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76" r:id="rId2"/>
    <p:sldId id="285" r:id="rId3"/>
    <p:sldId id="287" r:id="rId4"/>
    <p:sldId id="279" r:id="rId5"/>
    <p:sldId id="280" r:id="rId6"/>
    <p:sldId id="281" r:id="rId7"/>
    <p:sldId id="289" r:id="rId8"/>
    <p:sldId id="283" r:id="rId9"/>
    <p:sldId id="288" r:id="rId10"/>
    <p:sldId id="278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C4122F"/>
    <a:srgbClr val="005495"/>
    <a:srgbClr val="0075CC"/>
    <a:srgbClr val="0C75A4"/>
    <a:srgbClr val="C95E28"/>
    <a:srgbClr val="004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1304" autoAdjust="0"/>
  </p:normalViewPr>
  <p:slideViewPr>
    <p:cSldViewPr>
      <p:cViewPr varScale="1">
        <p:scale>
          <a:sx n="75" d="100"/>
          <a:sy n="75" d="100"/>
        </p:scale>
        <p:origin x="893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57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27B0D-5B4D-4B36-9BE9-F3F77B2F3CE2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</dgm:pt>
    <dgm:pt modelId="{7DEC4BB7-76C6-4B2D-843F-B0EEDCF3FBBA}">
      <dgm:prSet phldrT="[Text]" custT="1"/>
      <dgm:spPr>
        <a:noFill/>
        <a:ln>
          <a:noFill/>
        </a:ln>
      </dgm:spPr>
      <dgm:t>
        <a:bodyPr lIns="0"/>
        <a:lstStyle/>
        <a:p>
          <a:pPr>
            <a:buNone/>
          </a:pP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Twitter: </a:t>
          </a:r>
          <a:r>
            <a:rPr lang="en-US" sz="3600" b="1" dirty="0">
              <a:latin typeface="Arial" panose="020B0604020202020204" pitchFamily="34" charset="0"/>
              <a:cs typeface="Arial" panose="020B0604020202020204" pitchFamily="34" charset="0"/>
            </a:rPr>
            <a:t>CPENews and CPEPres</a:t>
          </a:r>
        </a:p>
      </dgm:t>
    </dgm:pt>
    <dgm:pt modelId="{124948EA-7F95-4E4A-ACB8-5E4169CC5563}" type="parTrans" cxnId="{EF8E113A-2C7E-40DF-BE6B-29098C49353B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5AEE1-3D30-4674-9DFE-0728EDB17FAF}" type="sibTrans" cxnId="{EF8E113A-2C7E-40DF-BE6B-29098C49353B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AB9ED5-A195-4680-948A-7E5C11D6234E}">
      <dgm:prSet phldrT="[Text]" custT="1"/>
      <dgm:spPr>
        <a:noFill/>
        <a:ln>
          <a:noFill/>
        </a:ln>
      </dgm:spPr>
      <dgm:t>
        <a:bodyPr lIns="0"/>
        <a:lstStyle/>
        <a:p>
          <a:pPr>
            <a:buNone/>
          </a:pP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Data Center: </a:t>
          </a:r>
          <a:r>
            <a:rPr lang="en-US" sz="3600" b="1" dirty="0">
              <a:latin typeface="Arial" panose="020B0604020202020204" pitchFamily="34" charset="0"/>
              <a:cs typeface="Arial" panose="020B0604020202020204" pitchFamily="34" charset="0"/>
            </a:rPr>
            <a:t>cpe.ky.gov/data</a:t>
          </a:r>
        </a:p>
      </dgm:t>
    </dgm:pt>
    <dgm:pt modelId="{A0710C4D-0BC9-4055-9EBF-DC964BE24BA6}" type="parTrans" cxnId="{23CFA609-7BE9-4CAE-A522-39AC220FEF59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882AE3-64C9-47D1-8F39-0CA4C8A1B001}" type="sibTrans" cxnId="{23CFA609-7BE9-4CAE-A522-39AC220FEF59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D4579D-1587-4892-97C6-0896AFDE9BFC}">
      <dgm:prSet phldrT="[Text]" custT="1"/>
      <dgm:spPr>
        <a:noFill/>
        <a:ln>
          <a:noFill/>
        </a:ln>
      </dgm:spPr>
      <dgm:t>
        <a:bodyPr lIns="0"/>
        <a:lstStyle/>
        <a:p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Newsletter: </a:t>
          </a:r>
          <a:r>
            <a:rPr lang="en-US" sz="3600" b="1" dirty="0">
              <a:latin typeface="Arial" panose="020B0604020202020204" pitchFamily="34" charset="0"/>
              <a:cs typeface="Arial" panose="020B0604020202020204" pitchFamily="34" charset="0"/>
            </a:rPr>
            <a:t>cpe.ky.gov/news/subscribe</a:t>
          </a:r>
        </a:p>
      </dgm:t>
    </dgm:pt>
    <dgm:pt modelId="{26A2B060-2336-4D82-BE6B-D189807907A8}" type="parTrans" cxnId="{C5F614B9-972E-492F-9604-82C753E3030F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02C27D-D445-4160-82FC-98E32F28EA95}" type="sibTrans" cxnId="{C5F614B9-972E-492F-9604-82C753E3030F}">
      <dgm:prSet/>
      <dgm:spPr/>
      <dgm:t>
        <a:bodyPr/>
        <a:lstStyle/>
        <a:p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8A814D-4852-4982-A3CC-66597AB84B90}" type="pres">
      <dgm:prSet presAssocID="{C3E27B0D-5B4D-4B36-9BE9-F3F77B2F3CE2}" presName="linear" presStyleCnt="0">
        <dgm:presLayoutVars>
          <dgm:dir/>
          <dgm:resizeHandles val="exact"/>
        </dgm:presLayoutVars>
      </dgm:prSet>
      <dgm:spPr/>
    </dgm:pt>
    <dgm:pt modelId="{72D6C2ED-EFBA-48F4-BFA9-3508BC6F6D3A}" type="pres">
      <dgm:prSet presAssocID="{7DEC4BB7-76C6-4B2D-843F-B0EEDCF3FBBA}" presName="comp" presStyleCnt="0"/>
      <dgm:spPr/>
    </dgm:pt>
    <dgm:pt modelId="{CFB65675-E265-4AE3-AFD5-AFA57B3DB456}" type="pres">
      <dgm:prSet presAssocID="{7DEC4BB7-76C6-4B2D-843F-B0EEDCF3FBBA}" presName="box" presStyleLbl="node1" presStyleIdx="0" presStyleCnt="3"/>
      <dgm:spPr/>
    </dgm:pt>
    <dgm:pt modelId="{74E8BFE6-5D55-42CB-A6BB-24876DBD5B47}" type="pres">
      <dgm:prSet presAssocID="{7DEC4BB7-76C6-4B2D-843F-B0EEDCF3FBBA}" presName="img" presStyleLbl="fgImgPlace1" presStyleIdx="0" presStyleCnt="3" custScaleX="57534" custScaleY="110972" custLinFactNeighborX="10192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B6833603-A30C-45E1-96C9-D19F3EC0E37B}" type="pres">
      <dgm:prSet presAssocID="{7DEC4BB7-76C6-4B2D-843F-B0EEDCF3FBBA}" presName="text" presStyleLbl="node1" presStyleIdx="0" presStyleCnt="3">
        <dgm:presLayoutVars>
          <dgm:bulletEnabled val="1"/>
        </dgm:presLayoutVars>
      </dgm:prSet>
      <dgm:spPr/>
    </dgm:pt>
    <dgm:pt modelId="{FC6514E6-AD76-4796-BE8F-E15E7FA9E17B}" type="pres">
      <dgm:prSet presAssocID="{C205AEE1-3D30-4674-9DFE-0728EDB17FAF}" presName="spacer" presStyleCnt="0"/>
      <dgm:spPr/>
    </dgm:pt>
    <dgm:pt modelId="{563208FB-AE0D-4E1D-8437-29D550A9F5B0}" type="pres">
      <dgm:prSet presAssocID="{3AAB9ED5-A195-4680-948A-7E5C11D6234E}" presName="comp" presStyleCnt="0"/>
      <dgm:spPr/>
    </dgm:pt>
    <dgm:pt modelId="{EC154847-7452-4B03-A74E-879048E8C4A5}" type="pres">
      <dgm:prSet presAssocID="{3AAB9ED5-A195-4680-948A-7E5C11D6234E}" presName="box" presStyleLbl="node1" presStyleIdx="1" presStyleCnt="3"/>
      <dgm:spPr/>
    </dgm:pt>
    <dgm:pt modelId="{F2CDC992-AD11-443A-9E09-BB80D88B6E0F}" type="pres">
      <dgm:prSet presAssocID="{3AAB9ED5-A195-4680-948A-7E5C11D6234E}" presName="img" presStyleLbl="fgImgPlace1" presStyleIdx="1" presStyleCnt="3" custScaleX="57534" custScaleY="110972" custLinFactNeighborX="10192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ED3EBABD-77F4-4A5F-8108-51893831FCE5}" type="pres">
      <dgm:prSet presAssocID="{3AAB9ED5-A195-4680-948A-7E5C11D6234E}" presName="text" presStyleLbl="node1" presStyleIdx="1" presStyleCnt="3">
        <dgm:presLayoutVars>
          <dgm:bulletEnabled val="1"/>
        </dgm:presLayoutVars>
      </dgm:prSet>
      <dgm:spPr/>
    </dgm:pt>
    <dgm:pt modelId="{DD0256F7-F957-49AC-8C71-40FECE23A389}" type="pres">
      <dgm:prSet presAssocID="{8F882AE3-64C9-47D1-8F39-0CA4C8A1B001}" presName="spacer" presStyleCnt="0"/>
      <dgm:spPr/>
    </dgm:pt>
    <dgm:pt modelId="{5DC38D8A-AC95-4722-9F5A-82F78E45B916}" type="pres">
      <dgm:prSet presAssocID="{E5D4579D-1587-4892-97C6-0896AFDE9BFC}" presName="comp" presStyleCnt="0"/>
      <dgm:spPr/>
    </dgm:pt>
    <dgm:pt modelId="{8ED68515-0614-4A70-AE5F-C33938D561F4}" type="pres">
      <dgm:prSet presAssocID="{E5D4579D-1587-4892-97C6-0896AFDE9BFC}" presName="box" presStyleLbl="node1" presStyleIdx="2" presStyleCnt="3"/>
      <dgm:spPr/>
    </dgm:pt>
    <dgm:pt modelId="{98E4FDDE-B12E-4E94-BF65-7F11835DCB5A}" type="pres">
      <dgm:prSet presAssocID="{E5D4579D-1587-4892-97C6-0896AFDE9BFC}" presName="img" presStyleLbl="fgImgPlace1" presStyleIdx="2" presStyleCnt="3" custScaleX="57534" custScaleY="110972" custLinFactNeighborX="10192"/>
      <dgm:spPr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A95085F3-C24A-4BA3-9DBB-1CE278FC6C72}" type="pres">
      <dgm:prSet presAssocID="{E5D4579D-1587-4892-97C6-0896AFDE9BFC}" presName="text" presStyleLbl="node1" presStyleIdx="2" presStyleCnt="3">
        <dgm:presLayoutVars>
          <dgm:bulletEnabled val="1"/>
        </dgm:presLayoutVars>
      </dgm:prSet>
      <dgm:spPr/>
    </dgm:pt>
  </dgm:ptLst>
  <dgm:cxnLst>
    <dgm:cxn modelId="{23CFA609-7BE9-4CAE-A522-39AC220FEF59}" srcId="{C3E27B0D-5B4D-4B36-9BE9-F3F77B2F3CE2}" destId="{3AAB9ED5-A195-4680-948A-7E5C11D6234E}" srcOrd="1" destOrd="0" parTransId="{A0710C4D-0BC9-4055-9EBF-DC964BE24BA6}" sibTransId="{8F882AE3-64C9-47D1-8F39-0CA4C8A1B001}"/>
    <dgm:cxn modelId="{CC99FE30-8173-4EE4-BD09-36203BD01F17}" type="presOf" srcId="{3AAB9ED5-A195-4680-948A-7E5C11D6234E}" destId="{EC154847-7452-4B03-A74E-879048E8C4A5}" srcOrd="0" destOrd="0" presId="urn:microsoft.com/office/officeart/2005/8/layout/vList4"/>
    <dgm:cxn modelId="{EF8E113A-2C7E-40DF-BE6B-29098C49353B}" srcId="{C3E27B0D-5B4D-4B36-9BE9-F3F77B2F3CE2}" destId="{7DEC4BB7-76C6-4B2D-843F-B0EEDCF3FBBA}" srcOrd="0" destOrd="0" parTransId="{124948EA-7F95-4E4A-ACB8-5E4169CC5563}" sibTransId="{C205AEE1-3D30-4674-9DFE-0728EDB17FAF}"/>
    <dgm:cxn modelId="{FD23C444-3C37-43BF-8EC9-5BA9D8A0CB59}" type="presOf" srcId="{7DEC4BB7-76C6-4B2D-843F-B0EEDCF3FBBA}" destId="{B6833603-A30C-45E1-96C9-D19F3EC0E37B}" srcOrd="1" destOrd="0" presId="urn:microsoft.com/office/officeart/2005/8/layout/vList4"/>
    <dgm:cxn modelId="{C1E6F244-0564-4A58-99E2-A88662D66085}" type="presOf" srcId="{C3E27B0D-5B4D-4B36-9BE9-F3F77B2F3CE2}" destId="{D48A814D-4852-4982-A3CC-66597AB84B90}" srcOrd="0" destOrd="0" presId="urn:microsoft.com/office/officeart/2005/8/layout/vList4"/>
    <dgm:cxn modelId="{E41A8580-E2D8-4BB1-9528-667C85E033F3}" type="presOf" srcId="{E5D4579D-1587-4892-97C6-0896AFDE9BFC}" destId="{8ED68515-0614-4A70-AE5F-C33938D561F4}" srcOrd="0" destOrd="0" presId="urn:microsoft.com/office/officeart/2005/8/layout/vList4"/>
    <dgm:cxn modelId="{C5F614B9-972E-492F-9604-82C753E3030F}" srcId="{C3E27B0D-5B4D-4B36-9BE9-F3F77B2F3CE2}" destId="{E5D4579D-1587-4892-97C6-0896AFDE9BFC}" srcOrd="2" destOrd="0" parTransId="{26A2B060-2336-4D82-BE6B-D189807907A8}" sibTransId="{0D02C27D-D445-4160-82FC-98E32F28EA95}"/>
    <dgm:cxn modelId="{87038ECA-07FD-49DE-BF9B-90116650B6B6}" type="presOf" srcId="{3AAB9ED5-A195-4680-948A-7E5C11D6234E}" destId="{ED3EBABD-77F4-4A5F-8108-51893831FCE5}" srcOrd="1" destOrd="0" presId="urn:microsoft.com/office/officeart/2005/8/layout/vList4"/>
    <dgm:cxn modelId="{886287DA-7773-49B9-95AF-92D9B5406FA9}" type="presOf" srcId="{E5D4579D-1587-4892-97C6-0896AFDE9BFC}" destId="{A95085F3-C24A-4BA3-9DBB-1CE278FC6C72}" srcOrd="1" destOrd="0" presId="urn:microsoft.com/office/officeart/2005/8/layout/vList4"/>
    <dgm:cxn modelId="{83E8B9F6-5478-4559-8819-CCEF795E5EFF}" type="presOf" srcId="{7DEC4BB7-76C6-4B2D-843F-B0EEDCF3FBBA}" destId="{CFB65675-E265-4AE3-AFD5-AFA57B3DB456}" srcOrd="0" destOrd="0" presId="urn:microsoft.com/office/officeart/2005/8/layout/vList4"/>
    <dgm:cxn modelId="{08DC1174-09F1-4595-8E92-E0EF9446B30F}" type="presParOf" srcId="{D48A814D-4852-4982-A3CC-66597AB84B90}" destId="{72D6C2ED-EFBA-48F4-BFA9-3508BC6F6D3A}" srcOrd="0" destOrd="0" presId="urn:microsoft.com/office/officeart/2005/8/layout/vList4"/>
    <dgm:cxn modelId="{76051DF2-BAB5-4273-B21E-6D6683B33E3A}" type="presParOf" srcId="{72D6C2ED-EFBA-48F4-BFA9-3508BC6F6D3A}" destId="{CFB65675-E265-4AE3-AFD5-AFA57B3DB456}" srcOrd="0" destOrd="0" presId="urn:microsoft.com/office/officeart/2005/8/layout/vList4"/>
    <dgm:cxn modelId="{B8A534CA-7CD3-4703-ABB5-0CD8E36CB30C}" type="presParOf" srcId="{72D6C2ED-EFBA-48F4-BFA9-3508BC6F6D3A}" destId="{74E8BFE6-5D55-42CB-A6BB-24876DBD5B47}" srcOrd="1" destOrd="0" presId="urn:microsoft.com/office/officeart/2005/8/layout/vList4"/>
    <dgm:cxn modelId="{6301AD03-B77B-4BC8-8E2A-1D50602B00D4}" type="presParOf" srcId="{72D6C2ED-EFBA-48F4-BFA9-3508BC6F6D3A}" destId="{B6833603-A30C-45E1-96C9-D19F3EC0E37B}" srcOrd="2" destOrd="0" presId="urn:microsoft.com/office/officeart/2005/8/layout/vList4"/>
    <dgm:cxn modelId="{E881C692-A175-4D2F-87A6-863B5B5605F4}" type="presParOf" srcId="{D48A814D-4852-4982-A3CC-66597AB84B90}" destId="{FC6514E6-AD76-4796-BE8F-E15E7FA9E17B}" srcOrd="1" destOrd="0" presId="urn:microsoft.com/office/officeart/2005/8/layout/vList4"/>
    <dgm:cxn modelId="{C55CBBF6-B82A-43ED-A268-95A4C62468C6}" type="presParOf" srcId="{D48A814D-4852-4982-A3CC-66597AB84B90}" destId="{563208FB-AE0D-4E1D-8437-29D550A9F5B0}" srcOrd="2" destOrd="0" presId="urn:microsoft.com/office/officeart/2005/8/layout/vList4"/>
    <dgm:cxn modelId="{D7207AA4-9502-4544-8111-9B68C2CF846F}" type="presParOf" srcId="{563208FB-AE0D-4E1D-8437-29D550A9F5B0}" destId="{EC154847-7452-4B03-A74E-879048E8C4A5}" srcOrd="0" destOrd="0" presId="urn:microsoft.com/office/officeart/2005/8/layout/vList4"/>
    <dgm:cxn modelId="{F04EE97C-37F0-4113-951E-EDE9B10FA4B1}" type="presParOf" srcId="{563208FB-AE0D-4E1D-8437-29D550A9F5B0}" destId="{F2CDC992-AD11-443A-9E09-BB80D88B6E0F}" srcOrd="1" destOrd="0" presId="urn:microsoft.com/office/officeart/2005/8/layout/vList4"/>
    <dgm:cxn modelId="{CED7AC5D-CDEF-47CC-87D1-313472F8F943}" type="presParOf" srcId="{563208FB-AE0D-4E1D-8437-29D550A9F5B0}" destId="{ED3EBABD-77F4-4A5F-8108-51893831FCE5}" srcOrd="2" destOrd="0" presId="urn:microsoft.com/office/officeart/2005/8/layout/vList4"/>
    <dgm:cxn modelId="{75D38BFA-1401-454C-816D-12C7A4969526}" type="presParOf" srcId="{D48A814D-4852-4982-A3CC-66597AB84B90}" destId="{DD0256F7-F957-49AC-8C71-40FECE23A389}" srcOrd="3" destOrd="0" presId="urn:microsoft.com/office/officeart/2005/8/layout/vList4"/>
    <dgm:cxn modelId="{7D81FE2F-B3E2-470D-9DEC-9829BB1FDAD6}" type="presParOf" srcId="{D48A814D-4852-4982-A3CC-66597AB84B90}" destId="{5DC38D8A-AC95-4722-9F5A-82F78E45B916}" srcOrd="4" destOrd="0" presId="urn:microsoft.com/office/officeart/2005/8/layout/vList4"/>
    <dgm:cxn modelId="{297847C3-F69F-4341-AED6-5C5311B66112}" type="presParOf" srcId="{5DC38D8A-AC95-4722-9F5A-82F78E45B916}" destId="{8ED68515-0614-4A70-AE5F-C33938D561F4}" srcOrd="0" destOrd="0" presId="urn:microsoft.com/office/officeart/2005/8/layout/vList4"/>
    <dgm:cxn modelId="{B54138EC-583E-4D1D-851C-7F43EC51DE1F}" type="presParOf" srcId="{5DC38D8A-AC95-4722-9F5A-82F78E45B916}" destId="{98E4FDDE-B12E-4E94-BF65-7F11835DCB5A}" srcOrd="1" destOrd="0" presId="urn:microsoft.com/office/officeart/2005/8/layout/vList4"/>
    <dgm:cxn modelId="{82C2FBB1-EE2A-4FE4-94C7-6DCEC4D42D8A}" type="presParOf" srcId="{5DC38D8A-AC95-4722-9F5A-82F78E45B916}" destId="{A95085F3-C24A-4BA3-9DBB-1CE278FC6C7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65675-E265-4AE3-AFD5-AFA57B3DB456}">
      <dsp:nvSpPr>
        <dsp:cNvPr id="0" name=""/>
        <dsp:cNvSpPr/>
      </dsp:nvSpPr>
      <dsp:spPr>
        <a:xfrm>
          <a:off x="0" y="0"/>
          <a:ext cx="11125200" cy="1441979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Twitter: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CPENews and CPEPres</a:t>
          </a:r>
        </a:p>
      </dsp:txBody>
      <dsp:txXfrm>
        <a:off x="2369237" y="0"/>
        <a:ext cx="8755962" cy="1441979"/>
      </dsp:txXfrm>
    </dsp:sp>
    <dsp:sp modelId="{74E8BFE6-5D55-42CB-A6BB-24876DBD5B47}">
      <dsp:nvSpPr>
        <dsp:cNvPr id="0" name=""/>
        <dsp:cNvSpPr/>
      </dsp:nvSpPr>
      <dsp:spPr>
        <a:xfrm>
          <a:off x="843416" y="80912"/>
          <a:ext cx="1280154" cy="128015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54847-7452-4B03-A74E-879048E8C4A5}">
      <dsp:nvSpPr>
        <dsp:cNvPr id="0" name=""/>
        <dsp:cNvSpPr/>
      </dsp:nvSpPr>
      <dsp:spPr>
        <a:xfrm>
          <a:off x="0" y="1586177"/>
          <a:ext cx="11125200" cy="1441979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Data Center: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cpe.ky.gov/data</a:t>
          </a:r>
        </a:p>
      </dsp:txBody>
      <dsp:txXfrm>
        <a:off x="2369237" y="1586177"/>
        <a:ext cx="8755962" cy="1441979"/>
      </dsp:txXfrm>
    </dsp:sp>
    <dsp:sp modelId="{F2CDC992-AD11-443A-9E09-BB80D88B6E0F}">
      <dsp:nvSpPr>
        <dsp:cNvPr id="0" name=""/>
        <dsp:cNvSpPr/>
      </dsp:nvSpPr>
      <dsp:spPr>
        <a:xfrm>
          <a:off x="843416" y="1667089"/>
          <a:ext cx="1280154" cy="128015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68515-0614-4A70-AE5F-C33938D561F4}">
      <dsp:nvSpPr>
        <dsp:cNvPr id="0" name=""/>
        <dsp:cNvSpPr/>
      </dsp:nvSpPr>
      <dsp:spPr>
        <a:xfrm>
          <a:off x="0" y="3172354"/>
          <a:ext cx="11125200" cy="1441979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Newsletter: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cpe.ky.gov/news/subscribe</a:t>
          </a:r>
        </a:p>
      </dsp:txBody>
      <dsp:txXfrm>
        <a:off x="2369237" y="3172354"/>
        <a:ext cx="8755962" cy="1441979"/>
      </dsp:txXfrm>
    </dsp:sp>
    <dsp:sp modelId="{98E4FDDE-B12E-4E94-BF65-7F11835DCB5A}">
      <dsp:nvSpPr>
        <dsp:cNvPr id="0" name=""/>
        <dsp:cNvSpPr/>
      </dsp:nvSpPr>
      <dsp:spPr>
        <a:xfrm>
          <a:off x="843416" y="3253266"/>
          <a:ext cx="1280154" cy="128015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625B4C9-1643-4445-9CFD-68C1EBD8B800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CF766C-C5DE-4036-99C8-C6E8D8C1E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6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CF766C-C5DE-4036-99C8-C6E8D8C1E1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5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nter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905000"/>
            <a:ext cx="10363200" cy="1905000"/>
          </a:xfrm>
        </p:spPr>
        <p:txBody>
          <a:bodyPr anchor="ctr" anchorCtr="0"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0" y="4186101"/>
            <a:ext cx="5892800" cy="1752600"/>
          </a:xfrm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7904FD-90D3-48BA-9B27-373B7DB0B618}"/>
              </a:ext>
            </a:extLst>
          </p:cNvPr>
          <p:cNvCxnSpPr/>
          <p:nvPr userDrawn="1"/>
        </p:nvCxnSpPr>
        <p:spPr>
          <a:xfrm>
            <a:off x="914400" y="3962400"/>
            <a:ext cx="1036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B85B03-6DDD-4E85-AF80-61CC151BC7D2}"/>
              </a:ext>
            </a:extLst>
          </p:cNvPr>
          <p:cNvGrpSpPr/>
          <p:nvPr userDrawn="1"/>
        </p:nvGrpSpPr>
        <p:grpSpPr>
          <a:xfrm>
            <a:off x="4800599" y="6048486"/>
            <a:ext cx="2362201" cy="657115"/>
            <a:chOff x="3327935" y="6096000"/>
            <a:chExt cx="2216129" cy="6571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F1B2801-2C50-43CF-B395-51F9747075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9" name="Picture 8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E0E710DA-D332-4F7D-BD21-4CF7CA8184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08853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6152"/>
            <a:ext cx="5760720" cy="5028885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6152"/>
            <a:ext cx="5760720" cy="5028885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418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locks - Blue Top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FB928740-0AEF-4854-BA8A-68845AB0CCF8}"/>
              </a:ext>
            </a:extLst>
          </p:cNvPr>
          <p:cNvSpPr/>
          <p:nvPr userDrawn="1"/>
        </p:nvSpPr>
        <p:spPr bwMode="auto">
          <a:xfrm>
            <a:off x="0" y="0"/>
            <a:ext cx="12192000" cy="109728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6152"/>
            <a:ext cx="5760720" cy="5028885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6152"/>
            <a:ext cx="5760720" cy="5028885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B920262-9D26-4C2C-8254-5CC849F9C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7280"/>
          </a:xfrm>
          <a:noFill/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031555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Block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6152"/>
            <a:ext cx="576072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858964"/>
            <a:ext cx="5760720" cy="446563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16152"/>
            <a:ext cx="576072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58964"/>
            <a:ext cx="5760720" cy="446563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3555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Blocks with Headings - Blue Top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A3DBE769-8BB2-40F2-A494-5D3A4A16507E}"/>
              </a:ext>
            </a:extLst>
          </p:cNvPr>
          <p:cNvSpPr/>
          <p:nvPr userDrawn="1"/>
        </p:nvSpPr>
        <p:spPr bwMode="auto">
          <a:xfrm>
            <a:off x="0" y="0"/>
            <a:ext cx="12192000" cy="109728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6152"/>
            <a:ext cx="576072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858964"/>
            <a:ext cx="5760720" cy="446563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16152"/>
            <a:ext cx="576072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58964"/>
            <a:ext cx="5760720" cy="4465636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1822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nk Otherwi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63488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nk Otherwise) - Blue Top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47E9051E-0270-49FD-8B07-231BA1B27447}"/>
              </a:ext>
            </a:extLst>
          </p:cNvPr>
          <p:cNvSpPr/>
          <p:nvPr userDrawn="1"/>
        </p:nvSpPr>
        <p:spPr bwMode="auto">
          <a:xfrm>
            <a:off x="0" y="0"/>
            <a:ext cx="12192000" cy="109728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8741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1"/>
            <a:ext cx="10972800" cy="2743197"/>
          </a:xfrm>
        </p:spPr>
        <p:txBody>
          <a:bodyPr anchor="ctr" anchorCtr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CEEBD5C-DD2D-4EF9-9A9E-57AF0BAACDC2}"/>
              </a:ext>
            </a:extLst>
          </p:cNvPr>
          <p:cNvCxnSpPr/>
          <p:nvPr userDrawn="1"/>
        </p:nvCxnSpPr>
        <p:spPr>
          <a:xfrm>
            <a:off x="0" y="109728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E077DA-99C2-4BD7-932D-4DF3D2E6AE40}"/>
              </a:ext>
            </a:extLst>
          </p:cNvPr>
          <p:cNvCxnSpPr/>
          <p:nvPr userDrawn="1"/>
        </p:nvCxnSpPr>
        <p:spPr>
          <a:xfrm>
            <a:off x="0" y="571500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74977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- Blu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10972800" cy="2743200"/>
          </a:xfr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2422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7082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>
            <a:extLst>
              <a:ext uri="{FF2B5EF4-FFF2-40B4-BE49-F238E27FC236}">
                <a16:creationId xmlns:a16="http://schemas.microsoft.com/office/drawing/2014/main" id="{349DC071-FD13-4E9F-862F-39C94098005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1531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-Align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267200" y="990601"/>
            <a:ext cx="7315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7200" y="4060371"/>
            <a:ext cx="7315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/>
          <p:nvPr userDrawn="1"/>
        </p:nvCxnSpPr>
        <p:spPr>
          <a:xfrm>
            <a:off x="4419600" y="3886200"/>
            <a:ext cx="7132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9372600" y="6096000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111343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4619" y="2057400"/>
            <a:ext cx="5892800" cy="1752600"/>
          </a:xfrm>
        </p:spPr>
        <p:txBody>
          <a:bodyPr/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Info </a:t>
            </a:r>
            <a:r>
              <a:rPr lang="en-US" dirty="0"/>
              <a:t>for more information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048000" y="5181600"/>
            <a:ext cx="589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D10228D-2AB9-4C6B-A4CF-70BEB1D798A1}"/>
              </a:ext>
            </a:extLst>
          </p:cNvPr>
          <p:cNvGrpSpPr/>
          <p:nvPr userDrawn="1"/>
        </p:nvGrpSpPr>
        <p:grpSpPr>
          <a:xfrm>
            <a:off x="4836590" y="5943600"/>
            <a:ext cx="2315619" cy="657115"/>
            <a:chOff x="3327935" y="6096000"/>
            <a:chExt cx="2216129" cy="65711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752E41-81F9-4985-B430-38362A8EC1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21" name="Picture 2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3F827055-7A9E-41A2-8CAC-16106E30E4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15AD87A-2FB0-4154-99CF-92C83A96ACB2}"/>
              </a:ext>
            </a:extLst>
          </p:cNvPr>
          <p:cNvSpPr txBox="1"/>
          <p:nvPr userDrawn="1"/>
        </p:nvSpPr>
        <p:spPr>
          <a:xfrm>
            <a:off x="3204619" y="1524000"/>
            <a:ext cx="589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EE59EA4-3BE9-4A5D-8E07-E24CB38CB5A3}"/>
              </a:ext>
            </a:extLst>
          </p:cNvPr>
          <p:cNvCxnSpPr/>
          <p:nvPr userDrawn="1"/>
        </p:nvCxnSpPr>
        <p:spPr>
          <a:xfrm>
            <a:off x="0" y="109728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2DC460-8DDE-4C50-B562-8F0B9864436E}"/>
              </a:ext>
            </a:extLst>
          </p:cNvPr>
          <p:cNvCxnSpPr/>
          <p:nvPr userDrawn="1"/>
        </p:nvCxnSpPr>
        <p:spPr>
          <a:xfrm>
            <a:off x="0" y="571500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582189-037C-42C0-AA17-AA6156FB0E64}"/>
              </a:ext>
            </a:extLst>
          </p:cNvPr>
          <p:cNvSpPr txBox="1"/>
          <p:nvPr userDrawn="1"/>
        </p:nvSpPr>
        <p:spPr>
          <a:xfrm>
            <a:off x="1371600" y="5124676"/>
            <a:ext cx="31756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CPENews</a:t>
            </a:r>
            <a:r>
              <a:rPr lang="en-US" sz="12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200" baseline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CPEPres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86D82AB-772B-4E1C-83EE-8DDC4A3BB369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2" y="5040874"/>
            <a:ext cx="457200" cy="4572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19C8EA9-08BB-47EA-A344-287B2D16DD2B}"/>
              </a:ext>
            </a:extLst>
          </p:cNvPr>
          <p:cNvSpPr txBox="1"/>
          <p:nvPr userDrawn="1"/>
        </p:nvSpPr>
        <p:spPr>
          <a:xfrm>
            <a:off x="4267200" y="5132852"/>
            <a:ext cx="43434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Websites: http://cpe.ky.gov and http://kyhigheredmatters.org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2CF7AA9-DEC7-45B2-9DBA-2C146893FF3C}"/>
              </a:ext>
            </a:extLst>
          </p:cNvPr>
          <p:cNvPicPr>
            <a:picLocks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049048"/>
            <a:ext cx="457200" cy="4572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6C9A99A-1F2B-43AF-8BE4-E0423E774117}"/>
              </a:ext>
            </a:extLst>
          </p:cNvPr>
          <p:cNvSpPr txBox="1"/>
          <p:nvPr userDrawn="1"/>
        </p:nvSpPr>
        <p:spPr>
          <a:xfrm>
            <a:off x="9144000" y="5133136"/>
            <a:ext cx="2111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 KYCPE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84C8BBD-7535-4120-96FB-A32DF4E51059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04496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3413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Blu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4619" y="2057400"/>
            <a:ext cx="5892800" cy="1752600"/>
          </a:xfrm>
        </p:spPr>
        <p:txBody>
          <a:bodyPr/>
          <a:lstStyle>
            <a:lvl1pPr marL="0" indent="0" algn="ct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Info </a:t>
            </a:r>
            <a:r>
              <a:rPr lang="en-US" dirty="0"/>
              <a:t>for more information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048000" y="5181600"/>
            <a:ext cx="589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371600" y="5124676"/>
            <a:ext cx="31756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 </a:t>
            </a:r>
            <a:r>
              <a:rPr lang="en-US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CPENews</a:t>
            </a:r>
            <a:r>
              <a:rPr lang="en-US" sz="12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2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CPEPres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2" y="5040874"/>
            <a:ext cx="457200" cy="457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4267200" y="5132852"/>
            <a:ext cx="43434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Websites: http://cpe.ky.gov and http://kyhigheredmatters.org</a:t>
            </a:r>
          </a:p>
        </p:txBody>
      </p:sp>
      <p:pic>
        <p:nvPicPr>
          <p:cNvPr id="19" name="Picture 18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049048"/>
            <a:ext cx="457200" cy="457200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9144000" y="5133136"/>
            <a:ext cx="2111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 KYCPE</a:t>
            </a:r>
          </a:p>
        </p:txBody>
      </p:sp>
      <p:pic>
        <p:nvPicPr>
          <p:cNvPr id="24" name="Picture 23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044960"/>
            <a:ext cx="457200" cy="45720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1D10228D-2AB9-4C6B-A4CF-70BEB1D798A1}"/>
              </a:ext>
            </a:extLst>
          </p:cNvPr>
          <p:cNvGrpSpPr/>
          <p:nvPr userDrawn="1"/>
        </p:nvGrpSpPr>
        <p:grpSpPr>
          <a:xfrm>
            <a:off x="4836590" y="5943600"/>
            <a:ext cx="2315619" cy="657115"/>
            <a:chOff x="3327935" y="6096000"/>
            <a:chExt cx="2216129" cy="65711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752E41-81F9-4985-B430-38362A8EC1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21" name="Picture 2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3F827055-7A9E-41A2-8CAC-16106E30E4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44CDA509-9E05-4E54-94D6-D89EE9F1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0120"/>
            <a:ext cx="12192000" cy="1097280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076678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-Aligned Title Slide with Photo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6096000" y="990601"/>
            <a:ext cx="5791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0" y="4060370"/>
            <a:ext cx="5791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>
            <a:cxnSpLocks/>
          </p:cNvCxnSpPr>
          <p:nvPr userDrawn="1"/>
        </p:nvCxnSpPr>
        <p:spPr>
          <a:xfrm>
            <a:off x="6248400" y="3886200"/>
            <a:ext cx="56692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9372600" y="6096000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167E4-DEBF-43D6-990F-676E011A3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5626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221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-Align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081631"/>
            <a:ext cx="7315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4151400"/>
            <a:ext cx="7315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/>
          <p:nvPr userDrawn="1"/>
        </p:nvCxnSpPr>
        <p:spPr>
          <a:xfrm>
            <a:off x="685800" y="3977230"/>
            <a:ext cx="7132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533400" y="6177332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60715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ight-Aligned Title Slide with Photo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30352" y="1078992"/>
            <a:ext cx="5791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0352" y="4151376"/>
            <a:ext cx="5791200" cy="201168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>
            <a:cxnSpLocks/>
          </p:cNvCxnSpPr>
          <p:nvPr userDrawn="1"/>
        </p:nvCxnSpPr>
        <p:spPr>
          <a:xfrm>
            <a:off x="685800" y="3977640"/>
            <a:ext cx="56692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530352" y="6200885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167E4-DEBF-43D6-990F-676E011A3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9400" y="0"/>
            <a:ext cx="55626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4855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562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Block - Blue Top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0" y="0"/>
            <a:ext cx="12192000" cy="109728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728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11612880" cy="5029200"/>
          </a:xfrm>
        </p:spPr>
        <p:txBody>
          <a:bodyPr tIns="274320"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98A179-D5DE-4388-AB6D-AD438EE0EA50}"/>
              </a:ext>
            </a:extLst>
          </p:cNvPr>
          <p:cNvSpPr txBox="1"/>
          <p:nvPr userDrawn="1"/>
        </p:nvSpPr>
        <p:spPr>
          <a:xfrm>
            <a:off x="182880" y="6428601"/>
            <a:ext cx="777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Council on Postsecondary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24105033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Block with Sourc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74320" y="6019800"/>
            <a:ext cx="11612880" cy="304800"/>
          </a:xfrm>
        </p:spPr>
        <p:txBody>
          <a:bodyPr tIns="91440"/>
          <a:lstStyle>
            <a:lvl1pPr marL="0" indent="0">
              <a:spcBef>
                <a:spcPts val="0"/>
              </a:spcBef>
              <a:buFontTx/>
              <a:buNone/>
              <a:defRPr sz="1000" i="1"/>
            </a:lvl1pPr>
          </a:lstStyle>
          <a:p>
            <a:pPr lvl="0"/>
            <a:r>
              <a:rPr lang="en-US" dirty="0"/>
              <a:t>Source: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274320" y="1216152"/>
            <a:ext cx="11612880" cy="48006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13177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Block with Source - Blue Top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0" y="0"/>
            <a:ext cx="12192000" cy="109728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728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216152"/>
            <a:ext cx="11612880" cy="48006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A97DC8-D707-46CD-9E34-133DD291B628}"/>
              </a:ext>
            </a:extLst>
          </p:cNvPr>
          <p:cNvSpPr txBox="1"/>
          <p:nvPr userDrawn="1"/>
        </p:nvSpPr>
        <p:spPr>
          <a:xfrm>
            <a:off x="182880" y="6428601"/>
            <a:ext cx="777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Council on Postsecondary Education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805EC84-8F70-4384-9284-74DAAB7F278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4320" y="6019800"/>
            <a:ext cx="11612880" cy="304800"/>
          </a:xfrm>
        </p:spPr>
        <p:txBody>
          <a:bodyPr tIns="91440"/>
          <a:lstStyle>
            <a:lvl1pPr marL="0" indent="0">
              <a:buFontTx/>
              <a:buNone/>
              <a:defRPr sz="1000" i="1"/>
            </a:lvl1pPr>
          </a:lstStyle>
          <a:p>
            <a:pPr lvl="0"/>
            <a:r>
              <a:rPr lang="en-US" dirty="0"/>
              <a:t>Source: </a:t>
            </a:r>
          </a:p>
        </p:txBody>
      </p:sp>
    </p:spTree>
    <p:extLst>
      <p:ext uri="{BB962C8B-B14F-4D97-AF65-F5344CB8AC3E}">
        <p14:creationId xmlns:p14="http://schemas.microsoft.com/office/powerpoint/2010/main" val="85646118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7280"/>
          </a:xfrm>
          <a:prstGeom prst="rect">
            <a:avLst/>
          </a:prstGeom>
        </p:spPr>
        <p:txBody>
          <a:bodyPr vert="horz" lIns="182880" tIns="45720" rIns="182880" bIns="9144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1219200"/>
            <a:ext cx="11612880" cy="5029200"/>
          </a:xfrm>
          <a:prstGeom prst="rect">
            <a:avLst/>
          </a:prstGeom>
        </p:spPr>
        <p:txBody>
          <a:bodyPr vert="horz" lIns="91440" tIns="2743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56353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72D66B-0445-4BC5-9EAB-C2A9A3FC6D2D}"/>
              </a:ext>
            </a:extLst>
          </p:cNvPr>
          <p:cNvCxnSpPr/>
          <p:nvPr userDrawn="1"/>
        </p:nvCxnSpPr>
        <p:spPr>
          <a:xfrm>
            <a:off x="0" y="1097280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E1E5B70-886E-481B-A93D-1F008B5327E7}"/>
              </a:ext>
            </a:extLst>
          </p:cNvPr>
          <p:cNvSpPr txBox="1"/>
          <p:nvPr userDrawn="1"/>
        </p:nvSpPr>
        <p:spPr>
          <a:xfrm>
            <a:off x="182880" y="6428601"/>
            <a:ext cx="777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Council on Postsecondary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21902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5" r:id="rId3"/>
    <p:sldLayoutId id="2147483676" r:id="rId4"/>
    <p:sldLayoutId id="2147483677" r:id="rId5"/>
    <p:sldLayoutId id="2147483650" r:id="rId6"/>
    <p:sldLayoutId id="2147483663" r:id="rId7"/>
    <p:sldLayoutId id="2147483660" r:id="rId8"/>
    <p:sldLayoutId id="2147483665" r:id="rId9"/>
    <p:sldLayoutId id="2147483652" r:id="rId10"/>
    <p:sldLayoutId id="2147483678" r:id="rId11"/>
    <p:sldLayoutId id="2147483653" r:id="rId12"/>
    <p:sldLayoutId id="2147483679" r:id="rId13"/>
    <p:sldLayoutId id="2147483654" r:id="rId14"/>
    <p:sldLayoutId id="2147483680" r:id="rId15"/>
    <p:sldLayoutId id="2147483682" r:id="rId16"/>
    <p:sldLayoutId id="2147483671" r:id="rId17"/>
    <p:sldLayoutId id="2147483655" r:id="rId18"/>
    <p:sldLayoutId id="2147483681" r:id="rId19"/>
    <p:sldLayoutId id="2147483673" r:id="rId20"/>
    <p:sldLayoutId id="2147483683" r:id="rId2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22RS HB 250 Management Improvement Plan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Travis Powell</a:t>
            </a:r>
          </a:p>
          <a:p>
            <a:r>
              <a:rPr lang="en-US" dirty="0"/>
              <a:t>Executive Vice President and General Counsel</a:t>
            </a:r>
          </a:p>
          <a:p>
            <a:endParaRPr lang="en-US" dirty="0"/>
          </a:p>
          <a:p>
            <a:r>
              <a:rPr lang="en-US" dirty="0"/>
              <a:t>Greg Rush</a:t>
            </a:r>
          </a:p>
          <a:p>
            <a:r>
              <a:rPr lang="en-US" dirty="0"/>
              <a:t>Assistant Vice President for Finance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E508312A-F53C-4064-9F00-E8E7EEC13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" b="24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376385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4FAF50-5687-F391-E47C-6BE8B2B4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47F4A53-545B-A562-3BCB-7795472F40E7}"/>
              </a:ext>
            </a:extLst>
          </p:cNvPr>
          <p:cNvGrpSpPr/>
          <p:nvPr/>
        </p:nvGrpSpPr>
        <p:grpSpPr>
          <a:xfrm>
            <a:off x="4836590" y="5943600"/>
            <a:ext cx="2315619" cy="657115"/>
            <a:chOff x="3327935" y="6096000"/>
            <a:chExt cx="2216129" cy="65711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5D4ED28-6CDB-9FAC-68A6-178C6E3039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5" name="Picture 4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2900B86F-CD29-EFC3-E411-8B34FC8A44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52913EC0-534B-1B6F-8685-ACB9C07562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9470877"/>
              </p:ext>
            </p:extLst>
          </p:nvPr>
        </p:nvGraphicFramePr>
        <p:xfrm>
          <a:off x="573906" y="1253066"/>
          <a:ext cx="11125200" cy="4614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B259F95D-AF71-A92C-CAA9-7E09D3F7F8A0}"/>
              </a:ext>
            </a:extLst>
          </p:cNvPr>
          <p:cNvSpPr txBox="1"/>
          <p:nvPr/>
        </p:nvSpPr>
        <p:spPr>
          <a:xfrm>
            <a:off x="0" y="152400"/>
            <a:ext cx="12192000" cy="1046440"/>
          </a:xfrm>
          <a:prstGeom prst="rect">
            <a:avLst/>
          </a:prstGeom>
          <a:noFill/>
        </p:spPr>
        <p:txBody>
          <a:bodyPr wrap="square" lIns="274320" tIns="274320" bIns="91440" rtlCol="0">
            <a:spAutoFit/>
          </a:bodyPr>
          <a:lstStyle/>
          <a:p>
            <a:r>
              <a:rPr lang="en-US" sz="44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Stay Connected</a:t>
            </a:r>
          </a:p>
        </p:txBody>
      </p:sp>
    </p:spTree>
    <p:extLst>
      <p:ext uri="{BB962C8B-B14F-4D97-AF65-F5344CB8AC3E}">
        <p14:creationId xmlns:p14="http://schemas.microsoft.com/office/powerpoint/2010/main" val="1804430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DC9A-32AD-EFA6-B33C-C50DC222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22RS HB 250 Management Improvement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8BD45-14C7-2D11-925F-3A803254C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Required that CPE create and oversee of a Management Improvement Plan that included: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Review of policies and procedures;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Guidelines for salary ranges and benefits;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Mandatory board member training and development;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Guidelines for academic program offerings and faculty productivity;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Accounting and fiscal reporting systems, collections, budget, and </a:t>
            </a:r>
            <a:br>
              <a:rPr lang="en-US" sz="2000" dirty="0"/>
            </a:br>
            <a:r>
              <a:rPr lang="en-US" sz="2000" dirty="0"/>
              <a:t>internal controls over expenditures and financial reporting;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Student success and enrollment management strategies;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Student academic progress and results; and,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Development of an online curriculum with intent of offering bachelor’s and </a:t>
            </a:r>
            <a:br>
              <a:rPr lang="en-US" sz="2000" dirty="0"/>
            </a:br>
            <a:r>
              <a:rPr lang="en-US" sz="2000" dirty="0"/>
              <a:t>master’s degrees online.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F3E89-8256-D25C-A78F-80E32CCD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05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1654B-9301-D501-ECCA-45EAA67D5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22RS HB 250 Management Improvement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DF2C0-D721-6481-E866-3E8C77031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Regarding improvement, the plan must include: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Specific, measurable goals, objectives, and benchmarks for </a:t>
            </a:r>
            <a:br>
              <a:rPr lang="en-US" sz="2000" dirty="0"/>
            </a:br>
            <a:r>
              <a:rPr lang="en-US" sz="2000" dirty="0"/>
              <a:t>each of the improvement areas;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 process for monitoring and evaluating Kentucky State University’s </a:t>
            </a:r>
            <a:br>
              <a:rPr lang="en-US" sz="2000" dirty="0"/>
            </a:br>
            <a:r>
              <a:rPr lang="en-US" sz="2000" dirty="0"/>
              <a:t>progress toward meeting the goals, objectives, and benchmarks; and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The terms and conditions for the termination of the plan.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On-site CPE or third-party staff to help in implementing the plan.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2913F-F374-5A8B-A1D6-B9610922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86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A179-937E-F822-9EDD-50CAD647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22RS HB 250 Management Improvement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2469D-57B2-5DDE-19F4-C50EDB532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Additional Requirements </a:t>
            </a:r>
          </a:p>
          <a:p>
            <a:r>
              <a:rPr lang="en-US" dirty="0"/>
              <a:t>Required that the Council contract with an independent third party </a:t>
            </a:r>
            <a:br>
              <a:rPr lang="en-US" dirty="0"/>
            </a:br>
            <a:r>
              <a:rPr lang="en-US" dirty="0"/>
              <a:t>to make recommendations on the university’s governance and </a:t>
            </a:r>
            <a:br>
              <a:rPr lang="en-US" dirty="0"/>
            </a:br>
            <a:r>
              <a:rPr lang="en-US" dirty="0"/>
              <a:t>operational structure and evaluate the university’s performance </a:t>
            </a:r>
            <a:br>
              <a:rPr lang="en-US" dirty="0"/>
            </a:br>
            <a:r>
              <a:rPr lang="en-US" dirty="0"/>
              <a:t>throughout the Council’s period of oversight;</a:t>
            </a:r>
          </a:p>
          <a:p>
            <a:r>
              <a:rPr lang="en-US" dirty="0"/>
              <a:t>Report on progress on June 1 and November 1 of each year; and,</a:t>
            </a:r>
          </a:p>
          <a:p>
            <a:r>
              <a:rPr lang="en-US" dirty="0"/>
              <a:t>By Nov. 1, 2025, provide a three-year performance analysis of KSU </a:t>
            </a:r>
            <a:br>
              <a:rPr lang="en-US" dirty="0"/>
            </a:br>
            <a:r>
              <a:rPr lang="en-US" dirty="0"/>
              <a:t>based on the management improvement plan.</a:t>
            </a:r>
          </a:p>
          <a:p>
            <a:r>
              <a:rPr lang="en-US" dirty="0"/>
              <a:t>HB 250 also provided $15M in incentive funding to be distributed to </a:t>
            </a:r>
            <a:br>
              <a:rPr lang="en-US" dirty="0"/>
            </a:br>
            <a:r>
              <a:rPr lang="en-US" dirty="0"/>
              <a:t>the university based on goals and benchmarks included in </a:t>
            </a:r>
            <a:br>
              <a:rPr lang="en-US" dirty="0"/>
            </a:br>
            <a:r>
              <a:rPr lang="en-US" dirty="0"/>
              <a:t>the management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CA1D7-9A62-F5A6-E58E-6228902F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7981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9A06-14B9-0D0A-1862-5E772BBE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250 – Performance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C2BBB-7DED-4499-3848-09EE7373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 HB 250, the Council contracted with Baker Tilley (formerly Moss Adams) as the independent third party to evaluate performance. The firm has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Met with KSU staff monthly since the inception of the plan to </a:t>
            </a:r>
            <a:br>
              <a:rPr lang="en-US" sz="2000" dirty="0"/>
            </a:br>
            <a:r>
              <a:rPr lang="en-US" sz="2000" dirty="0"/>
              <a:t>track progress and deliverables, including 3 site visits;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Provides a quarterly and monthly report tracking progress on </a:t>
            </a:r>
            <a:br>
              <a:rPr lang="en-US" sz="2000" dirty="0"/>
            </a:br>
            <a:r>
              <a:rPr lang="en-US" sz="2000" dirty="0"/>
              <a:t>the 143 objectives outlined in the management improvement plan.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Will provide an overall progress report and recommendations during Sept. 2025. 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dirty="0"/>
              <a:t>Findings will be incorporated CPE’s report, which will be submitted by Nov. 1, 2025.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CABA-82E4-658E-37AD-6EFE3DDB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2723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3F1B-8769-0DFE-85F7-C112BFDD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250 – Quarterly Performance Report April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31AA3-8298-909B-F063-239FC0FC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48A25E8-FD5E-5633-D7F9-ECCA0F7DE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409382"/>
            <a:ext cx="10167594" cy="40008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D85799-91ED-23F1-E714-34001481543F}"/>
              </a:ext>
            </a:extLst>
          </p:cNvPr>
          <p:cNvSpPr txBox="1"/>
          <p:nvPr/>
        </p:nvSpPr>
        <p:spPr>
          <a:xfrm>
            <a:off x="914400" y="5727382"/>
            <a:ext cx="4319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Includes non-recurring, annual, and quarterly objectives.</a:t>
            </a:r>
          </a:p>
        </p:txBody>
      </p:sp>
    </p:spTree>
    <p:extLst>
      <p:ext uri="{BB962C8B-B14F-4D97-AF65-F5344CB8AC3E}">
        <p14:creationId xmlns:p14="http://schemas.microsoft.com/office/powerpoint/2010/main" val="29333976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E5B6-1E16-F07A-6E91-5890207F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250 – Monthly Performance Report May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DB9E9-D2F1-6E8E-6997-F539A0CE8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212216"/>
            <a:ext cx="11612880" cy="5029200"/>
          </a:xfrm>
        </p:spPr>
        <p:txBody>
          <a:bodyPr/>
          <a:lstStyle/>
          <a:p>
            <a:r>
              <a:rPr lang="en-US" dirty="0"/>
              <a:t>In addition to the objectives in the quarterly report, Baker Tilley also reports on 10 monthly objectives related specifically to finance.</a:t>
            </a:r>
          </a:p>
          <a:p>
            <a:r>
              <a:rPr lang="en-US" dirty="0"/>
              <a:t>These objectives focus on internal control, account reconciliation, and reporting.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A01AA-4DA8-4BD3-F00C-FD570249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029081-8746-B2F0-0A44-4A9CA38AC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94" y="3234690"/>
            <a:ext cx="10088058" cy="72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471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E473-78C6-84DD-5F3B-2B5ED47A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250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4208-D25F-2C1D-811B-B7282BA44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Baker Tilley will be on site at KSU in July to perform an </a:t>
            </a:r>
            <a:br>
              <a:rPr lang="en-US" sz="2400" dirty="0"/>
            </a:br>
            <a:r>
              <a:rPr lang="en-US" sz="2400" dirty="0"/>
              <a:t>overall review of all management plan objectives.</a:t>
            </a:r>
          </a:p>
          <a:p>
            <a:r>
              <a:rPr lang="en-US" sz="2400" dirty="0"/>
              <a:t>Three-year student performance data will be reviewed </a:t>
            </a:r>
            <a:br>
              <a:rPr lang="en-US" sz="2400" dirty="0"/>
            </a:br>
            <a:r>
              <a:rPr lang="en-US" sz="2400" dirty="0"/>
              <a:t>beginning in Sept. 2025.</a:t>
            </a:r>
          </a:p>
          <a:p>
            <a:r>
              <a:rPr lang="en-US" sz="2400" dirty="0"/>
              <a:t>CPE will submit the three-year performance review </a:t>
            </a:r>
            <a:br>
              <a:rPr lang="en-US" sz="2400" dirty="0"/>
            </a:br>
            <a:r>
              <a:rPr lang="en-US" sz="2400" dirty="0"/>
              <a:t>and other recommendations by Nov. 1, 2025.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100EF-C475-51FE-CEE9-1B8792652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5829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0AF2-4D15-B43F-77E4-BE599BE9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819DBF-D428-7904-7A4C-8F7A8221E2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63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CPE Presentation">
      <a:dk1>
        <a:srgbClr val="000000"/>
      </a:dk1>
      <a:lt1>
        <a:srgbClr val="FFFFFF"/>
      </a:lt1>
      <a:dk2>
        <a:srgbClr val="005495"/>
      </a:dk2>
      <a:lt2>
        <a:srgbClr val="EEEEEE"/>
      </a:lt2>
      <a:accent1>
        <a:srgbClr val="0088C7"/>
      </a:accent1>
      <a:accent2>
        <a:srgbClr val="F37021"/>
      </a:accent2>
      <a:accent3>
        <a:srgbClr val="85AD64"/>
      </a:accent3>
      <a:accent4>
        <a:srgbClr val="4F57A6"/>
      </a:accent4>
      <a:accent5>
        <a:srgbClr val="E39717"/>
      </a:accent5>
      <a:accent6>
        <a:srgbClr val="00757B"/>
      </a:accent6>
      <a:hlink>
        <a:srgbClr val="0088C7"/>
      </a:hlink>
      <a:folHlink>
        <a:srgbClr val="0054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2706</TotalTime>
  <Words>573</Words>
  <Application>Microsoft Office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22RS HB 250 Management Improvement Plan Update</vt:lpstr>
      <vt:lpstr>22RS HB 250 Management Improvement Plan</vt:lpstr>
      <vt:lpstr>22RS HB 250 Management Improvement Plan</vt:lpstr>
      <vt:lpstr>22RS HB 250 Management Improvement Plan</vt:lpstr>
      <vt:lpstr>HB 250 – Performance Evaluation</vt:lpstr>
      <vt:lpstr>HB 250 – Quarterly Performance Report April 2025</vt:lpstr>
      <vt:lpstr>HB 250 – Monthly Performance Report May 2025</vt:lpstr>
      <vt:lpstr>HB 250 – Next Steps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Gayheart, Gabrielle L (CPE)</dc:creator>
  <cp:lastModifiedBy>Satterwhite, Regan (CPE)</cp:lastModifiedBy>
  <cp:revision>183</cp:revision>
  <cp:lastPrinted>2020-01-16T16:52:43Z</cp:lastPrinted>
  <dcterms:created xsi:type="dcterms:W3CDTF">2016-09-22T18:57:17Z</dcterms:created>
  <dcterms:modified xsi:type="dcterms:W3CDTF">2025-07-10T12:29:07Z</dcterms:modified>
</cp:coreProperties>
</file>