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9" r:id="rId7"/>
    <p:sldId id="258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8" r:id="rId16"/>
    <p:sldId id="278" r:id="rId17"/>
    <p:sldId id="269" r:id="rId18"/>
    <p:sldId id="270" r:id="rId19"/>
    <p:sldId id="271" r:id="rId20"/>
    <p:sldId id="277" r:id="rId21"/>
    <p:sldId id="273" r:id="rId22"/>
    <p:sldId id="274" r:id="rId23"/>
    <p:sldId id="276" r:id="rId24"/>
  </p:sldIdLst>
  <p:sldSz cx="12192000" cy="6858000"/>
  <p:notesSz cx="6858000" cy="9144000"/>
  <p:embeddedFontLst>
    <p:embeddedFont>
      <p:font typeface="Arial Narrow" panose="020B0604020202020204" pitchFamily="34" charset="0"/>
      <p:regular r:id="rId26"/>
      <p:bold r:id="rId27"/>
      <p:italic r:id="rId28"/>
      <p:boldItalic r:id="rId29"/>
    </p:embeddedFont>
    <p:embeddedFont>
      <p:font typeface="Gotham Office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770"/>
    <p:restoredTop sz="94723"/>
  </p:normalViewPr>
  <p:slideViewPr>
    <p:cSldViewPr snapToGrid="0" snapToObjects="1">
      <p:cViewPr varScale="1">
        <p:scale>
          <a:sx n="61" d="100"/>
          <a:sy n="61" d="100"/>
        </p:scale>
        <p:origin x="232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69326-70C9-6C47-8981-D033506BECD1}" type="datetimeFigureOut">
              <a:rPr lang="en-US" smtClean="0"/>
              <a:t>7/8/25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BA2C7-06B3-2A4E-A5BA-50A480BB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6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A2C7-06B3-2A4E-A5BA-50A480BB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9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A. FY26 Annual Budget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Budget alignment with UofL’s four strategic pillars: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Learn, Work, Discover, Connect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Challenges of the rising costs to educate students, especially as demand is growing in more high-cost fields of study. </a:t>
            </a:r>
          </a:p>
          <a:p>
            <a:pPr marL="0" indent="0">
              <a:buNone/>
            </a:pPr>
            <a:r>
              <a:rPr lang="en-US" b="1" dirty="0"/>
              <a:t>B. Implementation of KRS 164.2895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Compliance with the law as passed by the 2025 General Assembly.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Opportunity and access to all students. Emphasis on student success to provide all students with the tools they need to be successful, earn a degree, and enter the workforce. </a:t>
            </a:r>
          </a:p>
          <a:p>
            <a:pPr marL="0" indent="0">
              <a:buNone/>
            </a:pPr>
            <a:r>
              <a:rPr lang="en-US" b="1" dirty="0"/>
              <a:t>C. Strategic Plan 2030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Refreshing and updating the 2023 strategic plan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Maintaining four-pillar structure while adding new action steps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Broad shared governance and community input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Target: draft ready for Board review and public engagement</a:t>
            </a:r>
          </a:p>
          <a:p>
            <a:pPr marL="0" indent="0">
              <a:buNone/>
            </a:pPr>
            <a:r>
              <a:rPr lang="en-US" b="1" dirty="0"/>
              <a:t>D. UofL Health &amp; University Affiliation Agreement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First update since UofL Health was created in 2019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Goal: deeper clinical-academic integration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Enhanced statewide health service delivery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A2C7-06B3-2A4E-A5BA-50A480BB45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9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DB33A1-1C0F-0B41-99C0-F811B3C9C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616" y="2196388"/>
            <a:ext cx="4903470" cy="170307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D6AAA9-1EA3-4A4F-8230-76E28D46C214}"/>
              </a:ext>
            </a:extLst>
          </p:cNvPr>
          <p:cNvCxnSpPr/>
          <p:nvPr userDrawn="1"/>
        </p:nvCxnSpPr>
        <p:spPr>
          <a:xfrm>
            <a:off x="5337546" y="2456121"/>
            <a:ext cx="0" cy="11908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3A490FB-1758-E642-BEC1-6C7F7AC7A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20317" y="2514887"/>
            <a:ext cx="4593265" cy="1063256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28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094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AC25F0-42A9-7449-8382-45F563AAB7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4044" y="6421980"/>
            <a:ext cx="2025650" cy="273050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E7529FB-87E0-584A-8BA5-A1C34C4C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F5D194-7C99-3D42-BD5F-87CB0EBC77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293A7E1-6535-1341-8CC4-3DD43A61E1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265363"/>
            <a:ext cx="10560050" cy="812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slide subhead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6549B4C-6D44-534E-A4E5-3DAA1A24E4F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3429000"/>
            <a:ext cx="10560050" cy="244316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723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harts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47930-19AC-CD42-A1F2-8CF10ED1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09233E-157D-9342-88AE-ECE6AB6BF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8CE3B5F-A327-6948-AC5A-DECAC1DE187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64CF0BE-0659-1343-A2CC-51E91790076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62125EE-0453-EC44-AA42-57276C8BC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4292377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harts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15F00-3CE7-4344-9563-F750CE6FEC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2458B-FA0B-CF43-A098-C02AA004FE5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5E7825-BC06-A74A-B318-AB5F6C915F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B3912-2EAC-BC46-8A13-16D4C3B06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79CAE4-3A3F-FA4E-8262-D64300B2D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2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harts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15F00-3CE7-4344-9563-F750CE6FEC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5E7825-BC06-A74A-B318-AB5F6C915F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3BA73D-BE65-AE4F-A651-28378FDBE9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4044" y="6421980"/>
            <a:ext cx="2025650" cy="27305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DAE4088-3D86-814B-971E-13ADC950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9AC3C91-182D-D343-9383-3F5B21508CF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9410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422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ho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C048D0-1836-F948-BB96-269312D8DC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8472" y="1917290"/>
            <a:ext cx="5983768" cy="2584809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“SHORT LENGTH QUOTE LOREM IPSUM DOLER SIT AMET CURABITUR BLANDIT TEMPUS PORTITOR.”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F7D67B8-4DED-4B45-812E-667E76CFA3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8472" y="4810760"/>
            <a:ext cx="38227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l"/>
            <a:r>
              <a:rPr lang="en-US" b="0" i="0" baseline="0" dirty="0">
                <a:solidFill>
                  <a:schemeClr val="bg1"/>
                </a:solidFill>
                <a:latin typeface="Gotham Office" panose="02000000000000000000" pitchFamily="2" charset="0"/>
                <a:cs typeface="Arial Narrow" panose="020B0604020202020204" pitchFamily="34" charset="0"/>
              </a:rPr>
              <a:t>— First Last Name</a:t>
            </a:r>
            <a:endParaRPr lang="en-US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5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o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D7C8-2256-6645-8132-2136D4DA62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89704"/>
            <a:ext cx="7230602" cy="3372772"/>
          </a:xfrm>
        </p:spPr>
        <p:txBody>
          <a:bodyPr anchor="b">
            <a:noAutofit/>
          </a:bodyPr>
          <a:lstStyle>
            <a:lvl1pPr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BC8ED5-C8B6-FF44-BC7D-D55B6C807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850" y="4815840"/>
            <a:ext cx="4786313" cy="385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</p:spTree>
    <p:extLst>
      <p:ext uri="{BB962C8B-B14F-4D97-AF65-F5344CB8AC3E}">
        <p14:creationId xmlns:p14="http://schemas.microsoft.com/office/powerpoint/2010/main" val="161526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5A230F4-35F8-6D43-909E-3F273606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D1E47-5F55-7F42-B34E-43E45FE6D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B0F7F9-A3A1-5040-8E65-4C01F481CB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323303"/>
            <a:ext cx="6162368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A79659-60B6-E545-986D-F58390FE11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with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3656422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8689F91-72D8-6747-A445-394CAFD30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4505E2-1821-1142-AE51-3F9DB41E9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D4171A-4B26-DA4F-A71E-4E3D9722AB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323303"/>
            <a:ext cx="6162368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139E72-596F-A346-BD45-0C67C91381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with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1995210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008C4C5-A83E-854B-B6AB-E48E07EE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B1759-43AA-5E4D-A141-9213E1BEF0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2E777-77D9-7D41-9BCD-429E037818A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323303"/>
            <a:ext cx="6162368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B08B568-99CD-6647-A25B-50F0B0436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with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2564665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hort_w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A48468-2AB7-E84E-B78E-53BF3FE1F9D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323303"/>
            <a:ext cx="6162368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EAF6E9-001B-E74D-AC1F-DF24D90AB5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with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138198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90FB-1758-E642-BEC1-6C7F7AC7A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04" y="2126511"/>
            <a:ext cx="10664457" cy="845289"/>
          </a:xfrm>
        </p:spPr>
        <p:txBody>
          <a:bodyPr lIns="0" anchor="ctr" anchorCtr="0">
            <a:noAutofit/>
          </a:bodyPr>
          <a:lstStyle>
            <a:lvl1pPr algn="l">
              <a:defRPr sz="40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EFF54-9761-9847-BCD7-9E1406988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841" y="5396801"/>
            <a:ext cx="3541395" cy="122999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CDAFC8-1762-4F47-B956-A9121D881E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7400" y="3347720"/>
            <a:ext cx="2606675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fld id="{458FC0FD-A39B-D74F-84E3-6FE38F855D03}" type="datetime4">
              <a:rPr lang="en-US" smtClean="0"/>
              <a:t>September 13,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08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hort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323303"/>
            <a:ext cx="6162368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with multiple lines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EB7F3B-8B69-0A48-A750-2F21213F13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63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hor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323303"/>
            <a:ext cx="6162368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with multiple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E559DC-760D-3341-A664-E26FE21D1F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17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hor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323303"/>
            <a:ext cx="6162368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with multiple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6E54EA-9087-7042-A567-75E48CF817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9548" y="6421980"/>
            <a:ext cx="2025650" cy="273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FD6C0-98E1-9C47-AB49-D25DF869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red_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2375" y="0"/>
            <a:ext cx="6469626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37BD63-9C72-3048-BDF4-063CFD6F457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323303"/>
            <a:ext cx="4156587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A934C-DA10-4844-AD59-49FE265F5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036028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ck_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323303"/>
            <a:ext cx="4156587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2375" y="0"/>
            <a:ext cx="6469626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1271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323303"/>
            <a:ext cx="4156587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2375" y="0"/>
            <a:ext cx="6469626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82431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image 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80471" y="3323303"/>
            <a:ext cx="4156587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471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58581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39853AF-EC0E-A44F-8B9E-151CC6D4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EEE197-3ED9-3C4B-A1B0-42A7DA3EDB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55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image AL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8263" y="2772697"/>
            <a:ext cx="3438832" cy="3224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262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305368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39853AF-EC0E-A44F-8B9E-151CC6D4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EEE197-3ED9-3C4B-A1B0-42A7DA3EDB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64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ck_image 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80471" y="3323303"/>
            <a:ext cx="4156587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471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58581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39853AF-EC0E-A44F-8B9E-151CC6D4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EEE197-3ED9-3C4B-A1B0-42A7DA3EDB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7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ck_image AL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8263" y="2772697"/>
            <a:ext cx="3438832" cy="3224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262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305368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39853AF-EC0E-A44F-8B9E-151CC6D4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EEE197-3ED9-3C4B-A1B0-42A7DA3EDB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2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C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C048D0-1836-F948-BB96-269312D8DC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5032" y="1733107"/>
            <a:ext cx="5723860" cy="192571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Presentation Title LONG VERSION WITH MULTIPLE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3D83DE-D6F4-324F-A8FF-A7F86E34F6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5074" y="5432648"/>
            <a:ext cx="3200400" cy="1225296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5BDDABA-C480-294B-A9C3-E2EF45BA5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032" y="3997960"/>
            <a:ext cx="5723860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fld id="{B12F79BA-C2C3-8C46-B36F-217636A2AEB3}" type="datetime4">
              <a:rPr lang="en-US" smtClean="0"/>
              <a:t>September 13,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36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image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80471" y="3323303"/>
            <a:ext cx="4156587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471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58581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8A2AEB-0299-D240-BBB5-C8C214265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9548" y="6421980"/>
            <a:ext cx="2025650" cy="27305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0B8C52B-1F7F-FC40-B5FB-71A1FA47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7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image AL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8263" y="2772697"/>
            <a:ext cx="3438832" cy="3224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262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305368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2B06D-3F13-7F44-A6DB-B0C08EB24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9548" y="6421980"/>
            <a:ext cx="2025650" cy="27305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D199E36-2A71-BD4E-AC75-2790769F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92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FE0124-2439-0944-8454-A0615BA3B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518167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4AE9-125A-EB48-9892-E4F876E15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37015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8310" y="3057525"/>
            <a:ext cx="6272979" cy="31194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8310" y="609601"/>
            <a:ext cx="6272979" cy="2212257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038600" cy="3057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6321C0-258F-D34E-BE40-4EED71D3F2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57525"/>
            <a:ext cx="4038600" cy="3800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34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4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F103C77-269E-7948-80B7-D18301C9CD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27950" y="1"/>
            <a:ext cx="4464050" cy="3057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109AF83-4E96-1042-9566-7179A12D84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3399" y="3057525"/>
            <a:ext cx="4038600" cy="3800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22398D-70D0-5A4D-8D7E-49CE23151A1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9037" y="2772697"/>
            <a:ext cx="3084873" cy="3500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overview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BFA674-315C-B944-9163-4B98FE4930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036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18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E9A1B8-9E0D-1E4E-9CA6-3F69E0DF0F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05313" y="0"/>
            <a:ext cx="3322637" cy="3057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32FB970B-8C8F-4348-A127-C3106F97CB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5313" y="3057525"/>
            <a:ext cx="3748087" cy="3800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08076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ck_4 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F4624B5-5EFA-F44E-B599-7EEC72773A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27950" y="1"/>
            <a:ext cx="4464050" cy="3057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EAF9729-DD94-0648-8322-F062634430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3399" y="3057525"/>
            <a:ext cx="4038600" cy="3800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A0B3E5-6BD7-7543-A477-B56C7DE952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9037" y="2772697"/>
            <a:ext cx="3084873" cy="3500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overview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0D2281-CB9A-B041-A31F-804FC47FA8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036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18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5D0BED8-BF24-8942-AB6E-E45F5B4FF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05313" y="0"/>
            <a:ext cx="3322637" cy="3057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FBC5267-469F-D74D-8F54-83FE4B0801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5313" y="3057525"/>
            <a:ext cx="3748087" cy="3800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17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4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27950" y="1"/>
            <a:ext cx="4464050" cy="30578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6321C0-258F-D34E-BE40-4EED71D3F2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3399" y="3057525"/>
            <a:ext cx="4038600" cy="3800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5525EF-4A76-B245-A49A-4C8B530C8EC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9037" y="2772697"/>
            <a:ext cx="3084873" cy="3500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overview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8B9E01-F96C-5D4D-942E-F82330466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036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18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E24DD8-E3CB-C44E-B124-2FED3EAC17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05313" y="0"/>
            <a:ext cx="3322637" cy="30575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43D30A8-A144-EF45-AFF8-031FA5665C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5313" y="3057525"/>
            <a:ext cx="3748087" cy="3800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14035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272A-F6E1-784F-AD5C-985AE5CEE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86D4D86-56C1-4E4E-B383-67AECBB472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475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2351E9-95AC-3E41-9B94-396FA0B1B68D}"/>
              </a:ext>
            </a:extLst>
          </p:cNvPr>
          <p:cNvCxnSpPr/>
          <p:nvPr userDrawn="1"/>
        </p:nvCxnSpPr>
        <p:spPr>
          <a:xfrm>
            <a:off x="4114144" y="2265363"/>
            <a:ext cx="0" cy="38797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AFFB0A-4269-EF4E-A8CB-6BEC49D0ED29}"/>
              </a:ext>
            </a:extLst>
          </p:cNvPr>
          <p:cNvCxnSpPr/>
          <p:nvPr userDrawn="1"/>
        </p:nvCxnSpPr>
        <p:spPr>
          <a:xfrm>
            <a:off x="7676699" y="2265363"/>
            <a:ext cx="0" cy="38797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49F8244-950E-0E48-BB9B-F4A9A9C645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748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5F1E4186-1E70-2F45-A4C9-B6CBDEF54B4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8200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55987EEB-8FDA-DF44-AD42-B46114DCEF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13250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DDE38711-42C9-6D49-A75F-8EE74BACC62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413702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B294B225-7051-7D45-8E1D-068BDE22CC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66696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9133C24A-3680-F94F-932E-BFE8410E974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967148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1895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red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272A-F6E1-784F-AD5C-985AE5CEE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C231A2-4079-C142-A30E-FD4330F99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4461" y="882466"/>
            <a:ext cx="6056662" cy="11547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C06A8C-E80C-2144-8C6B-3AD26235AE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4461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EB29AB7-EF85-F14D-84FB-2489036F56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82466"/>
            <a:ext cx="2949575" cy="18353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0DC0FE5-9492-3748-A02C-BFE5C2EE64C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14913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801D973-D4E6-F946-824B-5E3C34E88C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92941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DDDFFD65-4213-0748-88CD-FD0B7985CBB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093393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D2B0047-6066-4545-9771-4A7C869FC6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814638"/>
            <a:ext cx="2949575" cy="3330575"/>
          </a:xfrm>
        </p:spPr>
        <p:txBody>
          <a:bodyPr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2pPr>
            <a:lvl3pPr marL="9144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3pPr>
            <a:lvl4pPr marL="13716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4pPr>
            <a:lvl5pPr marL="18288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5pPr>
          </a:lstStyle>
          <a:p>
            <a:pPr lvl="0"/>
            <a:r>
              <a:rPr lang="en-US" dirty="0"/>
              <a:t>Click to edit sub-section overview content</a:t>
            </a:r>
          </a:p>
        </p:txBody>
      </p:sp>
    </p:spTree>
    <p:extLst>
      <p:ext uri="{BB962C8B-B14F-4D97-AF65-F5344CB8AC3E}">
        <p14:creationId xmlns:p14="http://schemas.microsoft.com/office/powerpoint/2010/main" val="179455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C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C048D0-1836-F948-BB96-269312D8DC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5032" y="1733107"/>
            <a:ext cx="5723860" cy="192571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Presentation Title LONG VERSION WITH MULTIPLE 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73D03-15BD-014A-A9F7-9BD7AF8C3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5074" y="5432648"/>
            <a:ext cx="3200400" cy="122529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073A25-DD07-1340-B4B7-17B1037975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032" y="3997960"/>
            <a:ext cx="2606675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fld id="{137DCF85-C447-AE4B-9BDB-BCE5CF318609}" type="datetime4">
              <a:rPr lang="en-US" smtClean="0"/>
              <a:t>September 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04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272A-F6E1-784F-AD5C-985AE5CEE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BDCEF83-4C03-1540-8FD7-87D64FE7AF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475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A79A2C-A13D-2D4C-B9E8-C9664B5CD25E}"/>
              </a:ext>
            </a:extLst>
          </p:cNvPr>
          <p:cNvCxnSpPr/>
          <p:nvPr userDrawn="1"/>
        </p:nvCxnSpPr>
        <p:spPr>
          <a:xfrm>
            <a:off x="4114144" y="2265363"/>
            <a:ext cx="0" cy="38797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66D258-6242-A34E-B930-C698E25525CD}"/>
              </a:ext>
            </a:extLst>
          </p:cNvPr>
          <p:cNvCxnSpPr/>
          <p:nvPr userDrawn="1"/>
        </p:nvCxnSpPr>
        <p:spPr>
          <a:xfrm>
            <a:off x="7676699" y="2265363"/>
            <a:ext cx="0" cy="38797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AED91392-AA16-6A4C-8E7E-C2A4F54319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748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246F8F2E-BDEF-B74A-95F5-E8C05F83FC8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8200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813E4453-521E-174B-9488-7B31D9D60C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13250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5A34013A-06FD-6640-8DB0-FC16E160A47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413702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CBDBD18D-D586-7941-875D-DFEA832538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66696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7C1A933-5332-CA49-9FAF-AF4AC536C8E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967148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106941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black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272A-F6E1-784F-AD5C-985AE5CEE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B862D9D-B1D9-D241-BBC4-55C2568E15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4461" y="882466"/>
            <a:ext cx="6056662" cy="11547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F8C19E-2B9D-6040-972F-2228E70442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4461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4F07CAA-8C40-5041-96B9-8DDC9734ED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82466"/>
            <a:ext cx="2949575" cy="18353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A3138CC-7D65-3F45-B9A1-3801F4E19C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14913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7301A3B-2F81-654A-A9FA-9ED7C8CD46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92941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C13951A-672E-2640-98A5-0588B10500C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093393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E186CF2-0626-F141-9B97-BCF9454D1A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814638"/>
            <a:ext cx="2949575" cy="3330575"/>
          </a:xfrm>
        </p:spPr>
        <p:txBody>
          <a:bodyPr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2pPr>
            <a:lvl3pPr marL="9144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3pPr>
            <a:lvl4pPr marL="13716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4pPr>
            <a:lvl5pPr marL="18288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5pPr>
          </a:lstStyle>
          <a:p>
            <a:pPr lvl="0"/>
            <a:r>
              <a:rPr lang="en-US" dirty="0"/>
              <a:t>Click to edit sub-section overview content</a:t>
            </a:r>
          </a:p>
        </p:txBody>
      </p:sp>
    </p:spTree>
    <p:extLst>
      <p:ext uri="{BB962C8B-B14F-4D97-AF65-F5344CB8AC3E}">
        <p14:creationId xmlns:p14="http://schemas.microsoft.com/office/powerpoint/2010/main" val="1668830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columns_black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272A-F6E1-784F-AD5C-985AE5CEE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B862D9D-B1D9-D241-BBC4-55C2568E15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4461" y="882466"/>
            <a:ext cx="6056662" cy="11547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F8C19E-2B9D-6040-972F-2228E70442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4461" y="2269571"/>
            <a:ext cx="6055673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subhead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4F07CAA-8C40-5041-96B9-8DDC9734ED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82466"/>
            <a:ext cx="2949575" cy="18353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A3138CC-7D65-3F45-B9A1-3801F4E19C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14913" y="2963863"/>
            <a:ext cx="6056210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E186CF2-0626-F141-9B97-BCF9454D1A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814638"/>
            <a:ext cx="2949575" cy="3330575"/>
          </a:xfrm>
        </p:spPr>
        <p:txBody>
          <a:bodyPr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2pPr>
            <a:lvl3pPr marL="9144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3pPr>
            <a:lvl4pPr marL="13716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4pPr>
            <a:lvl5pPr marL="18288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5pPr>
          </a:lstStyle>
          <a:p>
            <a:pPr lvl="0"/>
            <a:r>
              <a:rPr lang="en-US" dirty="0"/>
              <a:t>Click to edit sub-section overview content</a:t>
            </a:r>
          </a:p>
        </p:txBody>
      </p:sp>
    </p:spTree>
    <p:extLst>
      <p:ext uri="{BB962C8B-B14F-4D97-AF65-F5344CB8AC3E}">
        <p14:creationId xmlns:p14="http://schemas.microsoft.com/office/powerpoint/2010/main" val="1101301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black AL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272A-F6E1-784F-AD5C-985AE5CEE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F923471-1316-5545-8DB5-7A4C57E44B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4461" y="882466"/>
            <a:ext cx="6056662" cy="11547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BB5F7DE-EEF3-1743-BF0E-14EC634936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4461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D5D7ABF-6CE4-A141-A308-B40140BB33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82466"/>
            <a:ext cx="2949575" cy="18353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D89C73D-6F91-314A-A11F-88BBD17F65B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14913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F65F8D9-3040-6641-800B-E71E88C5D8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92941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0A625AF-C2EC-394F-8E29-626A65B1C40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093393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6F05EC9-AF96-8E42-B8F4-64E9730C65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814638"/>
            <a:ext cx="2949575" cy="3330575"/>
          </a:xfrm>
        </p:spPr>
        <p:txBody>
          <a:bodyPr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2pPr>
            <a:lvl3pPr marL="9144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3pPr>
            <a:lvl4pPr marL="13716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4pPr>
            <a:lvl5pPr marL="18288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5pPr>
          </a:lstStyle>
          <a:p>
            <a:pPr lvl="0"/>
            <a:r>
              <a:rPr lang="en-US" dirty="0"/>
              <a:t>Click to edit sub-section overview content</a:t>
            </a:r>
          </a:p>
        </p:txBody>
      </p:sp>
    </p:spTree>
    <p:extLst>
      <p:ext uri="{BB962C8B-B14F-4D97-AF65-F5344CB8AC3E}">
        <p14:creationId xmlns:p14="http://schemas.microsoft.com/office/powerpoint/2010/main" val="38093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columns_black AL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272A-F6E1-784F-AD5C-985AE5CEE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F923471-1316-5545-8DB5-7A4C57E44B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4461" y="882466"/>
            <a:ext cx="6056662" cy="11547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BB5F7DE-EEF3-1743-BF0E-14EC634936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4461" y="2269571"/>
            <a:ext cx="6055673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subhead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D5D7ABF-6CE4-A141-A308-B40140BB33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82466"/>
            <a:ext cx="2949575" cy="18353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D89C73D-6F91-314A-A11F-88BBD17F65B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14913" y="2963863"/>
            <a:ext cx="6056210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6F05EC9-AF96-8E42-B8F4-64E9730C65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814638"/>
            <a:ext cx="2949575" cy="3330575"/>
          </a:xfrm>
        </p:spPr>
        <p:txBody>
          <a:bodyPr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2pPr>
            <a:lvl3pPr marL="9144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3pPr>
            <a:lvl4pPr marL="13716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4pPr>
            <a:lvl5pPr marL="18288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5pPr>
          </a:lstStyle>
          <a:p>
            <a:pPr lvl="0"/>
            <a:r>
              <a:rPr lang="en-US" dirty="0"/>
              <a:t>Click to edit sub-section overview content</a:t>
            </a:r>
          </a:p>
        </p:txBody>
      </p:sp>
    </p:spTree>
    <p:extLst>
      <p:ext uri="{BB962C8B-B14F-4D97-AF65-F5344CB8AC3E}">
        <p14:creationId xmlns:p14="http://schemas.microsoft.com/office/powerpoint/2010/main" val="2952336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475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C45948-1A02-2848-8588-4732A2AD978A}"/>
              </a:ext>
            </a:extLst>
          </p:cNvPr>
          <p:cNvCxnSpPr/>
          <p:nvPr userDrawn="1"/>
        </p:nvCxnSpPr>
        <p:spPr>
          <a:xfrm>
            <a:off x="4114144" y="2265363"/>
            <a:ext cx="0" cy="3879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7244F8-F3EC-3E4A-AAF1-1409EA2551C9}"/>
              </a:ext>
            </a:extLst>
          </p:cNvPr>
          <p:cNvCxnSpPr/>
          <p:nvPr userDrawn="1"/>
        </p:nvCxnSpPr>
        <p:spPr>
          <a:xfrm>
            <a:off x="7676699" y="2265363"/>
            <a:ext cx="0" cy="3879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B536CEC-E045-504C-B7BC-C0D93AD003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9548" y="6421980"/>
            <a:ext cx="2025650" cy="273050"/>
          </a:xfrm>
          <a:prstGeom prst="rect">
            <a:avLst/>
          </a:prstGeom>
        </p:spPr>
      </p:pic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DE6B4A2E-7D2F-354E-98DA-AD1F10B6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ECC0AC2-35F4-D143-A2BA-4A76B17588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748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267ACCD-715D-994C-B6EF-9AB34A713F8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8200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059BBBB-B622-5148-89DC-493B0F069B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13250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ACA4CF02-65DA-D54B-92A5-1D8E77F9B9D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413702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7099A253-B33E-C940-A0F3-8AFC8FEBFC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66696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6A63EC1-455B-5A48-8D44-AF9231C0359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967148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2292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white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4461" y="882466"/>
            <a:ext cx="6056662" cy="11547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FF33B68-64E6-C341-B24A-1178161650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4461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5B1A84-3196-554A-A801-26C3736695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82466"/>
            <a:ext cx="2949575" cy="18353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E4D894-A29D-9643-8631-0B759B2E40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29548" y="6421980"/>
            <a:ext cx="2025650" cy="27305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30964279-42E7-9C4A-9068-DC846E79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0C5A1-0B93-3742-B8DF-BE63504FBD4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14913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0955E23-5237-5C44-908C-77D23F74F3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92941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7CA2110-10A1-024F-BB4A-7E1F52781BD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093393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63013-5E70-994C-A13B-9B5231AEC8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814638"/>
            <a:ext cx="2949575" cy="3330575"/>
          </a:xfrm>
        </p:spPr>
        <p:txBody>
          <a:bodyPr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  <a:lvl2pPr marL="4572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2pPr>
            <a:lvl3pPr marL="9144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3pPr>
            <a:lvl4pPr marL="13716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4pPr>
            <a:lvl5pPr marL="18288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5pPr>
          </a:lstStyle>
          <a:p>
            <a:pPr lvl="0"/>
            <a:r>
              <a:rPr lang="en-US" dirty="0"/>
              <a:t>Click to edit sub-section overview content</a:t>
            </a:r>
          </a:p>
        </p:txBody>
      </p:sp>
    </p:spTree>
    <p:extLst>
      <p:ext uri="{BB962C8B-B14F-4D97-AF65-F5344CB8AC3E}">
        <p14:creationId xmlns:p14="http://schemas.microsoft.com/office/powerpoint/2010/main" val="1059060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white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4461" y="882466"/>
            <a:ext cx="6056662" cy="11547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FF33B68-64E6-C341-B24A-1178161650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4461" y="2269571"/>
            <a:ext cx="6055673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5B1A84-3196-554A-A801-26C3736695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82466"/>
            <a:ext cx="2949575" cy="18353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E4D894-A29D-9643-8631-0B759B2E40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29548" y="6421980"/>
            <a:ext cx="2025650" cy="27305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30964279-42E7-9C4A-9068-DC846E79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0C5A1-0B93-3742-B8DF-BE63504FBD4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14913" y="2963863"/>
            <a:ext cx="6056210" cy="318135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63013-5E70-994C-A13B-9B5231AEC8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814638"/>
            <a:ext cx="2949575" cy="3330575"/>
          </a:xfrm>
        </p:spPr>
        <p:txBody>
          <a:bodyPr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  <a:lvl2pPr marL="4572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2pPr>
            <a:lvl3pPr marL="9144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3pPr>
            <a:lvl4pPr marL="13716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4pPr>
            <a:lvl5pPr marL="18288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5pPr>
          </a:lstStyle>
          <a:p>
            <a:pPr lvl="0"/>
            <a:r>
              <a:rPr lang="en-US" dirty="0"/>
              <a:t>Click to edit sub-section overview content</a:t>
            </a:r>
          </a:p>
        </p:txBody>
      </p:sp>
    </p:spTree>
    <p:extLst>
      <p:ext uri="{BB962C8B-B14F-4D97-AF65-F5344CB8AC3E}">
        <p14:creationId xmlns:p14="http://schemas.microsoft.com/office/powerpoint/2010/main" val="4039519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 points_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E22718A-5CF7-554A-99B8-FFB4F2AD76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882466"/>
            <a:ext cx="8227142" cy="115654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805CC5-E268-0B4C-9657-8D28BF9D86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16163"/>
            <a:ext cx="8227143" cy="32512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58728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ullet points_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8364DD-88DF-CF43-9082-0056172CE5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882466"/>
            <a:ext cx="8227142" cy="115654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3D362D3-9B6F-134C-9B30-B488FC1266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16163"/>
            <a:ext cx="8227143" cy="32512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99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B28072-7F74-D04A-A7DC-247EB2F93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23900"/>
            <a:ext cx="7582786" cy="192571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Slide TITLE STYLE LONG VERSION WITH MULTIPLE LINES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371ECA7-C5A5-8C46-9330-594E1EED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0E41B2-3B1A-CB40-A48F-2A16D787FE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3429000"/>
            <a:ext cx="10125075" cy="2616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32190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ullet points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0EF49D9-56C2-EF41-8E3E-962E613F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2C8463-361F-594A-9E49-DBFD477671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97D21C1-F876-1948-A775-7D1D528BD1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882466"/>
            <a:ext cx="8227142" cy="115654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BF8256F-B8B7-7C49-BD10-0D29820938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16163"/>
            <a:ext cx="8227143" cy="32512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0224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bullet points_bla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A3FCBAC-32A4-994B-B4B0-066131203B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882466"/>
            <a:ext cx="8227142" cy="115654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0EF49D9-56C2-EF41-8E3E-962E613F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2C8463-361F-594A-9E49-DBFD477671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CBF3C-B115-754C-9A44-D0DAD9BFA6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16163"/>
            <a:ext cx="8227143" cy="32512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748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90FB-1758-E642-BEC1-6C7F7AC7A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04" y="2126511"/>
            <a:ext cx="10664457" cy="845289"/>
          </a:xfrm>
        </p:spPr>
        <p:txBody>
          <a:bodyPr lIns="0" anchor="ctr" anchorCtr="0">
            <a:noAutofit/>
          </a:bodyPr>
          <a:lstStyle>
            <a:lvl1pPr algn="l">
              <a:defRPr sz="40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end 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EFF54-9761-9847-BCD7-9E1406988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841" y="5396801"/>
            <a:ext cx="3541395" cy="12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008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1EFF54-9761-9847-BCD7-9E1406988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841" y="5396801"/>
            <a:ext cx="3541395" cy="122999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8B1A54E-83C9-7F47-8321-1294C19D7A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04" y="2126511"/>
            <a:ext cx="10664457" cy="845289"/>
          </a:xfrm>
        </p:spPr>
        <p:txBody>
          <a:bodyPr lIns="0" anchor="ctr" anchorCtr="0">
            <a:noAutofit/>
          </a:bodyPr>
          <a:lstStyle>
            <a:lvl1pPr algn="l">
              <a:defRPr sz="40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end slide TITLE</a:t>
            </a:r>
          </a:p>
        </p:txBody>
      </p:sp>
    </p:spTree>
    <p:extLst>
      <p:ext uri="{BB962C8B-B14F-4D97-AF65-F5344CB8AC3E}">
        <p14:creationId xmlns:p14="http://schemas.microsoft.com/office/powerpoint/2010/main" val="1416130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_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1EFF54-9761-9847-BCD7-9E1406988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4841" y="5396801"/>
            <a:ext cx="3541395" cy="12299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1B4543-BDE1-7E4B-8125-D55E77DD10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04" y="2126511"/>
            <a:ext cx="10664457" cy="845289"/>
          </a:xfrm>
        </p:spPr>
        <p:txBody>
          <a:bodyPr lIns="0" anchor="ctr" anchorCtr="0">
            <a:noAutofit/>
          </a:bodyPr>
          <a:lstStyle>
            <a:lvl1pPr algn="l">
              <a:defRPr sz="40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end slide TITLE</a:t>
            </a:r>
          </a:p>
        </p:txBody>
      </p:sp>
    </p:spTree>
    <p:extLst>
      <p:ext uri="{BB962C8B-B14F-4D97-AF65-F5344CB8AC3E}">
        <p14:creationId xmlns:p14="http://schemas.microsoft.com/office/powerpoint/2010/main" val="9090065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_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1EFF54-9761-9847-BCD7-9E1406988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4841" y="5396801"/>
            <a:ext cx="3541395" cy="122999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8C50E83-5C14-E846-878F-EF70C80FC4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04" y="2126511"/>
            <a:ext cx="10664457" cy="845289"/>
          </a:xfrm>
        </p:spPr>
        <p:txBody>
          <a:bodyPr lIns="0" anchor="ctr" anchorCtr="0">
            <a:noAutofit/>
          </a:bodyPr>
          <a:lstStyle>
            <a:lvl1pPr algn="l">
              <a:defRPr sz="40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end slide TITLE</a:t>
            </a:r>
          </a:p>
        </p:txBody>
      </p:sp>
    </p:spTree>
    <p:extLst>
      <p:ext uri="{BB962C8B-B14F-4D97-AF65-F5344CB8AC3E}">
        <p14:creationId xmlns:p14="http://schemas.microsoft.com/office/powerpoint/2010/main" val="428090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D17D5CF-7D3D-7B45-B019-8CF04F7F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1FBB05-6172-E548-9DA0-8B024AEC6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AD393BD-E8C7-B348-B341-60C239BD9A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23900"/>
            <a:ext cx="7582786" cy="192571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Slide TITLE STYLE LONG VERSION WITH MULTIPLE LINES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CDC1A80-39FE-6044-9462-D883FA94A2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3429000"/>
            <a:ext cx="10125075" cy="2616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020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B28072-7F74-D04A-A7DC-247EB2F93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2422" y="6421980"/>
            <a:ext cx="2025650" cy="273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D3FBB-C602-434B-ADC4-CCA57B357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24044" y="6421980"/>
            <a:ext cx="2025650" cy="27305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8FB3BE4-9704-9F42-BC65-C600E320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1E4784-FC1B-0541-86CC-C70A5410C5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23900"/>
            <a:ext cx="7582786" cy="192571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Slide TITLE STYLE LONG VERSION WITH MULTIPLE LINES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0AE3680-E6F4-9D48-9D76-6C7B1A24D72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3429000"/>
            <a:ext cx="10125075" cy="2616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08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38E63F-6339-AE45-9E3C-F99BC6D167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265363"/>
            <a:ext cx="10560050" cy="812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slide subhead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272A-F6E1-784F-AD5C-985AE5CEE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ECC5C-8E36-C448-A0B1-218B5CC08A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3429000"/>
            <a:ext cx="10560050" cy="24431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849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4AEBA0E-C468-B448-9981-7B2DF210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5CEDBC-6004-9A4F-894A-0811BEF44C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CBF429E-ABE5-8C4D-AFFE-1E4B777D42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31043C5-337E-E74B-8556-592F0BC5D6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265363"/>
            <a:ext cx="10560050" cy="812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slide subhead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38E14DD-E463-2445-8BD2-4EE50FE1C58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3429000"/>
            <a:ext cx="10560050" cy="24431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72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02C32-C0CD-7147-9116-6362E8C5B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44C2B-D5F6-2D41-9FF2-9C6FF0ADE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D453-C143-CC4B-8EA5-2D84DB4BF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FFCF9-C27D-F94F-AF79-7DABFD39A70C}" type="datetime4">
              <a:rPr lang="en-US" smtClean="0"/>
              <a:t>July 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66BC3-528D-6A42-A7CB-B95ED3730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838F9-78A8-874D-9598-92670A028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FF72C-5ACC-BF44-8A77-29ED5F2D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9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53" r:id="rId11"/>
    <p:sldLayoutId id="2147483671" r:id="rId12"/>
    <p:sldLayoutId id="2147483672" r:id="rId13"/>
    <p:sldLayoutId id="2147483673" r:id="rId14"/>
    <p:sldLayoutId id="2147483651" r:id="rId15"/>
    <p:sldLayoutId id="2147483652" r:id="rId16"/>
    <p:sldLayoutId id="2147483674" r:id="rId17"/>
    <p:sldLayoutId id="2147483675" r:id="rId18"/>
    <p:sldLayoutId id="2147483679" r:id="rId19"/>
    <p:sldLayoutId id="2147483676" r:id="rId20"/>
    <p:sldLayoutId id="2147483677" r:id="rId21"/>
    <p:sldLayoutId id="2147483678" r:id="rId22"/>
    <p:sldLayoutId id="2147483683" r:id="rId23"/>
    <p:sldLayoutId id="2147483681" r:id="rId24"/>
    <p:sldLayoutId id="2147483682" r:id="rId25"/>
    <p:sldLayoutId id="2147483680" r:id="rId26"/>
    <p:sldLayoutId id="2147483695" r:id="rId27"/>
    <p:sldLayoutId id="2147483684" r:id="rId28"/>
    <p:sldLayoutId id="2147483696" r:id="rId29"/>
    <p:sldLayoutId id="2147483685" r:id="rId30"/>
    <p:sldLayoutId id="2147483697" r:id="rId31"/>
    <p:sldLayoutId id="2147483654" r:id="rId32"/>
    <p:sldLayoutId id="2147483686" r:id="rId33"/>
    <p:sldLayoutId id="2147483687" r:id="rId34"/>
    <p:sldLayoutId id="2147483698" r:id="rId35"/>
    <p:sldLayoutId id="2147483699" r:id="rId36"/>
    <p:sldLayoutId id="2147483700" r:id="rId37"/>
    <p:sldLayoutId id="2147483688" r:id="rId38"/>
    <p:sldLayoutId id="2147483701" r:id="rId39"/>
    <p:sldLayoutId id="2147483689" r:id="rId40"/>
    <p:sldLayoutId id="2147483702" r:id="rId41"/>
    <p:sldLayoutId id="2147483711" r:id="rId42"/>
    <p:sldLayoutId id="2147483703" r:id="rId43"/>
    <p:sldLayoutId id="2147483712" r:id="rId44"/>
    <p:sldLayoutId id="2147483690" r:id="rId45"/>
    <p:sldLayoutId id="2147483704" r:id="rId46"/>
    <p:sldLayoutId id="2147483710" r:id="rId47"/>
    <p:sldLayoutId id="2147483692" r:id="rId48"/>
    <p:sldLayoutId id="2147483693" r:id="rId49"/>
    <p:sldLayoutId id="2147483694" r:id="rId50"/>
    <p:sldLayoutId id="2147483709" r:id="rId51"/>
    <p:sldLayoutId id="2147483705" r:id="rId52"/>
    <p:sldLayoutId id="2147483706" r:id="rId53"/>
    <p:sldLayoutId id="2147483707" r:id="rId54"/>
    <p:sldLayoutId id="2147483708" r:id="rId5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7F1F3-E61B-A341-957D-29EE9EEE1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0317" y="2514887"/>
            <a:ext cx="5486399" cy="1063256"/>
          </a:xfrm>
        </p:spPr>
        <p:txBody>
          <a:bodyPr>
            <a:normAutofit fontScale="90000"/>
          </a:bodyPr>
          <a:lstStyle/>
          <a:p>
            <a:r>
              <a:rPr lang="en-US" dirty="0"/>
              <a:t>Interim Joint Committee </a:t>
            </a:r>
            <a:br>
              <a:rPr lang="en-US" dirty="0"/>
            </a:br>
            <a:r>
              <a:rPr lang="en-US" dirty="0"/>
              <a:t>on Education</a:t>
            </a:r>
            <a:br>
              <a:rPr lang="en-US" dirty="0"/>
            </a:br>
            <a:r>
              <a:rPr lang="en-US" sz="2000" b="0" cap="none" dirty="0"/>
              <a:t>July 14, 2025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145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6BF7E2-606C-A0CF-6607-0632487F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3D21D17-39F4-224F-25C9-7DD5CCD63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8090"/>
            <a:ext cx="7582786" cy="592210"/>
          </a:xfrm>
        </p:spPr>
        <p:txBody>
          <a:bodyPr anchor="t"/>
          <a:lstStyle/>
          <a:p>
            <a:r>
              <a:rPr lang="en-US" sz="2800" dirty="0"/>
              <a:t>Employee Excellence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5BBA700-9942-5172-EA94-5D88BAC74D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20222"/>
            <a:ext cx="6692153" cy="4279933"/>
          </a:xfrm>
        </p:spPr>
        <p:txBody>
          <a:bodyPr>
            <a:noAutofit/>
          </a:bodyPr>
          <a:lstStyle/>
          <a:p>
            <a:pPr lvl="1">
              <a:spcAft>
                <a:spcPts val="1200"/>
              </a:spcAft>
            </a:pPr>
            <a:r>
              <a:rPr lang="en-US" sz="2800" dirty="0"/>
              <a:t>UofL and UofL Health employ more than 18,000 people – 2nd largest employer in the Louisville Metro area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Commitment to: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Staff and faculty engagement on campus and in the community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Professional development and career growth opportunities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Competitive benefits and strong work-life balance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5895EF-5822-BBC6-60F0-E1A695C58F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712" t="145" r="1712" b="301"/>
          <a:stretch>
            <a:fillRect/>
          </a:stretch>
        </p:blipFill>
        <p:spPr>
          <a:xfrm>
            <a:off x="7730835" y="1573307"/>
            <a:ext cx="3926775" cy="446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60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52341-F271-EE23-B26A-59A748CD3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18A065-1BC4-AE74-44BB-0E1FA740E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884903"/>
            <a:ext cx="7327606" cy="2260343"/>
          </a:xfrm>
        </p:spPr>
        <p:txBody>
          <a:bodyPr/>
          <a:lstStyle/>
          <a:p>
            <a:r>
              <a:rPr lang="en-US" dirty="0"/>
              <a:t>Great Place to CONNECT  </a:t>
            </a:r>
            <a:r>
              <a:rPr lang="en-US" cap="none" dirty="0"/>
              <a:t>Outreach &amp; Community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F0D44-8087-4CE9-134E-22412C115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3A05D8-5733-25A6-9298-AD3A6EBF9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582786" cy="592210"/>
          </a:xfrm>
        </p:spPr>
        <p:txBody>
          <a:bodyPr anchor="t"/>
          <a:lstStyle/>
          <a:p>
            <a:r>
              <a:rPr lang="en-US" sz="2800" cap="none" dirty="0"/>
              <a:t>OUTREACH &amp; COMMUNITY ENGAGEMENT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488572-AA82-4600-4E0C-2FBD9E3AD8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63040"/>
            <a:ext cx="10393252" cy="41299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Workforce &amp; Health Impact:</a:t>
            </a:r>
            <a:br>
              <a:rPr lang="en-US" b="1" dirty="0"/>
            </a:br>
            <a:endParaRPr lang="en-US" b="1" dirty="0"/>
          </a:p>
          <a:p>
            <a:pPr lvl="1">
              <a:spcAft>
                <a:spcPts val="1200"/>
              </a:spcAft>
            </a:pPr>
            <a:r>
              <a:rPr lang="en-US" dirty="0"/>
              <a:t>Largest producer of bachelor’s-prepared nurses in Kentucky.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Statewide health outreach through: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Redbird Clinic, Owensboro, Paducah, Madisonville, Shelbyville, West Louisville, plus partnership with UofL Health.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$25M Center for Rural Cancer Education and Research under construction at UofL Health South Hospital in Bullitt County, improving access to cancer care for rural Kentuckians.</a:t>
            </a:r>
          </a:p>
        </p:txBody>
      </p:sp>
    </p:spTree>
    <p:extLst>
      <p:ext uri="{BB962C8B-B14F-4D97-AF65-F5344CB8AC3E}">
        <p14:creationId xmlns:p14="http://schemas.microsoft.com/office/powerpoint/2010/main" val="2257571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1294F-9325-0B85-21B8-6D1305C6D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9585F3-ECFB-48D2-1C5D-8CE2C8E2B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582786" cy="592210"/>
          </a:xfrm>
        </p:spPr>
        <p:txBody>
          <a:bodyPr anchor="t"/>
          <a:lstStyle/>
          <a:p>
            <a:r>
              <a:rPr lang="en-US" sz="2800" cap="none" dirty="0"/>
              <a:t>OUTREACH &amp; COMMUNITY ENGAGEMENT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A1B380-02D6-9B5B-F224-B246698C41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63040"/>
            <a:ext cx="10393252" cy="41299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Manufacturing &amp; Economic Development:</a:t>
            </a:r>
            <a:br>
              <a:rPr lang="en-US" b="1" dirty="0"/>
            </a:br>
            <a:endParaRPr lang="en-US" b="1" dirty="0"/>
          </a:p>
          <a:p>
            <a:pPr lvl="1"/>
            <a:r>
              <a:rPr lang="en-US" dirty="0"/>
              <a:t>KY Manufacturing Extension Partnership (MEP) supports modernization of small and mid-sized manufacturers statewide.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National Recognition:</a:t>
            </a:r>
            <a:br>
              <a:rPr lang="en-US" b="1" dirty="0"/>
            </a:br>
            <a:endParaRPr lang="en-US" b="1" dirty="0"/>
          </a:p>
          <a:p>
            <a:pPr lvl="1"/>
            <a:r>
              <a:rPr lang="en-US" dirty="0"/>
              <a:t>Carnegie-designated “Community Engaged University”.</a:t>
            </a:r>
          </a:p>
        </p:txBody>
      </p:sp>
    </p:spTree>
    <p:extLst>
      <p:ext uri="{BB962C8B-B14F-4D97-AF65-F5344CB8AC3E}">
        <p14:creationId xmlns:p14="http://schemas.microsoft.com/office/powerpoint/2010/main" val="2253572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2AC89-DE8E-041E-005E-94BBAC7C2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A0B246-E571-183D-88A7-A9FD0C7A2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884903"/>
            <a:ext cx="7327606" cy="2260343"/>
          </a:xfrm>
        </p:spPr>
        <p:txBody>
          <a:bodyPr/>
          <a:lstStyle/>
          <a:p>
            <a:r>
              <a:rPr lang="en-US" dirty="0"/>
              <a:t>Great Place to DISCOVER  </a:t>
            </a:r>
            <a:r>
              <a:rPr lang="en-US" cap="none" dirty="0"/>
              <a:t>Research &amp;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79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8AB8A-1B82-82F5-8A7B-B69521B13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AF5406-1E69-5EC6-B2B8-037496A3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77D88A36-02EA-A609-D27F-EF25703BA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98606"/>
            <a:ext cx="7582786" cy="592210"/>
          </a:xfrm>
        </p:spPr>
        <p:txBody>
          <a:bodyPr anchor="t"/>
          <a:lstStyle/>
          <a:p>
            <a:r>
              <a:rPr lang="en-US" sz="2800" cap="none" dirty="0"/>
              <a:t>RESEARCH &amp; INNOVATION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0FE42CA-A643-25BC-19AC-7BA309697B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20222"/>
            <a:ext cx="10393252" cy="4939171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/>
              <a:t>Record Research Expenditures (2025): $204 million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Includes $67M from NIH and $6.75M from Humana Foundation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1" dirty="0"/>
              <a:t>Signature Research Projects: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Green Heart Louisville – </a:t>
            </a:r>
            <a:br>
              <a:rPr lang="en-US" dirty="0"/>
            </a:br>
            <a:r>
              <a:rPr lang="en-US" dirty="0"/>
              <a:t>internationally recognized urban health initiative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Louisville Clinical &amp; Translational Research Center – </a:t>
            </a:r>
            <a:br>
              <a:rPr lang="en-US" dirty="0"/>
            </a:br>
            <a:r>
              <a:rPr lang="en-US" dirty="0"/>
              <a:t>$24M investment to train clinical researchers</a:t>
            </a:r>
          </a:p>
        </p:txBody>
      </p:sp>
    </p:spTree>
    <p:extLst>
      <p:ext uri="{BB962C8B-B14F-4D97-AF65-F5344CB8AC3E}">
        <p14:creationId xmlns:p14="http://schemas.microsoft.com/office/powerpoint/2010/main" val="813473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0D2D6-59F7-87D7-CB3B-56900C3CA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054EB3-CF21-EA8D-AC26-7DA2384B4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4C56DFE-45AD-16ED-D68B-2A210BDE3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98606"/>
            <a:ext cx="7582786" cy="592210"/>
          </a:xfrm>
        </p:spPr>
        <p:txBody>
          <a:bodyPr anchor="t"/>
          <a:lstStyle/>
          <a:p>
            <a:r>
              <a:rPr lang="en-US" sz="2800" cap="none" dirty="0"/>
              <a:t>RESEARCH &amp; INNOVATION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5891023-D725-5B3F-B393-907AA80581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20222"/>
            <a:ext cx="11174360" cy="4939171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/>
              <a:t>Strategic Designations: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Reaffirmed R1 status by Carnegie – highest research activity.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One of only 10 public universities nationwide with all three designations: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Research 1 (R1)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Opportunity College &amp; University (OCU)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Carnegie “Community Engaged”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(Peers include Arizona State University Campus Immersion, San Diego State University, University of Central Florida, Florida Atlantic University, Florida International University, Southern Illinois University-Carbondale, University of Texas at El Paso, University of Texas at San Antonio, University of California-Merced)</a:t>
            </a:r>
          </a:p>
        </p:txBody>
      </p:sp>
    </p:spTree>
    <p:extLst>
      <p:ext uri="{BB962C8B-B14F-4D97-AF65-F5344CB8AC3E}">
        <p14:creationId xmlns:p14="http://schemas.microsoft.com/office/powerpoint/2010/main" val="3159100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424B8-D7B7-1084-B32A-B8B2689F4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38B46BFB-7C51-354B-CBC7-AFA50CB27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590" y="588404"/>
            <a:ext cx="10373140" cy="564535"/>
          </a:xfrm>
        </p:spPr>
        <p:txBody>
          <a:bodyPr anchor="t"/>
          <a:lstStyle/>
          <a:p>
            <a:r>
              <a:rPr lang="en-US" sz="3200" dirty="0"/>
              <a:t>Unprecedented Legislative Partnership</a:t>
            </a:r>
            <a:endParaRPr lang="en-US" sz="3200" cap="non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14E339-DF4C-9807-1A21-1CAE250E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F887E10D-C2E7-63FF-25A2-BC8BB37052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19469"/>
            <a:ext cx="9677399" cy="396571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b="1" dirty="0"/>
              <a:t>Over $500 million in legislative support received in 2024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$260M for Simulation Center and Collaboration Hub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$90M+ for Asset Preservation and renovations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Continued support for new Engineering Building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Investment in the UofL Health Center for Rural Cancer Education and Research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Funding for MEP initiative, modernizing the state’s manufacturing infrastructure via grants distributed to small and medium sized manufacturers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84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9B5B0-91EF-4484-691A-DC39B2056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884903"/>
            <a:ext cx="9275619" cy="2260343"/>
          </a:xfrm>
        </p:spPr>
        <p:txBody>
          <a:bodyPr anchor="b"/>
          <a:lstStyle/>
          <a:p>
            <a:r>
              <a:rPr lang="en-US" dirty="0"/>
              <a:t>Strategic Focus: </a:t>
            </a:r>
            <a:br>
              <a:rPr lang="en-US" dirty="0"/>
            </a:br>
            <a:r>
              <a:rPr lang="en-US" dirty="0"/>
              <a:t>President Bradley’s First 100 Days</a:t>
            </a:r>
          </a:p>
        </p:txBody>
      </p:sp>
    </p:spTree>
    <p:extLst>
      <p:ext uri="{BB962C8B-B14F-4D97-AF65-F5344CB8AC3E}">
        <p14:creationId xmlns:p14="http://schemas.microsoft.com/office/powerpoint/2010/main" val="79790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7A6BF-A701-CEFC-3EEA-9EEED2AA8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42D022-052C-3AEC-5CDD-66105B624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98606"/>
            <a:ext cx="7582786" cy="592210"/>
          </a:xfrm>
        </p:spPr>
        <p:txBody>
          <a:bodyPr anchor="t"/>
          <a:lstStyle/>
          <a:p>
            <a:r>
              <a:rPr lang="en-US" sz="2800" dirty="0"/>
              <a:t>Strategic Focus:</a:t>
            </a:r>
            <a:endParaRPr lang="en-US" sz="2800" cap="non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CDED82-6F3B-755D-2F6F-8E45E1EB66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20223"/>
            <a:ext cx="10393252" cy="41299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A. FY26 Annual Budget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B. Implementation of KRS 164.2895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C. Changes in federal funding that may impact research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D. Strategic Plan 2030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E. UofL Health &amp; University Affiliation Agreement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15FC35-996D-1346-1B6F-98162CFB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Content Placeholder 5" descr="A person in a suit smiling&#10;&#10;AI-generated content may be incorrect.">
            <a:extLst>
              <a:ext uri="{FF2B5EF4-FFF2-40B4-BE49-F238E27FC236}">
                <a16:creationId xmlns:a16="http://schemas.microsoft.com/office/drawing/2014/main" id="{FE73B762-C7AD-E42B-8BA0-D760D0E8E2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4328" r="16837" b="12510"/>
          <a:stretch>
            <a:fillRect/>
          </a:stretch>
        </p:blipFill>
        <p:spPr>
          <a:xfrm>
            <a:off x="983147" y="2564528"/>
            <a:ext cx="5112853" cy="340856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763EE78-F754-E2DC-4D37-AD92FA443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884903"/>
            <a:ext cx="9754591" cy="2260343"/>
          </a:xfrm>
        </p:spPr>
        <p:txBody>
          <a:bodyPr anchor="t"/>
          <a:lstStyle/>
          <a:p>
            <a:pPr lvl="0"/>
            <a:r>
              <a:rPr lang="en-US" cap="none" dirty="0"/>
              <a:t>Welcome, and thank you for continued support of higher education and UofL.</a:t>
            </a:r>
          </a:p>
        </p:txBody>
      </p:sp>
    </p:spTree>
    <p:extLst>
      <p:ext uri="{BB962C8B-B14F-4D97-AF65-F5344CB8AC3E}">
        <p14:creationId xmlns:p14="http://schemas.microsoft.com/office/powerpoint/2010/main" val="3359896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9C56A9-1A73-87CB-2C0B-0BE80D95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D5FA8-5F90-4445-65A8-EA5146F64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72798"/>
            <a:ext cx="10297887" cy="4717453"/>
          </a:xfrm>
        </p:spPr>
        <p:txBody>
          <a:bodyPr>
            <a:normAutofit/>
          </a:bodyPr>
          <a:lstStyle/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UofL is fulfilling its mission as Kentucky’s premier urban research university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Historic success in enrollment, student outcomes, research, and outreach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Serve as a major economic, health care, research and educational resource for the Commonwealth of Kentucky.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Deep gratitude to the Kentucky General Assembly – your partnership is shaping the future of Kentucky through education, innovation, and service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E54218-1614-6466-CD70-4A0367227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884904"/>
            <a:ext cx="6162367" cy="615906"/>
          </a:xfrm>
        </p:spPr>
        <p:txBody>
          <a:bodyPr anchor="t"/>
          <a:lstStyle/>
          <a:p>
            <a:r>
              <a:rPr lang="en-US" dirty="0"/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104404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778700-8BC2-9C44-2A70-D52D44022F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Great Place to Learn  </a:t>
            </a:r>
            <a:r>
              <a:rPr lang="en-US" cap="none" dirty="0"/>
              <a:t>Student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1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A9D853-332B-F5BB-A1A9-EAEFC10FC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98606"/>
            <a:ext cx="7582786" cy="592210"/>
          </a:xfrm>
        </p:spPr>
        <p:txBody>
          <a:bodyPr anchor="t"/>
          <a:lstStyle/>
          <a:p>
            <a:r>
              <a:rPr lang="en-US" sz="2800" dirty="0"/>
              <a:t>Student Body Snapshot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E0C180-C34F-8CE6-3991-B584245462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241614"/>
            <a:ext cx="10125075" cy="15416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b="1" dirty="0"/>
              <a:t>Total Enrollment (Fall 2024): 24,123 – historic record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Undergraduates: </a:t>
            </a:r>
            <a:r>
              <a:rPr lang="en-US" b="1" dirty="0"/>
              <a:t>17,248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Graduate &amp; Other: </a:t>
            </a:r>
            <a:r>
              <a:rPr lang="en-US" b="1" dirty="0"/>
              <a:t>5,204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Professional: </a:t>
            </a:r>
            <a:r>
              <a:rPr lang="en-US" b="1" dirty="0"/>
              <a:t>1,671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CFA238-8037-F104-4F1F-249E7064C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464126"/>
              </p:ext>
            </p:extLst>
          </p:nvPr>
        </p:nvGraphicFramePr>
        <p:xfrm>
          <a:off x="814416" y="3578824"/>
          <a:ext cx="10563168" cy="212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8831">
                  <a:extLst>
                    <a:ext uri="{9D8B030D-6E8A-4147-A177-3AD203B41FA5}">
                      <a16:colId xmlns:a16="http://schemas.microsoft.com/office/drawing/2014/main" val="2242782053"/>
                    </a:ext>
                  </a:extLst>
                </a:gridCol>
                <a:gridCol w="1182757">
                  <a:extLst>
                    <a:ext uri="{9D8B030D-6E8A-4147-A177-3AD203B41FA5}">
                      <a16:colId xmlns:a16="http://schemas.microsoft.com/office/drawing/2014/main" val="1623307144"/>
                    </a:ext>
                  </a:extLst>
                </a:gridCol>
                <a:gridCol w="1269864">
                  <a:extLst>
                    <a:ext uri="{9D8B030D-6E8A-4147-A177-3AD203B41FA5}">
                      <a16:colId xmlns:a16="http://schemas.microsoft.com/office/drawing/2014/main" val="2821297848"/>
                    </a:ext>
                  </a:extLst>
                </a:gridCol>
                <a:gridCol w="1270906">
                  <a:extLst>
                    <a:ext uri="{9D8B030D-6E8A-4147-A177-3AD203B41FA5}">
                      <a16:colId xmlns:a16="http://schemas.microsoft.com/office/drawing/2014/main" val="3371559718"/>
                    </a:ext>
                  </a:extLst>
                </a:gridCol>
                <a:gridCol w="1223484">
                  <a:extLst>
                    <a:ext uri="{9D8B030D-6E8A-4147-A177-3AD203B41FA5}">
                      <a16:colId xmlns:a16="http://schemas.microsoft.com/office/drawing/2014/main" val="1035416734"/>
                    </a:ext>
                  </a:extLst>
                </a:gridCol>
                <a:gridCol w="1199549">
                  <a:extLst>
                    <a:ext uri="{9D8B030D-6E8A-4147-A177-3AD203B41FA5}">
                      <a16:colId xmlns:a16="http://schemas.microsoft.com/office/drawing/2014/main" val="1467973448"/>
                    </a:ext>
                  </a:extLst>
                </a:gridCol>
                <a:gridCol w="1377777">
                  <a:extLst>
                    <a:ext uri="{9D8B030D-6E8A-4147-A177-3AD203B41FA5}">
                      <a16:colId xmlns:a16="http://schemas.microsoft.com/office/drawing/2014/main" val="854101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Fall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Fall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Fall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Fall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Fall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4-Year 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606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Undergraduate Students (total)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16,118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15,830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16,121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16,397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17,248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5844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First Generation </a:t>
                      </a:r>
                      <a:r>
                        <a:rPr lang="en-US" sz="1600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4,437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4,830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5,308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5,777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6,125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715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Pell Eligible*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7,069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7,047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7,158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7,281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7,177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409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1,613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1,511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1,633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1,241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-23.1%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77738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C912D-6675-F083-BD87-AA936AA999F7}"/>
              </a:ext>
            </a:extLst>
          </p:cNvPr>
          <p:cNvSpPr txBox="1"/>
          <p:nvPr/>
        </p:nvSpPr>
        <p:spPr>
          <a:xfrm>
            <a:off x="838200" y="5870929"/>
            <a:ext cx="1175963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l"/>
            <a:r>
              <a:rPr lang="en-US" sz="1050" b="1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*Undergraduate only</a:t>
            </a:r>
          </a:p>
        </p:txBody>
      </p:sp>
    </p:spTree>
    <p:extLst>
      <p:ext uri="{BB962C8B-B14F-4D97-AF65-F5344CB8AC3E}">
        <p14:creationId xmlns:p14="http://schemas.microsoft.com/office/powerpoint/2010/main" val="342129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0A4D9-DD98-5C34-28C5-BBF3B937B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76939C-B4F1-9519-8741-0B1B462FC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98606"/>
            <a:ext cx="7582786" cy="592210"/>
          </a:xfrm>
        </p:spPr>
        <p:txBody>
          <a:bodyPr anchor="t"/>
          <a:lstStyle/>
          <a:p>
            <a:r>
              <a:rPr lang="en-US" sz="2800" dirty="0"/>
              <a:t>Student Body Snapshot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7FBEAB-4C92-245C-DE5A-57BBB0AB5F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20222"/>
            <a:ext cx="10125075" cy="429477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b="1" dirty="0"/>
              <a:t>Demographics:</a:t>
            </a:r>
          </a:p>
          <a:p>
            <a:pPr marL="0" lvl="0" indent="0">
              <a:buNone/>
            </a:pPr>
            <a:endParaRPr lang="en-US" dirty="0"/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b="1" dirty="0"/>
              <a:t>119</a:t>
            </a:r>
            <a:r>
              <a:rPr lang="en-US" dirty="0"/>
              <a:t> of 120 Kentucky counties represented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b="1" dirty="0"/>
              <a:t>54</a:t>
            </a:r>
            <a:r>
              <a:rPr lang="en-US" dirty="0"/>
              <a:t> U.S. states &amp; territories, 91 countries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b="1" dirty="0"/>
              <a:t>43.6%</a:t>
            </a:r>
            <a:r>
              <a:rPr lang="en-US" dirty="0"/>
              <a:t> Pell-eligible students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b="1" dirty="0"/>
              <a:t>34.3% </a:t>
            </a:r>
            <a:r>
              <a:rPr lang="en-US" dirty="0"/>
              <a:t>First-generation students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b="1" dirty="0"/>
              <a:t>2,590</a:t>
            </a:r>
            <a:r>
              <a:rPr lang="en-US" dirty="0"/>
              <a:t> military-connected students </a:t>
            </a:r>
            <a:br>
              <a:rPr lang="en-US" dirty="0"/>
            </a:br>
            <a:r>
              <a:rPr lang="en-US" dirty="0"/>
              <a:t>(</a:t>
            </a:r>
            <a:r>
              <a:rPr lang="en-US" sz="2800" b="1" dirty="0"/>
              <a:t>10% </a:t>
            </a:r>
            <a:r>
              <a:rPr lang="en-US" dirty="0"/>
              <a:t>increase over 3 years)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2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BBB89-61D5-2FAF-37E2-7FEC1C544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40E641-5DD3-B6CB-5FAD-B96C7DD59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98606"/>
            <a:ext cx="7582786" cy="592210"/>
          </a:xfrm>
        </p:spPr>
        <p:txBody>
          <a:bodyPr anchor="t"/>
          <a:lstStyle/>
          <a:p>
            <a:r>
              <a:rPr lang="en-US" sz="2800" dirty="0"/>
              <a:t>Student Body Snapshot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3457A7-2508-E326-3DF8-F486824C25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20222"/>
            <a:ext cx="10790583" cy="413575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b="1" dirty="0"/>
              <a:t>Access &amp; Affordability Initiatives:</a:t>
            </a:r>
          </a:p>
          <a:p>
            <a:pPr marL="0" lvl="0" indent="0">
              <a:buNone/>
            </a:pP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Expanded Cardinal Commitment Grant for low-income Kentucky students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Programs such as 15 to Finish, Comeback Cards, and border-state tuition initiatives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Strong partnerships with KCTCS; UofL is a top transfer destination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39.1% increase in transfer students in 2 years (868 to 1,207)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3 UofL admissions counselors are embedded on KCTCS campuses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4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859DF-B683-6C76-1915-8229237E2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BB0B44-B624-DED4-19DB-2012CF5D6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98606"/>
            <a:ext cx="7582786" cy="592210"/>
          </a:xfrm>
        </p:spPr>
        <p:txBody>
          <a:bodyPr anchor="t"/>
          <a:lstStyle/>
          <a:p>
            <a:r>
              <a:rPr lang="en-US" sz="2800" dirty="0"/>
              <a:t>Student Body Snapshot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FA30DE-EC93-9907-75D0-B2B71295C1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1228491"/>
            <a:ext cx="5158839" cy="500605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b="1" dirty="0"/>
              <a:t>Student Success Outcomes:</a:t>
            </a:r>
          </a:p>
          <a:p>
            <a:pPr marL="0" lvl="0" indent="0">
              <a:buNone/>
            </a:pP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Fall-to-Fall Retention: </a:t>
            </a:r>
            <a:br>
              <a:rPr lang="en-US" sz="2000" dirty="0"/>
            </a:br>
            <a:r>
              <a:rPr lang="en-US" sz="2800" b="1" dirty="0"/>
              <a:t>81.5%</a:t>
            </a:r>
            <a:r>
              <a:rPr lang="en-US" sz="2000" dirty="0"/>
              <a:t> (record high)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Fall-to-Spring 2025 Persistence: </a:t>
            </a:r>
            <a:r>
              <a:rPr lang="en-US" sz="2800" b="1" dirty="0"/>
              <a:t>94.2%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0D7D18D-BE1B-5958-2393-3A9129782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6170"/>
              </p:ext>
            </p:extLst>
          </p:nvPr>
        </p:nvGraphicFramePr>
        <p:xfrm>
          <a:off x="5626098" y="2203743"/>
          <a:ext cx="6152047" cy="2992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4526">
                  <a:extLst>
                    <a:ext uri="{9D8B030D-6E8A-4147-A177-3AD203B41FA5}">
                      <a16:colId xmlns:a16="http://schemas.microsoft.com/office/drawing/2014/main" val="399451146"/>
                    </a:ext>
                  </a:extLst>
                </a:gridCol>
                <a:gridCol w="1273577">
                  <a:extLst>
                    <a:ext uri="{9D8B030D-6E8A-4147-A177-3AD203B41FA5}">
                      <a16:colId xmlns:a16="http://schemas.microsoft.com/office/drawing/2014/main" val="3974161352"/>
                    </a:ext>
                  </a:extLst>
                </a:gridCol>
                <a:gridCol w="1088121">
                  <a:extLst>
                    <a:ext uri="{9D8B030D-6E8A-4147-A177-3AD203B41FA5}">
                      <a16:colId xmlns:a16="http://schemas.microsoft.com/office/drawing/2014/main" val="363839958"/>
                    </a:ext>
                  </a:extLst>
                </a:gridCol>
                <a:gridCol w="1145823">
                  <a:extLst>
                    <a:ext uri="{9D8B030D-6E8A-4147-A177-3AD203B41FA5}">
                      <a16:colId xmlns:a16="http://schemas.microsoft.com/office/drawing/2014/main" val="1979454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13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Overall Fall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23,225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24,123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25,204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10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FTIC*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3,125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3,425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187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Y1 Fall to Y2 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83.6%**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50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Y1 Fall to Y1 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92.7%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94.2%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509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Y1 Fall to Y2 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993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Y1 Fall to Y3 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87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Graduation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Available Fall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359000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266638F-1029-CB26-11E9-F1A566A43851}"/>
              </a:ext>
            </a:extLst>
          </p:cNvPr>
          <p:cNvSpPr txBox="1"/>
          <p:nvPr/>
        </p:nvSpPr>
        <p:spPr>
          <a:xfrm>
            <a:off x="5678557" y="5229398"/>
            <a:ext cx="2385392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US" sz="1000" b="1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*First time in college.    **Preliminary</a:t>
            </a:r>
          </a:p>
        </p:txBody>
      </p:sp>
    </p:spTree>
    <p:extLst>
      <p:ext uri="{BB962C8B-B14F-4D97-AF65-F5344CB8AC3E}">
        <p14:creationId xmlns:p14="http://schemas.microsoft.com/office/powerpoint/2010/main" val="3077437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12F68-C132-E4D0-5936-9F5A8408A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34A195-23F5-CDB8-8DCD-39E3EA062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98606"/>
            <a:ext cx="7582786" cy="592210"/>
          </a:xfrm>
        </p:spPr>
        <p:txBody>
          <a:bodyPr anchor="t"/>
          <a:lstStyle/>
          <a:p>
            <a:r>
              <a:rPr lang="en-US" sz="2800" dirty="0"/>
              <a:t>Student Body Snapshot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98A176-637B-1201-944A-EB10E08F24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1" y="1420222"/>
            <a:ext cx="6360042" cy="460843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b="1" dirty="0"/>
              <a:t>Recognition &amp; Designation:</a:t>
            </a:r>
          </a:p>
          <a:p>
            <a:pPr marL="0" lvl="0" indent="0">
              <a:buNone/>
            </a:pP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UofL is one of only 19 public universities nationwide with both: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Research 1 (R1) classification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Opportunity College &amp; University (OCU) designation – high access, high earnings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Only ACC institution and one of two public institutions in Kentucky with OCU</a:t>
            </a:r>
          </a:p>
          <a:p>
            <a:endParaRPr lang="en-US" dirty="0"/>
          </a:p>
        </p:txBody>
      </p:sp>
      <p:pic>
        <p:nvPicPr>
          <p:cNvPr id="5" name="Picture 4" descr="A few people in a lab&#10;&#10;AI-generated content may be incorrect.">
            <a:extLst>
              <a:ext uri="{FF2B5EF4-FFF2-40B4-BE49-F238E27FC236}">
                <a16:creationId xmlns:a16="http://schemas.microsoft.com/office/drawing/2014/main" id="{6BBFF1DE-750E-3932-086E-E483E63E73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38"/>
          <a:stretch>
            <a:fillRect/>
          </a:stretch>
        </p:blipFill>
        <p:spPr>
          <a:xfrm>
            <a:off x="7730835" y="2410690"/>
            <a:ext cx="3926775" cy="3253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912B8-66C1-85EE-7189-EF9B8923C046}"/>
              </a:ext>
            </a:extLst>
          </p:cNvPr>
          <p:cNvSpPr txBox="1"/>
          <p:nvPr/>
        </p:nvSpPr>
        <p:spPr>
          <a:xfrm>
            <a:off x="7730835" y="5713062"/>
            <a:ext cx="3926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1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UofL researchers use a mass cytometer to help improve the effectiveness of cancer immunotherapies.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5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64C75-8845-C3AF-9069-A15AA6945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454E2C-12F8-6F8B-D6A8-CAE18D9C82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Great Place to WORK  </a:t>
            </a:r>
            <a:r>
              <a:rPr lang="en-US" cap="none" dirty="0"/>
              <a:t>Employee 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07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 of L_custom">
      <a:dk1>
        <a:srgbClr val="000000"/>
      </a:dk1>
      <a:lt1>
        <a:srgbClr val="FFFFFF"/>
      </a:lt1>
      <a:dk2>
        <a:srgbClr val="AC0000"/>
      </a:dk2>
      <a:lt2>
        <a:srgbClr val="FFFFFF"/>
      </a:lt2>
      <a:accent1>
        <a:srgbClr val="000000"/>
      </a:accent1>
      <a:accent2>
        <a:srgbClr val="AC0000"/>
      </a:accent2>
      <a:accent3>
        <a:srgbClr val="A5A5A5"/>
      </a:accent3>
      <a:accent4>
        <a:srgbClr val="796C53"/>
      </a:accent4>
      <a:accent5>
        <a:srgbClr val="CA932F"/>
      </a:accent5>
      <a:accent6>
        <a:srgbClr val="D9C982"/>
      </a:accent6>
      <a:hlink>
        <a:srgbClr val="FFFFFF"/>
      </a:hlink>
      <a:folHlink>
        <a:srgbClr val="26252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tlCol="0">
        <a:spAutoFit/>
      </a:bodyPr>
      <a:lstStyle>
        <a:defPPr algn="l">
          <a:defRPr b="1" i="0" dirty="0" smtClean="0">
            <a:solidFill>
              <a:schemeClr val="bg1"/>
            </a:solidFill>
            <a:latin typeface="Arial Narrow" panose="020B0604020202020204" pitchFamily="34" charset="0"/>
            <a:cs typeface="Arial Narrow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7F1F0DD-0532-6049-8D10-836504BFF96F}" vid="{F2CCC0EF-4C02-4A45-8510-FBFAA1C7D5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1BCC9A30195E4FB43F67C09799BB9B" ma:contentTypeVersion="4" ma:contentTypeDescription="Create a new document." ma:contentTypeScope="" ma:versionID="6825b636c1daa340cd94e55d6cfda311">
  <xsd:schema xmlns:xsd="http://www.w3.org/2001/XMLSchema" xmlns:xs="http://www.w3.org/2001/XMLSchema" xmlns:p="http://schemas.microsoft.com/office/2006/metadata/properties" xmlns:ns2="e6357f36-0dcc-4805-945f-bef43443435c" targetNamespace="http://schemas.microsoft.com/office/2006/metadata/properties" ma:root="true" ma:fieldsID="cd14964d60481e09bb9ad8d4d0a4fde6" ns2:_="">
    <xsd:import namespace="e6357f36-0dcc-4805-945f-bef4344343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57f36-0dcc-4805-945f-bef434434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5FAFB5-763A-4E1D-B546-421F92A09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357f36-0dcc-4805-945f-bef4344343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CE7548-BEAB-4F3F-9E7D-B0D9CB554111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e6357f36-0dcc-4805-945f-bef43443435c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53BE010-5FB5-4DC4-904F-727E9DCCDA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2787</TotalTime>
  <Words>1053</Words>
  <Application>Microsoft Macintosh PowerPoint</Application>
  <PresentationFormat>Widescreen</PresentationFormat>
  <Paragraphs>187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Gotham Office</vt:lpstr>
      <vt:lpstr>Arial Narrow</vt:lpstr>
      <vt:lpstr>Calibri</vt:lpstr>
      <vt:lpstr>Office Theme</vt:lpstr>
      <vt:lpstr>Interim Joint Committee  on Education July 14, 2025</vt:lpstr>
      <vt:lpstr>Welcome, and thank you for continued support of higher education and UofL.</vt:lpstr>
      <vt:lpstr>Great Place to Learn  Student Success</vt:lpstr>
      <vt:lpstr>Student Body Snapshot</vt:lpstr>
      <vt:lpstr>Student Body Snapshot</vt:lpstr>
      <vt:lpstr>Student Body Snapshot</vt:lpstr>
      <vt:lpstr>Student Body Snapshot</vt:lpstr>
      <vt:lpstr>Student Body Snapshot</vt:lpstr>
      <vt:lpstr>Great Place to WORK  Employee Excellence</vt:lpstr>
      <vt:lpstr>Employee Excellence</vt:lpstr>
      <vt:lpstr>Great Place to CONNECT  Outreach &amp; Community Engagement</vt:lpstr>
      <vt:lpstr>OUTREACH &amp; COMMUNITY ENGAGEMENT</vt:lpstr>
      <vt:lpstr>OUTREACH &amp; COMMUNITY ENGAGEMENT</vt:lpstr>
      <vt:lpstr>Great Place to DISCOVER  Research &amp; Innovation</vt:lpstr>
      <vt:lpstr>RESEARCH &amp; INNOVATION</vt:lpstr>
      <vt:lpstr>RESEARCH &amp; INNOVATION</vt:lpstr>
      <vt:lpstr>Unprecedented Legislative Partnership</vt:lpstr>
      <vt:lpstr>Strategic Focus:  President Bradley’s First 100 Days</vt:lpstr>
      <vt:lpstr>Strategic Focus:</vt:lpstr>
      <vt:lpstr>Closing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Faust, Brian</dc:creator>
  <cp:keywords>presentation</cp:keywords>
  <dc:description>This templates uses non-brand fonts for portability. See louisville.edu/brand fore more info.</dc:description>
  <cp:lastModifiedBy>Tinnell, Maria</cp:lastModifiedBy>
  <cp:revision>11</cp:revision>
  <dcterms:created xsi:type="dcterms:W3CDTF">2024-09-20T11:30:56Z</dcterms:created>
  <dcterms:modified xsi:type="dcterms:W3CDTF">2025-07-08T18:16:40Z</dcterms:modified>
  <cp:category>presentations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0x010100751BCC9A30195E4FB43F67C09799BB9B</vt:lpwstr>
  </property>
</Properties>
</file>