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1"/>
  </p:notesMasterIdLst>
  <p:sldIdLst>
    <p:sldId id="306" r:id="rId2"/>
    <p:sldId id="292" r:id="rId3"/>
    <p:sldId id="258" r:id="rId4"/>
    <p:sldId id="259" r:id="rId5"/>
    <p:sldId id="261" r:id="rId6"/>
    <p:sldId id="295" r:id="rId7"/>
    <p:sldId id="264" r:id="rId8"/>
    <p:sldId id="272" r:id="rId9"/>
    <p:sldId id="297" r:id="rId10"/>
    <p:sldId id="273" r:id="rId11"/>
    <p:sldId id="300" r:id="rId12"/>
    <p:sldId id="256" r:id="rId13"/>
    <p:sldId id="301" r:id="rId14"/>
    <p:sldId id="302" r:id="rId15"/>
    <p:sldId id="293" r:id="rId16"/>
    <p:sldId id="303" r:id="rId17"/>
    <p:sldId id="304" r:id="rId18"/>
    <p:sldId id="305" r:id="rId19"/>
    <p:sldId id="280" r:id="rId20"/>
  </p:sldIdLst>
  <p:sldSz cx="12192000" cy="6858000"/>
  <p:notesSz cx="6858000" cy="9144000"/>
  <p:embeddedFontLst>
    <p:embeddedFont>
      <p:font typeface="Franklin Gothic Book" panose="020B0503020102020204" pitchFamily="34" charset="0"/>
      <p:regular r:id="rId22"/>
      <p:italic r:id="rId23"/>
    </p:embeddedFont>
    <p:embeddedFont>
      <p:font typeface="Franklin Gothic Medium" panose="020B0603020102020204" pitchFamily="34" charset="0"/>
      <p:regular r:id="rId24"/>
      <p:italic r:id="rId25"/>
    </p:embeddedFont>
    <p:embeddedFont>
      <p:font typeface="Libre Franklin" pitchFamily="2" charset="0"/>
      <p:regular r:id="rId26"/>
      <p:bold r:id="rId27"/>
      <p:italic r:id="rId28"/>
      <p:boldItalic r:id="rId29"/>
    </p:embeddedFont>
    <p:embeddedFont>
      <p:font typeface="Libre Franklin Medium" pitchFamily="2" charset="0"/>
      <p:regular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C40904-385E-6578-EC93-2F5898F423D2}" name="Ray, Micki - Office of Teaching and Learning" initials="RL" userId="S::micki.ray@education.ky.gov::a08fef2d-e290-42a4-abc6-bdc92162ba8c" providerId="AD"/>
  <p188:author id="{033E0111-3653-DDE5-496D-B2993283D92E}" name="Rowland, Chrystal - KDE Division Director" initials="RCKDD" userId="S::chrystal.rowland@education.ky.gov::232cd432-b8f6-4e8f-8f71-30ca6c0cfd1a" providerId="AD"/>
  <p188:author id="{08D2C52F-A29A-6B74-E1BF-39FBE58B74DE}" name="Peter Mabli" initials="PM" userId="7f204771fc5785de" providerId="Windows Live"/>
  <p188:author id="{555D9B41-FC59-E768-47B1-3984F700DB99}" name="Medley, Sarah - Office of Teaching and Learning" initials="SM" userId="S::sarah.medley@education.ky.gov::6af79f7c-26c6-4199-b8eb-69eeb1e7ae71" providerId="AD"/>
  <p188:author id="{5BD90D4C-25CF-D8C0-EF06-27663B70180B}" name="Perkins, Jacob - Division of Communications" initials="PJDoC" userId="S::Jacob.Perkins@education.ky.gov::c40ba2c0-b4ef-4c71-9781-8024fdc37b7e" providerId="AD"/>
  <p188:author id="{12774A56-C5A2-EC19-2FA4-89F840FE6310}" name="Guest User" initials="GU" userId="S::urn:spo:anon#3cee4d8d3703b4679d36f764822ff60a2bcd23142695ca69cad88b7319ab4ee3::" providerId="AD"/>
  <p188:author id="{C3D873E3-4DC4-748B-D574-646FE133D5AE}" name="Rosalind Turner" initials="RT" userId="S::rosalind.turner@education.ky.gov::7c9c7ca7-1d99-46ec-ad67-a660f1da40f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ystal Rowland" initials="" lastIdx="1" clrIdx="0"/>
  <p:cmAuthor id="1" name="Micki Ray" initials="" lastIdx="2" clrIdx="1"/>
  <p:cmAuthor id="2" name="Bridina Lemmer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7065E-6253-42D5-A3B5-52DC11FE7C6E}" v="262" dt="2025-08-13T14:17:46.254"/>
    <p1510:client id="{F69905C9-0138-840A-0FC8-A5F568D8A191}" v="6" dt="2025-08-13T14:17:03.479"/>
  </p1510:revLst>
</p1510:revInfo>
</file>

<file path=ppt/tableStyles.xml><?xml version="1.0" encoding="utf-8"?>
<a:tblStyleLst xmlns:a="http://schemas.openxmlformats.org/drawingml/2006/main" def="{35BC620E-558C-405B-AE6B-00DC861E0505}">
  <a:tblStyle styleId="{35BC620E-558C-405B-AE6B-00DC861E05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55" autoAdjust="0"/>
  </p:normalViewPr>
  <p:slideViewPr>
    <p:cSldViewPr snapToGrid="0">
      <p:cViewPr>
        <p:scale>
          <a:sx n="77" d="100"/>
          <a:sy n="77" d="100"/>
        </p:scale>
        <p:origin x="119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5ff75922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5ff75922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cf24e27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5cf24e27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0ADFECFC-2784-17F3-5B29-7BD38535B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cbb3c146b_0_25:notes">
            <a:extLst>
              <a:ext uri="{FF2B5EF4-FFF2-40B4-BE49-F238E27FC236}">
                <a16:creationId xmlns:a16="http://schemas.microsoft.com/office/drawing/2014/main" id="{352BF294-11F4-696C-D987-002D416B18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5cbb3c146b_0_25:notes">
            <a:extLst>
              <a:ext uri="{FF2B5EF4-FFF2-40B4-BE49-F238E27FC236}">
                <a16:creationId xmlns:a16="http://schemas.microsoft.com/office/drawing/2014/main" id="{001F576F-6A42-1BDB-81ED-CCD4306BFE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3341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5ff75922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5ff75922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B70D6354-0DD6-708A-6CAB-743B29D77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5fefc7afc_0_11:notes">
            <a:extLst>
              <a:ext uri="{FF2B5EF4-FFF2-40B4-BE49-F238E27FC236}">
                <a16:creationId xmlns:a16="http://schemas.microsoft.com/office/drawing/2014/main" id="{31CD5DF5-527D-A066-90FA-001B40124E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5fefc7afc_0_11:notes">
            <a:extLst>
              <a:ext uri="{FF2B5EF4-FFF2-40B4-BE49-F238E27FC236}">
                <a16:creationId xmlns:a16="http://schemas.microsoft.com/office/drawing/2014/main" id="{D99A83D5-A47F-8BC7-398F-23A45CE6FA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sz="1050" dirty="0">
              <a:solidFill>
                <a:srgbClr val="FFFFFF"/>
              </a:solidFill>
              <a:highlight>
                <a:srgbClr val="292929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56025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83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55fefc7af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55fefc7af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22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71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cbb3c146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5cbb3c146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55fefc7af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55fefc7af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5fefc7a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55fefc7a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5fefc7af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5fefc7af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FFFFFF"/>
              </a:solidFill>
              <a:highlight>
                <a:srgbClr val="292929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80FF0-E7C8-BFCD-7DE4-F3A04A31F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CC28D8-D9CD-0F54-BF9E-2BCB0383D5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792838-D47A-7E02-B156-8F559EA6E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64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cbb3c146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5cbb3c146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55fefc7af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55fefc7af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366AA2A5-70A8-BC96-DD02-0F7F6C1E9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cbb3c146b_0_54:notes">
            <a:extLst>
              <a:ext uri="{FF2B5EF4-FFF2-40B4-BE49-F238E27FC236}">
                <a16:creationId xmlns:a16="http://schemas.microsoft.com/office/drawing/2014/main" id="{83BB0AF7-DBAD-AB1F-65DA-A352FB889A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5cbb3c146b_0_54:notes">
            <a:extLst>
              <a:ext uri="{FF2B5EF4-FFF2-40B4-BE49-F238E27FC236}">
                <a16:creationId xmlns:a16="http://schemas.microsoft.com/office/drawing/2014/main" id="{B214EE25-7AFE-2E07-6996-A64FDE4777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1525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649"/>
              </a:buClr>
              <a:buSzPts val="6000"/>
              <a:buFont typeface="Libre Franklin Medium"/>
              <a:buNone/>
              <a:defRPr sz="6000">
                <a:solidFill>
                  <a:srgbClr val="1026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780"/>
              </a:buClr>
              <a:buSzPts val="2400"/>
              <a:buNone/>
              <a:defRPr sz="2400">
                <a:solidFill>
                  <a:srgbClr val="0077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78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778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38200" y="-1507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5183188" y="1891430"/>
            <a:ext cx="6172200" cy="39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040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026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80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rgbClr val="00778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icki.Ray@education.ky.go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2022224" y="3227357"/>
            <a:ext cx="10046208" cy="117651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buSzPts val="891"/>
            </a:pPr>
            <a:r>
              <a:rPr lang="en-US" sz="4700">
                <a:solidFill>
                  <a:srgbClr val="002060"/>
                </a:solidFill>
                <a:latin typeface="Franklin Gothic Medium"/>
                <a:cs typeface="Times New Roman"/>
              </a:rPr>
              <a:t>Kentucky Academic Standards for</a:t>
            </a:r>
            <a:br>
              <a:rPr lang="en-US" sz="4700">
                <a:solidFill>
                  <a:srgbClr val="002060"/>
                </a:solidFill>
                <a:latin typeface="Franklin Gothic Medium"/>
                <a:cs typeface="Times New Roman"/>
              </a:rPr>
            </a:br>
            <a:r>
              <a:rPr lang="en-US" sz="4700">
                <a:solidFill>
                  <a:srgbClr val="002060"/>
                </a:solidFill>
                <a:latin typeface="Franklin Gothic Medium"/>
                <a:cs typeface="Times New Roman"/>
              </a:rPr>
              <a:t>Reading and Writing</a:t>
            </a:r>
            <a:br>
              <a:rPr lang="en-US" sz="4700">
                <a:solidFill>
                  <a:srgbClr val="002060"/>
                </a:solidFill>
                <a:latin typeface="Franklin Gothic Medium"/>
                <a:cs typeface="Times New Roman"/>
              </a:rPr>
            </a:br>
            <a:br>
              <a:rPr lang="en-US" sz="440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r>
              <a:rPr lang="en-US" sz="4700">
                <a:solidFill>
                  <a:srgbClr val="002060"/>
                </a:solidFill>
                <a:latin typeface="Franklin Gothic Medium"/>
                <a:cs typeface="Times New Roman"/>
              </a:rPr>
              <a:t> </a:t>
            </a:r>
            <a:br>
              <a:rPr lang="en-US" sz="3300">
                <a:solidFill>
                  <a:srgbClr val="002060"/>
                </a:solidFill>
                <a:latin typeface="Franklin Gothic Medium"/>
                <a:cs typeface="Times New Roman"/>
              </a:rPr>
            </a:br>
            <a:endParaRPr sz="2400">
              <a:solidFill>
                <a:srgbClr val="002060"/>
              </a:solidFill>
              <a:latin typeface="Franklin Gothic Medium"/>
              <a:cs typeface="Times New Roman"/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2473328" y="2987765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latin typeface="Franklin Gothic Medium"/>
                <a:cs typeface="FrankRuehl"/>
              </a:rPr>
              <a:t>Interim Joint Committee for Education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Franklin Gothic Medium"/>
                <a:cs typeface="FrankRuehl"/>
              </a:rPr>
              <a:t>August 18, 2025</a:t>
            </a:r>
            <a:endParaRPr>
              <a:latin typeface="Franklin Gothic Medium" panose="020B0603020102020204" pitchFamily="34" charset="0"/>
              <a:cs typeface="FrankRuehl" panose="020B0604020202020204" pitchFamily="34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xfrm>
            <a:off x="307436" y="195786"/>
            <a:ext cx="116634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en-US" sz="3800">
                <a:latin typeface="Franklin Gothic Medium" panose="020B0603020102020204" pitchFamily="34" charset="0"/>
              </a:rPr>
              <a:t>Draft “</a:t>
            </a:r>
            <a:r>
              <a:rPr lang="en-US" sz="3800">
                <a:latin typeface="Franklin Gothic Medium" panose="020B0603020102020204" pitchFamily="34" charset="0"/>
                <a:cs typeface="Times New Roman" panose="02020603050405020304" pitchFamily="18" charset="0"/>
              </a:rPr>
              <a:t>KAS for Reading and Writing</a:t>
            </a:r>
            <a:r>
              <a:rPr lang="en-US" sz="3800">
                <a:latin typeface="Franklin Gothic Medium" panose="020B0603020102020204" pitchFamily="34" charset="0"/>
              </a:rPr>
              <a:t>”</a:t>
            </a:r>
            <a:endParaRPr sz="3800">
              <a:latin typeface="Franklin Gothic Medium" panose="020B0603020102020204" pitchFamily="34" charset="0"/>
            </a:endParaRPr>
          </a:p>
        </p:txBody>
      </p:sp>
      <p:pic>
        <p:nvPicPr>
          <p:cNvPr id="6" name="Picture 5" descr="Image displays the architecture of the organization of the breakdown of each standard listed, which includes the following:&#10;- the guiding principle, or boarder goal by graduation, is provided at the top of the standard&#10;- the progression provides alignment between grade bands&#10;- the multidimensionality of the standard is provided to address the student skills">
            <a:extLst>
              <a:ext uri="{FF2B5EF4-FFF2-40B4-BE49-F238E27FC236}">
                <a16:creationId xmlns:a16="http://schemas.microsoft.com/office/drawing/2014/main" id="{D3D49D7B-A66B-8973-EB4C-C758E8857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02" y="1709749"/>
            <a:ext cx="11865595" cy="34385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F277361C-B06F-8958-1EBC-0C63EC501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>
            <a:extLst>
              <a:ext uri="{FF2B5EF4-FFF2-40B4-BE49-F238E27FC236}">
                <a16:creationId xmlns:a16="http://schemas.microsoft.com/office/drawing/2014/main" id="{C79A6BFA-5160-7B77-9AB0-26DE5E3982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66796" y="2529326"/>
            <a:ext cx="4929204" cy="10156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Libre Franklin"/>
                <a:cs typeface="Times New Roman" panose="02020603050405020304" pitchFamily="18" charset="0"/>
                <a:sym typeface="Libre Franklin"/>
              </a:rPr>
              <a:t>Questions</a:t>
            </a: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6A107-A8A6-F95F-CEE0-655313053033}"/>
              </a:ext>
            </a:extLst>
          </p:cNvPr>
          <p:cNvSpPr txBox="1"/>
          <p:nvPr/>
        </p:nvSpPr>
        <p:spPr>
          <a:xfrm>
            <a:off x="230562" y="358263"/>
            <a:ext cx="88883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780"/>
                </a:solidFill>
                <a:effectLst/>
                <a:uLnTx/>
                <a:uFillTx/>
                <a:latin typeface="Libre Franklin Medium"/>
                <a:sym typeface="Libre Franklin Medium"/>
              </a:rPr>
              <a:t>Kentucky Academic Standards 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780"/>
                </a:solidFill>
                <a:effectLst/>
                <a:uLnTx/>
                <a:uFillTx/>
                <a:latin typeface="Libre Franklin Medium"/>
                <a:sym typeface="Libre Franklin Medium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780"/>
                </a:solidFill>
                <a:effectLst/>
                <a:uLnTx/>
                <a:uFillTx/>
                <a:latin typeface="Libre Franklin Medium"/>
                <a:sym typeface="Libre Franklin Medium"/>
              </a:rPr>
              <a:t>for Reading and Writing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3052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1836694" y="1602490"/>
            <a:ext cx="10355306" cy="1385275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SzPts val="891"/>
            </a:pPr>
            <a:r>
              <a:rPr lang="en-US" sz="4100">
                <a:solidFill>
                  <a:srgbClr val="002060"/>
                </a:solidFill>
                <a:latin typeface="Franklin Gothic Medium"/>
                <a:cs typeface="Times New Roman"/>
              </a:rPr>
              <a:t>Committee for Mathematics Achievement</a:t>
            </a:r>
            <a:br>
              <a:rPr lang="en-US" sz="4100">
                <a:solidFill>
                  <a:srgbClr val="002060"/>
                </a:solidFill>
                <a:latin typeface="Franklin Gothic Medium"/>
                <a:cs typeface="Times New Roman"/>
              </a:rPr>
            </a:br>
            <a:r>
              <a:rPr lang="en-US" sz="2400">
                <a:solidFill>
                  <a:srgbClr val="002060"/>
                </a:solidFill>
                <a:latin typeface="Franklin Gothic Medium"/>
                <a:cs typeface="Times New Roman"/>
              </a:rPr>
              <a:t>Strategic Plan for Improving Mathematics Achievement in Kentucky </a:t>
            </a:r>
            <a:endParaRPr sz="2400">
              <a:solidFill>
                <a:srgbClr val="002060"/>
              </a:solidFill>
              <a:latin typeface="Franklin Gothic Medium"/>
              <a:cs typeface="Times New Roman"/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2486580" y="3429000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Franklin Gothic Medium"/>
                <a:cs typeface="FrankRuehl"/>
              </a:rPr>
              <a:t>Interim Joint Committee for Education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Franklin Gothic Medium"/>
                <a:cs typeface="FrankRuehl"/>
              </a:rPr>
              <a:t>August 18, 2025</a:t>
            </a:r>
            <a:endParaRPr>
              <a:latin typeface="Franklin Gothic Medium" panose="020B0603020102020204" pitchFamily="34" charset="0"/>
              <a:cs typeface="FrankRuehl" panose="020B0604020202020204" pitchFamily="34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415216" y="475764"/>
            <a:ext cx="9548440" cy="1016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ct val="111111"/>
            </a:pPr>
            <a:r>
              <a:rPr lang="en-US" sz="4000">
                <a:solidFill>
                  <a:srgbClr val="072B62"/>
                </a:solidFill>
                <a:latin typeface="Franklin Gothic Medium"/>
                <a:ea typeface="Georgia"/>
                <a:cs typeface="Times New Roman"/>
                <a:sym typeface="Georgia"/>
              </a:rPr>
              <a:t>KRS 158.842 </a:t>
            </a:r>
            <a:br>
              <a:rPr lang="en-US">
                <a:latin typeface="Franklin Gothic Medium" panose="020B0603020102020204" pitchFamily="34" charset="0"/>
                <a:ea typeface="Georgia"/>
                <a:cs typeface="Times New Roman" panose="02020603050405020304" pitchFamily="18" charset="0"/>
              </a:rPr>
            </a:br>
            <a:r>
              <a:rPr lang="en-US" sz="3100">
                <a:latin typeface="Franklin Gothic Medium"/>
                <a:ea typeface="Georgia"/>
                <a:cs typeface="Times New Roman"/>
                <a:sym typeface="Georgia"/>
              </a:rPr>
              <a:t>Committee for Mathematics Achievement</a:t>
            </a:r>
            <a:endParaRPr>
              <a:latin typeface="Franklin Gothic Medium"/>
              <a:cs typeface="Times New Roman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15216" y="1492459"/>
            <a:ext cx="6689919" cy="332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800">
                <a:solidFill>
                  <a:srgbClr val="002060"/>
                </a:solidFill>
                <a:latin typeface="Franklin Gothic Book" panose="020B0503020102020204" pitchFamily="34" charset="0"/>
                <a:ea typeface="Source Sans Pro"/>
                <a:sym typeface="Source Sans Pro"/>
              </a:rPr>
              <a:t>KRS</a:t>
            </a:r>
            <a:r>
              <a:rPr lang="en-US" sz="2800">
                <a:solidFill>
                  <a:srgbClr val="002060"/>
                </a:solidFill>
                <a:latin typeface="Franklin Gothic Book" panose="020B0503020102020204" pitchFamily="34" charset="0"/>
                <a:ea typeface="Roboto"/>
                <a:sym typeface="Roboto"/>
              </a:rPr>
              <a:t> 158.842(1) establishes </a:t>
            </a:r>
            <a:r>
              <a:rPr lang="en-US" sz="2800">
                <a:solidFill>
                  <a:srgbClr val="002060"/>
                </a:solidFill>
                <a:latin typeface="Franklin Gothic Book" panose="020B0503020102020204" pitchFamily="34" charset="0"/>
                <a:ea typeface="Source Sans Pro"/>
                <a:sym typeface="Source Sans Pro"/>
              </a:rPr>
              <a:t>the </a:t>
            </a:r>
            <a:r>
              <a:rPr lang="en-US" sz="2800">
                <a:solidFill>
                  <a:srgbClr val="002060"/>
                </a:solidFill>
                <a:latin typeface="Franklin Gothic Book" panose="020B0503020102020204" pitchFamily="34" charset="0"/>
                <a:ea typeface="Roboto"/>
                <a:sym typeface="Roboto"/>
              </a:rPr>
              <a:t>Committee for Mathematics Achievement (CMA) “for the purposes of developing a multifaceted strategic plan to improve student achievement in mathematics at all levels of schooling, prekindergarten through postsecondary and adult.”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37546E57-30CE-E840-34D3-A74B1D537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>
            <a:extLst>
              <a:ext uri="{FF2B5EF4-FFF2-40B4-BE49-F238E27FC236}">
                <a16:creationId xmlns:a16="http://schemas.microsoft.com/office/drawing/2014/main" id="{2624CF28-CD92-7970-29FC-EE3F2C4F3C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2950" y="148711"/>
            <a:ext cx="11186100" cy="108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200">
                <a:latin typeface="Franklin Gothic Medium"/>
                <a:cs typeface="Times New Roman"/>
              </a:rPr>
              <a:t>Committee For Mathematics Achievement (CMA)</a:t>
            </a:r>
            <a:br>
              <a:rPr lang="en-US" sz="3200">
                <a:latin typeface="Franklin Gothic Medium"/>
                <a:cs typeface="Times New Roman"/>
              </a:rPr>
            </a:br>
            <a:r>
              <a:rPr lang="en-US" sz="3200">
                <a:latin typeface="Franklin Gothic Medium"/>
                <a:cs typeface="Times New Roman"/>
              </a:rPr>
              <a:t>Strategic Plan Development Timeline </a:t>
            </a:r>
          </a:p>
        </p:txBody>
      </p:sp>
      <p:sp>
        <p:nvSpPr>
          <p:cNvPr id="109" name="Google Shape;109;p19">
            <a:extLst>
              <a:ext uri="{FF2B5EF4-FFF2-40B4-BE49-F238E27FC236}">
                <a16:creationId xmlns:a16="http://schemas.microsoft.com/office/drawing/2014/main" id="{036E5EA6-1FED-B794-17C0-E62431079D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2950" y="1253400"/>
            <a:ext cx="5295422" cy="43639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2715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2300" b="1">
                <a:solidFill>
                  <a:srgbClr val="002060"/>
                </a:solidFill>
                <a:latin typeface="Franklin Gothic Book"/>
                <a:ea typeface="Calibri"/>
                <a:cs typeface="Times New Roman"/>
                <a:sym typeface="Calibri"/>
              </a:rPr>
              <a:t>Fall 2023 – Spring 2024:</a:t>
            </a:r>
          </a:p>
          <a:p>
            <a:pPr indent="-324485">
              <a:lnSpc>
                <a:spcPct val="100000"/>
              </a:lnSpc>
              <a:spcBef>
                <a:spcPts val="0"/>
              </a:spcBef>
              <a:buSzPct val="100000"/>
              <a:buFont typeface="Calibri"/>
              <a:buChar char="•"/>
            </a:pPr>
            <a:r>
              <a:rPr lang="en-US" sz="2000">
                <a:solidFill>
                  <a:srgbClr val="002060"/>
                </a:solidFill>
                <a:latin typeface="Franklin Gothic Book"/>
                <a:ea typeface="Calibri"/>
                <a:cs typeface="Times New Roman"/>
                <a:sym typeface="Calibri"/>
              </a:rPr>
              <a:t>Reviewed statutory purpose and responsibilities of the committee. </a:t>
            </a:r>
          </a:p>
          <a:p>
            <a:pPr indent="-324485">
              <a:lnSpc>
                <a:spcPct val="100000"/>
              </a:lnSpc>
              <a:spcBef>
                <a:spcPts val="400"/>
              </a:spcBef>
              <a:buSzPct val="100000"/>
              <a:buFont typeface="Calibri"/>
              <a:buChar char="•"/>
            </a:pPr>
            <a:r>
              <a:rPr lang="en-US" sz="2000">
                <a:solidFill>
                  <a:srgbClr val="002060"/>
                </a:solidFill>
                <a:latin typeface="Franklin Gothic Book"/>
                <a:ea typeface="Calibri"/>
                <a:cs typeface="Times New Roman"/>
                <a:sym typeface="Calibri"/>
              </a:rPr>
              <a:t>Discussed findings of the 2006 strategic plan and reviewed the current landscape of mathematics instruction in Kentucky. </a:t>
            </a:r>
          </a:p>
          <a:p>
            <a:pPr indent="-324485">
              <a:lnSpc>
                <a:spcPct val="100000"/>
              </a:lnSpc>
              <a:spcBef>
                <a:spcPts val="400"/>
              </a:spcBef>
              <a:buSzPct val="100000"/>
              <a:buFont typeface="Calibri"/>
              <a:buChar char="•"/>
            </a:pPr>
            <a:r>
              <a:rPr lang="en-US" sz="2000">
                <a:solidFill>
                  <a:srgbClr val="002060"/>
                </a:solidFill>
                <a:latin typeface="Franklin Gothic Book"/>
                <a:ea typeface="Calibri"/>
                <a:cs typeface="Times New Roman"/>
                <a:sym typeface="Calibri"/>
              </a:rPr>
              <a:t>Considered priority areas to be addressed in the 2025 strategic plan.  </a:t>
            </a:r>
          </a:p>
          <a:p>
            <a:pPr indent="-324485">
              <a:lnSpc>
                <a:spcPct val="100000"/>
              </a:lnSpc>
              <a:spcBef>
                <a:spcPts val="400"/>
              </a:spcBef>
              <a:buSzPct val="100000"/>
              <a:buFont typeface="Calibri"/>
              <a:buChar char="•"/>
            </a:pPr>
            <a:r>
              <a:rPr lang="en-US" sz="2000">
                <a:solidFill>
                  <a:srgbClr val="002060"/>
                </a:solidFill>
                <a:latin typeface="Franklin Gothic Book"/>
                <a:ea typeface="Calibri"/>
                <a:cs typeface="Times New Roman"/>
                <a:sym typeface="Calibri"/>
              </a:rPr>
              <a:t>Re-established priorities and committee composition to align to HB 162 (2024), </a:t>
            </a:r>
            <a:r>
              <a:rPr lang="en-US" sz="2000" i="1">
                <a:solidFill>
                  <a:srgbClr val="002060"/>
                </a:solidFill>
                <a:latin typeface="Franklin Gothic Book"/>
                <a:ea typeface="Calibri"/>
                <a:cs typeface="Times New Roman"/>
                <a:sym typeface="Calibri"/>
              </a:rPr>
              <a:t>Kentucky Numeracy Counts Act, </a:t>
            </a:r>
            <a:r>
              <a:rPr lang="en-US" sz="2000">
                <a:solidFill>
                  <a:srgbClr val="002060"/>
                </a:solidFill>
                <a:latin typeface="Franklin Gothic Book"/>
                <a:ea typeface="Calibri"/>
                <a:cs typeface="Times New Roman"/>
                <a:sym typeface="Calibri"/>
              </a:rPr>
              <a:t>and established subcommittees to address plan revisions. </a:t>
            </a:r>
            <a:endParaRPr lang="en-US" sz="2000">
              <a:solidFill>
                <a:srgbClr val="002060"/>
              </a:solidFill>
              <a:latin typeface="Franklin Gothic Book"/>
            </a:endParaRPr>
          </a:p>
          <a:p>
            <a:pPr indent="-324485">
              <a:lnSpc>
                <a:spcPct val="100000"/>
              </a:lnSpc>
              <a:spcBef>
                <a:spcPts val="400"/>
              </a:spcBef>
              <a:buSzPct val="100000"/>
              <a:buFont typeface="Calibri"/>
              <a:buChar char="•"/>
            </a:pPr>
            <a:endParaRPr lang="en-US" sz="1800">
              <a:latin typeface="Franklin Gothic Book"/>
              <a:ea typeface="Calibri"/>
              <a:cs typeface="Times New Roman"/>
              <a:sym typeface="Calibri"/>
            </a:endParaRPr>
          </a:p>
          <a:p>
            <a:pPr lvl="1" indent="-324485">
              <a:lnSpc>
                <a:spcPct val="100000"/>
              </a:lnSpc>
              <a:spcAft>
                <a:spcPts val="600"/>
              </a:spcAft>
              <a:buSzPct val="100000"/>
              <a:buFont typeface="Calibri"/>
              <a:buChar char="•"/>
            </a:pPr>
            <a:endParaRPr lang="en-US" sz="2000">
              <a:latin typeface="Franklin Gothic Book"/>
              <a:ea typeface="Calibri"/>
              <a:cs typeface="Times New Roman"/>
            </a:endParaRPr>
          </a:p>
        </p:txBody>
      </p:sp>
      <p:sp>
        <p:nvSpPr>
          <p:cNvPr id="110" name="Google Shape;110;p19">
            <a:extLst>
              <a:ext uri="{FF2B5EF4-FFF2-40B4-BE49-F238E27FC236}">
                <a16:creationId xmlns:a16="http://schemas.microsoft.com/office/drawing/2014/main" id="{100FFA0B-5DDE-CE82-7843-C1E6E6A9632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07161" y="1253400"/>
            <a:ext cx="5481889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2300" b="1">
                <a:solidFill>
                  <a:srgbClr val="002060"/>
                </a:solidFill>
                <a:latin typeface="Franklin Gothic Book"/>
                <a:ea typeface="Calibri"/>
                <a:cs typeface="Times New Roman"/>
                <a:sym typeface="Calibri"/>
              </a:rPr>
              <a:t>Fall 2024 – Spring 2025: </a:t>
            </a:r>
          </a:p>
          <a:p>
            <a:pPr indent="-324485">
              <a:lnSpc>
                <a:spcPct val="100000"/>
              </a:lnSpc>
              <a:spcBef>
                <a:spcPts val="0"/>
              </a:spcBef>
              <a:buSzPct val="100000"/>
              <a:buFont typeface="Calibri"/>
              <a:buChar char="•"/>
            </a:pPr>
            <a:r>
              <a:rPr lang="en-US" sz="2000">
                <a:solidFill>
                  <a:srgbClr val="002060"/>
                </a:solidFill>
                <a:latin typeface="Franklin Gothic Book"/>
                <a:ea typeface="Calibri"/>
                <a:cs typeface="Times New Roman"/>
                <a:sym typeface="Calibri"/>
              </a:rPr>
              <a:t>Subcommittees reviewed feedback and other state comprehensive mathematics initiatives to identify key priority areas for the 2025 strategic plan.  </a:t>
            </a:r>
          </a:p>
          <a:p>
            <a:pPr indent="-324485">
              <a:lnSpc>
                <a:spcPct val="100000"/>
              </a:lnSpc>
              <a:spcBef>
                <a:spcPts val="0"/>
              </a:spcBef>
              <a:buSzPct val="100000"/>
              <a:buFont typeface="Calibri"/>
              <a:buChar char="•"/>
            </a:pPr>
            <a:r>
              <a:rPr lang="en-US" sz="2000">
                <a:solidFill>
                  <a:srgbClr val="002060"/>
                </a:solidFill>
                <a:latin typeface="Franklin Gothic Book"/>
                <a:ea typeface="Calibri"/>
                <a:cs typeface="Times New Roman"/>
                <a:sym typeface="Calibri"/>
              </a:rPr>
              <a:t>Identified six priority areas for inclusion in the strategic plan to include specific goals and recommended actions for each. </a:t>
            </a:r>
          </a:p>
          <a:p>
            <a:pPr indent="-324485">
              <a:lnSpc>
                <a:spcPct val="100000"/>
              </a:lnSpc>
              <a:spcBef>
                <a:spcPts val="0"/>
              </a:spcBef>
              <a:buSzPct val="100000"/>
              <a:buFont typeface="Calibri"/>
              <a:buChar char="•"/>
            </a:pPr>
            <a:r>
              <a:rPr lang="en-US" sz="2000">
                <a:solidFill>
                  <a:srgbClr val="002060"/>
                </a:solidFill>
                <a:latin typeface="Franklin Gothic Book"/>
                <a:ea typeface="Calibri"/>
                <a:cs typeface="Times New Roman"/>
                <a:sym typeface="Calibri"/>
              </a:rPr>
              <a:t>Developed a mission statement and drafted goals to reflect measurable outcomes for P-20 supported by evidence-based research. </a:t>
            </a:r>
          </a:p>
          <a:p>
            <a:pPr indent="-324485">
              <a:lnSpc>
                <a:spcPct val="100000"/>
              </a:lnSpc>
              <a:spcBef>
                <a:spcPts val="0"/>
              </a:spcBef>
              <a:buSzPct val="100000"/>
              <a:buFont typeface="Calibri"/>
              <a:buChar char="•"/>
            </a:pPr>
            <a:r>
              <a:rPr lang="en-US" sz="2000">
                <a:solidFill>
                  <a:srgbClr val="002060"/>
                </a:solidFill>
                <a:latin typeface="Franklin Gothic Book"/>
                <a:ea typeface="Calibri"/>
                <a:cs typeface="Times New Roman"/>
                <a:sym typeface="Calibri"/>
              </a:rPr>
              <a:t>Provided a draft plan for review and feedback by committee members prior to its unanimous approval in January 2025.</a:t>
            </a:r>
            <a:endParaRPr lang="en-US" sz="2000">
              <a:solidFill>
                <a:srgbClr val="002060"/>
              </a:solidFill>
              <a:latin typeface="Franklin Gothic Book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5791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D671F4-009C-3E57-B724-490A1EBA5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21" y="30326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/>
              <a:t>Mathematics Vision for Kentucky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F10B09-4873-FC8E-6E26-B6884FE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621" y="1253331"/>
            <a:ext cx="6921261" cy="4351338"/>
          </a:xfrm>
        </p:spPr>
        <p:txBody>
          <a:bodyPr>
            <a:normAutofit/>
          </a:bodyPr>
          <a:lstStyle/>
          <a:p>
            <a:pPr marL="114300" indent="0">
              <a:lnSpc>
                <a:spcPct val="120000"/>
              </a:lnSpc>
              <a:buNone/>
            </a:pPr>
            <a:r>
              <a:rPr lang="en-US" sz="2600"/>
              <a:t>The Committee for Mathematics Achievement (CMA) envisions a Kentucky where all students can competently and flexibly use mathematical ideas to see the mathematics around them and to think critically and solve problems throughout their lives.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E26FF0-773A-2678-163D-3EA5D11B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388" y="391199"/>
            <a:ext cx="3916991" cy="50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31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5479" y="135924"/>
            <a:ext cx="12173194" cy="170980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latin typeface="Franklin Gothic Medium"/>
                <a:cs typeface="Times New Roman"/>
              </a:rPr>
              <a:t>Strategic Plan for Improving Mathematics Achievement in Kentucky</a:t>
            </a:r>
            <a:br>
              <a:rPr lang="en-US" sz="3600" dirty="0">
                <a:latin typeface="Franklin Gothic Medium"/>
                <a:cs typeface="Times New Roman"/>
              </a:rPr>
            </a:br>
            <a:r>
              <a:rPr lang="en-US" sz="3600" dirty="0">
                <a:solidFill>
                  <a:srgbClr val="002060"/>
                </a:solidFill>
                <a:latin typeface="Franklin Gothic Medium"/>
                <a:cs typeface="Times New Roman"/>
              </a:rPr>
              <a:t>Key Priority Areas </a:t>
            </a:r>
            <a:endParaRPr lang="en-US" sz="3600" dirty="0">
              <a:solidFill>
                <a:srgbClr val="00206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 descr="Key Priority 1: Student Empowerment&#10;Key Priority 2: Effective Mathematics Teaching and Learning&#10;Key Priority 3: Continuous Educator Development and Growth&#10;Key Priority 4: Continuum of Learning &#10;Key Priority 5: Community and Family Partnerships&#10;Key Priority 6: Teacher Recruitment and Retention">
            <a:extLst>
              <a:ext uri="{FF2B5EF4-FFF2-40B4-BE49-F238E27FC236}">
                <a16:creationId xmlns:a16="http://schemas.microsoft.com/office/drawing/2014/main" id="{F23B31AF-AA5B-A992-F6C9-ACB027CDF945}"/>
              </a:ext>
            </a:extLst>
          </p:cNvPr>
          <p:cNvGrpSpPr/>
          <p:nvPr/>
        </p:nvGrpSpPr>
        <p:grpSpPr>
          <a:xfrm>
            <a:off x="102063" y="2197816"/>
            <a:ext cx="12103204" cy="2047875"/>
            <a:chOff x="102063" y="2197816"/>
            <a:chExt cx="12103204" cy="2047875"/>
          </a:xfrm>
        </p:grpSpPr>
        <p:pic>
          <p:nvPicPr>
            <p:cNvPr id="3" name="Picture 2" descr="A book with a light bulb and text">
              <a:extLst>
                <a:ext uri="{FF2B5EF4-FFF2-40B4-BE49-F238E27FC236}">
                  <a16:creationId xmlns:a16="http://schemas.microsoft.com/office/drawing/2014/main" id="{96BF523C-D7DF-C533-6478-341FCC8D9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842"/>
            <a:stretch>
              <a:fillRect/>
            </a:stretch>
          </p:blipFill>
          <p:spPr>
            <a:xfrm>
              <a:off x="102063" y="2197816"/>
              <a:ext cx="5990013" cy="2047875"/>
            </a:xfrm>
            <a:prstGeom prst="rect">
              <a:avLst/>
            </a:prstGeom>
          </p:spPr>
        </p:pic>
        <p:pic>
          <p:nvPicPr>
            <p:cNvPr id="4" name="Picture 3" descr="A blue and white logo&#10;&#10;AI-generated content may be incorrect.">
              <a:extLst>
                <a:ext uri="{FF2B5EF4-FFF2-40B4-BE49-F238E27FC236}">
                  <a16:creationId xmlns:a16="http://schemas.microsoft.com/office/drawing/2014/main" id="{D286BEC8-84C8-1FC1-31F3-60285CAEA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767" t="1" r="2620" b="599"/>
            <a:stretch>
              <a:fillRect/>
            </a:stretch>
          </p:blipFill>
          <p:spPr>
            <a:xfrm>
              <a:off x="5990013" y="2197817"/>
              <a:ext cx="6215254" cy="20478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provides a screenshot of the strategic plan document and the structure for each of the priority areas which includes a clarification statement with research basis, the associated goals and recommended actions that schools and districts may take to reach the priority area. ">
            <a:extLst>
              <a:ext uri="{FF2B5EF4-FFF2-40B4-BE49-F238E27FC236}">
                <a16:creationId xmlns:a16="http://schemas.microsoft.com/office/drawing/2014/main" id="{5E83E35B-D361-B47B-A1D9-E2845D7C11A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1" t="1720" r="1076"/>
          <a:stretch>
            <a:fillRect/>
          </a:stretch>
        </p:blipFill>
        <p:spPr>
          <a:xfrm>
            <a:off x="2451652" y="56321"/>
            <a:ext cx="6533322" cy="6745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711168-3BD8-5D80-477D-C797AFA87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25408" y="1242862"/>
            <a:ext cx="1801225" cy="510778"/>
          </a:xfrm>
          <a:prstGeom prst="roundRect">
            <a:avLst/>
          </a:prstGeom>
          <a:noFill/>
          <a:ln w="28575">
            <a:solidFill>
              <a:srgbClr val="00778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Key Priority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91218-7619-88C3-0967-035982D05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05733" y="1669843"/>
            <a:ext cx="2232545" cy="1328023"/>
          </a:xfrm>
          <a:prstGeom prst="roundRect">
            <a:avLst/>
          </a:prstGeom>
          <a:noFill/>
          <a:ln w="28575">
            <a:solidFill>
              <a:srgbClr val="00778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 b="1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Clarification </a:t>
            </a:r>
          </a:p>
          <a:p>
            <a:r>
              <a:rPr lang="en-US"/>
              <a:t>and research basis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41E4365-16AD-4CBF-5B58-665B8ACF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3981" y="4015828"/>
            <a:ext cx="1801225" cy="510778"/>
          </a:xfrm>
          <a:prstGeom prst="roundRect">
            <a:avLst/>
          </a:prstGeom>
          <a:noFill/>
          <a:ln w="28575">
            <a:solidFill>
              <a:srgbClr val="007780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Arial"/>
                <a:cs typeface="Arial"/>
                <a:sym typeface="Arial"/>
              </a:rPr>
              <a:t>Goals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31E641-2AC2-A820-8ECC-22EA29D0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35011" y="4357160"/>
            <a:ext cx="2232545" cy="919401"/>
          </a:xfrm>
          <a:prstGeom prst="roundRect">
            <a:avLst/>
          </a:prstGeom>
          <a:noFill/>
          <a:ln w="28575">
            <a:solidFill>
              <a:srgbClr val="00778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 b="1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Recommended Actions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0CEC4A-AC92-B016-C9CF-54A41A83D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801615" y="3315300"/>
            <a:ext cx="733567" cy="58154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76F12B-595E-F815-706B-A27771B58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739185" y="1751066"/>
            <a:ext cx="788763" cy="57001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D9C028-7D8E-49E6-159A-19737F164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810114" y="4222187"/>
            <a:ext cx="685456" cy="62945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BD8D34-D19F-0B69-8C44-F53AF64B7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888047" y="612243"/>
            <a:ext cx="664333" cy="51163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823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C6E8-33C1-DF2B-C6F4-BE989BE34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61" y="256697"/>
            <a:ext cx="11221278" cy="1111832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Alignment to </a:t>
            </a:r>
            <a:r>
              <a:rPr lang="en-US" sz="4000" i="1"/>
              <a:t>Kentucky Numeracy Counts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B6DA9-F089-74CC-F2DD-0E3D92F47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125" y="1160603"/>
            <a:ext cx="11715750" cy="497754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b="1">
                <a:solidFill>
                  <a:srgbClr val="002060"/>
                </a:solidFill>
                <a:latin typeface="Franklin Gothic Book"/>
              </a:rPr>
              <a:t>Effective Mathematics Teaching and Learning </a:t>
            </a:r>
            <a:r>
              <a:rPr lang="en-US" sz="2000">
                <a:solidFill>
                  <a:srgbClr val="002060"/>
                </a:solidFill>
                <a:latin typeface="Franklin Gothic Book"/>
              </a:rPr>
              <a:t>(Priority 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solidFill>
                  <a:srgbClr val="002060"/>
                </a:solidFill>
                <a:latin typeface="Franklin Gothic Book"/>
              </a:rPr>
              <a:t>Guidance for evidence-based mathematics instruction, intervention, and instructional strategies aligned to the </a:t>
            </a:r>
            <a:r>
              <a:rPr lang="en-US" sz="1800" i="1">
                <a:solidFill>
                  <a:srgbClr val="002060"/>
                </a:solidFill>
                <a:latin typeface="Franklin Gothic Book"/>
              </a:rPr>
              <a:t>Kentucky Academic Standards (KAS) for Mathematics.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solidFill>
                  <a:srgbClr val="002060"/>
                </a:solidFill>
                <a:latin typeface="Franklin Gothic Book"/>
              </a:rPr>
              <a:t>Approved list and support for effective implementation of valid and reliable high-quality instructional resources (HQIRs) for mathematics.  </a:t>
            </a:r>
          </a:p>
          <a:p>
            <a:pPr marL="114300" indent="0">
              <a:buNone/>
            </a:pPr>
            <a:r>
              <a:rPr lang="en-US" sz="2000" b="1">
                <a:solidFill>
                  <a:srgbClr val="002060"/>
                </a:solidFill>
                <a:latin typeface="Franklin Gothic Book"/>
              </a:rPr>
              <a:t>Continuous Educator Growth and Development </a:t>
            </a:r>
            <a:r>
              <a:rPr lang="en-US" sz="2000">
                <a:solidFill>
                  <a:srgbClr val="002060"/>
                </a:solidFill>
                <a:latin typeface="Franklin Gothic Book"/>
              </a:rPr>
              <a:t>(Priority 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solidFill>
                  <a:srgbClr val="002060"/>
                </a:solidFill>
                <a:latin typeface="Franklin Gothic Book"/>
              </a:rPr>
              <a:t>Curriculum-based high-quality professional learning (HQPL) through teacher academies for students in K-8 focused on evidence-based practices in instruction, HQIR implementation and assessment in mathematics.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solidFill>
                  <a:srgbClr val="002060"/>
                </a:solidFill>
                <a:latin typeface="Franklin Gothic Book"/>
              </a:rPr>
              <a:t>Leadership academy focused on effective implementation of systems and structures to recognize and support high-quality mathematics instruction.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solidFill>
                  <a:srgbClr val="002060"/>
                </a:solidFill>
                <a:latin typeface="Franklin Gothic Book"/>
              </a:rPr>
              <a:t>Network for grant awardees in selecting HQIRs for K-3 and providing curriculum-based professional learning.	</a:t>
            </a:r>
          </a:p>
          <a:p>
            <a:pPr marL="114300" indent="0">
              <a:buNone/>
            </a:pPr>
            <a:r>
              <a:rPr lang="en-US" sz="2000" b="1">
                <a:solidFill>
                  <a:srgbClr val="002060"/>
                </a:solidFill>
                <a:latin typeface="Franklin Gothic Book"/>
              </a:rPr>
              <a:t>Community and Family Partnerships </a:t>
            </a:r>
            <a:r>
              <a:rPr lang="en-US" sz="2000">
                <a:solidFill>
                  <a:srgbClr val="002060"/>
                </a:solidFill>
                <a:latin typeface="Franklin Gothic Book"/>
              </a:rPr>
              <a:t>(Priority 5)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solidFill>
                  <a:srgbClr val="002060"/>
                </a:solidFill>
                <a:latin typeface="Franklin Gothic Book"/>
              </a:rPr>
              <a:t>Resources to empower families with strategies to support mathematics success at home.   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>
                <a:solidFill>
                  <a:srgbClr val="002060"/>
                </a:solidFill>
                <a:latin typeface="Franklin Gothic Book"/>
              </a:rPr>
              <a:t>Resources for local community partners to provide additional support to further student proficiency. </a:t>
            </a:r>
          </a:p>
        </p:txBody>
      </p:sp>
    </p:spTree>
    <p:extLst>
      <p:ext uri="{BB962C8B-B14F-4D97-AF65-F5344CB8AC3E}">
        <p14:creationId xmlns:p14="http://schemas.microsoft.com/office/powerpoint/2010/main" val="3695864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/>
          <p:cNvSpPr txBox="1"/>
          <p:nvPr/>
        </p:nvSpPr>
        <p:spPr>
          <a:xfrm>
            <a:off x="1860615" y="2361947"/>
            <a:ext cx="4929204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2060"/>
                </a:solidFill>
                <a:latin typeface="Franklin Gothic Book" panose="020B0503020102020204" pitchFamily="34" charset="0"/>
                <a:ea typeface="Libre Franklin"/>
                <a:cs typeface="Times New Roman" panose="02020603050405020304" pitchFamily="18" charset="0"/>
                <a:sym typeface="Libre Franklin"/>
              </a:rPr>
              <a:t>Questions</a:t>
            </a:r>
            <a:r>
              <a:rPr lang="en-US" sz="5400" b="1" dirty="0">
                <a:solidFill>
                  <a:srgbClr val="002060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?</a:t>
            </a:r>
            <a:endParaRPr sz="5400" b="1" dirty="0">
              <a:solidFill>
                <a:srgbClr val="002060"/>
              </a:solidFill>
              <a:latin typeface="Franklin Gothic Book" panose="020B0503020102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" name="Google Shape;315;p28">
            <a:extLst>
              <a:ext uri="{FF2B5EF4-FFF2-40B4-BE49-F238E27FC236}">
                <a16:creationId xmlns:a16="http://schemas.microsoft.com/office/drawing/2014/main" id="{B8626335-2C90-46C0-705B-30D406DFAA2A}"/>
              </a:ext>
            </a:extLst>
          </p:cNvPr>
          <p:cNvSpPr txBox="1">
            <a:spLocks/>
          </p:cNvSpPr>
          <p:nvPr/>
        </p:nvSpPr>
        <p:spPr>
          <a:xfrm>
            <a:off x="193194" y="4234911"/>
            <a:ext cx="6718369" cy="272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n-US" sz="2200" b="1" dirty="0">
                <a:solidFill>
                  <a:srgbClr val="002060"/>
                </a:solidFill>
                <a:latin typeface="Franklin Gothic Book"/>
              </a:rPr>
              <a:t>Micki Ray-Marinelli </a:t>
            </a:r>
          </a:p>
          <a:p>
            <a:pPr>
              <a:buSzPts val="2800"/>
            </a:pPr>
            <a:r>
              <a:rPr lang="en-US" sz="1800" dirty="0">
                <a:solidFill>
                  <a:srgbClr val="002060"/>
                </a:solidFill>
                <a:latin typeface="Franklin Gothic Book"/>
              </a:rPr>
              <a:t>Chief Academic Officer</a:t>
            </a:r>
          </a:p>
          <a:p>
            <a:pPr>
              <a:buSzPts val="2800"/>
            </a:pPr>
            <a:r>
              <a:rPr lang="en-US" sz="1800" dirty="0">
                <a:solidFill>
                  <a:srgbClr val="002060"/>
                </a:solidFill>
                <a:latin typeface="Franklin Gothic Book"/>
              </a:rPr>
              <a:t>Office of Teaching and Learning </a:t>
            </a:r>
          </a:p>
          <a:p>
            <a:pPr>
              <a:buSzPts val="2800"/>
            </a:pPr>
            <a:r>
              <a:rPr lang="en-US" sz="1800" dirty="0">
                <a:solidFill>
                  <a:srgbClr val="002060"/>
                </a:solidFill>
                <a:latin typeface="Franklin Gothic Boo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Micki.Ray@education.ky.gov</a:t>
            </a:r>
            <a:endParaRPr lang="en-US" sz="1800" dirty="0">
              <a:solidFill>
                <a:srgbClr val="002060"/>
              </a:solidFill>
              <a:latin typeface="Franklin Gothic Book"/>
            </a:endParaRPr>
          </a:p>
          <a:p>
            <a:pPr>
              <a:spcBef>
                <a:spcPts val="500"/>
              </a:spcBef>
              <a:buSzPts val="2800"/>
            </a:pPr>
            <a:endParaRPr lang="en-US" sz="500" dirty="0">
              <a:solidFill>
                <a:srgbClr val="002060"/>
              </a:solidFill>
              <a:latin typeface="Franklin Gothic Book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Franklin Gothic Book"/>
              </a:rPr>
              <a:t>Chrystal Rowland </a:t>
            </a:r>
            <a:endParaRPr lang="en-US" sz="2200" dirty="0">
              <a:latin typeface="Franklin Gothic Book"/>
            </a:endParaRPr>
          </a:p>
          <a:p>
            <a:r>
              <a:rPr lang="en-US" sz="1800" dirty="0">
                <a:solidFill>
                  <a:srgbClr val="002060"/>
                </a:solidFill>
                <a:latin typeface="Franklin Gothic Book"/>
              </a:rPr>
              <a:t>Director of the Division of Academic Program Standards Office of Teaching and Learning </a:t>
            </a:r>
            <a:endParaRPr lang="en-US" sz="1800" dirty="0">
              <a:latin typeface="Franklin Gothic Book"/>
            </a:endParaRPr>
          </a:p>
          <a:p>
            <a:r>
              <a:rPr lang="en-US" sz="1800" dirty="0">
                <a:solidFill>
                  <a:srgbClr val="002060"/>
                </a:solidFill>
                <a:latin typeface="Franklin Gothic Boo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Chrystal.Rowland@education.ky.gov</a:t>
            </a:r>
            <a:endParaRPr lang="en-US" sz="1800" dirty="0"/>
          </a:p>
          <a:p>
            <a:pPr marL="457200" lvl="1">
              <a:lnSpc>
                <a:spcPct val="90000"/>
              </a:lnSpc>
              <a:spcBef>
                <a:spcPts val="500"/>
              </a:spcBef>
              <a:buSzPts val="2800"/>
            </a:pPr>
            <a:endParaRPr lang="en-US" sz="1800" b="1" dirty="0">
              <a:solidFill>
                <a:srgbClr val="002060"/>
              </a:solidFill>
            </a:endParaRPr>
          </a:p>
          <a:p>
            <a:pPr marL="457200" lvl="1">
              <a:lnSpc>
                <a:spcPct val="90000"/>
              </a:lnSpc>
              <a:spcBef>
                <a:spcPts val="500"/>
              </a:spcBef>
              <a:buSzPts val="2800"/>
            </a:pPr>
            <a:endParaRPr lang="en-US" sz="2600" dirty="0">
              <a:solidFill>
                <a:srgbClr val="002060"/>
              </a:solidFill>
            </a:endParaRPr>
          </a:p>
          <a:p>
            <a:pPr marL="457200" lvl="1">
              <a:buSzPts val="2800"/>
            </a:pPr>
            <a:endParaRPr lang="en-US" dirty="0">
              <a:solidFill>
                <a:srgbClr val="002060"/>
              </a:solidFill>
            </a:endParaRPr>
          </a:p>
          <a:p>
            <a:pPr marL="457200" lvl="1">
              <a:buSzPts val="2800"/>
            </a:pPr>
            <a:endParaRPr lang="en-US" sz="2800" dirty="0">
              <a:solidFill>
                <a:srgbClr val="002060"/>
              </a:solidFill>
            </a:endParaRPr>
          </a:p>
          <a:p>
            <a:pPr marL="457200" lvl="1">
              <a:buSzPts val="2800"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EA287E-C3DB-966A-F199-7C48C2F00D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3194" y="304287"/>
            <a:ext cx="8264047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780"/>
                </a:solidFill>
                <a:effectLst/>
                <a:uLnTx/>
                <a:uFillTx/>
                <a:latin typeface="Libre Franklin Medium"/>
                <a:ea typeface="Arial"/>
                <a:cs typeface="Arial"/>
                <a:sym typeface="Libre Franklin Medium"/>
              </a:rPr>
              <a:t>Committee for 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780"/>
                </a:solidFill>
                <a:effectLst/>
                <a:uLnTx/>
                <a:uFillTx/>
                <a:latin typeface="Libre Franklin Medium"/>
                <a:ea typeface="Arial"/>
                <a:cs typeface="Arial"/>
                <a:sym typeface="Libre Franklin Medium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780"/>
                </a:solidFill>
                <a:effectLst/>
                <a:uLnTx/>
                <a:uFillTx/>
                <a:latin typeface="Libre Franklin Medium"/>
                <a:ea typeface="Arial"/>
                <a:cs typeface="Arial"/>
                <a:sym typeface="Libre Franklin Medium"/>
              </a:rPr>
              <a:t>Mathematics Achievement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661671" y="454577"/>
            <a:ext cx="105156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D2BD24"/>
              </a:buClr>
              <a:buSzPts val="3600"/>
              <a:buFont typeface="Arial"/>
              <a:buNone/>
              <a:tabLst/>
              <a:defRPr/>
            </a:pPr>
            <a:r>
              <a:rPr lang="en-US" dirty="0">
                <a:solidFill>
                  <a:srgbClr val="072B62"/>
                </a:solidFill>
                <a:latin typeface="Franklin Gothic Medium" panose="020B0603020102020204" pitchFamily="34" charset="0"/>
                <a:ea typeface="Georgia"/>
                <a:cs typeface="Times New Roman" panose="02020603050405020304" pitchFamily="18" charset="0"/>
                <a:sym typeface="Georgia"/>
              </a:rPr>
              <a:t>Statute and Regulation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Source Sans Pro"/>
                <a:cs typeface="Times New Roman" panose="02020603050405020304" pitchFamily="18" charset="0"/>
                <a:sym typeface="Source Sans Pro"/>
              </a:rPr>
            </a:br>
            <a:endParaRPr lang="en-US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661671" y="1220657"/>
            <a:ext cx="11334859" cy="3867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cs typeface="Arial"/>
                <a:sym typeface="Arial"/>
              </a:rPr>
              <a:t>KRS 158.6453(2)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Requires the Kentucky Department of Education to implement a process for reviewing Kentucky’s academic standards every six years.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US" sz="22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 panose="020B0503020102020204" pitchFamily="34" charset="0"/>
              <a:cs typeface="Arial"/>
              <a:sym typeface="Arial"/>
            </a:endParaRPr>
          </a:p>
          <a:p>
            <a:pPr marL="0" indent="0" fontAlgn="base">
              <a:spcBef>
                <a:spcPts val="120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704 KAR 8:020,  Required academic standards for reading and writing </a:t>
            </a:r>
          </a:p>
          <a:p>
            <a:pPr marL="342900" indent="-342900" fontAlgn="base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This amended administrative regulation will adopt into law the revised “Kentucky Academic Standards for Reading and Writing.”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 panose="020B0503020102020204" pitchFamily="34" charset="0"/>
              <a:ea typeface="Libre Franklin"/>
              <a:cs typeface="Times New Roman" panose="02020603050405020304" pitchFamily="18" charset="0"/>
              <a:sym typeface="Libre Frankl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415216" y="475764"/>
            <a:ext cx="9548440" cy="1016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-US" sz="4000">
                <a:solidFill>
                  <a:srgbClr val="072B62"/>
                </a:solidFill>
                <a:latin typeface="Franklin Gothic Medium" panose="020B0603020102020204" pitchFamily="34" charset="0"/>
                <a:ea typeface="Georgia"/>
                <a:cs typeface="Times New Roman" panose="02020603050405020304" pitchFamily="18" charset="0"/>
                <a:sym typeface="Georgia"/>
              </a:rPr>
              <a:t>KRS 158.6453(2)(b) </a:t>
            </a:r>
            <a:br>
              <a:rPr lang="en-US">
                <a:solidFill>
                  <a:srgbClr val="072B62"/>
                </a:solidFill>
                <a:latin typeface="Franklin Gothic Medium" panose="020B0603020102020204" pitchFamily="34" charset="0"/>
                <a:ea typeface="Georgia"/>
                <a:cs typeface="Times New Roman" panose="02020603050405020304" pitchFamily="18" charset="0"/>
                <a:sym typeface="Georgia"/>
              </a:rPr>
            </a:br>
            <a:r>
              <a:rPr lang="en-US" sz="3100">
                <a:latin typeface="Franklin Gothic Medium" panose="020B0603020102020204" pitchFamily="34" charset="0"/>
                <a:ea typeface="Georgia"/>
                <a:cs typeface="Times New Roman" panose="02020603050405020304" pitchFamily="18" charset="0"/>
                <a:sym typeface="Georgia"/>
              </a:rPr>
              <a:t>Review of Academic Standards </a:t>
            </a:r>
            <a:endParaRPr sz="310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15216" y="1492459"/>
            <a:ext cx="6223579" cy="508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143"/>
              <a:buFont typeface="Arial"/>
              <a:buNone/>
            </a:pP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  <a:ea typeface="Source Sans Pro"/>
                <a:cs typeface="Times New Roman" panose="02020603050405020304" pitchFamily="18" charset="0"/>
                <a:sym typeface="Source Sans Pro"/>
              </a:rPr>
              <a:t>“The revision to the content standards shall: </a:t>
            </a:r>
          </a:p>
          <a:p>
            <a:pPr marL="555625" lvl="0" indent="-457200" algn="l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95000"/>
              <a:buAutoNum type="arabicPeriod"/>
            </a:pPr>
            <a:r>
              <a:rPr lang="en-US" sz="2000" dirty="0">
                <a:solidFill>
                  <a:srgbClr val="002060"/>
                </a:solidFill>
                <a:highlight>
                  <a:srgbClr val="FFFFFF"/>
                </a:highlight>
                <a:latin typeface="Franklin Gothic Book" panose="020B0503020102020204" pitchFamily="34" charset="0"/>
                <a:ea typeface="Roboto"/>
                <a:cs typeface="Times New Roman" panose="02020603050405020304" pitchFamily="18" charset="0"/>
                <a:sym typeface="Roboto"/>
              </a:rPr>
              <a:t>Focus on critical knowledge, skills and capacities needed for success in the global economy;</a:t>
            </a:r>
          </a:p>
          <a:p>
            <a:pPr marL="555625" lvl="0" indent="-457200" algn="l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95000"/>
              <a:buAutoNum type="arabicPeriod"/>
            </a:pPr>
            <a:r>
              <a:rPr lang="en-US" sz="2000" dirty="0">
                <a:solidFill>
                  <a:srgbClr val="002060"/>
                </a:solidFill>
                <a:highlight>
                  <a:srgbClr val="FFFFFF"/>
                </a:highlight>
                <a:latin typeface="Franklin Gothic Book" panose="020B0503020102020204" pitchFamily="34" charset="0"/>
                <a:ea typeface="Roboto"/>
                <a:cs typeface="Times New Roman" panose="02020603050405020304" pitchFamily="18" charset="0"/>
                <a:sym typeface="Roboto"/>
              </a:rPr>
              <a:t>Result in fewer but more in-depth standards to facilitate mastery learning;</a:t>
            </a:r>
          </a:p>
          <a:p>
            <a:pPr marL="555625" lvl="0" indent="-457200" algn="l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highlight>
                  <a:srgbClr val="FFFFFF"/>
                </a:highlight>
                <a:latin typeface="Franklin Gothic Book" panose="020B0503020102020204" pitchFamily="34" charset="0"/>
                <a:ea typeface="Roboto"/>
                <a:cs typeface="Times New Roman" panose="02020603050405020304" pitchFamily="18" charset="0"/>
                <a:sym typeface="Roboto"/>
              </a:rPr>
              <a:t>Communicate expectations more clearly and concisely to teachers, parents, students and citizens;</a:t>
            </a:r>
          </a:p>
          <a:p>
            <a:pPr marL="555625" lvl="0" indent="-457200" algn="l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highlight>
                  <a:srgbClr val="FFFFFF"/>
                </a:highlight>
                <a:latin typeface="Franklin Gothic Book" panose="020B0503020102020204" pitchFamily="34" charset="0"/>
                <a:ea typeface="Roboto"/>
                <a:cs typeface="Times New Roman" panose="02020603050405020304" pitchFamily="18" charset="0"/>
                <a:sym typeface="Roboto"/>
              </a:rPr>
              <a:t>Be based on evidence-based research;</a:t>
            </a:r>
          </a:p>
          <a:p>
            <a:pPr marL="555625" lvl="0" indent="-457200" algn="l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highlight>
                  <a:srgbClr val="FFFFFF"/>
                </a:highlight>
                <a:latin typeface="Franklin Gothic Book" panose="020B0503020102020204" pitchFamily="34" charset="0"/>
                <a:ea typeface="Roboto"/>
                <a:cs typeface="Times New Roman" panose="02020603050405020304" pitchFamily="18" charset="0"/>
                <a:sym typeface="Roboto"/>
              </a:rPr>
              <a:t>Consider international benchmarks; and</a:t>
            </a:r>
          </a:p>
          <a:p>
            <a:pPr marL="555625" lvl="0" indent="-457200" algn="l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highlight>
                  <a:srgbClr val="FFFFFF"/>
                </a:highlight>
                <a:latin typeface="Franklin Gothic Book" panose="020B0503020102020204" pitchFamily="34" charset="0"/>
                <a:ea typeface="Roboto"/>
                <a:cs typeface="Times New Roman" panose="02020603050405020304" pitchFamily="18" charset="0"/>
                <a:sym typeface="Roboto"/>
              </a:rPr>
              <a:t>Ensure that the standards are aligned from elementary to high school to postsecondary education so that students can be successful at each education level.”</a:t>
            </a:r>
            <a:endParaRPr lang="en-US" sz="2000" dirty="0">
              <a:solidFill>
                <a:srgbClr val="002060"/>
              </a:solidFill>
              <a:latin typeface="Franklin Gothic Book" panose="020B0503020102020204" pitchFamily="34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851916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shot provides a visual of the steps for the standards and assessment review process as provided in KRS 158.6453. ">
            <a:extLst>
              <a:ext uri="{FF2B5EF4-FFF2-40B4-BE49-F238E27FC236}">
                <a16:creationId xmlns:a16="http://schemas.microsoft.com/office/drawing/2014/main" id="{957B0491-C86E-1962-6A76-22F9CFE17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56"/>
            <a:ext cx="12192000" cy="68140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167750" y="245530"/>
            <a:ext cx="11186100" cy="108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Franklin Gothic Medium" panose="020B0603020102020204" pitchFamily="34" charset="0"/>
                <a:cs typeface="Times New Roman" panose="02020603050405020304" pitchFamily="18" charset="0"/>
              </a:rPr>
              <a:t>Standards Process Review Timeline </a:t>
            </a:r>
            <a:endParaRPr sz="360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504538" y="1442857"/>
            <a:ext cx="5097236" cy="443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24564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alibri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Franklin Gothic Book" panose="020B0503020102020204" pitchFamily="34" charset="0"/>
                <a:ea typeface="Calibri"/>
                <a:cs typeface="Times New Roman" panose="02020603050405020304" pitchFamily="18" charset="0"/>
                <a:sym typeface="Calibri"/>
              </a:rPr>
              <a:t>October 2024:</a:t>
            </a: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  <a:ea typeface="Calibri"/>
                <a:cs typeface="Times New Roman" panose="02020603050405020304" pitchFamily="18" charset="0"/>
                <a:sym typeface="Calibri"/>
              </a:rPr>
              <a:t> Call for participation on standards committee opened </a:t>
            </a:r>
            <a:endParaRPr sz="2000" dirty="0">
              <a:solidFill>
                <a:srgbClr val="002060"/>
              </a:solidFill>
              <a:latin typeface="Franklin Gothic Book" panose="020B0503020102020204" pitchFamily="34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marR="0" lvl="0" indent="-324564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Franklin Gothic Book" panose="020B0503020102020204" pitchFamily="34" charset="0"/>
                <a:ea typeface="Calibri"/>
                <a:cs typeface="Times New Roman" panose="02020603050405020304" pitchFamily="18" charset="0"/>
                <a:sym typeface="Calibri"/>
              </a:rPr>
              <a:t>November 1 – 30, 2024:</a:t>
            </a: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  <a:ea typeface="Calibri"/>
                <a:cs typeface="Times New Roman" panose="02020603050405020304" pitchFamily="18" charset="0"/>
                <a:sym typeface="Calibri"/>
              </a:rPr>
              <a:t> Current reading and writing standards open for initial public comment/feedback</a:t>
            </a:r>
            <a:endParaRPr sz="2000" dirty="0">
              <a:solidFill>
                <a:srgbClr val="002060"/>
              </a:solidFill>
              <a:latin typeface="Franklin Gothic Book" panose="020B0503020102020204" pitchFamily="34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marR="0" lvl="0" indent="-324564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Franklin Gothic Book" panose="020B0503020102020204" pitchFamily="34" charset="0"/>
                <a:ea typeface="Calibri"/>
                <a:cs typeface="Times New Roman" panose="02020603050405020304" pitchFamily="18" charset="0"/>
                <a:sym typeface="Calibri"/>
              </a:rPr>
              <a:t>January 14 - 16, 2025:</a:t>
            </a: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  <a:ea typeface="Calibri"/>
                <a:cs typeface="Times New Roman" panose="02020603050405020304" pitchFamily="18" charset="0"/>
                <a:sym typeface="Calibri"/>
              </a:rPr>
              <a:t> Advisory Panels (APs) and Review Committee (RC) meetings</a:t>
            </a:r>
          </a:p>
          <a:p>
            <a:pPr lvl="0" indent="-32456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Franklin Gothic Book" panose="020B0503020102020204" pitchFamily="34" charset="0"/>
                <a:ea typeface="Calibri"/>
                <a:cs typeface="Times New Roman" panose="02020603050405020304" pitchFamily="18" charset="0"/>
                <a:sym typeface="Calibri"/>
              </a:rPr>
              <a:t>January 27, 2025:</a:t>
            </a: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  <a:ea typeface="Calibri"/>
                <a:cs typeface="Times New Roman" panose="02020603050405020304" pitchFamily="18" charset="0"/>
                <a:sym typeface="Calibri"/>
              </a:rPr>
              <a:t> APs and RC identify recommended changes to be released for public comment</a:t>
            </a: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2"/>
          </p:nvPr>
        </p:nvSpPr>
        <p:spPr>
          <a:xfrm>
            <a:off x="5724296" y="1442857"/>
            <a:ext cx="5629554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33375">
              <a:lnSpc>
                <a:spcPct val="100000"/>
              </a:lnSpc>
              <a:spcBef>
                <a:spcPts val="0"/>
              </a:spcBef>
              <a:buSzPts val="1650"/>
              <a:buFont typeface="Calibri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Franklin Gothic Book" panose="020B0503020102020204" pitchFamily="34" charset="0"/>
                <a:ea typeface="Calibri"/>
                <a:cs typeface="Times New Roman" panose="02020603050405020304" pitchFamily="18" charset="0"/>
                <a:sym typeface="Calibri"/>
              </a:rPr>
              <a:t>February 3 - March 5, 2025:</a:t>
            </a: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  <a:ea typeface="Calibri"/>
                <a:cs typeface="Times New Roman" panose="02020603050405020304" pitchFamily="18" charset="0"/>
                <a:sym typeface="Calibri"/>
              </a:rPr>
              <a:t> Recommended changes to reading and writing standards released for second public comment/feedback</a:t>
            </a:r>
            <a:endParaRPr sz="2000" dirty="0">
              <a:solidFill>
                <a:srgbClr val="002060"/>
              </a:solidFill>
              <a:latin typeface="Franklin Gothic Book" panose="020B0503020102020204" pitchFamily="34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lvl="0" indent="-333375" algn="l" rtl="0">
              <a:lnSpc>
                <a:spcPct val="100000"/>
              </a:lnSpc>
              <a:spcAft>
                <a:spcPts val="0"/>
              </a:spcAft>
              <a:buSzPts val="1650"/>
              <a:buFont typeface="Calibri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Franklin Gothic Book" panose="020B0503020102020204" pitchFamily="34" charset="0"/>
                <a:ea typeface="Calibri"/>
                <a:cs typeface="Times New Roman" panose="02020603050405020304" pitchFamily="18" charset="0"/>
                <a:sym typeface="Calibri"/>
              </a:rPr>
              <a:t>February 10 - March 12, 2025:</a:t>
            </a: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  <a:ea typeface="Calibri"/>
                <a:cs typeface="Times New Roman" panose="02020603050405020304" pitchFamily="18" charset="0"/>
                <a:sym typeface="Calibri"/>
              </a:rPr>
              <a:t> Reading and Writing Assessment Blueprint released for public comment/feedback</a:t>
            </a:r>
            <a:endParaRPr sz="2000" dirty="0">
              <a:solidFill>
                <a:srgbClr val="002060"/>
              </a:solidFill>
              <a:latin typeface="Franklin Gothic Book" panose="020B0503020102020204" pitchFamily="34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457200" lvl="0" indent="-333375" algn="l" rtl="0">
              <a:lnSpc>
                <a:spcPct val="100000"/>
              </a:lnSpc>
              <a:spcAft>
                <a:spcPts val="0"/>
              </a:spcAft>
              <a:buSzPts val="1650"/>
              <a:buFont typeface="Calibri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Franklin Gothic Book" panose="020B0503020102020204" pitchFamily="34" charset="0"/>
                <a:ea typeface="Calibri"/>
                <a:cs typeface="Times New Roman" panose="02020603050405020304" pitchFamily="18" charset="0"/>
                <a:sym typeface="Calibri"/>
              </a:rPr>
              <a:t>March 2025</a:t>
            </a: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  <a:ea typeface="Calibri"/>
                <a:cs typeface="Times New Roman" panose="02020603050405020304" pitchFamily="18" charset="0"/>
                <a:sym typeface="Calibri"/>
              </a:rPr>
              <a:t>: APs and RC review public feedback and finalize recommendations </a:t>
            </a:r>
          </a:p>
          <a:p>
            <a:pPr marL="457200" lvl="0" indent="-333375" algn="l" rtl="0">
              <a:lnSpc>
                <a:spcPct val="100000"/>
              </a:lnSpc>
              <a:spcAft>
                <a:spcPts val="0"/>
              </a:spcAft>
              <a:buSzPts val="1650"/>
              <a:buFont typeface="Calibri"/>
              <a:buChar char="•"/>
            </a:pPr>
            <a:r>
              <a:rPr lang="en-US" sz="2000" b="1" dirty="0">
                <a:solidFill>
                  <a:srgbClr val="002060"/>
                </a:solidFill>
                <a:highlight>
                  <a:schemeClr val="lt1"/>
                </a:highlight>
                <a:latin typeface="Franklin Gothic Book" panose="020B0503020102020204" pitchFamily="34" charset="0"/>
                <a:ea typeface="Calibri"/>
                <a:cs typeface="Times New Roman" panose="02020603050405020304" pitchFamily="18" charset="0"/>
                <a:sym typeface="Calibri"/>
              </a:rPr>
              <a:t>August 2025</a:t>
            </a:r>
            <a:r>
              <a:rPr lang="en-US" sz="2000" dirty="0">
                <a:solidFill>
                  <a:srgbClr val="002060"/>
                </a:solidFill>
                <a:highlight>
                  <a:schemeClr val="lt1"/>
                </a:highlight>
                <a:latin typeface="Franklin Gothic Book" panose="020B0503020102020204" pitchFamily="34" charset="0"/>
                <a:ea typeface="Calibri"/>
                <a:cs typeface="Times New Roman" panose="02020603050405020304" pitchFamily="18" charset="0"/>
                <a:sym typeface="Calibri"/>
              </a:rPr>
              <a:t>: Recommendations and public feedback presented to the Interim Joint Committee on Education </a:t>
            </a:r>
            <a:endParaRPr sz="2000" dirty="0">
              <a:solidFill>
                <a:srgbClr val="002060"/>
              </a:solidFill>
              <a:highlight>
                <a:schemeClr val="lt1"/>
              </a:highlight>
              <a:latin typeface="Franklin Gothic Book" panose="020B0503020102020204" pitchFamily="34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003FB-300B-DAF7-A298-344D7CA6F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1E1584-9A9D-E7A6-D2AF-D7F42299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274"/>
            <a:ext cx="10515600" cy="1004288"/>
          </a:xfrm>
        </p:spPr>
        <p:txBody>
          <a:bodyPr>
            <a:normAutofit/>
          </a:bodyPr>
          <a:lstStyle/>
          <a:p>
            <a:r>
              <a:rPr lang="en-US" sz="3600" dirty="0"/>
              <a:t>Writers’ Vision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107364-AC5A-29D3-A696-17FA30D89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48015"/>
            <a:ext cx="10833847" cy="4561970"/>
          </a:xfrm>
        </p:spPr>
        <p:txBody>
          <a:bodyPr>
            <a:noAutofit/>
          </a:bodyPr>
          <a:lstStyle/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The writing team strives to provide vertically aligned standards that lend themselves to </a:t>
            </a:r>
            <a:r>
              <a:rPr lang="en-US" sz="22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evidence-based practices </a:t>
            </a:r>
            <a:r>
              <a:rPr lang="en-US" sz="2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and access to grade-level learning opportunities for each student</a:t>
            </a:r>
            <a:endParaRPr lang="en-US" sz="2200" dirty="0"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Reading and responding to </a:t>
            </a:r>
            <a:r>
              <a:rPr lang="en-US" sz="22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complex texts </a:t>
            </a:r>
            <a:r>
              <a:rPr lang="en-US" sz="2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are integral components of every K-12 classroom and provide access to rigorous grade-level content</a:t>
            </a:r>
            <a:endParaRPr lang="en-US" sz="2200" dirty="0"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Reading comprehension is both a process and a product </a:t>
            </a:r>
            <a:r>
              <a:rPr lang="en-US" sz="2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for developing both oral language and reading abilities</a:t>
            </a: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Vertical alignment of standards reflect cohesive </a:t>
            </a:r>
            <a:r>
              <a:rPr lang="en-US" sz="22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evidence-based practices </a:t>
            </a:r>
            <a:r>
              <a:rPr lang="en-US" sz="2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that emphasize reflective and expressive language</a:t>
            </a:r>
            <a:endParaRPr lang="en-US" sz="22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Standards engage students in </a:t>
            </a:r>
            <a:r>
              <a:rPr lang="en-US" sz="22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reading and writing daily </a:t>
            </a:r>
            <a:r>
              <a:rPr lang="en-US" sz="2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as reciprocal skills and processes</a:t>
            </a: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2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8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262579" y="40341"/>
            <a:ext cx="10515600" cy="114220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latin typeface="Franklin Gothic Medium" panose="020B0603020102020204" pitchFamily="34" charset="0"/>
                <a:ea typeface="Georgia"/>
                <a:cs typeface="Times New Roman" panose="02020603050405020304" pitchFamily="18" charset="0"/>
                <a:sym typeface="Georgia"/>
              </a:rPr>
              <a:t>Initial Public Comment Period</a:t>
            </a:r>
            <a:endParaRPr sz="4800">
              <a:solidFill>
                <a:srgbClr val="00206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BC6907B-8BAB-2466-9C10-808EAF405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138" y="1079274"/>
            <a:ext cx="6084434" cy="4351338"/>
          </a:xfrm>
        </p:spPr>
        <p:txBody>
          <a:bodyPr>
            <a:noAutofit/>
          </a:bodyPr>
          <a:lstStyle/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400">
                <a:solidFill>
                  <a:srgbClr val="002060"/>
                </a:solidFill>
                <a:latin typeface="Franklin Gothic Book" panose="020B0503020102020204" pitchFamily="34" charset="0"/>
              </a:rPr>
              <a:t>Initial public comment period allowed respondents to provide feedback on the current </a:t>
            </a:r>
            <a:r>
              <a:rPr lang="en-US" sz="2400" i="1">
                <a:solidFill>
                  <a:srgbClr val="002060"/>
                </a:solidFill>
                <a:latin typeface="Franklin Gothic Book" panose="020B0503020102020204" pitchFamily="34" charset="0"/>
              </a:rPr>
              <a:t>Kentucky Academic Standards (KAS) for Reading and Writing</a:t>
            </a:r>
          </a:p>
          <a:p>
            <a:pPr marL="342900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n-US" sz="2400">
                <a:solidFill>
                  <a:srgbClr val="002060"/>
                </a:solidFill>
                <a:latin typeface="Franklin Gothic Book" panose="020B0503020102020204" pitchFamily="34" charset="0"/>
              </a:rPr>
              <a:t>Over 300 responses received during the initial public comment period from a variety of stakeholder groups, including:</a:t>
            </a:r>
          </a:p>
          <a:p>
            <a:pPr marL="800100" lvl="1">
              <a:lnSpc>
                <a:spcPct val="100000"/>
              </a:lnSpc>
              <a:spcBef>
                <a:spcPts val="0"/>
              </a:spcBef>
            </a:pPr>
            <a:r>
              <a:rPr lang="en-US" sz="2300">
                <a:solidFill>
                  <a:srgbClr val="002060"/>
                </a:solidFill>
                <a:latin typeface="Franklin Gothic Book" panose="020B0503020102020204" pitchFamily="34" charset="0"/>
              </a:rPr>
              <a:t>Teachers and administrates</a:t>
            </a:r>
          </a:p>
          <a:p>
            <a:pPr marL="800100" lvl="1">
              <a:lnSpc>
                <a:spcPct val="100000"/>
              </a:lnSpc>
              <a:spcBef>
                <a:spcPts val="0"/>
              </a:spcBef>
            </a:pPr>
            <a:r>
              <a:rPr lang="en-US" sz="2300">
                <a:solidFill>
                  <a:srgbClr val="002060"/>
                </a:solidFill>
                <a:latin typeface="Franklin Gothic Book" panose="020B0503020102020204" pitchFamily="34" charset="0"/>
              </a:rPr>
              <a:t>Parents and guardians</a:t>
            </a:r>
          </a:p>
          <a:p>
            <a:pPr marL="800100" lvl="1">
              <a:lnSpc>
                <a:spcPct val="100000"/>
              </a:lnSpc>
              <a:spcBef>
                <a:spcPts val="0"/>
              </a:spcBef>
            </a:pPr>
            <a:r>
              <a:rPr lang="en-US" sz="2300">
                <a:solidFill>
                  <a:srgbClr val="002060"/>
                </a:solidFill>
                <a:latin typeface="Franklin Gothic Book" panose="020B0503020102020204" pitchFamily="34" charset="0"/>
              </a:rPr>
              <a:t>Business and community partners</a:t>
            </a:r>
          </a:p>
          <a:p>
            <a:pPr marL="800100" lvl="1">
              <a:lnSpc>
                <a:spcPct val="100000"/>
              </a:lnSpc>
              <a:spcBef>
                <a:spcPts val="0"/>
              </a:spcBef>
            </a:pPr>
            <a:r>
              <a:rPr lang="en-US" sz="2300">
                <a:solidFill>
                  <a:srgbClr val="002060"/>
                </a:solidFill>
                <a:latin typeface="Franklin Gothic Book" panose="020B0503020102020204" pitchFamily="34" charset="0"/>
              </a:rPr>
              <a:t>Postsecondary education representatives </a:t>
            </a: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200" b="1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46EE0A6-76BE-433B-5C90-E37AA94CF54E}"/>
              </a:ext>
            </a:extLst>
          </p:cNvPr>
          <p:cNvSpPr txBox="1">
            <a:spLocks/>
          </p:cNvSpPr>
          <p:nvPr/>
        </p:nvSpPr>
        <p:spPr>
          <a:xfrm>
            <a:off x="5867318" y="1079274"/>
            <a:ext cx="6189544" cy="491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649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64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0264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For each standard, respondents were asked to select “keep as-is” or “revise”</a:t>
            </a:r>
          </a:p>
          <a:p>
            <a:pPr marL="800100"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95% of K-5 standards approved “as-is” </a:t>
            </a:r>
          </a:p>
          <a:p>
            <a:pPr marL="800100"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97% of grades 6-8 standards approved “as-is”</a:t>
            </a:r>
          </a:p>
          <a:p>
            <a:pPr marL="800100"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95% of grades 9-12 standards approved “as-is”</a:t>
            </a:r>
          </a:p>
          <a:p>
            <a:pPr marL="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sz="2400" dirty="0">
                <a:solidFill>
                  <a:srgbClr val="002060"/>
                </a:solidFill>
                <a:latin typeface="Franklin Gothic Book"/>
                <a:cs typeface="Times New Roman"/>
              </a:rPr>
              <a:t>For each standard respondents selected to “Revise,” they were prompted to give their reasoning, suggestions and/or comments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Based on public feedback, a total of 12% of standards were revised</a:t>
            </a: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2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266763" y="-179708"/>
            <a:ext cx="12173194" cy="170980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Draft “KAS for Reading and Writing” </a:t>
            </a:r>
            <a:br>
              <a:rPr lang="en-US" sz="4000" i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Revision</a:t>
            </a:r>
            <a:r>
              <a:rPr lang="en-US" sz="2800" i="1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Highlights</a:t>
            </a:r>
            <a:endParaRPr sz="2800" dirty="0">
              <a:solidFill>
                <a:srgbClr val="00206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386930" y="1227474"/>
            <a:ext cx="11538307" cy="47466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</a:pPr>
            <a:r>
              <a:rPr lang="en-US" sz="2200" dirty="0">
                <a:solidFill>
                  <a:srgbClr val="002060"/>
                </a:solidFill>
                <a:latin typeface="Franklin Gothic Book"/>
              </a:rPr>
              <a:t>Revised </a:t>
            </a:r>
            <a:r>
              <a:rPr lang="en-US" sz="2200" b="1" dirty="0">
                <a:solidFill>
                  <a:srgbClr val="002060"/>
                </a:solidFill>
                <a:latin typeface="Franklin Gothic Book"/>
              </a:rPr>
              <a:t>foundational skills </a:t>
            </a:r>
            <a:r>
              <a:rPr lang="en-US" sz="2200" dirty="0">
                <a:solidFill>
                  <a:srgbClr val="002060"/>
                </a:solidFill>
                <a:latin typeface="Franklin Gothic Book"/>
              </a:rPr>
              <a:t>to reflect current research and evidence-based practices for teaching early literacy: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  <a:latin typeface="Franklin Gothic Book"/>
              </a:rPr>
              <a:t>K-2 standards related to reading decodable texts for the purpose of fluency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  <a:latin typeface="Franklin Gothic Book"/>
              </a:rPr>
              <a:t>K-5 standards related to encoding and decoding words</a:t>
            </a:r>
          </a:p>
          <a:p>
            <a:pPr>
              <a:spcBef>
                <a:spcPts val="500"/>
              </a:spcBef>
              <a:buSzPct val="100000"/>
            </a:pPr>
            <a:r>
              <a:rPr lang="en-US" sz="2200" dirty="0">
                <a:solidFill>
                  <a:srgbClr val="002060"/>
                </a:solidFill>
                <a:latin typeface="Franklin Gothic Book"/>
              </a:rPr>
              <a:t>Revised </a:t>
            </a:r>
            <a:r>
              <a:rPr lang="en-US" sz="2200" b="1" dirty="0">
                <a:solidFill>
                  <a:srgbClr val="002060"/>
                </a:solidFill>
                <a:latin typeface="Franklin Gothic Book"/>
              </a:rPr>
              <a:t>Reading Standard 10 for K-12 Reading Literature and Informational Text </a:t>
            </a:r>
            <a:r>
              <a:rPr lang="en-US" sz="2200" dirty="0">
                <a:solidFill>
                  <a:srgbClr val="002060"/>
                </a:solidFill>
                <a:latin typeface="Franklin Gothic Book"/>
              </a:rPr>
              <a:t>emphasizes the importance of knowledge </a:t>
            </a:r>
            <a:r>
              <a:rPr lang="en-US" sz="2200" i="1" dirty="0">
                <a:solidFill>
                  <a:srgbClr val="002060"/>
                </a:solidFill>
                <a:latin typeface="Franklin Gothic Book"/>
              </a:rPr>
              <a:t>and</a:t>
            </a:r>
            <a:r>
              <a:rPr lang="en-US" sz="2200" dirty="0">
                <a:solidFill>
                  <a:srgbClr val="002060"/>
                </a:solidFill>
                <a:latin typeface="Franklin Gothic Book"/>
              </a:rPr>
              <a:t> strategies for reading comprehension</a:t>
            </a:r>
          </a:p>
          <a:p>
            <a:pPr>
              <a:spcBef>
                <a:spcPts val="500"/>
              </a:spcBef>
              <a:buSzPct val="100000"/>
            </a:pPr>
            <a:r>
              <a:rPr lang="en-US" sz="2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Updated </a:t>
            </a:r>
            <a:r>
              <a:rPr lang="en-US" sz="22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standards writers’ vision statement</a:t>
            </a:r>
            <a:endParaRPr lang="en-US" sz="2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r>
              <a:rPr lang="en-US" sz="2200" dirty="0">
                <a:solidFill>
                  <a:srgbClr val="002060"/>
                </a:solidFill>
                <a:latin typeface="Franklin Gothic Book"/>
              </a:rPr>
              <a:t>Improved</a:t>
            </a:r>
            <a:r>
              <a:rPr lang="en-US" sz="2200" b="1" dirty="0">
                <a:solidFill>
                  <a:srgbClr val="002060"/>
                </a:solidFill>
                <a:latin typeface="Franklin Gothic Book"/>
              </a:rPr>
              <a:t> document design colors, logos and fonts</a:t>
            </a:r>
            <a:r>
              <a:rPr lang="en-US" sz="2200" dirty="0">
                <a:solidFill>
                  <a:srgbClr val="002060"/>
                </a:solidFill>
                <a:latin typeface="Franklin Gothic Book"/>
              </a:rPr>
              <a:t> for consistency with other disciplines and improved usability</a:t>
            </a:r>
          </a:p>
          <a:p>
            <a:pPr>
              <a:spcBef>
                <a:spcPts val="500"/>
              </a:spcBef>
              <a:buSzPct val="100000"/>
            </a:pPr>
            <a:r>
              <a:rPr lang="en-US" sz="2200" dirty="0">
                <a:solidFill>
                  <a:srgbClr val="002060"/>
                </a:solidFill>
                <a:latin typeface="Franklin Gothic Book"/>
              </a:rPr>
              <a:t>Updated </a:t>
            </a:r>
            <a:r>
              <a:rPr lang="en-US" sz="2200" b="1" dirty="0">
                <a:solidFill>
                  <a:srgbClr val="002060"/>
                </a:solidFill>
                <a:latin typeface="Franklin Gothic Book"/>
              </a:rPr>
              <a:t>Interdisciplinary Literacy Practices </a:t>
            </a:r>
            <a:r>
              <a:rPr lang="en-US" sz="2200" dirty="0">
                <a:solidFill>
                  <a:srgbClr val="002060"/>
                </a:solidFill>
                <a:latin typeface="Franklin Gothic Book"/>
              </a:rPr>
              <a:t>visual and content and included before each grade-level overview for ease of document navigation</a:t>
            </a:r>
          </a:p>
          <a:p>
            <a:pPr>
              <a:spcBef>
                <a:spcPts val="500"/>
              </a:spcBef>
              <a:buSzPct val="100000"/>
            </a:pPr>
            <a:r>
              <a:rPr lang="en-US" sz="2200" dirty="0">
                <a:solidFill>
                  <a:srgbClr val="002060"/>
                </a:solidFill>
                <a:latin typeface="Franklin Gothic Book"/>
              </a:rPr>
              <a:t>Emphasized experiences grounded in </a:t>
            </a:r>
            <a:r>
              <a:rPr lang="en-US" sz="2200" b="1" dirty="0">
                <a:solidFill>
                  <a:srgbClr val="002060"/>
                </a:solidFill>
                <a:latin typeface="Franklin Gothic Book"/>
              </a:rPr>
              <a:t>complex texts and evidence </a:t>
            </a:r>
            <a:r>
              <a:rPr lang="en-US" sz="2200" dirty="0">
                <a:solidFill>
                  <a:srgbClr val="002060"/>
                </a:solidFill>
                <a:latin typeface="Franklin Gothic Book"/>
              </a:rPr>
              <a:t>while composing for a wide range of purposes and audiences</a:t>
            </a:r>
            <a:endParaRPr lang="en-US" sz="2200" b="1" dirty="0">
              <a:solidFill>
                <a:srgbClr val="002060"/>
              </a:solidFill>
              <a:latin typeface="Franklin Gothic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EBA161F3-220B-12E8-7AAF-502D77954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>
            <a:extLst>
              <a:ext uri="{FF2B5EF4-FFF2-40B4-BE49-F238E27FC236}">
                <a16:creationId xmlns:a16="http://schemas.microsoft.com/office/drawing/2014/main" id="{440FF4AC-9E65-F13B-CCF3-4075F3AE7C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341" y="94076"/>
            <a:ext cx="10515600" cy="114220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>
                <a:latin typeface="Franklin Gothic Medium" panose="020B0603020102020204" pitchFamily="34" charset="0"/>
                <a:ea typeface="Georgia"/>
                <a:cs typeface="Times New Roman" panose="02020603050405020304" pitchFamily="18" charset="0"/>
                <a:sym typeface="Georgia"/>
              </a:rPr>
              <a:t>Second Public Comment Period</a:t>
            </a:r>
            <a:endParaRPr sz="4800" dirty="0">
              <a:solidFill>
                <a:srgbClr val="00206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D602F7B-CE26-9F86-CE24-5136B935C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341" y="1067456"/>
            <a:ext cx="11293317" cy="4351338"/>
          </a:xfrm>
        </p:spPr>
        <p:txBody>
          <a:bodyPr>
            <a:noAutofit/>
          </a:bodyPr>
          <a:lstStyle/>
          <a:p>
            <a:pPr marL="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-US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The second public comment period allowed respondents to provide feedback on the revised </a:t>
            </a:r>
            <a:r>
              <a:rPr lang="en-US" sz="2400" i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Kentucky Academic Standards (KAS) for Reading and Writing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Over 400 responses received during the second public comment period from a variety of stakeholder groups, including</a:t>
            </a:r>
          </a:p>
          <a:p>
            <a:pPr marL="800100" lvl="1">
              <a:lnSpc>
                <a:spcPct val="100000"/>
              </a:lnSpc>
            </a:pPr>
            <a:r>
              <a:rPr lang="en-US" sz="2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Teachers and administrates</a:t>
            </a:r>
          </a:p>
          <a:p>
            <a:pPr marL="800100"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Students</a:t>
            </a:r>
          </a:p>
          <a:p>
            <a:pPr marL="800100"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Parents and guardians</a:t>
            </a:r>
          </a:p>
          <a:p>
            <a:pPr marL="800100"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Business and community partners</a:t>
            </a:r>
          </a:p>
          <a:p>
            <a:pPr marL="800100"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Postsecondary education representatives</a:t>
            </a:r>
          </a:p>
          <a:p>
            <a:pPr marL="34290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n-US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Respondents flagged no additional standards for review; the APs and RC reconvened to consider this round of feedback and revised, as needed, to complete  the current draft </a:t>
            </a:r>
            <a:r>
              <a:rPr lang="en-US" sz="2400" i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KAS</a:t>
            </a:r>
            <a:endParaRPr lang="en-US" sz="24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2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24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1290</Words>
  <Application>Microsoft Office PowerPoint</Application>
  <PresentationFormat>Widescreen</PresentationFormat>
  <Paragraphs>137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Libre Franklin Medium</vt:lpstr>
      <vt:lpstr>Franklin Gothic Medium</vt:lpstr>
      <vt:lpstr>Franklin Gothic Book</vt:lpstr>
      <vt:lpstr>Arial</vt:lpstr>
      <vt:lpstr>Libre Franklin</vt:lpstr>
      <vt:lpstr>Times New Roman</vt:lpstr>
      <vt:lpstr>Calibri</vt:lpstr>
      <vt:lpstr>Office Theme</vt:lpstr>
      <vt:lpstr>Kentucky Academic Standards for Reading and Writing    </vt:lpstr>
      <vt:lpstr>Statute and Regulation </vt:lpstr>
      <vt:lpstr>KRS 158.6453(2)(b)  Review of Academic Standards </vt:lpstr>
      <vt:lpstr>Process</vt:lpstr>
      <vt:lpstr>Standards Process Review Timeline </vt:lpstr>
      <vt:lpstr>Writers’ Vision</vt:lpstr>
      <vt:lpstr>Initial Public Comment Period</vt:lpstr>
      <vt:lpstr>Draft “KAS for Reading and Writing”  Revision Highlights</vt:lpstr>
      <vt:lpstr>Second Public Comment Period</vt:lpstr>
      <vt:lpstr>Draft “KAS for Reading and Writing”</vt:lpstr>
      <vt:lpstr>Questions?</vt:lpstr>
      <vt:lpstr>Committee for Mathematics Achievement Strategic Plan for Improving Mathematics Achievement in Kentucky </vt:lpstr>
      <vt:lpstr>KRS 158.842  Committee for Mathematics Achievement</vt:lpstr>
      <vt:lpstr>Committee For Mathematics Achievement (CMA) Strategic Plan Development Timeline </vt:lpstr>
      <vt:lpstr>Mathematics Vision for Kentucky</vt:lpstr>
      <vt:lpstr>Strategic Plan for Improving Mathematics Achievement in Kentucky Key Priority Areas </vt:lpstr>
      <vt:lpstr>Goals</vt:lpstr>
      <vt:lpstr>Alignment to Kentucky Numeracy Counts  </vt:lpstr>
      <vt:lpstr>Committee for  Mathematics Achievement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Academic Standards for Science and Alignment of Assessment Blueprint</dc:title>
  <dc:creator>Paulson, Douglas</dc:creator>
  <cp:lastModifiedBy>Medley, Sarah - Office of Teaching and Learning</cp:lastModifiedBy>
  <cp:revision>3</cp:revision>
  <dcterms:modified xsi:type="dcterms:W3CDTF">2025-08-13T16:30:47Z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544694-0027-44fa-bee4-2648c0363f9d_Enabled">
    <vt:lpwstr>true</vt:lpwstr>
  </property>
  <property fmtid="{D5CDD505-2E9C-101B-9397-08002B2CF9AE}" pid="3" name="MSIP_Label_eb544694-0027-44fa-bee4-2648c0363f9d_SetDate">
    <vt:lpwstr>2025-06-04T19:31:01Z</vt:lpwstr>
  </property>
  <property fmtid="{D5CDD505-2E9C-101B-9397-08002B2CF9AE}" pid="4" name="MSIP_Label_eb544694-0027-44fa-bee4-2648c0363f9d_Method">
    <vt:lpwstr>Standard</vt:lpwstr>
  </property>
  <property fmtid="{D5CDD505-2E9C-101B-9397-08002B2CF9AE}" pid="5" name="MSIP_Label_eb544694-0027-44fa-bee4-2648c0363f9d_Name">
    <vt:lpwstr>defa4170-0d19-0005-0004-bc88714345d2</vt:lpwstr>
  </property>
  <property fmtid="{D5CDD505-2E9C-101B-9397-08002B2CF9AE}" pid="6" name="MSIP_Label_eb544694-0027-44fa-bee4-2648c0363f9d_SiteId">
    <vt:lpwstr>9360c11f-90e6-4706-ad00-25fcdc9e2ed1</vt:lpwstr>
  </property>
  <property fmtid="{D5CDD505-2E9C-101B-9397-08002B2CF9AE}" pid="7" name="MSIP_Label_eb544694-0027-44fa-bee4-2648c0363f9d_ActionId">
    <vt:lpwstr>b9e37564-22c4-410c-a2d1-86a56c4b8476</vt:lpwstr>
  </property>
  <property fmtid="{D5CDD505-2E9C-101B-9397-08002B2CF9AE}" pid="8" name="MSIP_Label_eb544694-0027-44fa-bee4-2648c0363f9d_ContentBits">
    <vt:lpwstr>0</vt:lpwstr>
  </property>
  <property fmtid="{D5CDD505-2E9C-101B-9397-08002B2CF9AE}" pid="9" name="MSIP_Label_eb544694-0027-44fa-bee4-2648c0363f9d_Tag">
    <vt:lpwstr>10, 3, 0, 2</vt:lpwstr>
  </property>
</Properties>
</file>