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4"/>
  </p:sldMasterIdLst>
  <p:notesMasterIdLst>
    <p:notesMasterId r:id="rId13"/>
  </p:notesMasterIdLst>
  <p:sldIdLst>
    <p:sldId id="461" r:id="rId5"/>
    <p:sldId id="603" r:id="rId6"/>
    <p:sldId id="609" r:id="rId7"/>
    <p:sldId id="628" r:id="rId8"/>
    <p:sldId id="631" r:id="rId9"/>
    <p:sldId id="630" r:id="rId10"/>
    <p:sldId id="632" r:id="rId11"/>
    <p:sldId id="501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mmers, Heather R (KCTCS)" initials="SHR(" lastIdx="4" clrIdx="0">
    <p:extLst>
      <p:ext uri="{19B8F6BF-5375-455C-9EA6-DF929625EA0E}">
        <p15:presenceInfo xmlns:p15="http://schemas.microsoft.com/office/powerpoint/2012/main" userId="S-1-5-21-1904338500-1149570990-1443652669-2107130" providerId="AD"/>
      </p:ext>
    </p:extLst>
  </p:cmAuthor>
  <p:cmAuthor id="2" name="Lawson II, Alan (KCTCS)" initials="LIA(" lastIdx="1" clrIdx="1">
    <p:extLst>
      <p:ext uri="{19B8F6BF-5375-455C-9EA6-DF929625EA0E}">
        <p15:presenceInfo xmlns:p15="http://schemas.microsoft.com/office/powerpoint/2012/main" userId="S::alan.lawson@kctcs.edu::c4c79986-2d6f-4d99-8c97-963e17f9a9c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8DCA0"/>
    <a:srgbClr val="E6A512"/>
    <a:srgbClr val="CED9E4"/>
    <a:srgbClr val="B2DDFF"/>
    <a:srgbClr val="094376"/>
    <a:srgbClr val="E00000"/>
    <a:srgbClr val="990033"/>
    <a:srgbClr val="011E41"/>
    <a:srgbClr val="0551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86"/>
    <p:restoredTop sz="59521" autoAdjust="0"/>
  </p:normalViewPr>
  <p:slideViewPr>
    <p:cSldViewPr snapToGrid="0">
      <p:cViewPr varScale="1">
        <p:scale>
          <a:sx n="72" d="100"/>
          <a:sy n="72" d="100"/>
        </p:scale>
        <p:origin x="20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umrine, Christopher (KCTCS)" userId="9b2c2f99-8621-4ca5-bd48-47f18b074bde" providerId="ADAL" clId="{1AF93A6B-935D-453C-9AF4-644F23BE02C8}"/>
    <pc:docChg chg="modSld">
      <pc:chgData name="Crumrine, Christopher (KCTCS)" userId="9b2c2f99-8621-4ca5-bd48-47f18b074bde" providerId="ADAL" clId="{1AF93A6B-935D-453C-9AF4-644F23BE02C8}" dt="2026-05-29T16:14:22.028" v="31" actId="20577"/>
      <pc:docMkLst>
        <pc:docMk/>
      </pc:docMkLst>
      <pc:sldChg chg="modNotesTx">
        <pc:chgData name="Crumrine, Christopher (KCTCS)" userId="9b2c2f99-8621-4ca5-bd48-47f18b074bde" providerId="ADAL" clId="{1AF93A6B-935D-453C-9AF4-644F23BE02C8}" dt="2026-05-29T16:10:54.337" v="0" actId="20577"/>
        <pc:sldMkLst>
          <pc:docMk/>
          <pc:sldMk cId="978441164" sldId="461"/>
        </pc:sldMkLst>
      </pc:sldChg>
      <pc:sldChg chg="modNotesTx">
        <pc:chgData name="Crumrine, Christopher (KCTCS)" userId="9b2c2f99-8621-4ca5-bd48-47f18b074bde" providerId="ADAL" clId="{1AF93A6B-935D-453C-9AF4-644F23BE02C8}" dt="2026-05-29T16:10:59.851" v="1" actId="6549"/>
        <pc:sldMkLst>
          <pc:docMk/>
          <pc:sldMk cId="1546829611" sldId="603"/>
        </pc:sldMkLst>
      </pc:sldChg>
      <pc:sldChg chg="modNotesTx">
        <pc:chgData name="Crumrine, Christopher (KCTCS)" userId="9b2c2f99-8621-4ca5-bd48-47f18b074bde" providerId="ADAL" clId="{1AF93A6B-935D-453C-9AF4-644F23BE02C8}" dt="2026-05-29T16:11:19.834" v="2" actId="6549"/>
        <pc:sldMkLst>
          <pc:docMk/>
          <pc:sldMk cId="3474770463" sldId="609"/>
        </pc:sldMkLst>
      </pc:sldChg>
      <pc:sldChg chg="modSp mod modNotesTx">
        <pc:chgData name="Crumrine, Christopher (KCTCS)" userId="9b2c2f99-8621-4ca5-bd48-47f18b074bde" providerId="ADAL" clId="{1AF93A6B-935D-453C-9AF4-644F23BE02C8}" dt="2026-05-29T16:13:56.799" v="29" actId="20577"/>
        <pc:sldMkLst>
          <pc:docMk/>
          <pc:sldMk cId="4178556498" sldId="628"/>
        </pc:sldMkLst>
        <pc:spChg chg="mod">
          <ac:chgData name="Crumrine, Christopher (KCTCS)" userId="9b2c2f99-8621-4ca5-bd48-47f18b074bde" providerId="ADAL" clId="{1AF93A6B-935D-453C-9AF4-644F23BE02C8}" dt="2026-05-29T16:13:56.799" v="29" actId="20577"/>
          <ac:spMkLst>
            <pc:docMk/>
            <pc:sldMk cId="4178556498" sldId="628"/>
            <ac:spMk id="3" creationId="{DDDCA7D5-0AAE-5937-C42A-D0B8D2F9010C}"/>
          </ac:spMkLst>
        </pc:spChg>
      </pc:sldChg>
      <pc:sldChg chg="modSp mod modNotesTx">
        <pc:chgData name="Crumrine, Christopher (KCTCS)" userId="9b2c2f99-8621-4ca5-bd48-47f18b074bde" providerId="ADAL" clId="{1AF93A6B-935D-453C-9AF4-644F23BE02C8}" dt="2026-05-29T16:14:22.028" v="31" actId="20577"/>
        <pc:sldMkLst>
          <pc:docMk/>
          <pc:sldMk cId="1449403787" sldId="630"/>
        </pc:sldMkLst>
        <pc:spChg chg="mod">
          <ac:chgData name="Crumrine, Christopher (KCTCS)" userId="9b2c2f99-8621-4ca5-bd48-47f18b074bde" providerId="ADAL" clId="{1AF93A6B-935D-453C-9AF4-644F23BE02C8}" dt="2026-05-29T16:14:22.028" v="31" actId="20577"/>
          <ac:spMkLst>
            <pc:docMk/>
            <pc:sldMk cId="1449403787" sldId="630"/>
            <ac:spMk id="5" creationId="{105952BA-7D57-81D3-2219-3D2C110A7E2A}"/>
          </ac:spMkLst>
        </pc:spChg>
      </pc:sldChg>
      <pc:sldChg chg="modNotesTx">
        <pc:chgData name="Crumrine, Christopher (KCTCS)" userId="9b2c2f99-8621-4ca5-bd48-47f18b074bde" providerId="ADAL" clId="{1AF93A6B-935D-453C-9AF4-644F23BE02C8}" dt="2026-05-29T16:11:34.133" v="4" actId="20577"/>
        <pc:sldMkLst>
          <pc:docMk/>
          <pc:sldMk cId="318003211" sldId="631"/>
        </pc:sldMkLst>
      </pc:sldChg>
      <pc:sldChg chg="modNotesTx">
        <pc:chgData name="Crumrine, Christopher (KCTCS)" userId="9b2c2f99-8621-4ca5-bd48-47f18b074bde" providerId="ADAL" clId="{1AF93A6B-935D-453C-9AF4-644F23BE02C8}" dt="2026-05-29T16:11:52.280" v="6" actId="6549"/>
        <pc:sldMkLst>
          <pc:docMk/>
          <pc:sldMk cId="211786622" sldId="63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EEAEEF9-41CD-4AFD-A2D5-753B233BDA45}" type="datetimeFigureOut">
              <a:rPr lang="en-US" smtClean="0"/>
              <a:t>5/29/26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903ED21-3D99-4F93-90FB-A5659BF1C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35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5887">
              <a:defRPr/>
            </a:pPr>
            <a:fld id="{27F5D954-3E71-4687-B6D7-B2BE1891AF45}" type="slidenum">
              <a:rPr lang="en-US" sz="1300">
                <a:solidFill>
                  <a:prstClr val="black"/>
                </a:solidFill>
                <a:latin typeface="Calibri" panose="020F0502020204030204"/>
              </a:rPr>
              <a:pPr defTabSz="465887">
                <a:defRPr/>
              </a:pPr>
              <a:t>1</a:t>
            </a:fld>
            <a:endParaRPr lang="en-US" sz="13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60395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3ED21-3D99-4F93-90FB-A5659BF1CD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71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3ED21-3D99-4F93-90FB-A5659BF1CD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8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3ED21-3D99-4F93-90FB-A5659BF1CD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55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3ED21-3D99-4F93-90FB-A5659BF1CD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5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3ED21-3D99-4F93-90FB-A5659BF1CD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68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55BAAD-A9CF-88BD-3187-2AD977B28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7F7C24-5400-A7A8-60C0-03721F4A24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08EBB6-64D6-8E1D-8402-EE2B2BFC1C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7F3DA-1DB2-0BA9-E8AD-7C873363EF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3ED21-3D99-4F93-90FB-A5659BF1CD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93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E480B-8B4C-0474-E8C2-3F6A2C0A3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16D744-5502-9CE7-D81E-262372AFFC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982077-6116-4E05-3B93-28D6C4EFC9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0907DE-E4BD-AD48-413E-B33E5C2B5E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5887">
              <a:defRPr/>
            </a:pPr>
            <a:fld id="{27F5D954-3E71-4687-B6D7-B2BE1891AF45}" type="slidenum">
              <a:rPr lang="en-US" sz="1300">
                <a:solidFill>
                  <a:prstClr val="black"/>
                </a:solidFill>
                <a:latin typeface="Calibri" panose="020F0502020204030204"/>
              </a:rPr>
              <a:pPr defTabSz="465887">
                <a:defRPr/>
              </a:pPr>
              <a:t>8</a:t>
            </a:fld>
            <a:endParaRPr lang="en-US" sz="13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77153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4144161"/>
            <a:ext cx="11430000" cy="1113638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 Subtitle (if needed)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922132"/>
            <a:ext cx="11430000" cy="3222029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5400" b="1" cap="all" baseline="0"/>
            </a:lvl1pPr>
            <a:lvl2pPr>
              <a:defRPr sz="5400" b="1"/>
            </a:lvl2pPr>
            <a:lvl3pPr>
              <a:defRPr sz="5400" b="1"/>
            </a:lvl3pPr>
            <a:lvl4pPr>
              <a:defRPr sz="5400" b="1"/>
            </a:lvl4pPr>
            <a:lvl5pPr>
              <a:defRPr sz="5400" b="1"/>
            </a:lvl5pPr>
          </a:lstStyle>
          <a:p>
            <a:pPr lvl="0"/>
            <a:r>
              <a:rPr lang="en-US"/>
              <a:t>THIS IS THE CORRECT FORMAT FOR THE TITLE SLIDE</a:t>
            </a:r>
          </a:p>
        </p:txBody>
      </p:sp>
    </p:spTree>
    <p:extLst>
      <p:ext uri="{BB962C8B-B14F-4D97-AF65-F5344CB8AC3E}">
        <p14:creationId xmlns:p14="http://schemas.microsoft.com/office/powerpoint/2010/main" val="1277635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0C89E-BE83-4D21-8FEB-23EAA59AE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2E6ADB-5DB4-4347-9B86-7F4381D8B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January 6, 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601D6E-AAB0-446D-9714-E6B9DAF4C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8556E2-94B4-4472-AB4A-A30B7E50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1CE4F-56E7-4298-893D-7E881505B7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84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5/29/26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56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11430000" cy="1185497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/>
              <a:t>SECTION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381000" y="1414097"/>
            <a:ext cx="11430000" cy="323851"/>
          </a:xfrm>
        </p:spPr>
        <p:txBody>
          <a:bodyPr>
            <a:noAutofit/>
          </a:bodyPr>
          <a:lstStyle>
            <a:lvl1pPr marL="0" indent="0" algn="r">
              <a:buNone/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A Subtitle (if used) here</a:t>
            </a:r>
          </a:p>
        </p:txBody>
      </p:sp>
    </p:spTree>
    <p:extLst>
      <p:ext uri="{BB962C8B-B14F-4D97-AF65-F5344CB8AC3E}">
        <p14:creationId xmlns:p14="http://schemas.microsoft.com/office/powerpoint/2010/main" val="3259214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375795"/>
            <a:ext cx="11430000" cy="2961313"/>
          </a:xfrm>
        </p:spPr>
        <p:txBody>
          <a:bodyPr anchor="ctr" anchorCtr="0"/>
          <a:lstStyle>
            <a:lvl1pPr algn="ctr">
              <a:defRPr sz="4000" cap="all" baseline="0"/>
            </a:lvl1pPr>
          </a:lstStyle>
          <a:p>
            <a:pPr lvl="0"/>
            <a:r>
              <a:rPr lang="en-US"/>
              <a:t>THIS IS THE CORRECT FORMAT FOR SECTION HEADERS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1000" y="4337108"/>
            <a:ext cx="11430000" cy="939567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style if needed</a:t>
            </a:r>
          </a:p>
        </p:txBody>
      </p:sp>
    </p:spTree>
    <p:extLst>
      <p:ext uri="{BB962C8B-B14F-4D97-AF65-F5344CB8AC3E}">
        <p14:creationId xmlns:p14="http://schemas.microsoft.com/office/powerpoint/2010/main" val="1982663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/>
              <a:t>SECTION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825625"/>
            <a:ext cx="5638800" cy="351356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38800" cy="351356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011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11429999" cy="1205917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/>
              <a:t>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81163"/>
            <a:ext cx="56165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505075"/>
            <a:ext cx="5616575" cy="2834110"/>
          </a:xfrm>
        </p:spPr>
        <p:txBody>
          <a:bodyPr>
            <a:noAutofit/>
          </a:bodyPr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38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638800" cy="283411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5567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2"/>
            <a:ext cx="11430000" cy="1205916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650108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566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4391025" cy="1828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627812" cy="435176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057400"/>
            <a:ext cx="4391025" cy="328178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033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43910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49505" y="987426"/>
            <a:ext cx="6861495" cy="4351760"/>
          </a:xfrm>
        </p:spPr>
        <p:txBody>
          <a:bodyPr anchor="t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057400"/>
            <a:ext cx="4391025" cy="328178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274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28601"/>
            <a:ext cx="11430000" cy="146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34258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31418" y="5339185"/>
            <a:ext cx="1433818" cy="375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/>
              <a:t>January 6,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1" y="5339185"/>
            <a:ext cx="8674218" cy="375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41435" y="5339185"/>
            <a:ext cx="1169565" cy="375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1CE4F-56E7-4298-893D-7E881505B7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51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4">
          <p15:clr>
            <a:srgbClr val="F26B43"/>
          </p15:clr>
        </p15:guide>
        <p15:guide id="2" pos="240">
          <p15:clr>
            <a:srgbClr val="F26B43"/>
          </p15:clr>
        </p15:guide>
        <p15:guide id="3" orient="horz" pos="3600">
          <p15:clr>
            <a:srgbClr val="F26B43"/>
          </p15:clr>
        </p15:guide>
        <p15:guide id="4" pos="7440">
          <p15:clr>
            <a:srgbClr val="F26B43"/>
          </p15:clr>
        </p15:guide>
        <p15:guide id="5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0" y="0"/>
            <a:ext cx="12192000" cy="5835534"/>
          </a:xfrm>
          <a:prstGeom prst="rect">
            <a:avLst/>
          </a:prstGeom>
          <a:solidFill>
            <a:srgbClr val="00467F"/>
          </a:solidFill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83FDDC01-7B9B-4560-BE76-5F2638E4763B}"/>
              </a:ext>
            </a:extLst>
          </p:cNvPr>
          <p:cNvSpPr txBox="1">
            <a:spLocks/>
          </p:cNvSpPr>
          <p:nvPr/>
        </p:nvSpPr>
        <p:spPr>
          <a:xfrm>
            <a:off x="405705" y="1625177"/>
            <a:ext cx="7348882" cy="3843294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Leveraging workforce </a:t>
            </a:r>
            <a:r>
              <a:rPr kumimoji="0" lang="en-US" sz="2900" b="1" i="0" u="none" strike="noStrike" kern="1200" cap="all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pell</a:t>
            </a:r>
            <a:r>
              <a:rPr kumimoji="0" lang="en-US" sz="290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 to serve students and meet Kentucky economic demand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lang="en-US" sz="2900" dirty="0">
              <a:solidFill>
                <a:srgbClr val="FFFFFF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US" sz="2200" b="0" cap="none" dirty="0">
                <a:solidFill>
                  <a:srgbClr val="FFFFFF"/>
                </a:solidFill>
                <a:latin typeface="Century Gothic"/>
              </a:rPr>
              <a:t>Dr. Ryan F. Quarles, President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br>
              <a:rPr lang="en-US" sz="2200" b="0" cap="none" dirty="0">
                <a:solidFill>
                  <a:srgbClr val="FFFFFF"/>
                </a:solidFill>
                <a:latin typeface="Century Gothic"/>
              </a:rPr>
            </a:br>
            <a:r>
              <a:rPr lang="en-US" sz="2200" b="0" cap="none" dirty="0">
                <a:solidFill>
                  <a:srgbClr val="FFFFFF"/>
                </a:solidFill>
                <a:latin typeface="Century Gothic"/>
              </a:rPr>
              <a:t>Interim Joint Committee on Education</a:t>
            </a:r>
            <a:br>
              <a:rPr lang="en-US" sz="2200" b="0" cap="none" dirty="0">
                <a:solidFill>
                  <a:srgbClr val="FFFFFF"/>
                </a:solidFill>
                <a:latin typeface="Century Gothic"/>
              </a:rPr>
            </a:br>
            <a:r>
              <a:rPr lang="en-US" sz="2200" b="0" cap="none" dirty="0">
                <a:solidFill>
                  <a:srgbClr val="FFFFFF"/>
                </a:solidFill>
                <a:latin typeface="Century Gothic"/>
              </a:rPr>
              <a:t>June 2026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lang="en-US" sz="2900" dirty="0">
              <a:solidFill>
                <a:srgbClr val="FFFFFF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lang="en-US" sz="2900" dirty="0">
              <a:solidFill>
                <a:srgbClr val="FFFFFF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lang="en-US" sz="2900" dirty="0">
              <a:solidFill>
                <a:srgbClr val="FFFFFF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0" dirty="0">
              <a:solidFill>
                <a:srgbClr val="E7A614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0" dirty="0">
              <a:solidFill>
                <a:srgbClr val="E7A614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all" spc="0" normalizeH="0" baseline="0" noProof="0" dirty="0">
              <a:ln>
                <a:noFill/>
              </a:ln>
              <a:solidFill>
                <a:srgbClr val="E7A614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srgbClr val="E7A614"/>
              </a:solidFill>
              <a:latin typeface="Century Gothic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50F9FC-5C7E-4BE6-926B-5FF1D597E5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6510" y="2607490"/>
            <a:ext cx="2178132" cy="164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41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F3863-A002-A107-5140-3998916E0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54A5009-A0CB-4412-2469-DB8437085C84}"/>
              </a:ext>
            </a:extLst>
          </p:cNvPr>
          <p:cNvSpPr/>
          <p:nvPr/>
        </p:nvSpPr>
        <p:spPr>
          <a:xfrm>
            <a:off x="-152400" y="433917"/>
            <a:ext cx="12141200" cy="531282"/>
          </a:xfrm>
          <a:prstGeom prst="rect">
            <a:avLst/>
          </a:prstGeom>
          <a:solidFill>
            <a:srgbClr val="E6A5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8AF532-35DA-0582-9B83-B592B5947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00051"/>
            <a:ext cx="11430000" cy="666750"/>
          </a:xfrm>
        </p:spPr>
        <p:txBody>
          <a:bodyPr/>
          <a:lstStyle/>
          <a:p>
            <a:pPr algn="l"/>
            <a:r>
              <a:rPr lang="en-US" sz="3400" cap="none" dirty="0"/>
              <a:t>MEETING KENTUCKY WORKFORCE NEEDS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CAB22B-EDB0-9A8F-7DD0-EBD633D59B9F}"/>
              </a:ext>
            </a:extLst>
          </p:cNvPr>
          <p:cNvSpPr/>
          <p:nvPr/>
        </p:nvSpPr>
        <p:spPr>
          <a:xfrm>
            <a:off x="381000" y="2306194"/>
            <a:ext cx="1576551" cy="148094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Title IV Funding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E774C2-3B71-02B4-822B-D2069C161E78}"/>
              </a:ext>
            </a:extLst>
          </p:cNvPr>
          <p:cNvSpPr/>
          <p:nvPr/>
        </p:nvSpPr>
        <p:spPr>
          <a:xfrm>
            <a:off x="2398987" y="2306194"/>
            <a:ext cx="1576551" cy="148094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KHEAA Funding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0BA76B-782C-C790-3288-74286E038DA6}"/>
              </a:ext>
            </a:extLst>
          </p:cNvPr>
          <p:cNvSpPr/>
          <p:nvPr/>
        </p:nvSpPr>
        <p:spPr>
          <a:xfrm>
            <a:off x="381000" y="4133918"/>
            <a:ext cx="1576551" cy="148094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Other Federal Funding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523F58-480C-15C6-0C58-2FF6E9B61E32}"/>
              </a:ext>
            </a:extLst>
          </p:cNvPr>
          <p:cNvSpPr/>
          <p:nvPr/>
        </p:nvSpPr>
        <p:spPr>
          <a:xfrm>
            <a:off x="2398987" y="4133918"/>
            <a:ext cx="1576551" cy="148094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Private Philanthropy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6B0851-4611-4A6D-3AB1-DA2BEB098FE5}"/>
              </a:ext>
            </a:extLst>
          </p:cNvPr>
          <p:cNvSpPr/>
          <p:nvPr/>
        </p:nvSpPr>
        <p:spPr>
          <a:xfrm>
            <a:off x="4382557" y="2306194"/>
            <a:ext cx="1576551" cy="148094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State Funding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7FABD4-A2AF-2E0A-A3A5-DD91E49ACF1E}"/>
              </a:ext>
            </a:extLst>
          </p:cNvPr>
          <p:cNvSpPr/>
          <p:nvPr/>
        </p:nvSpPr>
        <p:spPr>
          <a:xfrm>
            <a:off x="4416974" y="4133918"/>
            <a:ext cx="1576551" cy="148094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Non-Federal Grant Funds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0ED8D9-A570-F6E3-DF2B-77E7B4EA97B2}"/>
              </a:ext>
            </a:extLst>
          </p:cNvPr>
          <p:cNvSpPr/>
          <p:nvPr/>
        </p:nvSpPr>
        <p:spPr>
          <a:xfrm>
            <a:off x="6341423" y="2306194"/>
            <a:ext cx="1576551" cy="14809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Workforce Pell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D44248-FF31-FC06-2400-544239E01CED}"/>
              </a:ext>
            </a:extLst>
          </p:cNvPr>
          <p:cNvSpPr/>
          <p:nvPr/>
        </p:nvSpPr>
        <p:spPr>
          <a:xfrm>
            <a:off x="6341422" y="4133918"/>
            <a:ext cx="1576551" cy="148094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KCTCS TRAINS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4925D7-AFE7-C563-E0F0-FBEC883208EA}"/>
              </a:ext>
            </a:extLst>
          </p:cNvPr>
          <p:cNvSpPr/>
          <p:nvPr/>
        </p:nvSpPr>
        <p:spPr>
          <a:xfrm>
            <a:off x="8265870" y="4133918"/>
            <a:ext cx="1576551" cy="148094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Corporate Funding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C0EFC2-BF77-68E4-BAE5-B6231FAEEB4F}"/>
              </a:ext>
            </a:extLst>
          </p:cNvPr>
          <p:cNvSpPr/>
          <p:nvPr/>
        </p:nvSpPr>
        <p:spPr>
          <a:xfrm>
            <a:off x="8265870" y="2306194"/>
            <a:ext cx="1576551" cy="148094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Tuition and Fees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7D6D6E-8042-4D7B-F2F5-EC80A9017652}"/>
              </a:ext>
            </a:extLst>
          </p:cNvPr>
          <p:cNvSpPr/>
          <p:nvPr/>
        </p:nvSpPr>
        <p:spPr>
          <a:xfrm>
            <a:off x="10190317" y="2306194"/>
            <a:ext cx="1576551" cy="148094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Endowment Earnings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1B894AF-A417-1D9C-6504-8375866A7162}"/>
              </a:ext>
            </a:extLst>
          </p:cNvPr>
          <p:cNvSpPr/>
          <p:nvPr/>
        </p:nvSpPr>
        <p:spPr>
          <a:xfrm>
            <a:off x="10190317" y="4133918"/>
            <a:ext cx="1576551" cy="148094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External Contracts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F54CD4-957A-EA79-C931-98A05E687D7D}"/>
              </a:ext>
            </a:extLst>
          </p:cNvPr>
          <p:cNvSpPr txBox="1"/>
          <p:nvPr/>
        </p:nvSpPr>
        <p:spPr>
          <a:xfrm>
            <a:off x="637627" y="1297782"/>
            <a:ext cx="1056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rgbClr val="000000"/>
                </a:solidFill>
              </a:rPr>
              <a:t>Workforce Pell was a top priority for the nation’s community colleges, but it is only one tool in the toolbox for meeting workforce training needs.</a:t>
            </a:r>
          </a:p>
        </p:txBody>
      </p:sp>
    </p:spTree>
    <p:extLst>
      <p:ext uri="{BB962C8B-B14F-4D97-AF65-F5344CB8AC3E}">
        <p14:creationId xmlns:p14="http://schemas.microsoft.com/office/powerpoint/2010/main" val="1546829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A1EC6-FB0F-6DC6-04F3-212C5B9DC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616FD2-AB5A-4443-1A7F-DC91BBF22981}"/>
              </a:ext>
            </a:extLst>
          </p:cNvPr>
          <p:cNvSpPr/>
          <p:nvPr/>
        </p:nvSpPr>
        <p:spPr>
          <a:xfrm>
            <a:off x="-152400" y="433917"/>
            <a:ext cx="12141200" cy="531282"/>
          </a:xfrm>
          <a:prstGeom prst="rect">
            <a:avLst/>
          </a:prstGeom>
          <a:solidFill>
            <a:srgbClr val="E6A5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242A0C5-1CA2-B1B3-72A1-491BC800B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00051"/>
            <a:ext cx="11430000" cy="666750"/>
          </a:xfrm>
        </p:spPr>
        <p:txBody>
          <a:bodyPr/>
          <a:lstStyle/>
          <a:p>
            <a:pPr algn="l"/>
            <a:r>
              <a:rPr lang="en-US" sz="3400" dirty="0"/>
              <a:t>Preparing for success</a:t>
            </a:r>
            <a:endParaRPr lang="en-US" sz="3400" cap="non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67D3CE-19FD-E14A-57C1-D60CF0DF88CF}"/>
              </a:ext>
            </a:extLst>
          </p:cNvPr>
          <p:cNvSpPr txBox="1">
            <a:spLocks/>
          </p:cNvSpPr>
          <p:nvPr/>
        </p:nvSpPr>
        <p:spPr>
          <a:xfrm>
            <a:off x="455676" y="1339125"/>
            <a:ext cx="11280648" cy="65113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100" b="1" dirty="0">
                <a:solidFill>
                  <a:schemeClr val="accent1"/>
                </a:solidFill>
              </a:rPr>
              <a:t>Analyze federal regulations through the negotiated rulemaking process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79D7AD-FB76-877A-9FD0-30398150CFFF}"/>
              </a:ext>
            </a:extLst>
          </p:cNvPr>
          <p:cNvSpPr txBox="1"/>
          <p:nvPr/>
        </p:nvSpPr>
        <p:spPr>
          <a:xfrm>
            <a:off x="455676" y="2245279"/>
            <a:ext cx="11280648" cy="65113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100" b="1" dirty="0">
                <a:solidFill>
                  <a:schemeClr val="accent1"/>
                </a:solidFill>
              </a:rPr>
              <a:t>Identify and recommend changes to KCTCS processes/programs to benefit students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00D058-4CC8-21B2-F3A0-68D3FD9219CC}"/>
              </a:ext>
            </a:extLst>
          </p:cNvPr>
          <p:cNvSpPr txBox="1"/>
          <p:nvPr/>
        </p:nvSpPr>
        <p:spPr>
          <a:xfrm>
            <a:off x="455676" y="3161679"/>
            <a:ext cx="11280648" cy="65113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100" b="1" dirty="0">
                <a:solidFill>
                  <a:schemeClr val="accent1"/>
                </a:solidFill>
              </a:rPr>
              <a:t>Engage with all stakeholders to understand and elevate Workforce Pell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EAE347-DA73-1E58-B066-A508F81CC822}"/>
              </a:ext>
            </a:extLst>
          </p:cNvPr>
          <p:cNvSpPr txBox="1"/>
          <p:nvPr/>
        </p:nvSpPr>
        <p:spPr>
          <a:xfrm>
            <a:off x="455676" y="4078080"/>
            <a:ext cx="11280648" cy="65113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100" b="1" dirty="0">
                <a:solidFill>
                  <a:schemeClr val="accent1"/>
                </a:solidFill>
              </a:rPr>
              <a:t>Recommend steps to comply with reporting, accountability and compliance rules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D213F4-A310-1A8F-9116-1307C937B580}"/>
              </a:ext>
            </a:extLst>
          </p:cNvPr>
          <p:cNvSpPr txBox="1"/>
          <p:nvPr/>
        </p:nvSpPr>
        <p:spPr>
          <a:xfrm>
            <a:off x="455676" y="4994482"/>
            <a:ext cx="11280648" cy="65113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100" b="1" dirty="0">
                <a:solidFill>
                  <a:schemeClr val="accent1"/>
                </a:solidFill>
              </a:rPr>
              <a:t>Determine preliminary programs based on Workforce Pell requirements</a:t>
            </a:r>
          </a:p>
        </p:txBody>
      </p:sp>
    </p:spTree>
    <p:extLst>
      <p:ext uri="{BB962C8B-B14F-4D97-AF65-F5344CB8AC3E}">
        <p14:creationId xmlns:p14="http://schemas.microsoft.com/office/powerpoint/2010/main" val="3474770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60677-B774-44C5-1BBD-4EA76D421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DF90EA-7C38-27D2-097A-6687A4BF7BE6}"/>
              </a:ext>
            </a:extLst>
          </p:cNvPr>
          <p:cNvSpPr/>
          <p:nvPr/>
        </p:nvSpPr>
        <p:spPr>
          <a:xfrm>
            <a:off x="-152400" y="433917"/>
            <a:ext cx="12141200" cy="531282"/>
          </a:xfrm>
          <a:prstGeom prst="rect">
            <a:avLst/>
          </a:prstGeom>
          <a:solidFill>
            <a:srgbClr val="E6A5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B659FFA-802E-AD52-0ABD-3558EC9A3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00051"/>
            <a:ext cx="11430000" cy="666750"/>
          </a:xfrm>
        </p:spPr>
        <p:txBody>
          <a:bodyPr/>
          <a:lstStyle/>
          <a:p>
            <a:pPr algn="l"/>
            <a:r>
              <a:rPr lang="en-US" sz="3400" dirty="0"/>
              <a:t>State and national engagement</a:t>
            </a:r>
            <a:endParaRPr lang="en-US" sz="3400" cap="non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DCA7D5-0AAE-5937-C42A-D0B8D2F9010C}"/>
              </a:ext>
            </a:extLst>
          </p:cNvPr>
          <p:cNvSpPr txBox="1"/>
          <p:nvPr/>
        </p:nvSpPr>
        <p:spPr>
          <a:xfrm>
            <a:off x="381000" y="1443840"/>
            <a:ext cx="64006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rgbClr val="000000"/>
                </a:solidFill>
              </a:rPr>
              <a:t>Public and Private Sector State Partners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Kentucky General Assembly (SB249)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Governor’s Task Force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Kentucky Workforce Innovation Board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Council on Postsecondary Education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National Partners and Federal Engagement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National Governors Association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American Association of Community Colleges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Association of Community College Trustees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Kentucky Congressional delegation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Public comment period for Notice of Proposed Rulemaking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D06942-F1AA-A4A2-3E83-5749ACE97B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876" y="1110487"/>
            <a:ext cx="4637024" cy="463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556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85325-E477-FA43-AF8D-1D81F3F0E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6ADDA3-C6D9-0C07-6167-0324DF98AE29}"/>
              </a:ext>
            </a:extLst>
          </p:cNvPr>
          <p:cNvSpPr/>
          <p:nvPr/>
        </p:nvSpPr>
        <p:spPr>
          <a:xfrm>
            <a:off x="-152400" y="433917"/>
            <a:ext cx="12141200" cy="531282"/>
          </a:xfrm>
          <a:prstGeom prst="rect">
            <a:avLst/>
          </a:prstGeom>
          <a:solidFill>
            <a:srgbClr val="E6A5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0B11F45-04F5-5029-FFCF-9221E94F2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00051"/>
            <a:ext cx="11430000" cy="666750"/>
          </a:xfrm>
        </p:spPr>
        <p:txBody>
          <a:bodyPr/>
          <a:lstStyle/>
          <a:p>
            <a:pPr algn="l"/>
            <a:r>
              <a:rPr lang="en-US" sz="3000" dirty="0" err="1"/>
              <a:t>Kctcs</a:t>
            </a:r>
            <a:r>
              <a:rPr lang="en-US" sz="3000" dirty="0"/>
              <a:t> process for identifying eligible programs</a:t>
            </a:r>
            <a:endParaRPr lang="en-US" sz="3000" cap="non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46CF68-8EFE-4B83-4E0C-B7233DD39C94}"/>
              </a:ext>
            </a:extLst>
          </p:cNvPr>
          <p:cNvSpPr/>
          <p:nvPr/>
        </p:nvSpPr>
        <p:spPr>
          <a:xfrm>
            <a:off x="882560" y="1280160"/>
            <a:ext cx="2836002" cy="42976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/>
              <a:t>Internal Resources</a:t>
            </a:r>
          </a:p>
          <a:p>
            <a:pPr algn="ctr"/>
            <a:endParaRPr lang="en-US" b="1" dirty="0"/>
          </a:p>
          <a:p>
            <a:r>
              <a:rPr lang="en-US" sz="1600" dirty="0"/>
              <a:t>Workforce Pell Playbook with regulatory framework</a:t>
            </a:r>
          </a:p>
          <a:p>
            <a:endParaRPr lang="en-US" sz="1600" dirty="0"/>
          </a:p>
          <a:p>
            <a:r>
              <a:rPr lang="en-US" sz="1600" dirty="0"/>
              <a:t>Program approval process maps</a:t>
            </a:r>
          </a:p>
          <a:p>
            <a:endParaRPr lang="en-US" sz="1600" dirty="0"/>
          </a:p>
          <a:p>
            <a:r>
              <a:rPr lang="en-US" sz="1600" dirty="0"/>
              <a:t>Admissions and enrollment guidelines</a:t>
            </a:r>
          </a:p>
          <a:p>
            <a:endParaRPr lang="en-US" sz="1600" dirty="0"/>
          </a:p>
          <a:p>
            <a:r>
              <a:rPr lang="en-US" sz="1600" dirty="0"/>
              <a:t>Accountability reporting guidelines </a:t>
            </a:r>
          </a:p>
          <a:p>
            <a:endParaRPr lang="en-US" sz="1600" dirty="0"/>
          </a:p>
          <a:p>
            <a:r>
              <a:rPr lang="en-US" sz="1600" dirty="0"/>
              <a:t>Employer FAQ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AF6474-7FF3-CFF2-323F-97D655742CBE}"/>
              </a:ext>
            </a:extLst>
          </p:cNvPr>
          <p:cNvSpPr/>
          <p:nvPr/>
        </p:nvSpPr>
        <p:spPr>
          <a:xfrm>
            <a:off x="4673311" y="1280160"/>
            <a:ext cx="2836002" cy="42976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/>
              <a:t>Eligibility Template</a:t>
            </a:r>
          </a:p>
          <a:p>
            <a:pPr algn="ctr"/>
            <a:endParaRPr lang="en-US" b="1" dirty="0"/>
          </a:p>
          <a:p>
            <a:r>
              <a:rPr lang="en-US" sz="1600" dirty="0"/>
              <a:t>KCTCS developed a Workforce Pell eligibility template to assist colleges</a:t>
            </a:r>
          </a:p>
          <a:p>
            <a:endParaRPr lang="en-US" sz="1600" dirty="0"/>
          </a:p>
          <a:p>
            <a:r>
              <a:rPr lang="en-US" sz="1600" dirty="0"/>
              <a:t>Includes information about federal guidelines </a:t>
            </a:r>
          </a:p>
          <a:p>
            <a:endParaRPr lang="en-US" sz="1600" dirty="0"/>
          </a:p>
          <a:p>
            <a:r>
              <a:rPr lang="en-US" sz="1600" dirty="0"/>
              <a:t>Will be updated based on state definitions and policy framework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D3FA85-BC24-3180-7199-36C76280D329}"/>
              </a:ext>
            </a:extLst>
          </p:cNvPr>
          <p:cNvSpPr/>
          <p:nvPr/>
        </p:nvSpPr>
        <p:spPr>
          <a:xfrm>
            <a:off x="8464062" y="1280160"/>
            <a:ext cx="2836002" cy="42976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/>
              <a:t>State Submission</a:t>
            </a:r>
          </a:p>
          <a:p>
            <a:pPr algn="ctr"/>
            <a:endParaRPr lang="en-US" b="1" dirty="0"/>
          </a:p>
          <a:p>
            <a:r>
              <a:rPr lang="en-US" sz="1600" dirty="0"/>
              <a:t>Using the eligibility template, KCTCS can refine a list of potentially eligible programs for state submission</a:t>
            </a:r>
          </a:p>
          <a:p>
            <a:endParaRPr lang="en-US" sz="1600" dirty="0"/>
          </a:p>
          <a:p>
            <a:r>
              <a:rPr lang="en-US" sz="1600" dirty="0"/>
              <a:t>KCTCS will assist colleges in reporting and managing accountability guidelines used by the Dept. of Education for annual program assessment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399D6987-C2E4-61D4-C06E-62B248078606}"/>
              </a:ext>
            </a:extLst>
          </p:cNvPr>
          <p:cNvSpPr/>
          <p:nvPr/>
        </p:nvSpPr>
        <p:spPr>
          <a:xfrm>
            <a:off x="3826413" y="3095625"/>
            <a:ext cx="731520" cy="66675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5174C39-997E-1FBA-1AD2-76D70DDD3346}"/>
              </a:ext>
            </a:extLst>
          </p:cNvPr>
          <p:cNvSpPr/>
          <p:nvPr/>
        </p:nvSpPr>
        <p:spPr>
          <a:xfrm>
            <a:off x="7620927" y="3095625"/>
            <a:ext cx="731520" cy="66675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3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BFDA74-EA55-7DC8-94CA-85BC05AF8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0F84DE-7768-6BAF-24E6-25DB42460F92}"/>
              </a:ext>
            </a:extLst>
          </p:cNvPr>
          <p:cNvSpPr/>
          <p:nvPr/>
        </p:nvSpPr>
        <p:spPr>
          <a:xfrm>
            <a:off x="-152400" y="433917"/>
            <a:ext cx="12141200" cy="531282"/>
          </a:xfrm>
          <a:prstGeom prst="rect">
            <a:avLst/>
          </a:prstGeom>
          <a:solidFill>
            <a:srgbClr val="E6A5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CF90E2-0DBA-892B-DC4A-7A894B2BC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00051"/>
            <a:ext cx="11430000" cy="666750"/>
          </a:xfrm>
        </p:spPr>
        <p:txBody>
          <a:bodyPr/>
          <a:lstStyle/>
          <a:p>
            <a:pPr algn="l"/>
            <a:r>
              <a:rPr lang="en-US" sz="3400" dirty="0"/>
              <a:t>Projected Eligible Programs</a:t>
            </a:r>
            <a:endParaRPr lang="en-US" sz="3400" cap="non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0AA3EE-A36C-C174-74AD-B43121517E35}"/>
              </a:ext>
            </a:extLst>
          </p:cNvPr>
          <p:cNvSpPr/>
          <p:nvPr/>
        </p:nvSpPr>
        <p:spPr>
          <a:xfrm>
            <a:off x="7782518" y="2027244"/>
            <a:ext cx="4028482" cy="269930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KCTCS Eligible Programs Based on </a:t>
            </a:r>
          </a:p>
          <a:p>
            <a:pPr algn="ctr"/>
            <a:r>
              <a:rPr lang="en-US" b="1" dirty="0"/>
              <a:t>Preliminary Framework</a:t>
            </a:r>
          </a:p>
          <a:p>
            <a:pPr algn="ctr"/>
            <a:endParaRPr lang="en-US" dirty="0"/>
          </a:p>
          <a:p>
            <a:pPr algn="ctr"/>
            <a:r>
              <a:rPr lang="en-US" sz="8000" b="1" dirty="0"/>
              <a:t>41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5952BA-7D57-81D3-2219-3D2C110A7E2A}"/>
              </a:ext>
            </a:extLst>
          </p:cNvPr>
          <p:cNvSpPr txBox="1"/>
          <p:nvPr/>
        </p:nvSpPr>
        <p:spPr>
          <a:xfrm>
            <a:off x="539154" y="1443841"/>
            <a:ext cx="640066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rgbClr val="000000"/>
                </a:solidFill>
              </a:rPr>
              <a:t>Guiding Principles for Determining Program Eligibility: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What is in the best interest of students?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What meets the needs of employers?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What complies with the state and federal framework?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Preliminary Programs Based on Federal Framework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Credit and contact hour threshold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Placement rates and Value-added Earnings benchmarks (based on preliminary data)</a:t>
            </a:r>
          </a:p>
          <a:p>
            <a:endParaRPr lang="en-US" b="1" dirty="0">
              <a:solidFill>
                <a:srgbClr val="000000"/>
              </a:solidFill>
            </a:endParaRPr>
          </a:p>
          <a:p>
            <a:endParaRPr lang="en-US" b="1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Preliminary Programs May Change Based on State Eligibility Framework</a:t>
            </a:r>
          </a:p>
        </p:txBody>
      </p:sp>
    </p:spTree>
    <p:extLst>
      <p:ext uri="{BB962C8B-B14F-4D97-AF65-F5344CB8AC3E}">
        <p14:creationId xmlns:p14="http://schemas.microsoft.com/office/powerpoint/2010/main" val="1449403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4F011-B291-38B1-31F5-0405DA9AC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12780F-CC3E-69C7-38E2-E30F60F1A83D}"/>
              </a:ext>
            </a:extLst>
          </p:cNvPr>
          <p:cNvSpPr/>
          <p:nvPr/>
        </p:nvSpPr>
        <p:spPr>
          <a:xfrm>
            <a:off x="-152400" y="433917"/>
            <a:ext cx="12141200" cy="531282"/>
          </a:xfrm>
          <a:prstGeom prst="rect">
            <a:avLst/>
          </a:prstGeom>
          <a:solidFill>
            <a:srgbClr val="E6A5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169C0C2-F982-49B9-2053-2B78A8581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00051"/>
            <a:ext cx="11430000" cy="666750"/>
          </a:xfrm>
        </p:spPr>
        <p:txBody>
          <a:bodyPr/>
          <a:lstStyle/>
          <a:p>
            <a:pPr algn="l"/>
            <a:r>
              <a:rPr lang="en-US" sz="3000" cap="none" dirty="0"/>
              <a:t>SAMPLE PROGRAMS BASED ON PRELIMINARY ELIGIBILITY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EEFA08-FFCE-E00C-5CFE-F4556B349D83}"/>
              </a:ext>
            </a:extLst>
          </p:cNvPr>
          <p:cNvSpPr/>
          <p:nvPr/>
        </p:nvSpPr>
        <p:spPr>
          <a:xfrm>
            <a:off x="1134030" y="2658027"/>
            <a:ext cx="1576551" cy="148094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Auto and Robotics Technician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84A83E-12BD-001D-3959-5A8323D56C8B}"/>
              </a:ext>
            </a:extLst>
          </p:cNvPr>
          <p:cNvSpPr/>
          <p:nvPr/>
        </p:nvSpPr>
        <p:spPr>
          <a:xfrm>
            <a:off x="1134031" y="4236542"/>
            <a:ext cx="1576551" cy="148094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Fluid Power Mechanic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7A3761-6DF8-5AA3-F80B-A84627702856}"/>
              </a:ext>
            </a:extLst>
          </p:cNvPr>
          <p:cNvSpPr/>
          <p:nvPr/>
        </p:nvSpPr>
        <p:spPr>
          <a:xfrm>
            <a:off x="1134030" y="1079512"/>
            <a:ext cx="1576551" cy="148094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Productivity Software Specialist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D463402-E591-66C9-E7F2-D0D99544192B}"/>
              </a:ext>
            </a:extLst>
          </p:cNvPr>
          <p:cNvSpPr/>
          <p:nvPr/>
        </p:nvSpPr>
        <p:spPr>
          <a:xfrm>
            <a:off x="2828361" y="2667023"/>
            <a:ext cx="1576551" cy="148094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Env. Systems Repair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C1153C-9031-DE97-E265-39B7B6EA3CD0}"/>
              </a:ext>
            </a:extLst>
          </p:cNvPr>
          <p:cNvSpPr/>
          <p:nvPr/>
        </p:nvSpPr>
        <p:spPr>
          <a:xfrm>
            <a:off x="2828362" y="4245538"/>
            <a:ext cx="1576551" cy="148094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Certified Medical Technician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B5F1B75-37F7-44E6-E349-07AD075A277E}"/>
              </a:ext>
            </a:extLst>
          </p:cNvPr>
          <p:cNvSpPr/>
          <p:nvPr/>
        </p:nvSpPr>
        <p:spPr>
          <a:xfrm>
            <a:off x="2828361" y="1088508"/>
            <a:ext cx="1576551" cy="148094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Informatics Programming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337813F-DC16-86E1-B3A5-5E93ED2C79E3}"/>
              </a:ext>
            </a:extLst>
          </p:cNvPr>
          <p:cNvSpPr/>
          <p:nvPr/>
        </p:nvSpPr>
        <p:spPr>
          <a:xfrm>
            <a:off x="4504763" y="2658027"/>
            <a:ext cx="1576551" cy="148094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Industrial </a:t>
            </a:r>
            <a:r>
              <a:rPr lang="en-US" dirty="0" err="1"/>
              <a:t>Maint</a:t>
            </a:r>
            <a:r>
              <a:rPr lang="en-US" dirty="0"/>
              <a:t>. Tech.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0051D58-8713-2227-827A-7C7858F4C7CE}"/>
              </a:ext>
            </a:extLst>
          </p:cNvPr>
          <p:cNvSpPr/>
          <p:nvPr/>
        </p:nvSpPr>
        <p:spPr>
          <a:xfrm>
            <a:off x="4504764" y="4236542"/>
            <a:ext cx="1576551" cy="148094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Physicians Office Laboratory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4544A36-73B8-157B-67E9-64C5AEC8155D}"/>
              </a:ext>
            </a:extLst>
          </p:cNvPr>
          <p:cNvSpPr/>
          <p:nvPr/>
        </p:nvSpPr>
        <p:spPr>
          <a:xfrm>
            <a:off x="4504763" y="1079512"/>
            <a:ext cx="1576551" cy="148094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Industrial Mechanic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FBFC0CA-3C2A-742C-3393-3071CC4D53D6}"/>
              </a:ext>
            </a:extLst>
          </p:cNvPr>
          <p:cNvSpPr/>
          <p:nvPr/>
        </p:nvSpPr>
        <p:spPr>
          <a:xfrm>
            <a:off x="6181165" y="2667023"/>
            <a:ext cx="1576551" cy="148094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Automotive Electrician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C8C4DC-28F4-BE5C-2ED3-1F4328074C0E}"/>
              </a:ext>
            </a:extLst>
          </p:cNvPr>
          <p:cNvSpPr/>
          <p:nvPr/>
        </p:nvSpPr>
        <p:spPr>
          <a:xfrm>
            <a:off x="6181166" y="4245538"/>
            <a:ext cx="1576551" cy="148094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Logistics Technology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6210CF7-160F-D5FF-80C4-B849200C1D09}"/>
              </a:ext>
            </a:extLst>
          </p:cNvPr>
          <p:cNvSpPr/>
          <p:nvPr/>
        </p:nvSpPr>
        <p:spPr>
          <a:xfrm>
            <a:off x="6181165" y="1088508"/>
            <a:ext cx="1576551" cy="148094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Skilled Operator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933D179-686B-D32C-187D-426E51893318}"/>
              </a:ext>
            </a:extLst>
          </p:cNvPr>
          <p:cNvSpPr/>
          <p:nvPr/>
        </p:nvSpPr>
        <p:spPr>
          <a:xfrm>
            <a:off x="7857566" y="2643324"/>
            <a:ext cx="1576551" cy="148094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Heavy Duty Brake Mechanic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21A55A6-FCD7-3791-9100-A1EAAC939A6C}"/>
              </a:ext>
            </a:extLst>
          </p:cNvPr>
          <p:cNvSpPr/>
          <p:nvPr/>
        </p:nvSpPr>
        <p:spPr>
          <a:xfrm>
            <a:off x="7857567" y="4221839"/>
            <a:ext cx="1576551" cy="148094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Supply Chain Specialist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1E02BB1-A86A-6F86-082B-6F06BF743814}"/>
              </a:ext>
            </a:extLst>
          </p:cNvPr>
          <p:cNvSpPr/>
          <p:nvPr/>
        </p:nvSpPr>
        <p:spPr>
          <a:xfrm>
            <a:off x="7857566" y="1064809"/>
            <a:ext cx="1576551" cy="148094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Utility Technician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369887A-45C7-58A7-8C3E-4E15F24F7076}"/>
              </a:ext>
            </a:extLst>
          </p:cNvPr>
          <p:cNvSpPr/>
          <p:nvPr/>
        </p:nvSpPr>
        <p:spPr>
          <a:xfrm>
            <a:off x="9533968" y="2652320"/>
            <a:ext cx="1576551" cy="148094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Heavy Duty Drive Train Mechanic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D68831A-63AF-3A41-138B-206D53877219}"/>
              </a:ext>
            </a:extLst>
          </p:cNvPr>
          <p:cNvSpPr/>
          <p:nvPr/>
        </p:nvSpPr>
        <p:spPr>
          <a:xfrm>
            <a:off x="9533969" y="4230835"/>
            <a:ext cx="1576551" cy="148094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Electronic Systems Mechanic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3BEBE78-940A-AD49-00A9-60ABCC25B103}"/>
              </a:ext>
            </a:extLst>
          </p:cNvPr>
          <p:cNvSpPr/>
          <p:nvPr/>
        </p:nvSpPr>
        <p:spPr>
          <a:xfrm>
            <a:off x="9533968" y="1073805"/>
            <a:ext cx="1576551" cy="148094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Industrial Electrician Level I &amp; II</a:t>
            </a:r>
          </a:p>
        </p:txBody>
      </p:sp>
    </p:spTree>
    <p:extLst>
      <p:ext uri="{BB962C8B-B14F-4D97-AF65-F5344CB8AC3E}">
        <p14:creationId xmlns:p14="http://schemas.microsoft.com/office/powerpoint/2010/main" val="211786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1729C-0680-4D3F-F361-95B800980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EFAAE27F-9D75-A141-C64F-3C7B7F8817A8}"/>
              </a:ext>
            </a:extLst>
          </p:cNvPr>
          <p:cNvSpPr txBox="1">
            <a:spLocks/>
          </p:cNvSpPr>
          <p:nvPr/>
        </p:nvSpPr>
        <p:spPr>
          <a:xfrm>
            <a:off x="0" y="-86865"/>
            <a:ext cx="12192000" cy="5835534"/>
          </a:xfrm>
          <a:prstGeom prst="rect">
            <a:avLst/>
          </a:prstGeom>
          <a:solidFill>
            <a:srgbClr val="00467F"/>
          </a:solidFill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889A152D-165B-5EF8-9698-2330150E2C9D}"/>
              </a:ext>
            </a:extLst>
          </p:cNvPr>
          <p:cNvSpPr txBox="1">
            <a:spLocks/>
          </p:cNvSpPr>
          <p:nvPr/>
        </p:nvSpPr>
        <p:spPr>
          <a:xfrm>
            <a:off x="405705" y="2054049"/>
            <a:ext cx="3565794" cy="2749901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Questions?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7644F7-94F0-2CDC-F5CC-9E5919BE7E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2169" y="1625177"/>
            <a:ext cx="3196831" cy="241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1831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KCTCS">
      <a:dk1>
        <a:srgbClr val="00467F"/>
      </a:dk1>
      <a:lt1>
        <a:srgbClr val="E7A614"/>
      </a:lt1>
      <a:dk2>
        <a:srgbClr val="00467F"/>
      </a:dk2>
      <a:lt2>
        <a:srgbClr val="E7A614"/>
      </a:lt2>
      <a:accent1>
        <a:srgbClr val="FFFFFF"/>
      </a:accent1>
      <a:accent2>
        <a:srgbClr val="A7A8A9"/>
      </a:accent2>
      <a:accent3>
        <a:srgbClr val="011E41"/>
      </a:accent3>
      <a:accent4>
        <a:srgbClr val="005CB9"/>
      </a:accent4>
      <a:accent5>
        <a:srgbClr val="3CB4E5"/>
      </a:accent5>
      <a:accent6>
        <a:srgbClr val="FFD100"/>
      </a:accent6>
      <a:hlink>
        <a:srgbClr val="00467F"/>
      </a:hlink>
      <a:folHlink>
        <a:srgbClr val="CE0E2D"/>
      </a:folHlink>
    </a:clrScheme>
    <a:fontScheme name="KCTC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CTCS_16x9PPT_Template.pptm" id="{BC0E673B-2915-44F4-9216-6117C2724CEA}" vid="{E77B2386-1CD8-4D12-8D0D-02953EE4BA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LT Meeting Document" ma:contentTypeID="0x010100B3969B4F4479CF439C1E76D5406F7167006A437B0A4D0EFB42914A513BF730C791" ma:contentTypeVersion="19" ma:contentTypeDescription="" ma:contentTypeScope="" ma:versionID="d2d3e5d646c47a2ed01f170a5c19cef4">
  <xsd:schema xmlns:xsd="http://www.w3.org/2001/XMLSchema" xmlns:xs="http://www.w3.org/2001/XMLSchema" xmlns:p="http://schemas.microsoft.com/office/2006/metadata/properties" xmlns:ns2="bc007980-67c4-4daf-9bef-dd5d63c5bcc7" xmlns:ns3="33b2e844-badb-44e4-a9dd-1008a431b8ed" xmlns:ns4="4bbcda49-6340-4e51-b8b8-7a8c655f1726" xmlns:ns5="http://schemas.microsoft.com/sharepoint/v4" targetNamespace="http://schemas.microsoft.com/office/2006/metadata/properties" ma:root="true" ma:fieldsID="05c3f83550efd2b687e4831b0a90dd70" ns2:_="" ns3:_="" ns4:_="" ns5:_="">
    <xsd:import namespace="bc007980-67c4-4daf-9bef-dd5d63c5bcc7"/>
    <xsd:import namespace="33b2e844-badb-44e4-a9dd-1008a431b8ed"/>
    <xsd:import namespace="4bbcda49-6340-4e51-b8b8-7a8c655f1726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eting_x0020_Start_x0020_Date"/>
                <xsd:element ref="ns2:Meeting_x0020_End_x0020_Date"/>
                <xsd:element ref="ns2:Agenda_x0020_Item_x0020_Type" minOccurs="0"/>
                <xsd:element ref="ns2:Cabinet_x0020_Area" minOccurs="0"/>
                <xsd:element ref="ns2:Team_x0020_Updates" minOccurs="0"/>
                <xsd:element ref="ns3:Sorting_x0020_Order" minOccurs="0"/>
                <xsd:element ref="ns4:MediaServiceMetadata" minOccurs="0"/>
                <xsd:element ref="ns4:MediaServiceFastMetadata" minOccurs="0"/>
                <xsd:element ref="ns2:SharedWithUsers" minOccurs="0"/>
                <xsd:element ref="ns2:SharedWithDetails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ServiceObjectDetectorVersions" minOccurs="0"/>
                <xsd:element ref="ns4:MediaServiceSearchProperties" minOccurs="0"/>
                <xsd:element ref="ns5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007980-67c4-4daf-9bef-dd5d63c5bcc7" elementFormDefault="qualified">
    <xsd:import namespace="http://schemas.microsoft.com/office/2006/documentManagement/types"/>
    <xsd:import namespace="http://schemas.microsoft.com/office/infopath/2007/PartnerControls"/>
    <xsd:element name="Meeting_x0020_Start_x0020_Date" ma:index="2" ma:displayName="Meeting Start Date" ma:format="DateOnly" ma:indexed="true" ma:internalName="Meeting_x0020_Start_x0020_Date">
      <xsd:simpleType>
        <xsd:restriction base="dms:DateTime"/>
      </xsd:simpleType>
    </xsd:element>
    <xsd:element name="Meeting_x0020_End_x0020_Date" ma:index="3" ma:displayName="Meeting End Date" ma:format="DateOnly" ma:indexed="true" ma:internalName="Meeting_x0020_End_x0020_Date">
      <xsd:simpleType>
        <xsd:restriction base="dms:DateTime"/>
      </xsd:simpleType>
    </xsd:element>
    <xsd:element name="Agenda_x0020_Item_x0020_Type" ma:index="4" nillable="true" ma:displayName="Agenda Item Type" ma:format="Dropdown" ma:indexed="true" ma:internalName="Agenda_x0020_Item_x0020_Type" ma:readOnly="false">
      <xsd:simpleType>
        <xsd:restriction base="dms:Choice">
          <xsd:enumeration value="Agenda"/>
          <xsd:enumeration value="I. Cabinet Update"/>
          <xsd:enumeration value="II. President's Update"/>
          <xsd:enumeration value="III. Team Updates"/>
          <xsd:enumeration value="IV. Summary"/>
          <xsd:enumeration value="V. Guest Presentations"/>
        </xsd:restriction>
      </xsd:simpleType>
    </xsd:element>
    <xsd:element name="Cabinet_x0020_Area" ma:index="5" nillable="true" ma:displayName="Cabinet Area" ma:format="Dropdown" ma:indexed="true" ma:internalName="Cabinet_x0020_Area">
      <xsd:simpleType>
        <xsd:restriction base="dms:Choice">
          <xsd:enumeration value="Administrative Services"/>
          <xsd:enumeration value="Chancellor's Office"/>
          <xsd:enumeration value="Legal Services"/>
          <xsd:enumeration value="President's Office"/>
          <xsd:enumeration value="Resource Development"/>
          <xsd:enumeration value="Student Services"/>
          <xsd:enumeration value="Technology Solutions"/>
          <xsd:enumeration value="Workforce and Economic Development"/>
        </xsd:restriction>
      </xsd:simpleType>
    </xsd:element>
    <xsd:element name="Team_x0020_Updates" ma:index="6" nillable="true" ma:displayName="Team Updates" ma:format="Dropdown" ma:indexed="true" ma:internalName="Team_x0020_Updates">
      <xsd:simpleType>
        <xsd:restriction base="dms:Choice">
          <xsd:enumeration value="Learner Success"/>
          <xsd:enumeration value="Organization Success"/>
          <xsd:enumeration value="Employer Success"/>
          <xsd:enumeration value="Ad Hoc"/>
          <xsd:enumeration value="RIA"/>
        </xsd:restriction>
      </xsd:simpleType>
    </xsd:element>
    <xsd:element name="SharedWithUsers" ma:index="17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b2e844-badb-44e4-a9dd-1008a431b8ed" elementFormDefault="qualified">
    <xsd:import namespace="http://schemas.microsoft.com/office/2006/documentManagement/types"/>
    <xsd:import namespace="http://schemas.microsoft.com/office/infopath/2007/PartnerControls"/>
    <xsd:element name="Sorting_x0020_Order" ma:index="7" nillable="true" ma:displayName="Sorting Order" ma:internalName="Sorting_x0020_Order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bcda49-6340-4e51-b8b8-7a8c655f17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0" nillable="true" ma:displayName="Tags" ma:internalName="MediaServiceAutoTags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eting_x0020_End_x0020_Date xmlns="bc007980-67c4-4daf-9bef-dd5d63c5bcc7">2025-03-26T05:00:00+00:00</Meeting_x0020_End_x0020_Date>
    <IconOverlay xmlns="http://schemas.microsoft.com/sharepoint/v4" xsi:nil="true"/>
    <Agenda_x0020_Item_x0020_Type xmlns="bc007980-67c4-4daf-9bef-dd5d63c5bcc7">V. Guest Presentations</Agenda_x0020_Item_x0020_Type>
    <Team_x0020_Updates xmlns="bc007980-67c4-4daf-9bef-dd5d63c5bcc7" xsi:nil="true"/>
    <Meeting_x0020_Start_x0020_Date xmlns="bc007980-67c4-4daf-9bef-dd5d63c5bcc7">2025-03-25T05:00:00+00:00</Meeting_x0020_Start_x0020_Date>
    <Cabinet_x0020_Area xmlns="bc007980-67c4-4daf-9bef-dd5d63c5bcc7" xsi:nil="true"/>
    <Sorting_x0020_Order xmlns="33b2e844-badb-44e4-a9dd-1008a431b8e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65761D-53C1-4E09-9296-A896A937FF22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bc007980-67c4-4daf-9bef-dd5d63c5bcc7"/>
    <ds:schemaRef ds:uri="33b2e844-badb-44e4-a9dd-1008a431b8ed"/>
    <ds:schemaRef ds:uri="4bbcda49-6340-4e51-b8b8-7a8c655f1726"/>
    <ds:schemaRef ds:uri="http://schemas.microsoft.com/sharepoint/v4"/>
  </ds:schemaRefs>
</ds:datastoreItem>
</file>

<file path=customXml/itemProps2.xml><?xml version="1.0" encoding="utf-8"?>
<ds:datastoreItem xmlns:ds="http://schemas.openxmlformats.org/officeDocument/2006/customXml" ds:itemID="{5FC6C29B-53D3-4193-A0EA-B9454D14186F}">
  <ds:schemaRefs>
    <ds:schemaRef ds:uri="http://schemas.microsoft.com/office/2006/metadata/properties"/>
    <ds:schemaRef ds:uri="http://www.w3.org/2000/xmlns/"/>
    <ds:schemaRef ds:uri="bc007980-67c4-4daf-9bef-dd5d63c5bcc7"/>
    <ds:schemaRef ds:uri="http://schemas.microsoft.com/sharepoint/v4"/>
    <ds:schemaRef ds:uri="http://www.w3.org/2001/XMLSchema-instance"/>
    <ds:schemaRef ds:uri="33b2e844-badb-44e4-a9dd-1008a431b8ed"/>
  </ds:schemaRefs>
</ds:datastoreItem>
</file>

<file path=customXml/itemProps3.xml><?xml version="1.0" encoding="utf-8"?>
<ds:datastoreItem xmlns:ds="http://schemas.openxmlformats.org/officeDocument/2006/customXml" ds:itemID="{ECAA69D8-AD96-4872-898A-B953935914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10277</TotalTime>
  <Words>1642</Words>
  <Application>Microsoft Office PowerPoint</Application>
  <PresentationFormat>Widescreen</PresentationFormat>
  <Paragraphs>186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1_Office Theme</vt:lpstr>
      <vt:lpstr>PowerPoint Presentation</vt:lpstr>
      <vt:lpstr>MEETING KENTUCKY WORKFORCE NEEDS</vt:lpstr>
      <vt:lpstr>Preparing for success</vt:lpstr>
      <vt:lpstr>State and national engagement</vt:lpstr>
      <vt:lpstr>Kctcs process for identifying eligible programs</vt:lpstr>
      <vt:lpstr>Projected Eligible Programs</vt:lpstr>
      <vt:lpstr>SAMPLE PROGRAMS BASED ON PRELIMINARY ELIGIBILITY</vt:lpstr>
      <vt:lpstr>PowerPoint Presentation</vt:lpstr>
    </vt:vector>
  </TitlesOfParts>
  <Company>KCTCS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CPEStrategicAgenda_ProposedTargets_07062017</dc:title>
  <dc:creator>Summers, Heather R (KCTCS)</dc:creator>
  <cp:lastModifiedBy>Crumrine, Christopher (KCTCS)</cp:lastModifiedBy>
  <cp:revision>17</cp:revision>
  <cp:lastPrinted>2025-04-22T14:38:40Z</cp:lastPrinted>
  <dcterms:created xsi:type="dcterms:W3CDTF">2017-08-03T19:09:38Z</dcterms:created>
  <dcterms:modified xsi:type="dcterms:W3CDTF">2026-05-29T16:14:31Z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0x010100B3969B4F4479CF439C1E76D5406F7167006A437B0A4D0EFB42914A513BF730C791</vt:lpwstr>
  </property>
</Properties>
</file>