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63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illman, Laura" initials="SL" lastIdx="1" clrIdx="0">
    <p:extLst>
      <p:ext uri="{19B8F6BF-5375-455C-9EA6-DF929625EA0E}">
        <p15:presenceInfo xmlns:p15="http://schemas.microsoft.com/office/powerpoint/2012/main" userId="S::lskillma@uky.edu::2fcef086-eee9-42b5-8e38-e086dc99b6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D"/>
    <a:srgbClr val="2F559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/>
    <p:restoredTop sz="94626"/>
  </p:normalViewPr>
  <p:slideViewPr>
    <p:cSldViewPr snapToGrid="0">
      <p:cViewPr varScale="1">
        <p:scale>
          <a:sx n="56" d="100"/>
          <a:sy n="56" d="100"/>
        </p:scale>
        <p:origin x="192" y="1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0D65F-6DD3-4347-B3D3-CACC3279B714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A82DE-CD9E-E144-B40F-ABA8FAA6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E545-0C24-6C4D-9059-40EA7F534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207963"/>
            <a:ext cx="8391525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8A963-5486-1247-8B35-F769906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62453-457A-0942-AE55-1222B8029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1291"/>
            <a:ext cx="9144000" cy="2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9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2035-D4DC-9146-A4A7-C3A61CDE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B93AF-F71D-444C-9A21-D2EF64C42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0ECF7-56CF-1349-9C34-DCC1D5CC1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27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B533-3ECE-754C-8A4E-0233E87B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228B-FD8C-FF4C-AC64-539C0C9B4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408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98C89-C7B4-244E-BB01-3992B531D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09E30-C830-1B44-945D-9D2195F19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979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7230-ADF3-594B-8E7D-024691DE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8836-E7E4-DA4B-91E3-4D03187C1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451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5D3E-BE63-9748-A7AE-7479FC9D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47A71-020B-A44B-87F9-284DE8532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71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0B4F-76A9-A046-B008-6B76789A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2DB82-DAB4-3F4D-BDFF-AEF6B4CEE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07B81-27A4-DA4C-B120-1216EDCDE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07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FB35-D332-764E-B694-90897D70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359A5-9CBC-CB48-985B-1A0F6F203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5A576-CE05-0F49-A332-3E82BFCC8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1B011-C5FE-234E-B689-158FFFDE2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C2DCB-97CE-1B42-AD2E-3B93A9CC0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62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86F2-5DEB-3044-9FF6-D1FB7B3D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33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48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66EF-ED8B-6A44-903D-2BB9F2BE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E399D-BA1B-064B-BCD6-23BCF3A03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3A76B-8D5A-7E4B-823B-0555F3BC6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80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01AF7-E3FF-E048-924D-57E7EA11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F2CC3-514C-FE4F-9674-B93AACA25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345A3-8E28-A2F6-6A43-988BD2F4745F}"/>
              </a:ext>
            </a:extLst>
          </p:cNvPr>
          <p:cNvSpPr/>
          <p:nvPr userDrawn="1"/>
        </p:nvSpPr>
        <p:spPr>
          <a:xfrm>
            <a:off x="0" y="6321020"/>
            <a:ext cx="9144000" cy="53698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76826-EAE5-E614-CDE2-C21A712A12B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074" y="6414754"/>
            <a:ext cx="1665852" cy="3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1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5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3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842C-535A-400B-1065-C07510DA7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207963"/>
            <a:ext cx="8391525" cy="3542402"/>
          </a:xfrm>
        </p:spPr>
        <p:txBody>
          <a:bodyPr>
            <a:normAutofit/>
          </a:bodyPr>
          <a:lstStyle/>
          <a:p>
            <a:r>
              <a:rPr lang="en-US" b="1" dirty="0"/>
              <a:t>University of Kentucky College of Agriculture, Food and Environment 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Supporting Kentucky Farmers Markets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453F7-96DB-392C-17F1-97D1B1D4D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99722"/>
            <a:ext cx="6858000" cy="142792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Brett Wolff</a:t>
            </a:r>
            <a:r>
              <a:rPr lang="en-US" dirty="0"/>
              <a:t>, Agricultural Economics, Center for Crop Diversification</a:t>
            </a:r>
          </a:p>
          <a:p>
            <a:endParaRPr lang="en-US" sz="1200" dirty="0"/>
          </a:p>
          <a:p>
            <a:r>
              <a:rPr lang="en-US" b="1" dirty="0" err="1"/>
              <a:t>Lindie</a:t>
            </a:r>
            <a:r>
              <a:rPr lang="en-US" b="1" dirty="0"/>
              <a:t> Huffman</a:t>
            </a:r>
            <a:r>
              <a:rPr lang="en-US" dirty="0"/>
              <a:t>, Cooperative Extension Service, Agriculture and Natural Resources Agent for Pendleton County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063EA1-43F8-C5AD-CAB1-3B1C81810219}"/>
              </a:ext>
            </a:extLst>
          </p:cNvPr>
          <p:cNvGrpSpPr/>
          <p:nvPr/>
        </p:nvGrpSpPr>
        <p:grpSpPr>
          <a:xfrm>
            <a:off x="0" y="6413165"/>
            <a:ext cx="9170276" cy="444835"/>
            <a:chOff x="-26276" y="4035972"/>
            <a:chExt cx="9170276" cy="4448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E72D78-386B-4F09-2C84-62356BB854C0}"/>
                </a:ext>
              </a:extLst>
            </p:cNvPr>
            <p:cNvSpPr/>
            <p:nvPr/>
          </p:nvSpPr>
          <p:spPr>
            <a:xfrm>
              <a:off x="-26276" y="4035972"/>
              <a:ext cx="9170276" cy="441435"/>
            </a:xfrm>
            <a:prstGeom prst="rect">
              <a:avLst/>
            </a:prstGeom>
            <a:solidFill>
              <a:srgbClr val="003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60A9C09-F955-50A2-8FC9-5F73BAAFA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606" y="4035972"/>
              <a:ext cx="2636236" cy="444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718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, fruit, vegetable, tomato&#10;&#10;Description automatically generated">
            <a:extLst>
              <a:ext uri="{FF2B5EF4-FFF2-40B4-BE49-F238E27FC236}">
                <a16:creationId xmlns:a16="http://schemas.microsoft.com/office/drawing/2014/main" id="{D0FB9AFE-C968-3834-1C07-346C204B2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1" y="-13240"/>
            <a:ext cx="9154511" cy="68009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A437B30-913F-1EF2-6881-3B561FAF3072}"/>
              </a:ext>
            </a:extLst>
          </p:cNvPr>
          <p:cNvGrpSpPr/>
          <p:nvPr/>
        </p:nvGrpSpPr>
        <p:grpSpPr>
          <a:xfrm>
            <a:off x="-26276" y="4219929"/>
            <a:ext cx="9170276" cy="444835"/>
            <a:chOff x="-26276" y="4035972"/>
            <a:chExt cx="9170276" cy="4448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45FC32-7FB9-9F6B-EDF6-B3B0CD1F0100}"/>
                </a:ext>
              </a:extLst>
            </p:cNvPr>
            <p:cNvSpPr/>
            <p:nvPr/>
          </p:nvSpPr>
          <p:spPr>
            <a:xfrm>
              <a:off x="-26276" y="4035972"/>
              <a:ext cx="9170276" cy="441435"/>
            </a:xfrm>
            <a:prstGeom prst="rect">
              <a:avLst/>
            </a:prstGeom>
            <a:solidFill>
              <a:srgbClr val="003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123035E-9137-D2B8-92ED-A2BB7D71F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606" y="4035972"/>
              <a:ext cx="2636236" cy="444835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9728813-7445-7691-5A2A-07BB03340DC5}"/>
              </a:ext>
            </a:extLst>
          </p:cNvPr>
          <p:cNvSpPr/>
          <p:nvPr/>
        </p:nvSpPr>
        <p:spPr>
          <a:xfrm>
            <a:off x="-34159" y="4670248"/>
            <a:ext cx="9186041" cy="219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CCFF1C-6928-2CE7-5142-E1B3AF22C629}"/>
              </a:ext>
            </a:extLst>
          </p:cNvPr>
          <p:cNvSpPr txBox="1">
            <a:spLocks/>
          </p:cNvSpPr>
          <p:nvPr/>
        </p:nvSpPr>
        <p:spPr>
          <a:xfrm>
            <a:off x="4972049" y="4846756"/>
            <a:ext cx="3913395" cy="18784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Marketing for All Training Program</a:t>
            </a:r>
          </a:p>
          <a:p>
            <a:r>
              <a:rPr lang="en-US" dirty="0"/>
              <a:t>Marketing 101/201 level discussions for Farmers Market Vendors (social media, digital marketing, customer engagement)</a:t>
            </a:r>
          </a:p>
          <a:p>
            <a:r>
              <a:rPr lang="en-US" dirty="0"/>
              <a:t>500+ Producers trained since 2018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400A3C-C367-85A2-07DC-41E3C1FE692A}"/>
              </a:ext>
            </a:extLst>
          </p:cNvPr>
          <p:cNvSpPr txBox="1">
            <a:spLocks/>
          </p:cNvSpPr>
          <p:nvPr/>
        </p:nvSpPr>
        <p:spPr>
          <a:xfrm>
            <a:off x="104580" y="4890050"/>
            <a:ext cx="4067372" cy="1757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Price Reports</a:t>
            </a:r>
          </a:p>
          <a:p>
            <a:r>
              <a:rPr lang="en-US" dirty="0"/>
              <a:t>81,000 Farmers Market Price Reports Downloaded since January 1, 2016</a:t>
            </a:r>
          </a:p>
          <a:p>
            <a:r>
              <a:rPr lang="en-US" dirty="0"/>
              <a:t>Producers increase prices; boost sales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9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lower, plant, fresh, variety&#10;&#10;Description automatically generated">
            <a:extLst>
              <a:ext uri="{FF2B5EF4-FFF2-40B4-BE49-F238E27FC236}">
                <a16:creationId xmlns:a16="http://schemas.microsoft.com/office/drawing/2014/main" id="{A52D2014-C301-853F-2B76-9BEA450C31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13"/>
                    </a14:imgEffect>
                    <a14:imgEffect>
                      <a14:saturation sat="1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61DFEB-710E-BC9B-C30A-91A83B360FB7}"/>
              </a:ext>
            </a:extLst>
          </p:cNvPr>
          <p:cNvSpPr/>
          <p:nvPr/>
        </p:nvSpPr>
        <p:spPr>
          <a:xfrm>
            <a:off x="0" y="6413165"/>
            <a:ext cx="9170276" cy="441435"/>
          </a:xfrm>
          <a:prstGeom prst="rect">
            <a:avLst/>
          </a:prstGeom>
          <a:solidFill>
            <a:srgbClr val="003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77E729-E1A0-6FC4-CF0C-B9C7A606F7AF}"/>
              </a:ext>
            </a:extLst>
          </p:cNvPr>
          <p:cNvSpPr txBox="1">
            <a:spLocks/>
          </p:cNvSpPr>
          <p:nvPr/>
        </p:nvSpPr>
        <p:spPr>
          <a:xfrm>
            <a:off x="504628" y="875611"/>
            <a:ext cx="8104112" cy="19572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 dirty="0"/>
              <a:t>Sampling and Cooking Demos </a:t>
            </a:r>
          </a:p>
          <a:p>
            <a:r>
              <a:rPr lang="en-US" sz="2300" dirty="0"/>
              <a:t>Family and Consumer Sciences and other agents support cooking demonstrations </a:t>
            </a:r>
          </a:p>
          <a:p>
            <a:r>
              <a:rPr lang="en-US" sz="2300" dirty="0"/>
              <a:t>Extension offices conduct sampling certificate training </a:t>
            </a:r>
          </a:p>
          <a:p>
            <a:r>
              <a:rPr lang="en-US" sz="2300" dirty="0"/>
              <a:t>On-campus demonstrates effective techniques and reasons for sampling</a:t>
            </a:r>
          </a:p>
          <a:p>
            <a:endParaRPr lang="en-US" sz="23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2059B5-8B66-16C3-F4C1-937CB1B0D47F}"/>
              </a:ext>
            </a:extLst>
          </p:cNvPr>
          <p:cNvSpPr txBox="1">
            <a:spLocks/>
          </p:cNvSpPr>
          <p:nvPr/>
        </p:nvSpPr>
        <p:spPr>
          <a:xfrm>
            <a:off x="517765" y="3644388"/>
            <a:ext cx="8090975" cy="17570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Enhancing KOAP Investments</a:t>
            </a:r>
          </a:p>
          <a:p>
            <a:r>
              <a:rPr lang="en-US" dirty="0"/>
              <a:t>Trainings help vendors to more effectively use pavilion and other infrastructural investments </a:t>
            </a:r>
          </a:p>
          <a:p>
            <a:r>
              <a:rPr lang="en-US" dirty="0"/>
              <a:t>Collaboration with KOAP-funded organizations and projects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AB65E41-466D-3E21-3D0F-4D8ADCE111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120" y="6450989"/>
            <a:ext cx="1019220" cy="403611"/>
          </a:xfrm>
          <a:prstGeom prst="rect">
            <a:avLst/>
          </a:prstGeom>
        </p:spPr>
      </p:pic>
      <p:pic>
        <p:nvPicPr>
          <p:cNvPr id="12" name="Picture 11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C8F65F66-3DD6-647B-798B-FE7D47E536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220" y="6471448"/>
            <a:ext cx="1518240" cy="36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7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9B7166-61C7-93FE-52B5-715EB336B52B}"/>
              </a:ext>
            </a:extLst>
          </p:cNvPr>
          <p:cNvGrpSpPr/>
          <p:nvPr/>
        </p:nvGrpSpPr>
        <p:grpSpPr>
          <a:xfrm>
            <a:off x="0" y="6302809"/>
            <a:ext cx="9170276" cy="555191"/>
            <a:chOff x="-26276" y="3925616"/>
            <a:chExt cx="9170276" cy="5551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61DFEB-710E-BC9B-C30A-91A83B360FB7}"/>
                </a:ext>
              </a:extLst>
            </p:cNvPr>
            <p:cNvSpPr/>
            <p:nvPr/>
          </p:nvSpPr>
          <p:spPr>
            <a:xfrm>
              <a:off x="-26276" y="3925616"/>
              <a:ext cx="9170276" cy="551792"/>
            </a:xfrm>
            <a:prstGeom prst="rect">
              <a:avLst/>
            </a:prstGeom>
            <a:solidFill>
              <a:srgbClr val="003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B9378DC-E442-3257-873A-278F9FE9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606" y="4035972"/>
              <a:ext cx="2636236" cy="444835"/>
            </a:xfrm>
            <a:prstGeom prst="rect">
              <a:avLst/>
            </a:prstGeom>
          </p:spPr>
        </p:pic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B1E9D80F-1B35-9809-90FA-C00BAB9310A3}"/>
              </a:ext>
            </a:extLst>
          </p:cNvPr>
          <p:cNvGrpSpPr/>
          <p:nvPr/>
        </p:nvGrpSpPr>
        <p:grpSpPr>
          <a:xfrm>
            <a:off x="17929" y="2164816"/>
            <a:ext cx="5225675" cy="4087812"/>
            <a:chOff x="0" y="0"/>
            <a:chExt cx="13766146" cy="1034573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6454B4E-C3A4-967E-F7F3-2EC63A86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66146" cy="5109365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1BF7379-5796-B93E-CB00-1F9FF263F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236365"/>
              <a:ext cx="13766146" cy="5109365"/>
            </a:xfrm>
            <a:prstGeom prst="rect">
              <a:avLst/>
            </a:prstGeom>
          </p:spPr>
        </p:pic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CD0704E7-E7CE-905D-EC4F-D3B49CEB9F7F}"/>
              </a:ext>
            </a:extLst>
          </p:cNvPr>
          <p:cNvGrpSpPr/>
          <p:nvPr/>
        </p:nvGrpSpPr>
        <p:grpSpPr>
          <a:xfrm>
            <a:off x="4965201" y="2060285"/>
            <a:ext cx="4205075" cy="4192343"/>
            <a:chOff x="-684270" y="41619"/>
            <a:chExt cx="10335408" cy="10304113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DDAC8FCF-B7E1-B90A-B1E9-2A11FA0C5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684270" y="41619"/>
              <a:ext cx="10335408" cy="5109365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A6662915-12EE-9FA7-AF48-3FC40E751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684270" y="5236367"/>
              <a:ext cx="10335408" cy="5109365"/>
            </a:xfrm>
            <a:prstGeom prst="rect">
              <a:avLst/>
            </a:prstGeom>
          </p:spPr>
        </p:pic>
      </p:grpSp>
      <p:pic>
        <p:nvPicPr>
          <p:cNvPr id="11" name="Picture 8">
            <a:extLst>
              <a:ext uri="{FF2B5EF4-FFF2-40B4-BE49-F238E27FC236}">
                <a16:creationId xmlns:a16="http://schemas.microsoft.com/office/drawing/2014/main" id="{90F39919-63A0-74F3-903D-CC4A7AE98B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8714" y="3003880"/>
            <a:ext cx="2018817" cy="20188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E3BD6C-DF8A-6743-782B-C0B84D7EF824}"/>
              </a:ext>
            </a:extLst>
          </p:cNvPr>
          <p:cNvSpPr/>
          <p:nvPr/>
        </p:nvSpPr>
        <p:spPr>
          <a:xfrm>
            <a:off x="-13138" y="-1"/>
            <a:ext cx="9170276" cy="2161417"/>
          </a:xfrm>
          <a:prstGeom prst="rect">
            <a:avLst/>
          </a:prstGeom>
          <a:solidFill>
            <a:srgbClr val="003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42AAB7-81F8-1C38-DA6E-2190A021AE60}"/>
              </a:ext>
            </a:extLst>
          </p:cNvPr>
          <p:cNvSpPr txBox="1">
            <a:spLocks/>
          </p:cNvSpPr>
          <p:nvPr/>
        </p:nvSpPr>
        <p:spPr>
          <a:xfrm>
            <a:off x="519944" y="363158"/>
            <a:ext cx="8104112" cy="15811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PCFM How It’s Going 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bg1"/>
                </a:solidFill>
              </a:rPr>
              <a:t>							</a:t>
            </a:r>
            <a:r>
              <a:rPr lang="en-US" sz="2000" dirty="0">
                <a:solidFill>
                  <a:schemeClr val="bg1"/>
                </a:solidFill>
              </a:rPr>
              <a:t>Pendleton County Farmers’ 							Market was established in 							the late 1980s.  </a:t>
            </a:r>
          </a:p>
          <a:p>
            <a:endParaRPr lang="en-US" sz="23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030596-B32E-8438-82C8-51DAD06D2671}"/>
              </a:ext>
            </a:extLst>
          </p:cNvPr>
          <p:cNvSpPr txBox="1">
            <a:spLocks/>
          </p:cNvSpPr>
          <p:nvPr/>
        </p:nvSpPr>
        <p:spPr>
          <a:xfrm>
            <a:off x="343760" y="1702991"/>
            <a:ext cx="1389538" cy="699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2013</a:t>
            </a:r>
            <a:endParaRPr lang="en-US" dirty="0"/>
          </a:p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919445-4ACF-78FA-01C2-FE3DED6E8A88}"/>
              </a:ext>
            </a:extLst>
          </p:cNvPr>
          <p:cNvSpPr txBox="1">
            <a:spLocks/>
          </p:cNvSpPr>
          <p:nvPr/>
        </p:nvSpPr>
        <p:spPr>
          <a:xfrm>
            <a:off x="343760" y="4006209"/>
            <a:ext cx="1389538" cy="699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2021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6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98FBEC2-3F60-3D70-F42F-CF23AB0ED339}"/>
              </a:ext>
            </a:extLst>
          </p:cNvPr>
          <p:cNvGrpSpPr/>
          <p:nvPr/>
        </p:nvGrpSpPr>
        <p:grpSpPr>
          <a:xfrm>
            <a:off x="0" y="6413165"/>
            <a:ext cx="9170276" cy="444835"/>
            <a:chOff x="-26276" y="4035972"/>
            <a:chExt cx="9170276" cy="44483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31687-6F36-DBE3-AE1B-EA79C4C32C5F}"/>
                </a:ext>
              </a:extLst>
            </p:cNvPr>
            <p:cNvSpPr/>
            <p:nvPr/>
          </p:nvSpPr>
          <p:spPr>
            <a:xfrm>
              <a:off x="-26276" y="4035972"/>
              <a:ext cx="9170276" cy="441435"/>
            </a:xfrm>
            <a:prstGeom prst="rect">
              <a:avLst/>
            </a:prstGeom>
            <a:solidFill>
              <a:srgbClr val="003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8906530-3816-9FC7-8365-2B4D0035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606" y="4035972"/>
              <a:ext cx="2636236" cy="444835"/>
            </a:xfrm>
            <a:prstGeom prst="rect">
              <a:avLst/>
            </a:prstGeom>
          </p:spPr>
        </p:pic>
      </p:grpSp>
      <p:grpSp>
        <p:nvGrpSpPr>
          <p:cNvPr id="2" name="Group 2"/>
          <p:cNvGrpSpPr/>
          <p:nvPr/>
        </p:nvGrpSpPr>
        <p:grpSpPr>
          <a:xfrm>
            <a:off x="2604386" y="0"/>
            <a:ext cx="6871976" cy="6871976"/>
            <a:chOff x="0" y="0"/>
            <a:chExt cx="18325269" cy="183252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8325269" cy="1832526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38501" y="10648703"/>
              <a:ext cx="3538333" cy="13188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483854" y="10616405"/>
              <a:ext cx="3538333" cy="13188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31233" y="10616405"/>
              <a:ext cx="3538333" cy="1318833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433848" y="9460725"/>
              <a:ext cx="9457573" cy="118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9"/>
                </a:lnSpc>
              </a:pPr>
              <a:r>
                <a:rPr lang="en-US" sz="2643" spc="275">
                  <a:solidFill>
                    <a:srgbClr val="000000"/>
                  </a:solidFill>
                  <a:latin typeface="Open Sans Extra Bold"/>
                </a:rPr>
                <a:t>Farmers' Market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745965" y="9115011"/>
              <a:ext cx="4861000" cy="61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en-US" sz="1372">
                  <a:solidFill>
                    <a:srgbClr val="E91E3C"/>
                  </a:solidFill>
                  <a:latin typeface="Open Sans Extra Bold"/>
                </a:rPr>
                <a:t>Pendleton County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7806" y="4327007"/>
            <a:ext cx="2145230" cy="20236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13452" y="4161483"/>
            <a:ext cx="1125665" cy="20236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31140" y="5376209"/>
            <a:ext cx="1142342" cy="8924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966472" y="4809572"/>
            <a:ext cx="812615" cy="1508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866" y="1095433"/>
            <a:ext cx="4501034" cy="322196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2807" y="6585471"/>
            <a:ext cx="1539032" cy="9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>
                <a:solidFill>
                  <a:schemeClr val="bg1"/>
                </a:solidFill>
                <a:latin typeface="Open Sans Light"/>
              </a:rPr>
              <a:t>SOURCE: Michigan State University Extension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08E98F1-C34F-8CFE-1AD7-B7AEA297AEEB}"/>
              </a:ext>
            </a:extLst>
          </p:cNvPr>
          <p:cNvSpPr txBox="1">
            <a:spLocks/>
          </p:cNvSpPr>
          <p:nvPr/>
        </p:nvSpPr>
        <p:spPr>
          <a:xfrm>
            <a:off x="519944" y="363158"/>
            <a:ext cx="8104112" cy="7847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Farmers Markets:</a:t>
            </a:r>
          </a:p>
          <a:p>
            <a:pPr marL="0" indent="0">
              <a:buNone/>
            </a:pPr>
            <a:endParaRPr lang="en-US" sz="3600" b="1" dirty="0"/>
          </a:p>
          <a:p>
            <a:endParaRPr lang="en-US" sz="23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9A20043-D659-0D82-D730-EE34E5209896}"/>
              </a:ext>
            </a:extLst>
          </p:cNvPr>
          <p:cNvSpPr txBox="1">
            <a:spLocks/>
          </p:cNvSpPr>
          <p:nvPr/>
        </p:nvSpPr>
        <p:spPr>
          <a:xfrm>
            <a:off x="112807" y="4602842"/>
            <a:ext cx="2959315" cy="165200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“So much more than corn and tomatoes”</a:t>
            </a:r>
          </a:p>
          <a:p>
            <a:pPr marL="0" indent="0" algn="ctr">
              <a:buNone/>
            </a:pPr>
            <a:endParaRPr lang="en-US" sz="3600" b="1" dirty="0"/>
          </a:p>
          <a:p>
            <a:pPr algn="ctr"/>
            <a:endParaRPr lang="en-US" sz="23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6AA1654F-6CEC-8C38-126E-B2381DAF63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58016" y="-43634"/>
            <a:ext cx="4050061" cy="406734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3A2951C-A22E-F268-F83C-75ABB850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0703" y="2978893"/>
            <a:ext cx="2669002" cy="266497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7C51514-6646-A177-4E03-93B1B26C10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9998" y="4793007"/>
            <a:ext cx="2057711" cy="20546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9B7166-61C7-93FE-52B5-715EB336B52B}"/>
              </a:ext>
            </a:extLst>
          </p:cNvPr>
          <p:cNvGrpSpPr/>
          <p:nvPr/>
        </p:nvGrpSpPr>
        <p:grpSpPr>
          <a:xfrm>
            <a:off x="0" y="6413165"/>
            <a:ext cx="9170276" cy="444835"/>
            <a:chOff x="-26276" y="4035972"/>
            <a:chExt cx="9170276" cy="4448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61DFEB-710E-BC9B-C30A-91A83B360FB7}"/>
                </a:ext>
              </a:extLst>
            </p:cNvPr>
            <p:cNvSpPr/>
            <p:nvPr/>
          </p:nvSpPr>
          <p:spPr>
            <a:xfrm>
              <a:off x="-26276" y="4035972"/>
              <a:ext cx="9170276" cy="441435"/>
            </a:xfrm>
            <a:prstGeom prst="rect">
              <a:avLst/>
            </a:prstGeom>
            <a:solidFill>
              <a:srgbClr val="003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B9378DC-E442-3257-873A-278F9FE9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606" y="4035972"/>
              <a:ext cx="2636236" cy="444835"/>
            </a:xfrm>
            <a:prstGeom prst="rect">
              <a:avLst/>
            </a:prstGeom>
          </p:spPr>
        </p:pic>
      </p:grpSp>
      <p:pic>
        <p:nvPicPr>
          <p:cNvPr id="8" name="Picture 11">
            <a:extLst>
              <a:ext uri="{FF2B5EF4-FFF2-40B4-BE49-F238E27FC236}">
                <a16:creationId xmlns:a16="http://schemas.microsoft.com/office/drawing/2014/main" id="{BA986BB1-D257-A5B3-44A7-2F31054C01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6049" y="4047793"/>
            <a:ext cx="4689651" cy="2341287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36375385-89F6-DB8E-D2D2-4BCF1B79D3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96753"/>
            <a:ext cx="3827605" cy="1910914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09842307-7EDD-ED39-6B5C-323D97BAA7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902" y="1676399"/>
            <a:ext cx="2816049" cy="2828065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FE02EA15-B039-C3A2-E9D6-2855BBEA0C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89519" y="-48009"/>
            <a:ext cx="2057711" cy="2054605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0CCD27B8-B1F3-D690-7E54-60C97B5DF4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902" y="-48009"/>
            <a:ext cx="4115421" cy="20546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F10DD1-2404-46DB-3E08-29BE39A8C06A}"/>
              </a:ext>
            </a:extLst>
          </p:cNvPr>
          <p:cNvSpPr/>
          <p:nvPr/>
        </p:nvSpPr>
        <p:spPr>
          <a:xfrm>
            <a:off x="1999129" y="2810204"/>
            <a:ext cx="5172017" cy="1237591"/>
          </a:xfrm>
          <a:prstGeom prst="rect">
            <a:avLst/>
          </a:prstGeom>
          <a:solidFill>
            <a:srgbClr val="003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D5A1D-6348-C2EC-C7F4-917BE4A5E61C}"/>
              </a:ext>
            </a:extLst>
          </p:cNvPr>
          <p:cNvSpPr txBox="1">
            <a:spLocks/>
          </p:cNvSpPr>
          <p:nvPr/>
        </p:nvSpPr>
        <p:spPr>
          <a:xfrm>
            <a:off x="2201212" y="3036647"/>
            <a:ext cx="3191444" cy="7847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Farmers’ Market &amp; Pendleton County Cooperative Extension</a:t>
            </a:r>
          </a:p>
          <a:p>
            <a:pPr marL="0" indent="0">
              <a:buNone/>
            </a:pPr>
            <a:endParaRPr lang="en-US" sz="3600" b="1" dirty="0"/>
          </a:p>
          <a:p>
            <a:endParaRPr lang="en-US" sz="23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40349AA4-DC3A-B5E1-005B-D3E99C8124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0345" y="2810204"/>
            <a:ext cx="1265264" cy="123759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47D63FE-BD74-F3A5-BF08-E0B9F2745C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8140" y="1786520"/>
            <a:ext cx="1030965" cy="1029409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AB1C2F41-3902-9E67-17BC-903C216501A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4437" y="4023708"/>
            <a:ext cx="2038967" cy="1017945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5DDE6CF-3B4C-E8E2-EC1C-ADC9EBF9BAA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6129" y="1279037"/>
            <a:ext cx="1434812" cy="1432646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4696593F-0483-7BE8-BB35-39AE852BB29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0174" y="1793135"/>
            <a:ext cx="1033230" cy="1022794"/>
          </a:xfrm>
          <a:prstGeom prst="rect">
            <a:avLst/>
          </a:prstGeom>
        </p:spPr>
      </p:pic>
      <p:pic>
        <p:nvPicPr>
          <p:cNvPr id="21" name="Picture 23">
            <a:extLst>
              <a:ext uri="{FF2B5EF4-FFF2-40B4-BE49-F238E27FC236}">
                <a16:creationId xmlns:a16="http://schemas.microsoft.com/office/drawing/2014/main" id="{7DD907E1-A8D7-0ABA-CF69-881F323093D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0602" y="1772954"/>
            <a:ext cx="1716353" cy="96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5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9B7166-61C7-93FE-52B5-715EB336B52B}"/>
              </a:ext>
            </a:extLst>
          </p:cNvPr>
          <p:cNvGrpSpPr/>
          <p:nvPr/>
        </p:nvGrpSpPr>
        <p:grpSpPr>
          <a:xfrm>
            <a:off x="0" y="6413165"/>
            <a:ext cx="9170276" cy="444835"/>
            <a:chOff x="-26276" y="4035972"/>
            <a:chExt cx="9170276" cy="4448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61DFEB-710E-BC9B-C30A-91A83B360FB7}"/>
                </a:ext>
              </a:extLst>
            </p:cNvPr>
            <p:cNvSpPr/>
            <p:nvPr/>
          </p:nvSpPr>
          <p:spPr>
            <a:xfrm>
              <a:off x="-26276" y="4035972"/>
              <a:ext cx="9170276" cy="441435"/>
            </a:xfrm>
            <a:prstGeom prst="rect">
              <a:avLst/>
            </a:prstGeom>
            <a:solidFill>
              <a:srgbClr val="003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B9378DC-E442-3257-873A-278F9FE9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606" y="4035972"/>
              <a:ext cx="2636236" cy="44483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784299-A836-CF21-296B-F64E3E04D1F3}"/>
              </a:ext>
            </a:extLst>
          </p:cNvPr>
          <p:cNvSpPr txBox="1">
            <a:spLocks/>
          </p:cNvSpPr>
          <p:nvPr/>
        </p:nvSpPr>
        <p:spPr>
          <a:xfrm>
            <a:off x="352425" y="207963"/>
            <a:ext cx="8474075" cy="744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Contact Information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71CC-150F-3B13-4A7B-2701E58A80E6}"/>
              </a:ext>
            </a:extLst>
          </p:cNvPr>
          <p:cNvSpPr txBox="1">
            <a:spLocks/>
          </p:cNvSpPr>
          <p:nvPr/>
        </p:nvSpPr>
        <p:spPr>
          <a:xfrm>
            <a:off x="352425" y="1383611"/>
            <a:ext cx="8104112" cy="1757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Brett Wolff, </a:t>
            </a:r>
            <a:r>
              <a:rPr lang="en-US" dirty="0"/>
              <a:t>Extension Specialist, Agricultural Economics </a:t>
            </a:r>
            <a:endParaRPr lang="en-US" b="1" dirty="0"/>
          </a:p>
          <a:p>
            <a:pPr lvl="1"/>
            <a:r>
              <a:rPr lang="en-US" dirty="0"/>
              <a:t>321 CE Barnhart Building Lexington, KY 40546</a:t>
            </a:r>
          </a:p>
          <a:p>
            <a:pPr lvl="1"/>
            <a:r>
              <a:rPr lang="en-US" dirty="0"/>
              <a:t>859-218-4384</a:t>
            </a:r>
          </a:p>
          <a:p>
            <a:pPr lvl="1"/>
            <a:r>
              <a:rPr lang="en-US" dirty="0" err="1"/>
              <a:t>Brett.wolff@uky.edu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26A07D-15E0-382E-8C3B-C350D3DA2E3E}"/>
              </a:ext>
            </a:extLst>
          </p:cNvPr>
          <p:cNvSpPr txBox="1">
            <a:spLocks/>
          </p:cNvSpPr>
          <p:nvPr/>
        </p:nvSpPr>
        <p:spPr>
          <a:xfrm>
            <a:off x="352425" y="2838843"/>
            <a:ext cx="8104112" cy="1757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Lindie</a:t>
            </a:r>
            <a:r>
              <a:rPr lang="en-US" b="1" dirty="0"/>
              <a:t> Huffman, </a:t>
            </a:r>
            <a:r>
              <a:rPr lang="en-US" dirty="0"/>
              <a:t>Agriculture and Natural Resources Agent, Cooperative Extension, Pendleton County</a:t>
            </a:r>
            <a:endParaRPr lang="en-US" b="1" dirty="0"/>
          </a:p>
          <a:p>
            <a:pPr lvl="1"/>
            <a:r>
              <a:rPr lang="en-US" dirty="0"/>
              <a:t>45 David </a:t>
            </a:r>
            <a:r>
              <a:rPr lang="en-US" dirty="0" err="1"/>
              <a:t>Pribble</a:t>
            </a:r>
            <a:r>
              <a:rPr lang="en-US" dirty="0"/>
              <a:t> Dr. Falmouth, KY 41040</a:t>
            </a:r>
          </a:p>
          <a:p>
            <a:pPr lvl="1"/>
            <a:r>
              <a:rPr lang="en-US" dirty="0"/>
              <a:t>859-654-3395</a:t>
            </a:r>
          </a:p>
          <a:p>
            <a:pPr lvl="1"/>
            <a:r>
              <a:rPr lang="en-US" dirty="0" err="1"/>
              <a:t>Lindie.Huffman@uky.edu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06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e-PowerPoint-slide-collection" id="{75099916-A531-E047-9C30-F02A36D6059D}" vid="{9C5B0AC1-7F69-F944-9342-794EAF92A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College-PowerPoint-slide-collection</Template>
  <TotalTime>68</TotalTime>
  <Words>265</Words>
  <Application>Microsoft Macintosh PowerPoint</Application>
  <PresentationFormat>On-screen Show (4:3)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</vt:lpstr>
      <vt:lpstr>Open Sans Extra Bold</vt:lpstr>
      <vt:lpstr>Open Sans Light</vt:lpstr>
      <vt:lpstr>Office Theme</vt:lpstr>
      <vt:lpstr>University of Kentucky College of Agriculture, Food and Environment   Supporting Kentucky Farmers Markets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Skillman, Laura</dc:creator>
  <cp:lastModifiedBy>Crumrine, Christopher J.</cp:lastModifiedBy>
  <cp:revision>13</cp:revision>
  <dcterms:created xsi:type="dcterms:W3CDTF">2022-02-18T13:18:01Z</dcterms:created>
  <dcterms:modified xsi:type="dcterms:W3CDTF">2023-03-07T12:59:11Z</dcterms:modified>
</cp:coreProperties>
</file>