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78" r:id="rId6"/>
    <p:sldId id="273" r:id="rId7"/>
    <p:sldId id="279" r:id="rId8"/>
    <p:sldId id="280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63A8B-F9BD-4D0C-8D30-AB08D5BA2447}" v="113" dt="2022-05-24T17:48:11.630"/>
    <p1510:client id="{3E0C76E4-4C15-B01D-403D-56DAC6C2B574}" v="255" dt="2022-06-20T17:48:07.460"/>
    <p1510:client id="{7E2B87FE-EE03-EBE5-6EC9-CC09EDF94753}" v="661" dt="2022-06-01T15:02:50.625"/>
    <p1510:client id="{7EE1D0B1-EF30-1FF9-2643-4C0747A373EE}" v="57" dt="2022-06-14T13:34:14.391"/>
    <p1510:client id="{97E83910-196E-B350-000B-9AE118B2B13F}" v="849" dt="2022-05-31T19:42:56.114"/>
    <p1510:client id="{C326BD9C-5796-E35B-9B22-3AAC9DB57706}" v="104" dt="2022-06-07T19:28:14.525"/>
    <p1510:client id="{E96F8ACA-CC0C-AD9D-BB73-36550B03CC8A}" v="608" dt="2022-05-24T18:17:32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7715" autoAdjust="0"/>
  </p:normalViewPr>
  <p:slideViewPr>
    <p:cSldViewPr snapToGrid="0">
      <p:cViewPr varScale="1">
        <p:scale>
          <a:sx n="88" d="100"/>
          <a:sy n="88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0292304-7046-4C65-AC4B-FAF48CB1CE3D}" type="datetimeFigureOut"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DB41D98-BA1A-4DFC-844F-0DA00D66E1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1D98-BA1A-4DFC-844F-0DA00D66E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1D98-BA1A-4DFC-844F-0DA00D66E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6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$5M + $2.8M + $3.5M = $11.3M</a:t>
            </a:r>
            <a:r>
              <a:rPr lang="en-US" baseline="0" dirty="0"/>
              <a:t> total</a:t>
            </a:r>
          </a:p>
          <a:p>
            <a:r>
              <a:rPr lang="en-US" baseline="0" dirty="0"/>
              <a:t>$7M + $3.5 + $3.5 =        $14M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1D98-BA1A-4DFC-844F-0DA00D66E1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5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even</a:t>
            </a:r>
            <a:r>
              <a:rPr lang="en-US" baseline="0" dirty="0"/>
              <a:t> a well-maintained dam that is not in danger of failure would still be a High Hazard dam, where</a:t>
            </a:r>
            <a:r>
              <a:rPr lang="en-US" baseline="0" dirty="0">
                <a:cs typeface="Calibri"/>
              </a:rPr>
              <a:t> </a:t>
            </a:r>
            <a:r>
              <a:rPr lang="en-US" b="0" dirty="0">
                <a:cs typeface="Calibri"/>
              </a:rPr>
              <a:t>if it failed</a:t>
            </a:r>
            <a:r>
              <a:rPr lang="en-US" dirty="0">
                <a:cs typeface="Calibri"/>
              </a:rPr>
              <a:t>, it would cause probable loss of life/serious economic damage.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1D98-BA1A-4DFC-844F-0DA00D66E1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8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2015 map. A few have changed hazard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1D98-BA1A-4DFC-844F-0DA00D66E141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53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1D98-BA1A-4DFC-844F-0DA00D66E1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8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2A7D-2BD0-42F1-B4BA-0CB9E7E54CC7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9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0FCB-9582-4693-A173-7DD69EF8B643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784F-DCEF-4B14-99B8-3B2B69459013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30B0-A1AD-4C04-98F2-64BBD295A5F3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9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8C23-1054-4483-A3A5-F499EB3052DE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FF87-6C2A-45D1-9BC2-F6DFAC0F9BE7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0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2B7E-4A24-4EE8-A9BB-72110BC63E94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4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CD9-93CB-42CD-A24E-0D3B6A8DAB14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0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7A42-B2D6-4EB8-9717-EFEAAE7EE5D6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A31-7D23-426A-9971-5B4075F8E0C9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6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27F-B716-43CA-B5C2-CC86891E133D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36B0D8-6147-43FA-9488-C02549767C19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1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  <a:cs typeface="Calibri Light"/>
              </a:rPr>
              <a:t>Watershed Dams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4397" y="4670246"/>
            <a:ext cx="6714232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March 8,2023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3BB3-DF05-51B7-BDAD-C8C16EA4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8"/>
            <a:ext cx="2043967" cy="4014220"/>
          </a:xfrm>
        </p:spPr>
        <p:txBody>
          <a:bodyPr/>
          <a:lstStyle/>
          <a:p>
            <a:r>
              <a:rPr lang="en-US" dirty="0">
                <a:cs typeface="Calibri Light"/>
              </a:rPr>
              <a:t>FY23 Budget 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C144D-FB37-E9F4-8219-CC2F7C9E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9" y="304799"/>
            <a:ext cx="8181975" cy="63341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 dirty="0">
                <a:ea typeface="+mn-lt"/>
                <a:cs typeface="+mn-lt"/>
              </a:rPr>
              <a:t>Watershed Dam Fund </a:t>
            </a:r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 dirty="0">
                <a:ea typeface="+mn-lt"/>
                <a:cs typeface="+mn-lt"/>
              </a:rPr>
              <a:t>2022-2023 Budget Language</a:t>
            </a:r>
            <a:r>
              <a:rPr lang="en-US" sz="2800" dirty="0">
                <a:ea typeface="+mn-lt"/>
                <a:cs typeface="+mn-lt"/>
              </a:rPr>
              <a:t>:  </a:t>
            </a: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“</a:t>
            </a:r>
            <a:r>
              <a:rPr lang="en-US" sz="2400" dirty="0">
                <a:ea typeface="+mn-lt"/>
                <a:cs typeface="+mn-lt"/>
              </a:rPr>
              <a:t>Included in the above General Fund appropriation is $5,000,000 in fiscal year 2022-2023 for the Soil and Water Conservation Commission (KRS 146.110) to leverage federal and local funds to establish a Watershed Dam Infrastructure Revolving Fund for the purpose of rehabilitating non-compliant or high hazard Kentucky watershed dams</a:t>
            </a:r>
            <a:r>
              <a:rPr lang="en-US" sz="2800" dirty="0">
                <a:ea typeface="+mn-lt"/>
                <a:cs typeface="+mn-lt"/>
              </a:rPr>
              <a:t>.”</a:t>
            </a:r>
          </a:p>
          <a:p>
            <a:r>
              <a:rPr lang="en-US" sz="2800" dirty="0">
                <a:ea typeface="+mn-lt"/>
                <a:cs typeface="+mn-lt"/>
              </a:rPr>
              <a:t>$5,000,000 was placed into the “Watershed Dam Infrastructure Revolving Fund.” </a:t>
            </a:r>
          </a:p>
          <a:p>
            <a:r>
              <a:rPr lang="en-US" sz="2800" dirty="0">
                <a:ea typeface="+mn-lt"/>
                <a:cs typeface="+mn-lt"/>
              </a:rPr>
              <a:t>To be used for grants, not loans.</a:t>
            </a:r>
          </a:p>
          <a:p>
            <a:r>
              <a:rPr lang="en-US" sz="2800" dirty="0">
                <a:ea typeface="+mn-lt"/>
                <a:cs typeface="+mn-lt"/>
              </a:rPr>
              <a:t>Soil &amp; Water Conservation Commission will be accepting applications for  the grants.</a:t>
            </a:r>
            <a:endParaRPr lang="en-US" sz="2800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34E3-F651-1601-88F1-2B6F5DF2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Watershed Dams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07665-ABF9-4B28-C7F1-6DEACECE5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7137" y="707571"/>
            <a:ext cx="7586663" cy="60321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Watershed dams constructed by USDA </a:t>
            </a:r>
            <a:r>
              <a:rPr lang="en-US" sz="2800" b="1" dirty="0">
                <a:cs typeface="Calibri"/>
              </a:rPr>
              <a:t>Natural Resources Conservation Service </a:t>
            </a:r>
            <a:r>
              <a:rPr lang="en-US" sz="2800" dirty="0">
                <a:cs typeface="Calibri"/>
              </a:rPr>
              <a:t>(NRCS) primarily in the 1960's and 1970’s.</a:t>
            </a:r>
          </a:p>
          <a:p>
            <a:r>
              <a:rPr lang="en-US" sz="2800" dirty="0">
                <a:cs typeface="Calibri"/>
              </a:rPr>
              <a:t>Provide flood control, water supply and recreation.</a:t>
            </a:r>
          </a:p>
          <a:p>
            <a:r>
              <a:rPr lang="en-US" sz="2800" dirty="0">
                <a:cs typeface="Calibri"/>
              </a:rPr>
              <a:t>Most with an estimated structure life of 50 years, a few designed for 100 years.</a:t>
            </a:r>
          </a:p>
          <a:p>
            <a:r>
              <a:rPr lang="en-US" sz="2800" dirty="0">
                <a:cs typeface="Calibri"/>
              </a:rPr>
              <a:t>Dams are owned and maintained by </a:t>
            </a:r>
            <a:r>
              <a:rPr lang="en-US" sz="2800" b="1" dirty="0">
                <a:cs typeface="Calibri"/>
              </a:rPr>
              <a:t>local sponsors </a:t>
            </a:r>
            <a:r>
              <a:rPr lang="en-US" sz="2800" dirty="0">
                <a:cs typeface="Calibri"/>
              </a:rPr>
              <a:t>which can be county or city governments, or Watershed Conservancy Districts (made up of landowners from the area benefitted by the dam).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 </a:t>
            </a:r>
            <a:endParaRPr lang="en-US" sz="2800" dirty="0">
              <a:solidFill>
                <a:schemeClr val="tx1"/>
              </a:solidFill>
              <a:cs typeface="Calibri"/>
            </a:endParaRP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8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2DDE-C9BC-4CD8-AC63-89AE168D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Top Three Priorities According to NRCS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1B5F0-8049-44CF-0F46-87C9C133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525" y="509125"/>
            <a:ext cx="7315200" cy="58306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Rehabilitation funds are available from Natural Resources Conservation Service (NRCS), but </a:t>
            </a:r>
            <a:r>
              <a:rPr lang="en-US" sz="2800" b="1" dirty="0">
                <a:cs typeface="Calibri"/>
              </a:rPr>
              <a:t>require a 35% match </a:t>
            </a:r>
            <a:r>
              <a:rPr lang="en-US" sz="2800" dirty="0">
                <a:cs typeface="Calibri"/>
              </a:rPr>
              <a:t>that is paid by a local sponsor.</a:t>
            </a:r>
          </a:p>
          <a:p>
            <a:r>
              <a:rPr lang="en-US" sz="2800" dirty="0">
                <a:cs typeface="Calibri"/>
              </a:rPr>
              <a:t>Top three priority watershed dams @NRCS:</a:t>
            </a:r>
          </a:p>
          <a:p>
            <a:pPr lvl="1"/>
            <a:r>
              <a:rPr lang="en-US" sz="2400" b="1" dirty="0">
                <a:cs typeface="Calibri"/>
              </a:rPr>
              <a:t>Red Lick MPS#1 </a:t>
            </a:r>
            <a:r>
              <a:rPr lang="en-US" sz="2400" dirty="0">
                <a:cs typeface="Calibri"/>
              </a:rPr>
              <a:t>(Owsley Fork Lake), Madison County, total estimated cost $14.3-$20M and $5-$7M sponsor share  - sponsor has the match.</a:t>
            </a:r>
          </a:p>
          <a:p>
            <a:pPr lvl="1"/>
            <a:r>
              <a:rPr lang="en-US" sz="2400" b="1" dirty="0">
                <a:cs typeface="Calibri"/>
              </a:rPr>
              <a:t>Red Lick FRS #12 </a:t>
            </a:r>
            <a:r>
              <a:rPr lang="en-US" sz="2400" dirty="0">
                <a:cs typeface="Calibri"/>
              </a:rPr>
              <a:t>(Pilot Knob Lake) Madison County, total estimated cost $8M - $10M, local sponsor share $2.8  – $3.5M.</a:t>
            </a:r>
          </a:p>
          <a:p>
            <a:pPr lvl="1"/>
            <a:r>
              <a:rPr lang="en-US" sz="2400" b="1" dirty="0">
                <a:cs typeface="Calibri"/>
              </a:rPr>
              <a:t>East Fork Clarks River FRS #32</a:t>
            </a:r>
            <a:r>
              <a:rPr lang="en-US" sz="2400" dirty="0">
                <a:cs typeface="Calibri"/>
              </a:rPr>
              <a:t>, (Ford/Foust Lake), Marshall </a:t>
            </a:r>
            <a:r>
              <a:rPr lang="en-US" sz="2400">
                <a:cs typeface="Calibri"/>
              </a:rPr>
              <a:t>County, total </a:t>
            </a:r>
            <a:r>
              <a:rPr lang="en-US" sz="2400" dirty="0">
                <a:cs typeface="Calibri"/>
              </a:rPr>
              <a:t>estimated cost $10.5M, local sponsor share $3.5M.</a:t>
            </a:r>
          </a:p>
          <a:p>
            <a:endParaRPr lang="en-US" sz="2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2DDE-C9BC-4CD8-AC63-89AE168D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NRCS Funding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1B5F0-8049-44CF-0F46-87C9C133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78446" cy="58306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Calibri"/>
              </a:rPr>
              <a:t>Kentucky Watershed Projects include 200 Dams</a:t>
            </a:r>
          </a:p>
          <a:p>
            <a:pPr lvl="1"/>
            <a:r>
              <a:rPr lang="en-US" sz="2400" dirty="0">
                <a:cs typeface="Calibri"/>
              </a:rPr>
              <a:t>Hazard Potential* - 48 High Hazard, 17 Significant Hazard, 135 Low Hazard</a:t>
            </a:r>
          </a:p>
          <a:p>
            <a:pPr lvl="1"/>
            <a:r>
              <a:rPr lang="en-US" sz="2400" dirty="0">
                <a:cs typeface="Calibri"/>
              </a:rPr>
              <a:t>Per NRCS - Average Annual Benefits of 20 dams is $12.180 Million</a:t>
            </a:r>
          </a:p>
          <a:p>
            <a:r>
              <a:rPr lang="en-US" sz="2600" dirty="0">
                <a:cs typeface="Calibri"/>
              </a:rPr>
              <a:t>Typical time to complete construction on a new rehabilitation project is 6-8 years.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cs typeface="Calibri"/>
              </a:rPr>
              <a:t>*</a:t>
            </a:r>
            <a:r>
              <a:rPr lang="en-US" sz="1800" b="1" dirty="0">
                <a:cs typeface="Calibri"/>
              </a:rPr>
              <a:t>High hazard dams </a:t>
            </a:r>
            <a:r>
              <a:rPr lang="en-US" sz="1800" dirty="0">
                <a:cs typeface="Calibri"/>
              </a:rPr>
              <a:t>are those that, </a:t>
            </a:r>
            <a:r>
              <a:rPr lang="en-US" sz="1800" b="1" u="sng" dirty="0">
                <a:cs typeface="Calibri"/>
              </a:rPr>
              <a:t>if they fail</a:t>
            </a:r>
            <a:r>
              <a:rPr lang="en-US" sz="1800" dirty="0">
                <a:cs typeface="Calibri"/>
              </a:rPr>
              <a:t>, </a:t>
            </a:r>
            <a:r>
              <a:rPr lang="en-US" sz="1800" u="sng" dirty="0">
                <a:cs typeface="Calibri"/>
              </a:rPr>
              <a:t>would </a:t>
            </a:r>
            <a:r>
              <a:rPr lang="en-US" sz="1800" dirty="0">
                <a:cs typeface="Calibri"/>
              </a:rPr>
              <a:t>cause probable loss of life/serious economic damage</a:t>
            </a:r>
            <a:r>
              <a:rPr lang="en-US" sz="1800" b="1" dirty="0">
                <a:cs typeface="Calibri"/>
              </a:rPr>
              <a:t>; Significant  Hazard</a:t>
            </a:r>
            <a:r>
              <a:rPr lang="en-US" sz="1800" dirty="0">
                <a:cs typeface="Calibri"/>
              </a:rPr>
              <a:t>– if failed, </a:t>
            </a:r>
            <a:r>
              <a:rPr lang="en-US" sz="1800" u="sng" dirty="0">
                <a:cs typeface="Calibri"/>
              </a:rPr>
              <a:t>may</a:t>
            </a:r>
            <a:r>
              <a:rPr lang="en-US" sz="1800" dirty="0">
                <a:cs typeface="Calibri"/>
              </a:rPr>
              <a:t> cause loss of life or appreciable economic damage </a:t>
            </a:r>
            <a:r>
              <a:rPr lang="en-US" sz="1800" b="1" dirty="0">
                <a:cs typeface="Calibri"/>
              </a:rPr>
              <a:t>Low Hazard </a:t>
            </a:r>
            <a:r>
              <a:rPr lang="en-US" sz="1800" dirty="0">
                <a:cs typeface="Calibri"/>
              </a:rPr>
              <a:t>- if failed, </a:t>
            </a:r>
            <a:r>
              <a:rPr lang="en-US" sz="1800" u="sng" dirty="0">
                <a:cs typeface="Calibri"/>
              </a:rPr>
              <a:t>would not </a:t>
            </a:r>
            <a:r>
              <a:rPr lang="en-US" sz="1800" dirty="0">
                <a:cs typeface="Calibri"/>
              </a:rPr>
              <a:t>cause loss of life or appreciable economic damage.</a:t>
            </a:r>
          </a:p>
          <a:p>
            <a:endParaRPr lang="en-US" sz="2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4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54C990-9493-43C5-A08F-2B9A55F7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76A2F0-4868-448D-8624-668A960A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26FB0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0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60CC-2042-86AB-379F-6D372BEE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NRCS Estimate of Total Need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4686" y="707571"/>
            <a:ext cx="79030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Calibri"/>
              </a:rPr>
              <a:t>24 watershed dams across Kentucky are currently high hazard and do not meet the specifications for a high hazard dam.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Typical construction cost for a dam rehabilitation is $2-$4 Million (prior to 2020). </a:t>
            </a:r>
          </a:p>
          <a:p>
            <a:pPr lvl="1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An estimate of the total funding needed in Kentucky is 24 x $4,000,000.00 = $96,000,000. The sponsor’s portion of this cost would be 35% x $96,000,000 = $33,600,00.00.  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60CC-2042-86AB-379F-6D372BEE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560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7630</TotalTime>
  <Words>586</Words>
  <Application>Microsoft Office PowerPoint</Application>
  <PresentationFormat>Widescreen</PresentationFormat>
  <Paragraphs>52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 2</vt:lpstr>
      <vt:lpstr>Frame</vt:lpstr>
      <vt:lpstr>Watershed Dams</vt:lpstr>
      <vt:lpstr>FY23 Budget Language</vt:lpstr>
      <vt:lpstr>Watershed Dams</vt:lpstr>
      <vt:lpstr>Top Three Priorities According to NRCS</vt:lpstr>
      <vt:lpstr>NRCS Funding </vt:lpstr>
      <vt:lpstr>PowerPoint Presentation</vt:lpstr>
      <vt:lpstr>NRCS Estimate of Total Need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Slone, Gordon (EEC)</dc:creator>
  <cp:lastModifiedBy>Spoonamore, Susan (LRC)</cp:lastModifiedBy>
  <cp:revision>658</cp:revision>
  <cp:lastPrinted>2023-02-24T20:55:14Z</cp:lastPrinted>
  <dcterms:created xsi:type="dcterms:W3CDTF">2022-05-24T17:37:11Z</dcterms:created>
  <dcterms:modified xsi:type="dcterms:W3CDTF">2023-03-07T13:54:38Z</dcterms:modified>
</cp:coreProperties>
</file>