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63" r:id="rId4"/>
    <p:sldId id="264" r:id="rId5"/>
    <p:sldId id="265" r:id="rId6"/>
    <p:sldId id="273" r:id="rId7"/>
    <p:sldId id="267" r:id="rId8"/>
    <p:sldId id="277" r:id="rId9"/>
    <p:sldId id="269" r:id="rId10"/>
    <p:sldId id="258" r:id="rId11"/>
    <p:sldId id="259" r:id="rId12"/>
    <p:sldId id="276" r:id="rId13"/>
    <p:sldId id="261" r:id="rId14"/>
    <p:sldId id="275" r:id="rId15"/>
    <p:sldId id="274" r:id="rId16"/>
    <p:sldId id="262" r:id="rId17"/>
    <p:sldId id="266" r:id="rId18"/>
    <p:sldId id="272" r:id="rId19"/>
  </p:sldIdLst>
  <p:sldSz cx="9144000" cy="5143500" type="screen16x9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2" roundtripDataSignature="AMtx7mjI2WoSjEyEAmnHz6GU1QN1Baul/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133" d="100"/>
          <a:sy n="133" d="100"/>
        </p:scale>
        <p:origin x="99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79" name="Google Shape;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15" name="Google Shape;1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21" name="Google Shape;1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46" name="Google Shape;14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84" name="Google Shape;18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28" name="Google Shape;1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34" name="Google Shape;13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40" name="Google Shape;14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52" name="Google Shape;15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65" name="Google Shape;16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8" name="Google Shape;9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9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9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4" name="Google Shape;54;p26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55" name="Google Shape;55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27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8"/>
          <p:cNvSpPr/>
          <p:nvPr/>
        </p:nvSpPr>
        <p:spPr>
          <a:xfrm>
            <a:off x="0" y="4478041"/>
            <a:ext cx="9144000" cy="664490"/>
          </a:xfrm>
          <a:prstGeom prst="rect">
            <a:avLst/>
          </a:prstGeom>
          <a:solidFill>
            <a:srgbClr val="F7BF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9;p1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152761" y="4712530"/>
            <a:ext cx="1762004" cy="195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31449" y="4588070"/>
            <a:ext cx="2414357" cy="44598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"/>
          <p:cNvSpPr txBox="1">
            <a:spLocks noGrp="1"/>
          </p:cNvSpPr>
          <p:nvPr>
            <p:ph type="ctrTitle"/>
          </p:nvPr>
        </p:nvSpPr>
        <p:spPr>
          <a:xfrm>
            <a:off x="1201141" y="162231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lang="en-US" dirty="0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Murray State University School of Veterinary Medicine </a:t>
            </a:r>
            <a:br>
              <a:rPr lang="en-US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dirty="0"/>
          </a:p>
        </p:txBody>
      </p:sp>
      <p:sp>
        <p:nvSpPr>
          <p:cNvPr id="83" name="Google Shape;83;p1"/>
          <p:cNvSpPr txBox="1">
            <a:spLocks noGrp="1"/>
          </p:cNvSpPr>
          <p:nvPr>
            <p:ph type="subTitle" idx="1"/>
          </p:nvPr>
        </p:nvSpPr>
        <p:spPr>
          <a:xfrm>
            <a:off x="3429000" y="2115162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lang="en-US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2/7/2024</a:t>
            </a:r>
            <a:endParaRPr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lang="en-US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House Agriculture Committee</a:t>
            </a:r>
            <a:endParaRPr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"/>
          <p:cNvSpPr txBox="1">
            <a:spLocks noGrp="1"/>
          </p:cNvSpPr>
          <p:nvPr>
            <p:ph type="title"/>
          </p:nvPr>
        </p:nvSpPr>
        <p:spPr>
          <a:xfrm>
            <a:off x="628650" y="62990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300"/>
              <a:buFont typeface="Times New Roman"/>
              <a:buNone/>
            </a:pPr>
            <a:r>
              <a:rPr lang="en-US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Existing Support Structure at Murray State</a:t>
            </a:r>
            <a:endParaRPr dirty="0">
              <a:solidFill>
                <a:srgbClr val="00B0F0"/>
              </a:solidFill>
            </a:endParaRPr>
          </a:p>
        </p:txBody>
      </p:sp>
      <p:sp>
        <p:nvSpPr>
          <p:cNvPr id="95" name="Google Shape;95;p3"/>
          <p:cNvSpPr txBox="1">
            <a:spLocks noGrp="1"/>
          </p:cNvSpPr>
          <p:nvPr>
            <p:ph type="body" idx="1"/>
          </p:nvPr>
        </p:nvSpPr>
        <p:spPr>
          <a:xfrm>
            <a:off x="577849" y="1057162"/>
            <a:ext cx="8457293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Rudolph Equine Education Center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West Farm Complex, which houses the university’s certified Angus herd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North Farm Complex, which houses the university’s swine unit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Breathitt Veterinary Center, a veterinary diagnostic laboratory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Carman Pavilion Pre-Vet/Vet Tech Teaching Facility</a:t>
            </a:r>
          </a:p>
          <a:p>
            <a:pPr marL="457200" lvl="0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employ 11 veterinarians and 40 Veterinary Practice and Diagnostic Technicians</a:t>
            </a:r>
          </a:p>
          <a:p>
            <a:pPr marL="457200" lvl="0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Pre-Vet and Vet Tech program, over 450 students</a:t>
            </a:r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None/>
            </a:pPr>
            <a:endParaRPr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38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2770055" cy="218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2285999"/>
            <a:ext cx="2852827" cy="2189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54818" y="0"/>
            <a:ext cx="3089182" cy="2189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38843" y="2285999"/>
            <a:ext cx="3008306" cy="2189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70055" y="0"/>
            <a:ext cx="3284763" cy="2189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52827" y="2285999"/>
            <a:ext cx="3286016" cy="2189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5C41B-C74B-4B2E-8894-4F3D3AA20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8A080-496F-4211-AC19-DEE9713F22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FF742-B66B-48C7-95FA-C73403CCC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2443" y="117932"/>
            <a:ext cx="4120527" cy="30903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C98A7E-04D0-4008-B007-BBE08F59B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7988"/>
            <a:ext cx="5314620" cy="398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80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300"/>
              <a:buFont typeface="Times New Roman"/>
              <a:buNone/>
            </a:pPr>
            <a:r>
              <a:rPr lang="en-US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Do We Get them to Stay in KY and Practice in Rural Areas- The Grassroots Approach</a:t>
            </a:r>
            <a:endParaRPr dirty="0"/>
          </a:p>
        </p:txBody>
      </p:sp>
      <p:sp>
        <p:nvSpPr>
          <p:cNvPr id="118" name="Google Shape;118;p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4857750" cy="2448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Currently, the Hutson School of Agriculture at Murray State University has dual credit system with high schools in every county of the Commonwealth (this semester ~1000 students) .</a:t>
            </a:r>
          </a:p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/>
                <a:cs typeface="Times New Roman"/>
                <a:sym typeface="Times New Roman"/>
              </a:rPr>
              <a:t>We must identify rural youth with desire and potential in 10</a:t>
            </a:r>
            <a:r>
              <a:rPr lang="en-US" baseline="30000" dirty="0">
                <a:solidFill>
                  <a:srgbClr val="002060"/>
                </a:solidFill>
                <a:latin typeface="Times New Roman"/>
                <a:cs typeface="Times New Roman"/>
                <a:sym typeface="Times New Roman"/>
              </a:rPr>
              <a:t>th</a:t>
            </a:r>
            <a:r>
              <a:rPr lang="en-US" dirty="0">
                <a:solidFill>
                  <a:srgbClr val="002060"/>
                </a:solidFill>
                <a:latin typeface="Times New Roman"/>
                <a:cs typeface="Times New Roman"/>
                <a:sym typeface="Times New Roman"/>
              </a:rPr>
              <a:t> grade</a:t>
            </a:r>
          </a:p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/>
                <a:cs typeface="Times New Roman"/>
                <a:sym typeface="Times New Roman"/>
              </a:rPr>
              <a:t>Deliver dual credit sciences and support to those students</a:t>
            </a:r>
          </a:p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/>
                <a:cs typeface="Times New Roman"/>
                <a:sym typeface="Times New Roman"/>
              </a:rPr>
              <a:t>Bolster the pipeline with capable Vet School applicants</a:t>
            </a:r>
          </a:p>
          <a:p>
            <a:pPr marL="171450" lvl="0" indent="-38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5DD06D-3263-430E-97A3-A04C88E15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689" y="1369219"/>
            <a:ext cx="3488993" cy="261674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C2344-8976-4376-9EFB-63C45B0D6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Do We Get them to Stay in KY and Practice in Rural Areas- The Grassroots Approach?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91835D-EACD-416A-8D00-91D8735D4D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ts val="0"/>
              </a:spcBef>
              <a:buClr>
                <a:srgbClr val="002060"/>
              </a:buClr>
              <a:buSzPts val="2100"/>
            </a:pPr>
            <a:r>
              <a:rPr lang="en-US" dirty="0">
                <a:solidFill>
                  <a:srgbClr val="002060"/>
                </a:solidFill>
                <a:latin typeface="Times New Roman"/>
                <a:cs typeface="Times New Roman"/>
                <a:sym typeface="Times New Roman"/>
              </a:rPr>
              <a:t>Provide scholarship incentive to rural pre-vet students who want to return to large animal/mixed practice.- 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cs typeface="Times New Roman"/>
                <a:sym typeface="Times New Roman"/>
              </a:rPr>
              <a:t>New endowment to support rural students studying veterinary medicine- $4.2 million</a:t>
            </a:r>
          </a:p>
          <a:p>
            <a:pPr marL="0" indent="0">
              <a:spcBef>
                <a:spcPts val="0"/>
              </a:spcBef>
              <a:buClr>
                <a:srgbClr val="002060"/>
              </a:buClr>
              <a:buSzPts val="2100"/>
              <a:buNone/>
            </a:pPr>
            <a:endParaRPr lang="en-US" dirty="0">
              <a:solidFill>
                <a:srgbClr val="002060"/>
              </a:solidFill>
              <a:latin typeface="Times New Roman"/>
              <a:cs typeface="Times New Roman"/>
              <a:sym typeface="Times New Roman"/>
            </a:endParaRPr>
          </a:p>
          <a:p>
            <a:pPr marL="171450" lvl="0" indent="-171450">
              <a:spcBef>
                <a:spcPts val="0"/>
              </a:spcBef>
              <a:buClr>
                <a:srgbClr val="002060"/>
              </a:buClr>
              <a:buSzPts val="2100"/>
            </a:pPr>
            <a:r>
              <a:rPr lang="en-US" dirty="0">
                <a:solidFill>
                  <a:srgbClr val="002060"/>
                </a:solidFill>
                <a:latin typeface="Times New Roman"/>
                <a:cs typeface="Times New Roman"/>
                <a:sym typeface="Times New Roman"/>
              </a:rPr>
              <a:t>Admission to MSU Vet School criteria clearly defined and transparent</a:t>
            </a:r>
          </a:p>
          <a:p>
            <a:pPr marL="171450" lvl="0" indent="-171450">
              <a:spcBef>
                <a:spcPts val="0"/>
              </a:spcBef>
              <a:buClr>
                <a:srgbClr val="002060"/>
              </a:buClr>
              <a:buSzPts val="2100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76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CEE11-F575-41AA-BB40-522C70879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Do We Get them to Stay in KY and Practice in Rural Areas- The Grassroots Approach?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2899F-5EEE-43B9-8A49-0C6D6000E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4900034" cy="3263504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 the debt burden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Tuition Model -  lower tuition and fees than KY students currently pay to attend Auburn.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Considerably less than several private schools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65FD23-ED71-4239-898E-CD89F839C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824" y="1644192"/>
            <a:ext cx="3410055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76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300"/>
              <a:buFont typeface="Times New Roman"/>
              <a:buNone/>
            </a:pPr>
            <a:r>
              <a:rPr lang="en-US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Potential Impact</a:t>
            </a:r>
            <a:endParaRPr/>
          </a:p>
        </p:txBody>
      </p:sp>
      <p:sp>
        <p:nvSpPr>
          <p:cNvPr id="124" name="Google Shape;124;p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5017407" cy="2774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171450" lvl="0" indent="-17148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Char char="•"/>
            </a:pPr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Job Creation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: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The new school will help address the shortage of veterinarians in Kentucky.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8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An estimated 50–70 veterinarians graduate each year with an increased </a:t>
            </a:r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likelihood to remain in Kentucky. </a:t>
            </a:r>
          </a:p>
          <a:p>
            <a:pPr marL="171450" lvl="0" indent="-17148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Emergency veterinary care facility</a:t>
            </a:r>
          </a:p>
          <a:p>
            <a:pPr marL="171450" lvl="0" indent="-17148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Bolster potential veterinarians from </a:t>
            </a:r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rural areas</a:t>
            </a:r>
            <a:endParaRPr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4813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pic>
        <p:nvPicPr>
          <p:cNvPr id="125" name="Google Shape;12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2571" y="646440"/>
            <a:ext cx="2330705" cy="3497389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Times New Roman"/>
              <a:buNone/>
            </a:pPr>
            <a:r>
              <a:rPr lang="en-US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Students are Our Focus!</a:t>
            </a:r>
            <a:br>
              <a:rPr lang="en-US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dirty="0">
              <a:solidFill>
                <a:srgbClr val="00B0F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9" name="Google Shape;149;p11"/>
          <p:cNvSpPr txBox="1">
            <a:spLocks noGrp="1"/>
          </p:cNvSpPr>
          <p:nvPr>
            <p:ph type="body" idx="1"/>
          </p:nvPr>
        </p:nvSpPr>
        <p:spPr>
          <a:xfrm>
            <a:off x="548821" y="1042648"/>
            <a:ext cx="3922754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“It isn't just a passion, it is a dream for most of us. Going through your undergraduate years and spending all the time taking the hard classes and not get accepted into a Veterinary School is very discouraging. Everyone always says, "follow your dreams," however that is not possible unless you get accepted.”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endParaRPr dirty="0">
              <a:highlight>
                <a:srgbClr val="FFFF0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8DC504-1257-40AC-A253-55BE4EEB1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575" y="1591610"/>
            <a:ext cx="4572000" cy="250924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73058" y="2352959"/>
            <a:ext cx="3172487" cy="2062116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187" name="Google Shape;187;p17"/>
          <p:cNvSpPr txBox="1">
            <a:spLocks noGrp="1"/>
          </p:cNvSpPr>
          <p:nvPr>
            <p:ph type="title"/>
          </p:nvPr>
        </p:nvSpPr>
        <p:spPr>
          <a:xfrm>
            <a:off x="290286" y="3166836"/>
            <a:ext cx="4281714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7200"/>
              <a:buFont typeface="Times New Roman"/>
              <a:buNone/>
            </a:pPr>
            <a:r>
              <a:rPr lang="en-US" sz="720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Discussion</a:t>
            </a:r>
            <a:endParaRPr/>
          </a:p>
        </p:txBody>
      </p:sp>
      <p:pic>
        <p:nvPicPr>
          <p:cNvPr id="188" name="Google Shape;18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455" y="109359"/>
            <a:ext cx="4093029" cy="2727647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89" name="Google Shape;18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58113" y="109358"/>
            <a:ext cx="2987431" cy="1979173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"/>
          <p:cNvSpPr txBox="1"/>
          <p:nvPr/>
        </p:nvSpPr>
        <p:spPr>
          <a:xfrm>
            <a:off x="729343" y="955479"/>
            <a:ext cx="7772400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Murray State University’s Hutson School of Agriculture, which currently serves approximately 1400 students, is perfectly positioned to address the growing need for rural veterinarians in Kentucky. </a:t>
            </a:r>
            <a:endParaRPr lang="en-US" sz="2200" b="0" i="0" u="none" strike="noStrike" cap="none" dirty="0">
              <a:solidFill>
                <a:srgbClr val="002060"/>
              </a:solidFill>
              <a:highlight>
                <a:srgbClr val="FFFF00"/>
              </a:highlight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Arial"/>
              <a:buChar char="•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Well established network across the state through dual credit courses.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Kentucky has a need for rural and large animal veterinarians that has not been met by the current approach to training Kentucky students.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89;p2"/>
          <p:cNvSpPr txBox="1"/>
          <p:nvPr/>
        </p:nvSpPr>
        <p:spPr>
          <a:xfrm>
            <a:off x="914399" y="230958"/>
            <a:ext cx="671285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Feasibility Study- Peake et al.</a:t>
            </a:r>
            <a:endParaRPr sz="3200" dirty="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300"/>
              <a:buFont typeface="Times New Roman"/>
              <a:buNone/>
            </a:pPr>
            <a:r>
              <a:rPr lang="en-US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Kentucky Veterinarian Status</a:t>
            </a:r>
            <a:endParaRPr lang="en-US" dirty="0"/>
          </a:p>
        </p:txBody>
      </p:sp>
      <p:sp>
        <p:nvSpPr>
          <p:cNvPr id="131" name="Google Shape;131;p8"/>
          <p:cNvSpPr txBox="1">
            <a:spLocks noGrp="1"/>
          </p:cNvSpPr>
          <p:nvPr>
            <p:ph type="body" idx="1"/>
          </p:nvPr>
        </p:nvSpPr>
        <p:spPr>
          <a:xfrm>
            <a:off x="628650" y="1035390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- Data from the Board of Veterinary Examiners identify 1,564 practicing veterinarians with addresses in Kentucky and 2,613 licensed veterinarians in total.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ct val="100000"/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- The largest concentration are practicing in urban counties near Louisville and Lexington.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ct val="100000"/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- Just over half of Kentuckians who benefit from the veterinary contract spaces program at that institution return to Kentucky to practice after graduation.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4813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 txBox="1">
            <a:spLocks noGrp="1"/>
          </p:cNvSpPr>
          <p:nvPr>
            <p:ph type="title"/>
          </p:nvPr>
        </p:nvSpPr>
        <p:spPr>
          <a:xfrm>
            <a:off x="628649" y="273844"/>
            <a:ext cx="8391979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300"/>
              <a:buFont typeface="Times New Roman"/>
              <a:buNone/>
            </a:pPr>
            <a:r>
              <a:rPr lang="en-US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Future Veterinarian Needs</a:t>
            </a:r>
            <a:br>
              <a:rPr lang="en-US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2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Data Sources: AVMA 2023 State of the Profession</a:t>
            </a:r>
            <a:endParaRPr sz="2200" dirty="0">
              <a:solidFill>
                <a:srgbClr val="00B0F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" name="Google Shape;137;p9"/>
          <p:cNvSpPr txBox="1">
            <a:spLocks noGrp="1"/>
          </p:cNvSpPr>
          <p:nvPr>
            <p:ph type="body" idx="1"/>
          </p:nvPr>
        </p:nvSpPr>
        <p:spPr>
          <a:xfrm>
            <a:off x="628649" y="1369219"/>
            <a:ext cx="8137979" cy="3043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Veterinary positions will grow by 19.3% between 2016 and 2026, with 704 total openings during that time.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Veterinary Medicine is a “fast growing” occupation in Kentucky.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The shortage of rural food animal veterinarians available for herd health visits/consultations, surgery and emergency after hour visits is putting Kentucky producer’s herds and flocks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at risk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In the absence of veterinary consultation, producers may use veterinary pharmaceuticals inappropriately, putting a potentially dangerous product into the food chain. (USDA NIFA, 2023,paragraph 10).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38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"/>
          <p:cNvSpPr txBox="1">
            <a:spLocks noGrp="1"/>
          </p:cNvSpPr>
          <p:nvPr>
            <p:ph type="body" idx="1"/>
          </p:nvPr>
        </p:nvSpPr>
        <p:spPr>
          <a:xfrm>
            <a:off x="468993" y="374989"/>
            <a:ext cx="4698093" cy="3921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8148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There are currently 32 Colleges/School of Veterinary Medicine in the United States.</a:t>
            </a:r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8148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22 States do not have veterinary schools and each year there is a shortage of seats for students interested in studying veterinary medicine.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4813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dirty="0"/>
          </a:p>
        </p:txBody>
      </p:sp>
      <p:pic>
        <p:nvPicPr>
          <p:cNvPr id="143" name="Google Shape;14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8822" y="1095828"/>
            <a:ext cx="3598413" cy="24003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05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E3531-F5EB-4551-9892-7A956AF39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CF38FE-D424-4682-9478-C3A7EAC63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923" y="1458656"/>
            <a:ext cx="5203594" cy="282263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D5071A-6242-4653-B97C-E9EEF7ED8F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99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300"/>
              <a:buFont typeface="Times New Roman"/>
              <a:buNone/>
            </a:pPr>
            <a:r>
              <a:rPr lang="en-US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Clinical/Distributed Model</a:t>
            </a:r>
            <a:endParaRPr dirty="0"/>
          </a:p>
        </p:txBody>
      </p:sp>
      <p:sp>
        <p:nvSpPr>
          <p:cNvPr id="155" name="Google Shape;155;p12"/>
          <p:cNvSpPr txBox="1">
            <a:spLocks noGrp="1"/>
          </p:cNvSpPr>
          <p:nvPr>
            <p:ph type="body" idx="1"/>
          </p:nvPr>
        </p:nvSpPr>
        <p:spPr>
          <a:xfrm>
            <a:off x="628650" y="1268016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Distributed learning is an instructional model that allows instructor, students, and</a:t>
            </a:r>
            <a:r>
              <a:rPr lang="en-US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content to be located in different, non-centralized locations so that instruction and learning can occur independent of time and place.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Real world immersion – 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modeled after human healthcare education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Networking &amp; job offers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Tailor student clinical year focus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Student creates their own geography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Industry standard equipment exposure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Clinical partners screen and hire top students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Increased stakeholder engagement in training students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Reduced construction cost (approximately $150 million)</a:t>
            </a:r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ct val="100000"/>
              <a:buNone/>
            </a:pPr>
            <a:endParaRPr dirty="0"/>
          </a:p>
        </p:txBody>
      </p:sp>
      <p:pic>
        <p:nvPicPr>
          <p:cNvPr id="156" name="Google Shape;15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1783" y="2355023"/>
            <a:ext cx="2766081" cy="167785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05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92F53-B2CC-4049-8751-E71CF4EC6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Clinical/Distributed Model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81A555-6E82-4109-A9B4-EAF0194559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11430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 –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Accredited same way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Same licensure exam</a:t>
            </a:r>
          </a:p>
          <a:p>
            <a:pPr marL="11430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Selected Current Vet Schools under this model</a:t>
            </a:r>
          </a:p>
          <a:p>
            <a:pPr marL="11430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Texas Tech</a:t>
            </a:r>
          </a:p>
          <a:p>
            <a:pPr marL="11430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Clemson University</a:t>
            </a:r>
          </a:p>
          <a:p>
            <a:pPr marL="11430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University of Arizona</a:t>
            </a:r>
          </a:p>
          <a:p>
            <a:pPr marL="11430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Lincoln Memorial University</a:t>
            </a:r>
          </a:p>
          <a:p>
            <a:pPr marL="11430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Calgary University</a:t>
            </a:r>
          </a:p>
          <a:p>
            <a:pPr marL="11430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Long Island University</a:t>
            </a:r>
          </a:p>
          <a:p>
            <a:pPr marL="114300" indent="0">
              <a:buNone/>
            </a:pPr>
            <a:r>
              <a:rPr lang="en-US" dirty="0"/>
              <a:t>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41F874-B24E-4218-A5F4-128599D2C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001" y="974463"/>
            <a:ext cx="2926608" cy="365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971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4"/>
          <p:cNvSpPr txBox="1">
            <a:spLocks noGrp="1"/>
          </p:cNvSpPr>
          <p:nvPr>
            <p:ph type="title"/>
          </p:nvPr>
        </p:nvSpPr>
        <p:spPr>
          <a:xfrm>
            <a:off x="0" y="578644"/>
            <a:ext cx="9085943" cy="422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Times New Roman"/>
              <a:buNone/>
            </a:pPr>
            <a:r>
              <a:rPr lang="en-US" sz="28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VISION OF MSU SCHOOL OF VETERINARY MEDICINE</a:t>
            </a:r>
            <a:br>
              <a:rPr lang="en-US" sz="28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800" dirty="0">
              <a:solidFill>
                <a:srgbClr val="00B0F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8" name="Google Shape;168;p14"/>
          <p:cNvSpPr txBox="1">
            <a:spLocks noGrp="1"/>
          </p:cNvSpPr>
          <p:nvPr>
            <p:ph type="body" idx="1"/>
          </p:nvPr>
        </p:nvSpPr>
        <p:spPr>
          <a:xfrm>
            <a:off x="628650" y="1209562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8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Curriculum: Clinical/Distributed Model of Veterinary education program; preclinical training at the new Murray facility, clinical partnership training with existing practices, non-profits, and industries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8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Class Size: up to 70/class with a focus on rural Kentucky and large animal practices</a:t>
            </a:r>
          </a:p>
          <a:p>
            <a:pPr marL="628650" lvl="1" indent="-171481">
              <a:spcBef>
                <a:spcPts val="750"/>
              </a:spcBef>
              <a:buClr>
                <a:srgbClr val="002060"/>
              </a:buClr>
              <a:buSzPct val="100000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Incentive scholarship endowment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6813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147542</TotalTime>
  <Words>845</Words>
  <Application>Microsoft Office PowerPoint</Application>
  <PresentationFormat>On-screen Show (16:9)</PresentationFormat>
  <Paragraphs>75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Murray State University School of Veterinary Medicine  </vt:lpstr>
      <vt:lpstr>PowerPoint Presentation</vt:lpstr>
      <vt:lpstr>Kentucky Veterinarian Status</vt:lpstr>
      <vt:lpstr>Future Veterinarian Needs Data Sources: AVMA 2023 State of the Profession</vt:lpstr>
      <vt:lpstr>PowerPoint Presentation</vt:lpstr>
      <vt:lpstr>PowerPoint Presentation</vt:lpstr>
      <vt:lpstr>The Clinical/Distributed Model</vt:lpstr>
      <vt:lpstr>The Clinical/Distributed Model</vt:lpstr>
      <vt:lpstr>VISION OF MSU SCHOOL OF VETERINARY MEDICINE </vt:lpstr>
      <vt:lpstr>Existing Support Structure at Murray State</vt:lpstr>
      <vt:lpstr>PowerPoint Presentation</vt:lpstr>
      <vt:lpstr>PowerPoint Presentation</vt:lpstr>
      <vt:lpstr>How Do We Get them to Stay in KY and Practice in Rural Areas- The Grassroots Approach</vt:lpstr>
      <vt:lpstr>How Do We Get them to Stay in KY and Practice in Rural Areas- The Grassroots Approach?</vt:lpstr>
      <vt:lpstr>How Do We Get them to Stay in KY and Practice in Rural Areas- The Grassroots Approach?</vt:lpstr>
      <vt:lpstr>Potential Impact</vt:lpstr>
      <vt:lpstr>Students are Our Focus! </vt:lpstr>
      <vt:lpstr>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Murray State School of Veterinary Medicine  Task Force Meeting</dc:title>
  <dc:creator>Microsoft Office User</dc:creator>
  <cp:lastModifiedBy>Spoonamore, Susan (LRC)</cp:lastModifiedBy>
  <cp:revision>42</cp:revision>
  <cp:lastPrinted>2024-02-06T16:15:02Z</cp:lastPrinted>
  <dcterms:created xsi:type="dcterms:W3CDTF">2023-10-09T18:16:07Z</dcterms:created>
  <dcterms:modified xsi:type="dcterms:W3CDTF">2024-02-06T16:37:17Z</dcterms:modified>
</cp:coreProperties>
</file>