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9314" y="596019"/>
            <a:ext cx="7510506" cy="3213982"/>
          </a:xfrm>
        </p:spPr>
        <p:txBody>
          <a:bodyPr anchor="b">
            <a:normAutofit/>
          </a:bodyPr>
          <a:lstStyle>
            <a:lvl1pPr algn="ctr">
              <a:defRPr sz="4000"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314" y="3886200"/>
            <a:ext cx="7510506" cy="2219108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0" scaled="1"/>
                  <a:tileRect/>
                </a:gra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397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677" y="4377485"/>
            <a:ext cx="7413007" cy="907505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7678" y="996188"/>
            <a:ext cx="7301427" cy="298112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677" y="5284990"/>
            <a:ext cx="7413007" cy="81707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7678" y="6181344"/>
            <a:ext cx="533727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579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7" y="596018"/>
            <a:ext cx="7511474" cy="3137782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7" y="4343400"/>
            <a:ext cx="7511474" cy="175866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355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83818" y="86027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accent1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888822" y="29859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accent1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942" y="596018"/>
            <a:ext cx="6974115" cy="3044079"/>
          </a:xfrm>
        </p:spPr>
        <p:txBody>
          <a:bodyPr anchor="ctr">
            <a:normAutofit/>
          </a:bodyPr>
          <a:lstStyle>
            <a:lvl1pPr algn="l">
              <a:defRPr sz="2800" b="0" cap="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56436" y="3650606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7" y="4641206"/>
            <a:ext cx="7511473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0" scaled="1"/>
                  <a:tileRect/>
                </a:gra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823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7" y="3603566"/>
            <a:ext cx="7512338" cy="14688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015" y="5072366"/>
            <a:ext cx="7512339" cy="102969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43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83818" y="75385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accent1"/>
                </a:solidFill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887556" y="287949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accent1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942" y="596018"/>
            <a:ext cx="6974115" cy="2844369"/>
          </a:xfrm>
        </p:spPr>
        <p:txBody>
          <a:bodyPr anchor="ctr">
            <a:normAutofit/>
          </a:bodyPr>
          <a:lstStyle>
            <a:lvl1pPr algn="l">
              <a:defRPr sz="2800" b="0" cap="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8347" y="3886200"/>
            <a:ext cx="7512338" cy="105366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0" scaled="1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7" y="4939862"/>
            <a:ext cx="7512338" cy="1162198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53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6" y="596018"/>
            <a:ext cx="7511473" cy="275678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8346" y="3682941"/>
            <a:ext cx="7511473" cy="104928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7" y="4732224"/>
            <a:ext cx="7511472" cy="1369836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5825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18347" y="596018"/>
            <a:ext cx="7511473" cy="13124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9653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1708" y="596018"/>
            <a:ext cx="1778112" cy="550604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8347" y="596018"/>
            <a:ext cx="5624137" cy="550604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471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630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314" y="3270698"/>
            <a:ext cx="7510506" cy="1823305"/>
          </a:xfrm>
        </p:spPr>
        <p:txBody>
          <a:bodyPr anchor="b">
            <a:normAutofit/>
          </a:bodyPr>
          <a:lstStyle>
            <a:lvl1pPr algn="r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9314" y="5103810"/>
            <a:ext cx="7510506" cy="99825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613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347" y="2060898"/>
            <a:ext cx="3685073" cy="403133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060898"/>
            <a:ext cx="3689239" cy="403133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84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306" y="2060898"/>
            <a:ext cx="3397113" cy="733596"/>
          </a:xfrm>
        </p:spPr>
        <p:txBody>
          <a:bodyPr anchor="b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347" y="2786027"/>
            <a:ext cx="3685073" cy="3316033"/>
          </a:xfrm>
        </p:spPr>
        <p:txBody>
          <a:bodyPr anchor="t"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150" y="2060898"/>
            <a:ext cx="3419670" cy="725129"/>
          </a:xfrm>
        </p:spPr>
        <p:txBody>
          <a:bodyPr anchor="b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65" y="2786027"/>
            <a:ext cx="3701520" cy="3316033"/>
          </a:xfrm>
        </p:spPr>
        <p:txBody>
          <a:bodyPr anchor="t"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28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263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214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7" y="1754928"/>
            <a:ext cx="2729523" cy="1371600"/>
          </a:xfrm>
        </p:spPr>
        <p:txBody>
          <a:bodyPr anchor="b">
            <a:normAutofit/>
          </a:bodyPr>
          <a:lstStyle>
            <a:lvl1pPr algn="l">
              <a:defRPr sz="2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8856" y="596018"/>
            <a:ext cx="4500964" cy="5506041"/>
          </a:xfrm>
        </p:spPr>
        <p:txBody>
          <a:bodyPr anchor="ctr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347" y="3126528"/>
            <a:ext cx="2729523" cy="18288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053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7" y="1898269"/>
            <a:ext cx="4423803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15442" y="-18288"/>
            <a:ext cx="2500062" cy="6903720"/>
          </a:xfr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080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7318" y="3269869"/>
            <a:ext cx="4423803" cy="18288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23649" y="6181344"/>
            <a:ext cx="718502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18348" y="6181344"/>
            <a:ext cx="37053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24262" y="6181344"/>
            <a:ext cx="305186" cy="32925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459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8347" y="596018"/>
            <a:ext cx="7511473" cy="1312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8" y="2060898"/>
            <a:ext cx="7511472" cy="4041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1708" y="6178260"/>
            <a:ext cx="1287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 i="0">
                <a:solidFill>
                  <a:schemeClr val="tx1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8347" y="6178260"/>
            <a:ext cx="56241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 i="0">
                <a:solidFill>
                  <a:schemeClr val="tx1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7202" y="617826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 i="0">
                <a:solidFill>
                  <a:schemeClr val="tx1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4358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 cap="all">
          <a:ln w="3175" cmpd="sng">
            <a:noFill/>
          </a:ln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65000"/>
                <a:lumOff val="35000"/>
                <a:alpha val="40000"/>
              </a:schemeClr>
            </a:glow>
            <a:outerShdw blurRad="28575" dist="38100" dir="1404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8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6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4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4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2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1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1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1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00000"/>
        <a:buFont typeface="Arial"/>
        <a:buChar char="•"/>
        <a:defRPr sz="11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t>Halfway Houses’ Role with the</a:t>
            </a:r>
          </a:p>
          <a:p>
            <a:r>
              <a:t>Kentucky Department of Corrections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Fiscal Efficiency, Public Safety, and Reentry Outcomes</a:t>
            </a:r>
          </a:p>
          <a:p>
            <a:r>
              <a:t>Prepared for the Budget Committee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Cost Comparison: Institutional Placement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2024 prison costs ranged from $85.41 to $204.16 per bed per day</a:t>
            </a:r>
          </a:p>
          <a:p>
            <a:r>
              <a:t>Jail reimbursement ranged from $44.97 to $54.97 per day</a:t>
            </a:r>
          </a:p>
          <a:p>
            <a:r>
              <a:t>All figures include DOC administrative costs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Cost Comparison: Halfway Houses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Halfway house </a:t>
            </a:r>
            <a:r>
              <a:rPr lang="en-US" dirty="0"/>
              <a:t>cost to </a:t>
            </a:r>
            <a:r>
              <a:rPr lang="en-US" dirty="0" err="1"/>
              <a:t>kydoc</a:t>
            </a:r>
            <a:r>
              <a:rPr dirty="0"/>
              <a:t>: $37.33 to $44.38 per day</a:t>
            </a:r>
          </a:p>
          <a:p>
            <a:r>
              <a:rPr dirty="0"/>
              <a:t>Statutory rate </a:t>
            </a:r>
            <a:r>
              <a:rPr lang="en-US"/>
              <a:t>for reimbursement </a:t>
            </a:r>
            <a:r>
              <a:t>set </a:t>
            </a:r>
            <a:r>
              <a:rPr dirty="0"/>
              <a:t>at $33.61 per day since 2019</a:t>
            </a:r>
            <a:r>
              <a:rPr lang="en-US" dirty="0"/>
              <a:t> (substance abuse treatment beds)</a:t>
            </a:r>
            <a:endParaRPr dirty="0"/>
          </a:p>
          <a:p>
            <a:r>
              <a:rPr dirty="0"/>
              <a:t>Lowest-cost secure placement option available to DOC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Inflation and Reimbursement Gap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National CPI increased 41.3% from 2010 to 2025</a:t>
            </a:r>
          </a:p>
          <a:p>
            <a:r>
              <a:rPr dirty="0"/>
              <a:t>No CPI or inflation adjustment provided to halfway houses</a:t>
            </a:r>
          </a:p>
          <a:p>
            <a:r>
              <a:rPr dirty="0"/>
              <a:t>Inflation-adjusted rate would be $47.41 per day</a:t>
            </a:r>
          </a:p>
          <a:p>
            <a:r>
              <a:rPr dirty="0"/>
              <a:t>Current rate is $13.80 below inflation-adjusted level</a:t>
            </a:r>
            <a:r>
              <a:rPr lang="en-US" dirty="0"/>
              <a:t> 29% below inflation-adjusted level.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DOC Budget Growth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DOC budget increased 27.5% from 2019 to 2025</a:t>
            </a:r>
          </a:p>
          <a:p>
            <a:r>
              <a:t>Halfway house reimbursement did not keep pace</a:t>
            </a:r>
          </a:p>
          <a:p>
            <a:r>
              <a:t>Growing gap between responsibilities and funding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Staffing Cost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DOC correctional officers: $49,000–$64,000 (2022)</a:t>
            </a:r>
          </a:p>
          <a:p>
            <a:r>
              <a:rPr dirty="0"/>
              <a:t>Halfway house equivalent staff: $28,000–$35,000</a:t>
            </a:r>
          </a:p>
          <a:p>
            <a:r>
              <a:rPr dirty="0"/>
              <a:t>Comparable duties at significantly lower cost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Clinical and Case Management Staffing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Parole Officers / Social Service Clinicians: $50,000–$73,000</a:t>
            </a:r>
          </a:p>
          <a:p>
            <a:r>
              <a:t>Halfway house Counselors / Case Managers: $37,000–$42,000</a:t>
            </a:r>
          </a:p>
          <a:p>
            <a:r>
              <a:t>Cost savings while delivering comparable services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External Treatment Cost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Community substance abuse treatment beds bill Medicaid up to $250/day</a:t>
            </a:r>
          </a:p>
          <a:p>
            <a:r>
              <a:t>All services billed separately</a:t>
            </a:r>
          </a:p>
          <a:p>
            <a:r>
              <a:t>Halfway houses provide bundled services at a fraction of the cost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Budget Implications and Recommendation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Halfway houses deliver secure placement at the lowest cost</a:t>
            </a:r>
          </a:p>
          <a:p>
            <a:r>
              <a:t>Current reimbursement does not reflect inflation or responsibilities</a:t>
            </a:r>
          </a:p>
          <a:p>
            <a:r>
              <a:t>Recommendation: Adjust rates to maintain capacity and outcomes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Historical Role of Halfway Houses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KDOC use of halfway house beds dates back over 60 years</a:t>
            </a:r>
          </a:p>
          <a:p>
            <a:r>
              <a:t>Long-standing, proven component of Kentucky’s correctional system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Core Function in Reentry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Integral role in reintegrating individuals from jail or prison</a:t>
            </a:r>
          </a:p>
          <a:p>
            <a:r>
              <a:t>Provide structured, gradual transition back into the community</a:t>
            </a:r>
          </a:p>
          <a:p>
            <a:r>
              <a:t>Offer stability during a high-risk reentry period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Safe and Secure Placement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Halfway houses are safe and secure facilities</a:t>
            </a:r>
          </a:p>
          <a:p>
            <a:r>
              <a:t>Security requirements match those of jails and prisons</a:t>
            </a:r>
          </a:p>
          <a:p>
            <a:r>
              <a:t>Controlled environments with accountability and supervision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Housing Stability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Provide housing for individuals with no home placement upon release</a:t>
            </a:r>
          </a:p>
          <a:p>
            <a:r>
              <a:t>Prevent homelessness following incarceration</a:t>
            </a:r>
          </a:p>
          <a:p>
            <a:r>
              <a:t>Support compliance and public safety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Employment and Housing Assistance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Primary program focus on job placement</a:t>
            </a:r>
          </a:p>
          <a:p>
            <a:r>
              <a:t>Assistance securing long-term housing</a:t>
            </a:r>
          </a:p>
          <a:p>
            <a:r>
              <a:t>Key drivers of successful reentry and reduced recidivism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Capacity and Treatment Beds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Halfway houses provide 2,561 beds statewide</a:t>
            </a:r>
          </a:p>
          <a:p>
            <a:r>
              <a:t>1,334 beds dedicated to substance abuse treatment</a:t>
            </a:r>
          </a:p>
          <a:p>
            <a:r>
              <a:t>Critical resource for treatment-involved offenders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Substance Abuse Treatment 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Prior to 2010, treatment occurred only in jail or prison settings</a:t>
            </a:r>
          </a:p>
          <a:p>
            <a:r>
              <a:t>Community-based treatment reduces institutional populations</a:t>
            </a:r>
          </a:p>
          <a:p>
            <a:r>
              <a:t>Improves continuity of care and outcomes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Community-Based Placements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Many individuals placed due to community violations</a:t>
            </a:r>
          </a:p>
          <a:p>
            <a:r>
              <a:t>Community placement prevents jail or prison admission</a:t>
            </a:r>
          </a:p>
          <a:p>
            <a:r>
              <a:t>Cost-effective intervention strategy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sh">
  <a:themeElements>
    <a:clrScheme name="Mesh">
      <a:dk1>
        <a:sysClr val="windowText" lastClr="000000"/>
      </a:dk1>
      <a:lt1>
        <a:sysClr val="window" lastClr="FFFFFF"/>
      </a:lt1>
      <a:dk2>
        <a:srgbClr val="363D46"/>
      </a:dk2>
      <a:lt2>
        <a:srgbClr val="EBEBEB"/>
      </a:lt2>
      <a:accent1>
        <a:srgbClr val="6F6F6F"/>
      </a:accent1>
      <a:accent2>
        <a:srgbClr val="BFBFA5"/>
      </a:accent2>
      <a:accent3>
        <a:srgbClr val="DCD084"/>
      </a:accent3>
      <a:accent4>
        <a:srgbClr val="E7BF5F"/>
      </a:accent4>
      <a:accent5>
        <a:srgbClr val="E9A039"/>
      </a:accent5>
      <a:accent6>
        <a:srgbClr val="CF7133"/>
      </a:accent6>
      <a:hlink>
        <a:srgbClr val="F28943"/>
      </a:hlink>
      <a:folHlink>
        <a:srgbClr val="F1B76C"/>
      </a:folHlink>
    </a:clrScheme>
    <a:fontScheme name="Mesh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esh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84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000000">
                <a:alpha val="5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25400" h="25400" prst="slop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28000"/>
                <a:satMod val="94000"/>
                <a:lumMod val="20000"/>
              </a:schemeClr>
              <a:schemeClr val="phClr">
                <a:tint val="94000"/>
                <a:shade val="84000"/>
                <a:satMod val="148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sh" id="{789EC3FE-34FD-429C-9918-760025E6C145}" vid="{B8BE45C0-8141-4D58-8C71-A009BC26FBB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TM03457485[[fn=Mesh]]</Template>
  <TotalTime>260</TotalTime>
  <Words>486</Words>
  <Application>Microsoft Office PowerPoint</Application>
  <PresentationFormat>On-screen Show (4:3)</PresentationFormat>
  <Paragraphs>68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Century Gothic</vt:lpstr>
      <vt:lpstr>Mesh</vt:lpstr>
      <vt:lpstr>Halfway Houses’ Role with the Kentucky Department of Corrections</vt:lpstr>
      <vt:lpstr>Historical Role of Halfway Houses</vt:lpstr>
      <vt:lpstr>Core Function in Reentry</vt:lpstr>
      <vt:lpstr>Safe and Secure Placement</vt:lpstr>
      <vt:lpstr>Housing Stability</vt:lpstr>
      <vt:lpstr>Employment and Housing Assistance</vt:lpstr>
      <vt:lpstr>Capacity and Treatment Beds</vt:lpstr>
      <vt:lpstr>Substance Abuse Treatment Evolution</vt:lpstr>
      <vt:lpstr>Community-Based Placements</vt:lpstr>
      <vt:lpstr>Cost Comparison: Institutional Placement</vt:lpstr>
      <vt:lpstr>Cost Comparison: Halfway Houses</vt:lpstr>
      <vt:lpstr>Inflation and Reimbursement Gap</vt:lpstr>
      <vt:lpstr>DOC Budget Growth Context</vt:lpstr>
      <vt:lpstr>Staffing Cost Comparison</vt:lpstr>
      <vt:lpstr>Clinical and Case Management Staffing</vt:lpstr>
      <vt:lpstr>External Treatment Cost Comparison</vt:lpstr>
      <vt:lpstr>Budget Implications and Recommendation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Barbara Strahm</dc:creator>
  <cp:keywords/>
  <dc:description>generated using python-pptx</dc:description>
  <cp:lastModifiedBy>Office</cp:lastModifiedBy>
  <cp:revision>5</cp:revision>
  <dcterms:created xsi:type="dcterms:W3CDTF">2013-01-27T09:14:16Z</dcterms:created>
  <dcterms:modified xsi:type="dcterms:W3CDTF">2026-02-05T19:25:06Z</dcterms:modified>
  <cp:category/>
</cp:coreProperties>
</file>