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5"/>
  </p:notesMasterIdLst>
  <p:sldIdLst>
    <p:sldId id="258" r:id="rId3"/>
    <p:sldId id="729" r:id="rId4"/>
    <p:sldId id="733" r:id="rId5"/>
    <p:sldId id="740" r:id="rId6"/>
    <p:sldId id="735" r:id="rId7"/>
    <p:sldId id="737" r:id="rId8"/>
    <p:sldId id="741" r:id="rId9"/>
    <p:sldId id="738" r:id="rId10"/>
    <p:sldId id="727" r:id="rId11"/>
    <p:sldId id="736" r:id="rId12"/>
    <p:sldId id="702" r:id="rId13"/>
    <p:sldId id="30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643D89-7008-6C56-EF99-6CF6FF52CFAA}" name="Ochala, Joshua" initials="OJ" userId="S::joshuaochala@kycourts.net::85b6f78c-5756-40e8-ac38-47967d522bbb" providerId="AD"/>
  <p188:author id="{711F17DD-53B7-6CFB-1808-5B83AF268F33}" name="Lucas, Elizabeth" initials="LE" userId="S::elizabethlucas@kycourts.net::b5bbd127-324e-44f4-82cc-beb8d9e5de6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https://kcoj.sharepoint.com/sites/CourtServices/CourtServicesProcedures/JSS%20Certification%20Program/Standard%20Operating%20Procedures/JSS%20Stats%20Grap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baseline="0" dirty="0"/>
              <a:t>Remote Court Events 2022-2025</a:t>
            </a:r>
            <a:endParaRPr lang="en-US" sz="2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Sheet1!$I$1</c:f>
              <c:strCache>
                <c:ptCount val="1"/>
                <c:pt idx="0">
                  <c:v>Remote Court Events 2022</c:v>
                </c:pt>
              </c:strCache>
            </c:strRef>
          </c:tx>
          <c:spPr>
            <a:ln w="28575" cap="rnd">
              <a:solidFill>
                <a:schemeClr val="accent1"/>
              </a:solidFill>
              <a:round/>
            </a:ln>
            <a:effectLst/>
          </c:spPr>
          <c:marker>
            <c:symbol val="none"/>
          </c:marker>
          <c:cat>
            <c:strRef>
              <c:f>Sheet1!$H$2:$H$13</c:f>
              <c:strCache>
                <c:ptCount val="12"/>
                <c:pt idx="0">
                  <c:v>January</c:v>
                </c:pt>
                <c:pt idx="1">
                  <c:v>February </c:v>
                </c:pt>
                <c:pt idx="2">
                  <c:v>March </c:v>
                </c:pt>
                <c:pt idx="3">
                  <c:v>April </c:v>
                </c:pt>
                <c:pt idx="4">
                  <c:v>May </c:v>
                </c:pt>
                <c:pt idx="5">
                  <c:v>June </c:v>
                </c:pt>
                <c:pt idx="6">
                  <c:v>July </c:v>
                </c:pt>
                <c:pt idx="7">
                  <c:v>August</c:v>
                </c:pt>
                <c:pt idx="8">
                  <c:v>September </c:v>
                </c:pt>
                <c:pt idx="9">
                  <c:v>October </c:v>
                </c:pt>
                <c:pt idx="10">
                  <c:v>November </c:v>
                </c:pt>
                <c:pt idx="11">
                  <c:v>December </c:v>
                </c:pt>
              </c:strCache>
            </c:strRef>
          </c:cat>
          <c:val>
            <c:numRef>
              <c:f>Sheet1!$I$2:$I$13</c:f>
              <c:numCache>
                <c:formatCode>General</c:formatCode>
                <c:ptCount val="12"/>
                <c:pt idx="0">
                  <c:v>9005</c:v>
                </c:pt>
                <c:pt idx="1">
                  <c:v>14687</c:v>
                </c:pt>
                <c:pt idx="2">
                  <c:v>21381</c:v>
                </c:pt>
                <c:pt idx="3">
                  <c:v>39994</c:v>
                </c:pt>
                <c:pt idx="4" formatCode="#,##0">
                  <c:v>45374</c:v>
                </c:pt>
                <c:pt idx="5" formatCode="#,##0">
                  <c:v>47884</c:v>
                </c:pt>
                <c:pt idx="6" formatCode="#,##0">
                  <c:v>43400</c:v>
                </c:pt>
                <c:pt idx="7" formatCode="#,##0">
                  <c:v>48343</c:v>
                </c:pt>
                <c:pt idx="8" formatCode="#,##0">
                  <c:v>55408</c:v>
                </c:pt>
                <c:pt idx="9" formatCode="#,##0">
                  <c:v>62358</c:v>
                </c:pt>
                <c:pt idx="10" formatCode="#,##0">
                  <c:v>65383</c:v>
                </c:pt>
                <c:pt idx="11" formatCode="#,##0">
                  <c:v>50690</c:v>
                </c:pt>
              </c:numCache>
            </c:numRef>
          </c:val>
          <c:smooth val="0"/>
          <c:extLst>
            <c:ext xmlns:c16="http://schemas.microsoft.com/office/drawing/2014/chart" uri="{C3380CC4-5D6E-409C-BE32-E72D297353CC}">
              <c16:uniqueId val="{00000000-6CE9-47DB-96E0-B3CC6994D27E}"/>
            </c:ext>
          </c:extLst>
        </c:ser>
        <c:ser>
          <c:idx val="1"/>
          <c:order val="1"/>
          <c:tx>
            <c:strRef>
              <c:f>Sheet1!$J$1</c:f>
              <c:strCache>
                <c:ptCount val="1"/>
                <c:pt idx="0">
                  <c:v>Remote Court Events 2023</c:v>
                </c:pt>
              </c:strCache>
            </c:strRef>
          </c:tx>
          <c:spPr>
            <a:ln w="28575" cap="rnd">
              <a:solidFill>
                <a:schemeClr val="accent2"/>
              </a:solidFill>
              <a:round/>
            </a:ln>
            <a:effectLst/>
          </c:spPr>
          <c:marker>
            <c:symbol val="none"/>
          </c:marker>
          <c:cat>
            <c:strRef>
              <c:f>Sheet1!$H$2:$H$13</c:f>
              <c:strCache>
                <c:ptCount val="12"/>
                <c:pt idx="0">
                  <c:v>January</c:v>
                </c:pt>
                <c:pt idx="1">
                  <c:v>February </c:v>
                </c:pt>
                <c:pt idx="2">
                  <c:v>March </c:v>
                </c:pt>
                <c:pt idx="3">
                  <c:v>April </c:v>
                </c:pt>
                <c:pt idx="4">
                  <c:v>May </c:v>
                </c:pt>
                <c:pt idx="5">
                  <c:v>June </c:v>
                </c:pt>
                <c:pt idx="6">
                  <c:v>July </c:v>
                </c:pt>
                <c:pt idx="7">
                  <c:v>August</c:v>
                </c:pt>
                <c:pt idx="8">
                  <c:v>September </c:v>
                </c:pt>
                <c:pt idx="9">
                  <c:v>October </c:v>
                </c:pt>
                <c:pt idx="10">
                  <c:v>November </c:v>
                </c:pt>
                <c:pt idx="11">
                  <c:v>December </c:v>
                </c:pt>
              </c:strCache>
            </c:strRef>
          </c:cat>
          <c:val>
            <c:numRef>
              <c:f>Sheet1!$J$2:$J$13</c:f>
              <c:numCache>
                <c:formatCode>#,##0</c:formatCode>
                <c:ptCount val="12"/>
                <c:pt idx="0">
                  <c:v>59221</c:v>
                </c:pt>
                <c:pt idx="1">
                  <c:v>60973</c:v>
                </c:pt>
                <c:pt idx="2">
                  <c:v>62773</c:v>
                </c:pt>
                <c:pt idx="3">
                  <c:v>55907</c:v>
                </c:pt>
                <c:pt idx="4">
                  <c:v>62762</c:v>
                </c:pt>
                <c:pt idx="5">
                  <c:v>60021</c:v>
                </c:pt>
                <c:pt idx="6">
                  <c:v>57908</c:v>
                </c:pt>
                <c:pt idx="7">
                  <c:v>63219</c:v>
                </c:pt>
                <c:pt idx="8">
                  <c:v>55252</c:v>
                </c:pt>
                <c:pt idx="9">
                  <c:v>62064</c:v>
                </c:pt>
                <c:pt idx="10">
                  <c:v>60088</c:v>
                </c:pt>
                <c:pt idx="11">
                  <c:v>48976</c:v>
                </c:pt>
              </c:numCache>
            </c:numRef>
          </c:val>
          <c:smooth val="0"/>
          <c:extLst>
            <c:ext xmlns:c16="http://schemas.microsoft.com/office/drawing/2014/chart" uri="{C3380CC4-5D6E-409C-BE32-E72D297353CC}">
              <c16:uniqueId val="{00000001-6CE9-47DB-96E0-B3CC6994D27E}"/>
            </c:ext>
          </c:extLst>
        </c:ser>
        <c:ser>
          <c:idx val="2"/>
          <c:order val="2"/>
          <c:tx>
            <c:strRef>
              <c:f>Sheet1!$K$1</c:f>
              <c:strCache>
                <c:ptCount val="1"/>
                <c:pt idx="0">
                  <c:v>Remote Court Events 2024 </c:v>
                </c:pt>
              </c:strCache>
            </c:strRef>
          </c:tx>
          <c:spPr>
            <a:ln w="28575" cap="rnd">
              <a:solidFill>
                <a:schemeClr val="accent3"/>
              </a:solidFill>
              <a:round/>
            </a:ln>
            <a:effectLst/>
          </c:spPr>
          <c:marker>
            <c:symbol val="none"/>
          </c:marker>
          <c:cat>
            <c:strRef>
              <c:f>Sheet1!$H$2:$H$13</c:f>
              <c:strCache>
                <c:ptCount val="12"/>
                <c:pt idx="0">
                  <c:v>January</c:v>
                </c:pt>
                <c:pt idx="1">
                  <c:v>February </c:v>
                </c:pt>
                <c:pt idx="2">
                  <c:v>March </c:v>
                </c:pt>
                <c:pt idx="3">
                  <c:v>April </c:v>
                </c:pt>
                <c:pt idx="4">
                  <c:v>May </c:v>
                </c:pt>
                <c:pt idx="5">
                  <c:v>June </c:v>
                </c:pt>
                <c:pt idx="6">
                  <c:v>July </c:v>
                </c:pt>
                <c:pt idx="7">
                  <c:v>August</c:v>
                </c:pt>
                <c:pt idx="8">
                  <c:v>September </c:v>
                </c:pt>
                <c:pt idx="9">
                  <c:v>October </c:v>
                </c:pt>
                <c:pt idx="10">
                  <c:v>November </c:v>
                </c:pt>
                <c:pt idx="11">
                  <c:v>December </c:v>
                </c:pt>
              </c:strCache>
            </c:strRef>
          </c:cat>
          <c:val>
            <c:numRef>
              <c:f>Sheet1!$K$2:$K$13</c:f>
              <c:numCache>
                <c:formatCode>#,##0</c:formatCode>
                <c:ptCount val="12"/>
                <c:pt idx="0">
                  <c:v>61535</c:v>
                </c:pt>
                <c:pt idx="1">
                  <c:v>63712</c:v>
                </c:pt>
                <c:pt idx="2">
                  <c:v>62129</c:v>
                </c:pt>
                <c:pt idx="3">
                  <c:v>63737</c:v>
                </c:pt>
                <c:pt idx="4">
                  <c:v>61411</c:v>
                </c:pt>
                <c:pt idx="5">
                  <c:v>64579</c:v>
                </c:pt>
                <c:pt idx="6">
                  <c:v>67417</c:v>
                </c:pt>
                <c:pt idx="7">
                  <c:v>67221</c:v>
                </c:pt>
                <c:pt idx="8">
                  <c:v>68119</c:v>
                </c:pt>
                <c:pt idx="9">
                  <c:v>70948</c:v>
                </c:pt>
                <c:pt idx="10">
                  <c:v>58248</c:v>
                </c:pt>
                <c:pt idx="11">
                  <c:v>57770</c:v>
                </c:pt>
              </c:numCache>
            </c:numRef>
          </c:val>
          <c:smooth val="0"/>
          <c:extLst>
            <c:ext xmlns:c16="http://schemas.microsoft.com/office/drawing/2014/chart" uri="{C3380CC4-5D6E-409C-BE32-E72D297353CC}">
              <c16:uniqueId val="{00000002-6CE9-47DB-96E0-B3CC6994D27E}"/>
            </c:ext>
          </c:extLst>
        </c:ser>
        <c:ser>
          <c:idx val="3"/>
          <c:order val="3"/>
          <c:tx>
            <c:strRef>
              <c:f>Sheet1!$L$1</c:f>
              <c:strCache>
                <c:ptCount val="1"/>
                <c:pt idx="0">
                  <c:v>Remote Court Events 2025</c:v>
                </c:pt>
              </c:strCache>
            </c:strRef>
          </c:tx>
          <c:spPr>
            <a:ln w="28575" cap="rnd">
              <a:solidFill>
                <a:schemeClr val="accent4"/>
              </a:solidFill>
              <a:round/>
            </a:ln>
            <a:effectLst/>
          </c:spPr>
          <c:marker>
            <c:symbol val="none"/>
          </c:marker>
          <c:cat>
            <c:strRef>
              <c:f>Sheet1!$H$2:$H$13</c:f>
              <c:strCache>
                <c:ptCount val="12"/>
                <c:pt idx="0">
                  <c:v>January</c:v>
                </c:pt>
                <c:pt idx="1">
                  <c:v>February </c:v>
                </c:pt>
                <c:pt idx="2">
                  <c:v>March </c:v>
                </c:pt>
                <c:pt idx="3">
                  <c:v>April </c:v>
                </c:pt>
                <c:pt idx="4">
                  <c:v>May </c:v>
                </c:pt>
                <c:pt idx="5">
                  <c:v>June </c:v>
                </c:pt>
                <c:pt idx="6">
                  <c:v>July </c:v>
                </c:pt>
                <c:pt idx="7">
                  <c:v>August</c:v>
                </c:pt>
                <c:pt idx="8">
                  <c:v>September </c:v>
                </c:pt>
                <c:pt idx="9">
                  <c:v>October </c:v>
                </c:pt>
                <c:pt idx="10">
                  <c:v>November </c:v>
                </c:pt>
                <c:pt idx="11">
                  <c:v>December </c:v>
                </c:pt>
              </c:strCache>
            </c:strRef>
          </c:cat>
          <c:val>
            <c:numRef>
              <c:f>Sheet1!$L$2:$L$13</c:f>
              <c:numCache>
                <c:formatCode>#,##0</c:formatCode>
                <c:ptCount val="12"/>
                <c:pt idx="0">
                  <c:v>66858</c:v>
                </c:pt>
                <c:pt idx="1">
                  <c:v>64665</c:v>
                </c:pt>
                <c:pt idx="2">
                  <c:v>69199</c:v>
                </c:pt>
                <c:pt idx="3">
                  <c:v>66284</c:v>
                </c:pt>
                <c:pt idx="4">
                  <c:v>65750</c:v>
                </c:pt>
                <c:pt idx="5">
                  <c:v>65034</c:v>
                </c:pt>
                <c:pt idx="6">
                  <c:v>67393</c:v>
                </c:pt>
                <c:pt idx="7">
                  <c:v>61863</c:v>
                </c:pt>
                <c:pt idx="8">
                  <c:v>62930</c:v>
                </c:pt>
                <c:pt idx="9">
                  <c:v>67109</c:v>
                </c:pt>
                <c:pt idx="10">
                  <c:v>60221</c:v>
                </c:pt>
                <c:pt idx="11">
                  <c:v>60656</c:v>
                </c:pt>
              </c:numCache>
            </c:numRef>
          </c:val>
          <c:smooth val="0"/>
          <c:extLst>
            <c:ext xmlns:c16="http://schemas.microsoft.com/office/drawing/2014/chart" uri="{C3380CC4-5D6E-409C-BE32-E72D297353CC}">
              <c16:uniqueId val="{00000003-6CE9-47DB-96E0-B3CC6994D27E}"/>
            </c:ext>
          </c:extLst>
        </c:ser>
        <c:dLbls>
          <c:showLegendKey val="0"/>
          <c:showVal val="0"/>
          <c:showCatName val="0"/>
          <c:showSerName val="0"/>
          <c:showPercent val="0"/>
          <c:showBubbleSize val="0"/>
        </c:dLbls>
        <c:smooth val="0"/>
        <c:axId val="700403263"/>
        <c:axId val="700401823"/>
      </c:lineChart>
      <c:catAx>
        <c:axId val="700403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401823"/>
        <c:crosses val="autoZero"/>
        <c:auto val="1"/>
        <c:lblAlgn val="ctr"/>
        <c:lblOffset val="100"/>
        <c:noMultiLvlLbl val="0"/>
      </c:catAx>
      <c:valAx>
        <c:axId val="700401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4032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22907-B4B3-4230-86B9-D596006A667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36CBF0B-F3A2-4436-9274-D2533CC61095}">
      <dgm:prSet/>
      <dgm:spPr/>
      <dgm:t>
        <a:bodyPr/>
        <a:lstStyle/>
        <a:p>
          <a:pPr>
            <a:lnSpc>
              <a:spcPct val="100000"/>
            </a:lnSpc>
          </a:pPr>
          <a:r>
            <a:rPr lang="en-US" b="1"/>
            <a:t>Video Arraignment &amp; Conferencing Systems</a:t>
          </a:r>
          <a:endParaRPr lang="en-US"/>
        </a:p>
      </dgm:t>
    </dgm:pt>
    <dgm:pt modelId="{99298A94-D5AB-41E8-8D0C-35D85877F0BD}" type="parTrans" cxnId="{A283775D-D5DE-4DDD-8553-2F5D9CB0E64E}">
      <dgm:prSet/>
      <dgm:spPr/>
      <dgm:t>
        <a:bodyPr/>
        <a:lstStyle/>
        <a:p>
          <a:endParaRPr lang="en-US"/>
        </a:p>
      </dgm:t>
    </dgm:pt>
    <dgm:pt modelId="{4AEAA864-04C6-4145-BD28-662BA8785F71}" type="sibTrans" cxnId="{A283775D-D5DE-4DDD-8553-2F5D9CB0E64E}">
      <dgm:prSet/>
      <dgm:spPr/>
      <dgm:t>
        <a:bodyPr/>
        <a:lstStyle/>
        <a:p>
          <a:endParaRPr lang="en-US"/>
        </a:p>
      </dgm:t>
    </dgm:pt>
    <dgm:pt modelId="{1668110F-BB2C-4882-9B06-79105076FE3F}">
      <dgm:prSet/>
      <dgm:spPr/>
      <dgm:t>
        <a:bodyPr/>
        <a:lstStyle/>
        <a:p>
          <a:pPr>
            <a:lnSpc>
              <a:spcPct val="100000"/>
            </a:lnSpc>
          </a:pPr>
          <a:r>
            <a:rPr lang="en-US" b="1"/>
            <a:t>Implementation</a:t>
          </a:r>
          <a:endParaRPr lang="en-US"/>
        </a:p>
      </dgm:t>
    </dgm:pt>
    <dgm:pt modelId="{87869B9C-DB01-4C35-AB52-FB16C96752A9}" type="parTrans" cxnId="{01A18607-FE6A-43BD-92A6-8709BA3AFE50}">
      <dgm:prSet/>
      <dgm:spPr/>
      <dgm:t>
        <a:bodyPr/>
        <a:lstStyle/>
        <a:p>
          <a:endParaRPr lang="en-US"/>
        </a:p>
      </dgm:t>
    </dgm:pt>
    <dgm:pt modelId="{1238886A-6FBC-478A-BAE5-CC2855ECBCB6}" type="sibTrans" cxnId="{01A18607-FE6A-43BD-92A6-8709BA3AFE50}">
      <dgm:prSet/>
      <dgm:spPr/>
      <dgm:t>
        <a:bodyPr/>
        <a:lstStyle/>
        <a:p>
          <a:endParaRPr lang="en-US"/>
        </a:p>
      </dgm:t>
    </dgm:pt>
    <dgm:pt modelId="{4FA51BBA-D51B-4C74-8280-74D982C97553}">
      <dgm:prSet/>
      <dgm:spPr/>
      <dgm:t>
        <a:bodyPr/>
        <a:lstStyle/>
        <a:p>
          <a:pPr>
            <a:lnSpc>
              <a:spcPct val="100000"/>
            </a:lnSpc>
          </a:pPr>
          <a:r>
            <a:rPr lang="en-US" b="1"/>
            <a:t>Adoption &amp; Use</a:t>
          </a:r>
          <a:endParaRPr lang="en-US"/>
        </a:p>
      </dgm:t>
    </dgm:pt>
    <dgm:pt modelId="{E7EE877B-3EFB-418E-99A6-CCF49930885F}" type="parTrans" cxnId="{46765254-6DC3-4C75-8DD0-20CE6920D871}">
      <dgm:prSet/>
      <dgm:spPr/>
      <dgm:t>
        <a:bodyPr/>
        <a:lstStyle/>
        <a:p>
          <a:endParaRPr lang="en-US"/>
        </a:p>
      </dgm:t>
    </dgm:pt>
    <dgm:pt modelId="{B4B97D0A-0A6A-446C-871A-C3AD1CF40089}" type="sibTrans" cxnId="{46765254-6DC3-4C75-8DD0-20CE6920D871}">
      <dgm:prSet/>
      <dgm:spPr/>
      <dgm:t>
        <a:bodyPr/>
        <a:lstStyle/>
        <a:p>
          <a:endParaRPr lang="en-US"/>
        </a:p>
      </dgm:t>
    </dgm:pt>
    <dgm:pt modelId="{4B5CFD59-7C6F-4F37-9659-4308D7E0FD96}">
      <dgm:prSet/>
      <dgm:spPr/>
      <dgm:t>
        <a:bodyPr/>
        <a:lstStyle/>
        <a:p>
          <a:pPr>
            <a:lnSpc>
              <a:spcPct val="100000"/>
            </a:lnSpc>
          </a:pPr>
          <a:r>
            <a:rPr lang="en-US" b="1"/>
            <a:t>Barriers</a:t>
          </a:r>
          <a:endParaRPr lang="en-US"/>
        </a:p>
      </dgm:t>
    </dgm:pt>
    <dgm:pt modelId="{D7DA57DC-42FE-4E3D-BC5D-068B05EA7872}" type="parTrans" cxnId="{C08023F3-EC3F-4F04-98F8-49CDC6F9AD93}">
      <dgm:prSet/>
      <dgm:spPr/>
      <dgm:t>
        <a:bodyPr/>
        <a:lstStyle/>
        <a:p>
          <a:endParaRPr lang="en-US"/>
        </a:p>
      </dgm:t>
    </dgm:pt>
    <dgm:pt modelId="{3ECF6CAD-F960-4A0E-AA9F-EE55ECF7A2D3}" type="sibTrans" cxnId="{C08023F3-EC3F-4F04-98F8-49CDC6F9AD93}">
      <dgm:prSet/>
      <dgm:spPr/>
      <dgm:t>
        <a:bodyPr/>
        <a:lstStyle/>
        <a:p>
          <a:endParaRPr lang="en-US"/>
        </a:p>
      </dgm:t>
    </dgm:pt>
    <dgm:pt modelId="{B4A70D7D-66CA-4A50-B65C-16FB1D618B2D}" type="pres">
      <dgm:prSet presAssocID="{ED122907-B4B3-4230-86B9-D596006A6677}" presName="root" presStyleCnt="0">
        <dgm:presLayoutVars>
          <dgm:dir/>
          <dgm:resizeHandles val="exact"/>
        </dgm:presLayoutVars>
      </dgm:prSet>
      <dgm:spPr/>
    </dgm:pt>
    <dgm:pt modelId="{B98E32DB-4332-4201-8D9B-20C12A1B4EC6}" type="pres">
      <dgm:prSet presAssocID="{E36CBF0B-F3A2-4436-9274-D2533CC61095}" presName="compNode" presStyleCnt="0"/>
      <dgm:spPr/>
    </dgm:pt>
    <dgm:pt modelId="{900CE510-2D09-49B9-8E0E-009DDF7EAC7B}" type="pres">
      <dgm:prSet presAssocID="{E36CBF0B-F3A2-4436-9274-D2533CC610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00A2F2C0-0F23-4778-B605-EAFF3F73DCF7}" type="pres">
      <dgm:prSet presAssocID="{E36CBF0B-F3A2-4436-9274-D2533CC61095}" presName="spaceRect" presStyleCnt="0"/>
      <dgm:spPr/>
    </dgm:pt>
    <dgm:pt modelId="{2B5D8421-B4AB-4909-B28D-667BD50D05CA}" type="pres">
      <dgm:prSet presAssocID="{E36CBF0B-F3A2-4436-9274-D2533CC61095}" presName="textRect" presStyleLbl="revTx" presStyleIdx="0" presStyleCnt="4">
        <dgm:presLayoutVars>
          <dgm:chMax val="1"/>
          <dgm:chPref val="1"/>
        </dgm:presLayoutVars>
      </dgm:prSet>
      <dgm:spPr/>
    </dgm:pt>
    <dgm:pt modelId="{3FEB4C44-71E1-4B53-9B65-2157E6279BFD}" type="pres">
      <dgm:prSet presAssocID="{4AEAA864-04C6-4145-BD28-662BA8785F71}" presName="sibTrans" presStyleCnt="0"/>
      <dgm:spPr/>
    </dgm:pt>
    <dgm:pt modelId="{497472EB-6F7F-485F-A7D4-604FFAEC09F3}" type="pres">
      <dgm:prSet presAssocID="{1668110F-BB2C-4882-9B06-79105076FE3F}" presName="compNode" presStyleCnt="0"/>
      <dgm:spPr/>
    </dgm:pt>
    <dgm:pt modelId="{E8B76992-9856-43FE-A3E6-A6F1BD28BA6E}" type="pres">
      <dgm:prSet presAssocID="{1668110F-BB2C-4882-9B06-79105076FE3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0C701D7C-D9FB-4959-9838-055E5BE4B284}" type="pres">
      <dgm:prSet presAssocID="{1668110F-BB2C-4882-9B06-79105076FE3F}" presName="spaceRect" presStyleCnt="0"/>
      <dgm:spPr/>
    </dgm:pt>
    <dgm:pt modelId="{43766241-8E8F-4ACA-9A66-AB0B42EB50CE}" type="pres">
      <dgm:prSet presAssocID="{1668110F-BB2C-4882-9B06-79105076FE3F}" presName="textRect" presStyleLbl="revTx" presStyleIdx="1" presStyleCnt="4">
        <dgm:presLayoutVars>
          <dgm:chMax val="1"/>
          <dgm:chPref val="1"/>
        </dgm:presLayoutVars>
      </dgm:prSet>
      <dgm:spPr/>
    </dgm:pt>
    <dgm:pt modelId="{47B4A61D-77AF-4C53-A2C1-568F32B4B8D5}" type="pres">
      <dgm:prSet presAssocID="{1238886A-6FBC-478A-BAE5-CC2855ECBCB6}" presName="sibTrans" presStyleCnt="0"/>
      <dgm:spPr/>
    </dgm:pt>
    <dgm:pt modelId="{A2F2DC7D-6564-4AEB-92E0-CF39CBF8891E}" type="pres">
      <dgm:prSet presAssocID="{4FA51BBA-D51B-4C74-8280-74D982C97553}" presName="compNode" presStyleCnt="0"/>
      <dgm:spPr/>
    </dgm:pt>
    <dgm:pt modelId="{E11990A4-061F-4F3E-8A94-C73CDD98E65F}" type="pres">
      <dgm:prSet presAssocID="{4FA51BBA-D51B-4C74-8280-74D982C9755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13533B82-A787-43D8-B9B9-A659106F37ED}" type="pres">
      <dgm:prSet presAssocID="{4FA51BBA-D51B-4C74-8280-74D982C97553}" presName="spaceRect" presStyleCnt="0"/>
      <dgm:spPr/>
    </dgm:pt>
    <dgm:pt modelId="{FA9BF113-6536-4572-AD43-CA2BE8E44DAB}" type="pres">
      <dgm:prSet presAssocID="{4FA51BBA-D51B-4C74-8280-74D982C97553}" presName="textRect" presStyleLbl="revTx" presStyleIdx="2" presStyleCnt="4">
        <dgm:presLayoutVars>
          <dgm:chMax val="1"/>
          <dgm:chPref val="1"/>
        </dgm:presLayoutVars>
      </dgm:prSet>
      <dgm:spPr/>
    </dgm:pt>
    <dgm:pt modelId="{61DDE000-5E1B-43A1-98F2-56408A313A4D}" type="pres">
      <dgm:prSet presAssocID="{B4B97D0A-0A6A-446C-871A-C3AD1CF40089}" presName="sibTrans" presStyleCnt="0"/>
      <dgm:spPr/>
    </dgm:pt>
    <dgm:pt modelId="{B31D3C48-EE96-4CBA-B161-E7C2502E8B93}" type="pres">
      <dgm:prSet presAssocID="{4B5CFD59-7C6F-4F37-9659-4308D7E0FD96}" presName="compNode" presStyleCnt="0"/>
      <dgm:spPr/>
    </dgm:pt>
    <dgm:pt modelId="{E0B1F5E1-D78E-431E-B525-1D9134CED0AE}" type="pres">
      <dgm:prSet presAssocID="{4B5CFD59-7C6F-4F37-9659-4308D7E0FD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ign"/>
        </a:ext>
      </dgm:extLst>
    </dgm:pt>
    <dgm:pt modelId="{6DACE9A6-F907-4F7F-B61B-CA0240D44B05}" type="pres">
      <dgm:prSet presAssocID="{4B5CFD59-7C6F-4F37-9659-4308D7E0FD96}" presName="spaceRect" presStyleCnt="0"/>
      <dgm:spPr/>
    </dgm:pt>
    <dgm:pt modelId="{149145FD-E07E-41F1-BD33-A7432EF8E6A5}" type="pres">
      <dgm:prSet presAssocID="{4B5CFD59-7C6F-4F37-9659-4308D7E0FD96}" presName="textRect" presStyleLbl="revTx" presStyleIdx="3" presStyleCnt="4">
        <dgm:presLayoutVars>
          <dgm:chMax val="1"/>
          <dgm:chPref val="1"/>
        </dgm:presLayoutVars>
      </dgm:prSet>
      <dgm:spPr/>
    </dgm:pt>
  </dgm:ptLst>
  <dgm:cxnLst>
    <dgm:cxn modelId="{04648201-5BDA-4CC7-9A47-D319F1907E2B}" type="presOf" srcId="{ED122907-B4B3-4230-86B9-D596006A6677}" destId="{B4A70D7D-66CA-4A50-B65C-16FB1D618B2D}" srcOrd="0" destOrd="0" presId="urn:microsoft.com/office/officeart/2018/2/layout/IconLabelList"/>
    <dgm:cxn modelId="{01A18607-FE6A-43BD-92A6-8709BA3AFE50}" srcId="{ED122907-B4B3-4230-86B9-D596006A6677}" destId="{1668110F-BB2C-4882-9B06-79105076FE3F}" srcOrd="1" destOrd="0" parTransId="{87869B9C-DB01-4C35-AB52-FB16C96752A9}" sibTransId="{1238886A-6FBC-478A-BAE5-CC2855ECBCB6}"/>
    <dgm:cxn modelId="{9C435738-89C9-4804-B6E3-709E45B37E57}" type="presOf" srcId="{4FA51BBA-D51B-4C74-8280-74D982C97553}" destId="{FA9BF113-6536-4572-AD43-CA2BE8E44DAB}" srcOrd="0" destOrd="0" presId="urn:microsoft.com/office/officeart/2018/2/layout/IconLabelList"/>
    <dgm:cxn modelId="{A283775D-D5DE-4DDD-8553-2F5D9CB0E64E}" srcId="{ED122907-B4B3-4230-86B9-D596006A6677}" destId="{E36CBF0B-F3A2-4436-9274-D2533CC61095}" srcOrd="0" destOrd="0" parTransId="{99298A94-D5AB-41E8-8D0C-35D85877F0BD}" sibTransId="{4AEAA864-04C6-4145-BD28-662BA8785F71}"/>
    <dgm:cxn modelId="{46765254-6DC3-4C75-8DD0-20CE6920D871}" srcId="{ED122907-B4B3-4230-86B9-D596006A6677}" destId="{4FA51BBA-D51B-4C74-8280-74D982C97553}" srcOrd="2" destOrd="0" parTransId="{E7EE877B-3EFB-418E-99A6-CCF49930885F}" sibTransId="{B4B97D0A-0A6A-446C-871A-C3AD1CF40089}"/>
    <dgm:cxn modelId="{8B564789-F6CC-49F1-8A38-77F673F80CA6}" type="presOf" srcId="{1668110F-BB2C-4882-9B06-79105076FE3F}" destId="{43766241-8E8F-4ACA-9A66-AB0B42EB50CE}" srcOrd="0" destOrd="0" presId="urn:microsoft.com/office/officeart/2018/2/layout/IconLabelList"/>
    <dgm:cxn modelId="{2788F6CD-580A-4354-A1F7-E04C4941928E}" type="presOf" srcId="{E36CBF0B-F3A2-4436-9274-D2533CC61095}" destId="{2B5D8421-B4AB-4909-B28D-667BD50D05CA}" srcOrd="0" destOrd="0" presId="urn:microsoft.com/office/officeart/2018/2/layout/IconLabelList"/>
    <dgm:cxn modelId="{91ADB3F0-EBE1-49C1-A452-4A85AC4BF50F}" type="presOf" srcId="{4B5CFD59-7C6F-4F37-9659-4308D7E0FD96}" destId="{149145FD-E07E-41F1-BD33-A7432EF8E6A5}" srcOrd="0" destOrd="0" presId="urn:microsoft.com/office/officeart/2018/2/layout/IconLabelList"/>
    <dgm:cxn modelId="{C08023F3-EC3F-4F04-98F8-49CDC6F9AD93}" srcId="{ED122907-B4B3-4230-86B9-D596006A6677}" destId="{4B5CFD59-7C6F-4F37-9659-4308D7E0FD96}" srcOrd="3" destOrd="0" parTransId="{D7DA57DC-42FE-4E3D-BC5D-068B05EA7872}" sibTransId="{3ECF6CAD-F960-4A0E-AA9F-EE55ECF7A2D3}"/>
    <dgm:cxn modelId="{A6A3EE73-D57F-4DEE-A475-22A15506009D}" type="presParOf" srcId="{B4A70D7D-66CA-4A50-B65C-16FB1D618B2D}" destId="{B98E32DB-4332-4201-8D9B-20C12A1B4EC6}" srcOrd="0" destOrd="0" presId="urn:microsoft.com/office/officeart/2018/2/layout/IconLabelList"/>
    <dgm:cxn modelId="{4A91A5BF-C28A-416F-ABE6-6BC506673535}" type="presParOf" srcId="{B98E32DB-4332-4201-8D9B-20C12A1B4EC6}" destId="{900CE510-2D09-49B9-8E0E-009DDF7EAC7B}" srcOrd="0" destOrd="0" presId="urn:microsoft.com/office/officeart/2018/2/layout/IconLabelList"/>
    <dgm:cxn modelId="{7713559D-E4D4-4623-B62E-84EAC8673733}" type="presParOf" srcId="{B98E32DB-4332-4201-8D9B-20C12A1B4EC6}" destId="{00A2F2C0-0F23-4778-B605-EAFF3F73DCF7}" srcOrd="1" destOrd="0" presId="urn:microsoft.com/office/officeart/2018/2/layout/IconLabelList"/>
    <dgm:cxn modelId="{59D1D8E6-AAE1-4CD8-920E-1EA1EA7A0450}" type="presParOf" srcId="{B98E32DB-4332-4201-8D9B-20C12A1B4EC6}" destId="{2B5D8421-B4AB-4909-B28D-667BD50D05CA}" srcOrd="2" destOrd="0" presId="urn:microsoft.com/office/officeart/2018/2/layout/IconLabelList"/>
    <dgm:cxn modelId="{8868E385-D239-4CA8-B398-799D0203A6C1}" type="presParOf" srcId="{B4A70D7D-66CA-4A50-B65C-16FB1D618B2D}" destId="{3FEB4C44-71E1-4B53-9B65-2157E6279BFD}" srcOrd="1" destOrd="0" presId="urn:microsoft.com/office/officeart/2018/2/layout/IconLabelList"/>
    <dgm:cxn modelId="{53CA0160-2365-41E6-9442-4B90930460C3}" type="presParOf" srcId="{B4A70D7D-66CA-4A50-B65C-16FB1D618B2D}" destId="{497472EB-6F7F-485F-A7D4-604FFAEC09F3}" srcOrd="2" destOrd="0" presId="urn:microsoft.com/office/officeart/2018/2/layout/IconLabelList"/>
    <dgm:cxn modelId="{11521967-4936-4AAC-8E15-B33A282225FB}" type="presParOf" srcId="{497472EB-6F7F-485F-A7D4-604FFAEC09F3}" destId="{E8B76992-9856-43FE-A3E6-A6F1BD28BA6E}" srcOrd="0" destOrd="0" presId="urn:microsoft.com/office/officeart/2018/2/layout/IconLabelList"/>
    <dgm:cxn modelId="{C224B44D-4CC9-4B84-BE14-46613F8D04DF}" type="presParOf" srcId="{497472EB-6F7F-485F-A7D4-604FFAEC09F3}" destId="{0C701D7C-D9FB-4959-9838-055E5BE4B284}" srcOrd="1" destOrd="0" presId="urn:microsoft.com/office/officeart/2018/2/layout/IconLabelList"/>
    <dgm:cxn modelId="{7404C41E-FE93-44B3-BBE3-AFED8DA2512C}" type="presParOf" srcId="{497472EB-6F7F-485F-A7D4-604FFAEC09F3}" destId="{43766241-8E8F-4ACA-9A66-AB0B42EB50CE}" srcOrd="2" destOrd="0" presId="urn:microsoft.com/office/officeart/2018/2/layout/IconLabelList"/>
    <dgm:cxn modelId="{84F64B49-094E-46AF-BCE1-744E3B53CA58}" type="presParOf" srcId="{B4A70D7D-66CA-4A50-B65C-16FB1D618B2D}" destId="{47B4A61D-77AF-4C53-A2C1-568F32B4B8D5}" srcOrd="3" destOrd="0" presId="urn:microsoft.com/office/officeart/2018/2/layout/IconLabelList"/>
    <dgm:cxn modelId="{4168AB57-0435-482E-9D16-E9E161003FF2}" type="presParOf" srcId="{B4A70D7D-66CA-4A50-B65C-16FB1D618B2D}" destId="{A2F2DC7D-6564-4AEB-92E0-CF39CBF8891E}" srcOrd="4" destOrd="0" presId="urn:microsoft.com/office/officeart/2018/2/layout/IconLabelList"/>
    <dgm:cxn modelId="{A2B8F4D1-E7E7-4CDA-9B21-5E5905D9C411}" type="presParOf" srcId="{A2F2DC7D-6564-4AEB-92E0-CF39CBF8891E}" destId="{E11990A4-061F-4F3E-8A94-C73CDD98E65F}" srcOrd="0" destOrd="0" presId="urn:microsoft.com/office/officeart/2018/2/layout/IconLabelList"/>
    <dgm:cxn modelId="{4B116402-DEE2-4CB1-BADF-004EA9974D69}" type="presParOf" srcId="{A2F2DC7D-6564-4AEB-92E0-CF39CBF8891E}" destId="{13533B82-A787-43D8-B9B9-A659106F37ED}" srcOrd="1" destOrd="0" presId="urn:microsoft.com/office/officeart/2018/2/layout/IconLabelList"/>
    <dgm:cxn modelId="{43493A58-2EDC-49DA-9667-FBE03EBE2698}" type="presParOf" srcId="{A2F2DC7D-6564-4AEB-92E0-CF39CBF8891E}" destId="{FA9BF113-6536-4572-AD43-CA2BE8E44DAB}" srcOrd="2" destOrd="0" presId="urn:microsoft.com/office/officeart/2018/2/layout/IconLabelList"/>
    <dgm:cxn modelId="{18BBC128-CF42-4BCB-AF61-EFD89361684B}" type="presParOf" srcId="{B4A70D7D-66CA-4A50-B65C-16FB1D618B2D}" destId="{61DDE000-5E1B-43A1-98F2-56408A313A4D}" srcOrd="5" destOrd="0" presId="urn:microsoft.com/office/officeart/2018/2/layout/IconLabelList"/>
    <dgm:cxn modelId="{400C1D46-1E3E-469C-8BE5-3F449FFE4198}" type="presParOf" srcId="{B4A70D7D-66CA-4A50-B65C-16FB1D618B2D}" destId="{B31D3C48-EE96-4CBA-B161-E7C2502E8B93}" srcOrd="6" destOrd="0" presId="urn:microsoft.com/office/officeart/2018/2/layout/IconLabelList"/>
    <dgm:cxn modelId="{81C30133-0C7D-4261-9EF5-D84732E18E7F}" type="presParOf" srcId="{B31D3C48-EE96-4CBA-B161-E7C2502E8B93}" destId="{E0B1F5E1-D78E-431E-B525-1D9134CED0AE}" srcOrd="0" destOrd="0" presId="urn:microsoft.com/office/officeart/2018/2/layout/IconLabelList"/>
    <dgm:cxn modelId="{4FC3F71A-1EE6-423F-8F01-E3B85027974B}" type="presParOf" srcId="{B31D3C48-EE96-4CBA-B161-E7C2502E8B93}" destId="{6DACE9A6-F907-4F7F-B61B-CA0240D44B05}" srcOrd="1" destOrd="0" presId="urn:microsoft.com/office/officeart/2018/2/layout/IconLabelList"/>
    <dgm:cxn modelId="{451E8AEC-EA4E-4B6A-B5C2-1FCA01EAAA2B}" type="presParOf" srcId="{B31D3C48-EE96-4CBA-B161-E7C2502E8B93}" destId="{149145FD-E07E-41F1-BD33-A7432EF8E6A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4D009-F234-49E8-AA62-FCC0A8E55523}"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1C8696EA-B71A-449B-A128-D33293FED96E}">
      <dgm:prSet custT="1"/>
      <dgm:spPr/>
      <dgm:t>
        <a:bodyPr/>
        <a:lstStyle/>
        <a:p>
          <a:pPr>
            <a:lnSpc>
              <a:spcPct val="100000"/>
            </a:lnSpc>
            <a:defRPr b="1"/>
          </a:pPr>
          <a:r>
            <a:rPr lang="en-US" sz="1600" b="1" dirty="0"/>
            <a:t>46 system upgrades </a:t>
          </a:r>
          <a:r>
            <a:rPr lang="en-US" sz="1600" dirty="0"/>
            <a:t>were budgeted for 15 counties in Fiscal Year 2026.</a:t>
          </a:r>
        </a:p>
        <a:p>
          <a:pPr>
            <a:lnSpc>
              <a:spcPct val="100000"/>
            </a:lnSpc>
            <a:defRPr b="1"/>
          </a:pPr>
          <a:endParaRPr lang="en-US" sz="1600" dirty="0"/>
        </a:p>
        <a:p>
          <a:pPr>
            <a:lnSpc>
              <a:spcPct val="100000"/>
            </a:lnSpc>
            <a:defRPr b="1"/>
          </a:pPr>
          <a:r>
            <a:rPr lang="en-US" sz="1600" b="1" dirty="0"/>
            <a:t>Counties include Kenton, Wayne, Perry, Greenup, Harlan, Jackson, Johnson, Knott, Lewis, Martin, Mason, Metcalfe, Pendleton, Oldham, and Simpson.</a:t>
          </a:r>
          <a:endParaRPr lang="en-US" sz="1600" dirty="0"/>
        </a:p>
      </dgm:t>
    </dgm:pt>
    <dgm:pt modelId="{3E2BB798-469C-4991-A41E-0F793F3B4410}" type="parTrans" cxnId="{E2EDB289-13BF-4651-9FE4-3C59E31844B8}">
      <dgm:prSet/>
      <dgm:spPr/>
      <dgm:t>
        <a:bodyPr/>
        <a:lstStyle/>
        <a:p>
          <a:endParaRPr lang="en-US"/>
        </a:p>
      </dgm:t>
    </dgm:pt>
    <dgm:pt modelId="{33065AAB-3E81-44B2-8DAB-6F88717A8FF1}" type="sibTrans" cxnId="{E2EDB289-13BF-4651-9FE4-3C59E31844B8}">
      <dgm:prSet/>
      <dgm:spPr/>
      <dgm:t>
        <a:bodyPr/>
        <a:lstStyle/>
        <a:p>
          <a:endParaRPr lang="en-US"/>
        </a:p>
      </dgm:t>
    </dgm:pt>
    <dgm:pt modelId="{603A8986-40C6-41F4-B831-E2BBE314D45E}">
      <dgm:prSet custT="1"/>
      <dgm:spPr/>
      <dgm:t>
        <a:bodyPr/>
        <a:lstStyle/>
        <a:p>
          <a:pPr>
            <a:lnSpc>
              <a:spcPct val="100000"/>
            </a:lnSpc>
          </a:pPr>
          <a:endParaRPr lang="en-US" sz="1600" b="1"/>
        </a:p>
      </dgm:t>
    </dgm:pt>
    <dgm:pt modelId="{3A45BF23-1D1B-4D26-954F-F94CB7A9FE6A}" type="parTrans" cxnId="{50F4740D-D619-4A86-9C10-7418D4E52A65}">
      <dgm:prSet/>
      <dgm:spPr/>
      <dgm:t>
        <a:bodyPr/>
        <a:lstStyle/>
        <a:p>
          <a:endParaRPr lang="en-US"/>
        </a:p>
      </dgm:t>
    </dgm:pt>
    <dgm:pt modelId="{307E0D6D-97B8-4472-A09B-329607F662FA}" type="sibTrans" cxnId="{50F4740D-D619-4A86-9C10-7418D4E52A65}">
      <dgm:prSet/>
      <dgm:spPr/>
      <dgm:t>
        <a:bodyPr/>
        <a:lstStyle/>
        <a:p>
          <a:endParaRPr lang="en-US"/>
        </a:p>
      </dgm:t>
    </dgm:pt>
    <dgm:pt modelId="{555AB5FF-68DA-4C25-86F5-590E9F2F299E}">
      <dgm:prSet custT="1"/>
      <dgm:spPr/>
      <dgm:t>
        <a:bodyPr/>
        <a:lstStyle/>
        <a:p>
          <a:pPr>
            <a:lnSpc>
              <a:spcPct val="100000"/>
            </a:lnSpc>
            <a:defRPr b="1"/>
          </a:pPr>
          <a:r>
            <a:rPr lang="en-US" sz="1600" b="1" dirty="0"/>
            <a:t>76 systems,</a:t>
          </a:r>
          <a:r>
            <a:rPr lang="en-US" sz="1600" dirty="0"/>
            <a:t> representing 24 counties, remain. Upgrades are expected to be completed by the end of Fiscal Year 2028, </a:t>
          </a:r>
          <a:r>
            <a:rPr lang="en-US" sz="1600"/>
            <a:t>assuming funded.</a:t>
          </a:r>
          <a:endParaRPr lang="en-US" sz="1600" dirty="0"/>
        </a:p>
        <a:p>
          <a:pPr>
            <a:lnSpc>
              <a:spcPct val="100000"/>
            </a:lnSpc>
            <a:defRPr b="1"/>
          </a:pPr>
          <a:endParaRPr lang="en-US" sz="1600" dirty="0"/>
        </a:p>
        <a:p>
          <a:pPr>
            <a:lnSpc>
              <a:spcPct val="100000"/>
            </a:lnSpc>
            <a:defRPr b="1"/>
          </a:pPr>
          <a:r>
            <a:rPr lang="en-US" sz="1600" dirty="0"/>
            <a:t>Evaluation of JAVS 9.0 is underway to determine next steps and transition timeline.</a:t>
          </a:r>
        </a:p>
      </dgm:t>
    </dgm:pt>
    <dgm:pt modelId="{C6A8DA4E-8A75-431F-BBA7-59F6D43E695F}" type="parTrans" cxnId="{E7CD6972-21EA-4517-A38D-B2ECF7268EB9}">
      <dgm:prSet/>
      <dgm:spPr/>
      <dgm:t>
        <a:bodyPr/>
        <a:lstStyle/>
        <a:p>
          <a:endParaRPr lang="en-US"/>
        </a:p>
      </dgm:t>
    </dgm:pt>
    <dgm:pt modelId="{730EE69A-1F72-4F87-8CC9-E461BE6C358B}" type="sibTrans" cxnId="{E7CD6972-21EA-4517-A38D-B2ECF7268EB9}">
      <dgm:prSet/>
      <dgm:spPr/>
      <dgm:t>
        <a:bodyPr/>
        <a:lstStyle/>
        <a:p>
          <a:endParaRPr lang="en-US"/>
        </a:p>
      </dgm:t>
    </dgm:pt>
    <dgm:pt modelId="{53FF4DED-C387-4E6B-8812-02F8D70E6653}" type="pres">
      <dgm:prSet presAssocID="{4294D009-F234-49E8-AA62-FCC0A8E55523}" presName="root" presStyleCnt="0">
        <dgm:presLayoutVars>
          <dgm:dir/>
          <dgm:resizeHandles val="exact"/>
        </dgm:presLayoutVars>
      </dgm:prSet>
      <dgm:spPr/>
    </dgm:pt>
    <dgm:pt modelId="{4B5D6BA2-2980-4A94-85A4-DB4C3029AD41}" type="pres">
      <dgm:prSet presAssocID="{1C8696EA-B71A-449B-A128-D33293FED96E}" presName="compNode" presStyleCnt="0"/>
      <dgm:spPr/>
    </dgm:pt>
    <dgm:pt modelId="{9FF47397-DA44-4BA1-8553-BBB324A1F3FE}" type="pres">
      <dgm:prSet presAssocID="{1C8696EA-B71A-449B-A128-D33293FED96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FBA339AA-12E3-4796-BC86-7A340D5D03FD}" type="pres">
      <dgm:prSet presAssocID="{1C8696EA-B71A-449B-A128-D33293FED96E}" presName="iconSpace" presStyleCnt="0"/>
      <dgm:spPr/>
    </dgm:pt>
    <dgm:pt modelId="{1AF2DE9D-1AEA-4308-9A30-E485BCC19D22}" type="pres">
      <dgm:prSet presAssocID="{1C8696EA-B71A-449B-A128-D33293FED96E}" presName="parTx" presStyleLbl="revTx" presStyleIdx="0" presStyleCnt="4">
        <dgm:presLayoutVars>
          <dgm:chMax val="0"/>
          <dgm:chPref val="0"/>
        </dgm:presLayoutVars>
      </dgm:prSet>
      <dgm:spPr/>
    </dgm:pt>
    <dgm:pt modelId="{0DEB5C13-E395-4F26-B512-745003A86C46}" type="pres">
      <dgm:prSet presAssocID="{1C8696EA-B71A-449B-A128-D33293FED96E}" presName="txSpace" presStyleCnt="0"/>
      <dgm:spPr/>
    </dgm:pt>
    <dgm:pt modelId="{C8D4D598-4A06-45AB-95C1-043DBE91182F}" type="pres">
      <dgm:prSet presAssocID="{1C8696EA-B71A-449B-A128-D33293FED96E}" presName="desTx" presStyleLbl="revTx" presStyleIdx="1" presStyleCnt="4" custLinFactNeighborX="-295" custLinFactNeighborY="-58339">
        <dgm:presLayoutVars/>
      </dgm:prSet>
      <dgm:spPr/>
    </dgm:pt>
    <dgm:pt modelId="{53DB40C9-5603-417B-B592-37D399F48FEB}" type="pres">
      <dgm:prSet presAssocID="{33065AAB-3E81-44B2-8DAB-6F88717A8FF1}" presName="sibTrans" presStyleCnt="0"/>
      <dgm:spPr/>
    </dgm:pt>
    <dgm:pt modelId="{139D88EB-9221-4A9A-8341-1C934779CA90}" type="pres">
      <dgm:prSet presAssocID="{555AB5FF-68DA-4C25-86F5-590E9F2F299E}" presName="compNode" presStyleCnt="0"/>
      <dgm:spPr/>
    </dgm:pt>
    <dgm:pt modelId="{C4AEAD35-16A5-432F-B0DB-9CA28A61520B}" type="pres">
      <dgm:prSet presAssocID="{555AB5FF-68DA-4C25-86F5-590E9F2F29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EC4E2B7-206C-4F3F-91C7-DC5484BA4ADA}" type="pres">
      <dgm:prSet presAssocID="{555AB5FF-68DA-4C25-86F5-590E9F2F299E}" presName="iconSpace" presStyleCnt="0"/>
      <dgm:spPr/>
    </dgm:pt>
    <dgm:pt modelId="{26B5ABDA-DB83-49BA-B2C8-64B07FF5E3FE}" type="pres">
      <dgm:prSet presAssocID="{555AB5FF-68DA-4C25-86F5-590E9F2F299E}" presName="parTx" presStyleLbl="revTx" presStyleIdx="2" presStyleCnt="4">
        <dgm:presLayoutVars>
          <dgm:chMax val="0"/>
          <dgm:chPref val="0"/>
        </dgm:presLayoutVars>
      </dgm:prSet>
      <dgm:spPr/>
    </dgm:pt>
    <dgm:pt modelId="{D4645D6B-B6EE-41B3-9F94-BEB2E9EFE3EF}" type="pres">
      <dgm:prSet presAssocID="{555AB5FF-68DA-4C25-86F5-590E9F2F299E}" presName="txSpace" presStyleCnt="0"/>
      <dgm:spPr/>
    </dgm:pt>
    <dgm:pt modelId="{D5FCFD7F-DA6B-4ED5-A087-33FBF9540EC7}" type="pres">
      <dgm:prSet presAssocID="{555AB5FF-68DA-4C25-86F5-590E9F2F299E}" presName="desTx" presStyleLbl="revTx" presStyleIdx="3" presStyleCnt="4">
        <dgm:presLayoutVars/>
      </dgm:prSet>
      <dgm:spPr/>
    </dgm:pt>
  </dgm:ptLst>
  <dgm:cxnLst>
    <dgm:cxn modelId="{BEB0F20B-5FD2-4852-A609-7F0EDF0136B3}" type="presOf" srcId="{1C8696EA-B71A-449B-A128-D33293FED96E}" destId="{1AF2DE9D-1AEA-4308-9A30-E485BCC19D22}" srcOrd="0" destOrd="0" presId="urn:microsoft.com/office/officeart/2018/2/layout/IconLabelDescriptionList"/>
    <dgm:cxn modelId="{50F4740D-D619-4A86-9C10-7418D4E52A65}" srcId="{1C8696EA-B71A-449B-A128-D33293FED96E}" destId="{603A8986-40C6-41F4-B831-E2BBE314D45E}" srcOrd="0" destOrd="0" parTransId="{3A45BF23-1D1B-4D26-954F-F94CB7A9FE6A}" sibTransId="{307E0D6D-97B8-4472-A09B-329607F662FA}"/>
    <dgm:cxn modelId="{E7CD6972-21EA-4517-A38D-B2ECF7268EB9}" srcId="{4294D009-F234-49E8-AA62-FCC0A8E55523}" destId="{555AB5FF-68DA-4C25-86F5-590E9F2F299E}" srcOrd="1" destOrd="0" parTransId="{C6A8DA4E-8A75-431F-BBA7-59F6D43E695F}" sibTransId="{730EE69A-1F72-4F87-8CC9-E461BE6C358B}"/>
    <dgm:cxn modelId="{E2EDB289-13BF-4651-9FE4-3C59E31844B8}" srcId="{4294D009-F234-49E8-AA62-FCC0A8E55523}" destId="{1C8696EA-B71A-449B-A128-D33293FED96E}" srcOrd="0" destOrd="0" parTransId="{3E2BB798-469C-4991-A41E-0F793F3B4410}" sibTransId="{33065AAB-3E81-44B2-8DAB-6F88717A8FF1}"/>
    <dgm:cxn modelId="{2A922E9C-9BEF-4443-8EB8-691B04EEC6E1}" type="presOf" srcId="{4294D009-F234-49E8-AA62-FCC0A8E55523}" destId="{53FF4DED-C387-4E6B-8812-02F8D70E6653}" srcOrd="0" destOrd="0" presId="urn:microsoft.com/office/officeart/2018/2/layout/IconLabelDescriptionList"/>
    <dgm:cxn modelId="{7631A1AE-BC45-4668-919F-102682AB8E0F}" type="presOf" srcId="{555AB5FF-68DA-4C25-86F5-590E9F2F299E}" destId="{26B5ABDA-DB83-49BA-B2C8-64B07FF5E3FE}" srcOrd="0" destOrd="0" presId="urn:microsoft.com/office/officeart/2018/2/layout/IconLabelDescriptionList"/>
    <dgm:cxn modelId="{D8E8C0EB-9149-4225-9364-FB3008B2AEF6}" type="presOf" srcId="{603A8986-40C6-41F4-B831-E2BBE314D45E}" destId="{C8D4D598-4A06-45AB-95C1-043DBE91182F}" srcOrd="0" destOrd="0" presId="urn:microsoft.com/office/officeart/2018/2/layout/IconLabelDescriptionList"/>
    <dgm:cxn modelId="{955B8A0B-B5DD-4CF0-98AD-805487B2832C}" type="presParOf" srcId="{53FF4DED-C387-4E6B-8812-02F8D70E6653}" destId="{4B5D6BA2-2980-4A94-85A4-DB4C3029AD41}" srcOrd="0" destOrd="0" presId="urn:microsoft.com/office/officeart/2018/2/layout/IconLabelDescriptionList"/>
    <dgm:cxn modelId="{3398FC69-B314-493B-A9EF-E6704DBC54E9}" type="presParOf" srcId="{4B5D6BA2-2980-4A94-85A4-DB4C3029AD41}" destId="{9FF47397-DA44-4BA1-8553-BBB324A1F3FE}" srcOrd="0" destOrd="0" presId="urn:microsoft.com/office/officeart/2018/2/layout/IconLabelDescriptionList"/>
    <dgm:cxn modelId="{0BAAEDAC-9F3F-4243-8617-397D7A286386}" type="presParOf" srcId="{4B5D6BA2-2980-4A94-85A4-DB4C3029AD41}" destId="{FBA339AA-12E3-4796-BC86-7A340D5D03FD}" srcOrd="1" destOrd="0" presId="urn:microsoft.com/office/officeart/2018/2/layout/IconLabelDescriptionList"/>
    <dgm:cxn modelId="{2525F66D-8B4B-42B3-A435-B3631A2EBF93}" type="presParOf" srcId="{4B5D6BA2-2980-4A94-85A4-DB4C3029AD41}" destId="{1AF2DE9D-1AEA-4308-9A30-E485BCC19D22}" srcOrd="2" destOrd="0" presId="urn:microsoft.com/office/officeart/2018/2/layout/IconLabelDescriptionList"/>
    <dgm:cxn modelId="{0E36527A-50B1-437B-9AE5-05F1D487856E}" type="presParOf" srcId="{4B5D6BA2-2980-4A94-85A4-DB4C3029AD41}" destId="{0DEB5C13-E395-4F26-B512-745003A86C46}" srcOrd="3" destOrd="0" presId="urn:microsoft.com/office/officeart/2018/2/layout/IconLabelDescriptionList"/>
    <dgm:cxn modelId="{992A54E5-55D6-44FC-8861-86BA7BDEE10D}" type="presParOf" srcId="{4B5D6BA2-2980-4A94-85A4-DB4C3029AD41}" destId="{C8D4D598-4A06-45AB-95C1-043DBE91182F}" srcOrd="4" destOrd="0" presId="urn:microsoft.com/office/officeart/2018/2/layout/IconLabelDescriptionList"/>
    <dgm:cxn modelId="{CCEB1EE9-4A47-400F-9ED3-33E5BC91C6BC}" type="presParOf" srcId="{53FF4DED-C387-4E6B-8812-02F8D70E6653}" destId="{53DB40C9-5603-417B-B592-37D399F48FEB}" srcOrd="1" destOrd="0" presId="urn:microsoft.com/office/officeart/2018/2/layout/IconLabelDescriptionList"/>
    <dgm:cxn modelId="{08DFB2D5-EE1A-4759-B37E-21F05E65BE55}" type="presParOf" srcId="{53FF4DED-C387-4E6B-8812-02F8D70E6653}" destId="{139D88EB-9221-4A9A-8341-1C934779CA90}" srcOrd="2" destOrd="0" presId="urn:microsoft.com/office/officeart/2018/2/layout/IconLabelDescriptionList"/>
    <dgm:cxn modelId="{D948B4D7-B0FC-4E25-9B92-E7914B41FF39}" type="presParOf" srcId="{139D88EB-9221-4A9A-8341-1C934779CA90}" destId="{C4AEAD35-16A5-432F-B0DB-9CA28A61520B}" srcOrd="0" destOrd="0" presId="urn:microsoft.com/office/officeart/2018/2/layout/IconLabelDescriptionList"/>
    <dgm:cxn modelId="{F3B42CC6-5428-4E36-87C8-F8E5DB9D4C4F}" type="presParOf" srcId="{139D88EB-9221-4A9A-8341-1C934779CA90}" destId="{BEC4E2B7-206C-4F3F-91C7-DC5484BA4ADA}" srcOrd="1" destOrd="0" presId="urn:microsoft.com/office/officeart/2018/2/layout/IconLabelDescriptionList"/>
    <dgm:cxn modelId="{D0283357-6C1C-4780-A6AE-5A38C1B938DE}" type="presParOf" srcId="{139D88EB-9221-4A9A-8341-1C934779CA90}" destId="{26B5ABDA-DB83-49BA-B2C8-64B07FF5E3FE}" srcOrd="2" destOrd="0" presId="urn:microsoft.com/office/officeart/2018/2/layout/IconLabelDescriptionList"/>
    <dgm:cxn modelId="{51A5C255-AA10-4A60-AD72-B4A9A9A8201F}" type="presParOf" srcId="{139D88EB-9221-4A9A-8341-1C934779CA90}" destId="{D4645D6B-B6EE-41B3-9F94-BEB2E9EFE3EF}" srcOrd="3" destOrd="0" presId="urn:microsoft.com/office/officeart/2018/2/layout/IconLabelDescriptionList"/>
    <dgm:cxn modelId="{9FD1BF52-24A1-4134-9646-B57D8FC2E51A}" type="presParOf" srcId="{139D88EB-9221-4A9A-8341-1C934779CA90}" destId="{D5FCFD7F-DA6B-4ED5-A087-33FBF9540EC7}"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CE510-2D09-49B9-8E0E-009DDF7EAC7B}">
      <dsp:nvSpPr>
        <dsp:cNvPr id="0" name=""/>
        <dsp:cNvSpPr/>
      </dsp:nvSpPr>
      <dsp:spPr>
        <a:xfrm>
          <a:off x="965469" y="814256"/>
          <a:ext cx="926991" cy="9269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5D8421-B4AB-4909-B28D-667BD50D05CA}">
      <dsp:nvSpPr>
        <dsp:cNvPr id="0" name=""/>
        <dsp:cNvSpPr/>
      </dsp:nvSpPr>
      <dsp:spPr>
        <a:xfrm>
          <a:off x="398975" y="2031903"/>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a:t>Video Arraignment &amp; Conferencing Systems</a:t>
          </a:r>
          <a:endParaRPr lang="en-US" sz="1600" kern="1200"/>
        </a:p>
      </dsp:txBody>
      <dsp:txXfrm>
        <a:off x="398975" y="2031903"/>
        <a:ext cx="2059980" cy="720000"/>
      </dsp:txXfrm>
    </dsp:sp>
    <dsp:sp modelId="{E8B76992-9856-43FE-A3E6-A6F1BD28BA6E}">
      <dsp:nvSpPr>
        <dsp:cNvPr id="0" name=""/>
        <dsp:cNvSpPr/>
      </dsp:nvSpPr>
      <dsp:spPr>
        <a:xfrm>
          <a:off x="3385946" y="814256"/>
          <a:ext cx="926991" cy="9269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766241-8E8F-4ACA-9A66-AB0B42EB50CE}">
      <dsp:nvSpPr>
        <dsp:cNvPr id="0" name=""/>
        <dsp:cNvSpPr/>
      </dsp:nvSpPr>
      <dsp:spPr>
        <a:xfrm>
          <a:off x="2819451" y="2031903"/>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a:t>Implementation</a:t>
          </a:r>
          <a:endParaRPr lang="en-US" sz="1600" kern="1200"/>
        </a:p>
      </dsp:txBody>
      <dsp:txXfrm>
        <a:off x="2819451" y="2031903"/>
        <a:ext cx="2059980" cy="720000"/>
      </dsp:txXfrm>
    </dsp:sp>
    <dsp:sp modelId="{E11990A4-061F-4F3E-8A94-C73CDD98E65F}">
      <dsp:nvSpPr>
        <dsp:cNvPr id="0" name=""/>
        <dsp:cNvSpPr/>
      </dsp:nvSpPr>
      <dsp:spPr>
        <a:xfrm>
          <a:off x="5806422" y="814256"/>
          <a:ext cx="926991" cy="9269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9BF113-6536-4572-AD43-CA2BE8E44DAB}">
      <dsp:nvSpPr>
        <dsp:cNvPr id="0" name=""/>
        <dsp:cNvSpPr/>
      </dsp:nvSpPr>
      <dsp:spPr>
        <a:xfrm>
          <a:off x="5239928" y="2031903"/>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a:t>Adoption &amp; Use</a:t>
          </a:r>
          <a:endParaRPr lang="en-US" sz="1600" kern="1200"/>
        </a:p>
      </dsp:txBody>
      <dsp:txXfrm>
        <a:off x="5239928" y="2031903"/>
        <a:ext cx="2059980" cy="720000"/>
      </dsp:txXfrm>
    </dsp:sp>
    <dsp:sp modelId="{E0B1F5E1-D78E-431E-B525-1D9134CED0AE}">
      <dsp:nvSpPr>
        <dsp:cNvPr id="0" name=""/>
        <dsp:cNvSpPr/>
      </dsp:nvSpPr>
      <dsp:spPr>
        <a:xfrm>
          <a:off x="8226899" y="814256"/>
          <a:ext cx="926991" cy="9269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9145FD-E07E-41F1-BD33-A7432EF8E6A5}">
      <dsp:nvSpPr>
        <dsp:cNvPr id="0" name=""/>
        <dsp:cNvSpPr/>
      </dsp:nvSpPr>
      <dsp:spPr>
        <a:xfrm>
          <a:off x="7660404" y="2031903"/>
          <a:ext cx="20599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a:t>Barriers</a:t>
          </a:r>
          <a:endParaRPr lang="en-US" sz="1600" kern="1200"/>
        </a:p>
      </dsp:txBody>
      <dsp:txXfrm>
        <a:off x="7660404" y="2031903"/>
        <a:ext cx="205998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47397-DA44-4BA1-8553-BBB324A1F3FE}">
      <dsp:nvSpPr>
        <dsp:cNvPr id="0" name=""/>
        <dsp:cNvSpPr/>
      </dsp:nvSpPr>
      <dsp:spPr>
        <a:xfrm>
          <a:off x="366267" y="0"/>
          <a:ext cx="1510523" cy="14204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F2DE9D-1AEA-4308-9A30-E485BCC19D22}">
      <dsp:nvSpPr>
        <dsp:cNvPr id="0" name=""/>
        <dsp:cNvSpPr/>
      </dsp:nvSpPr>
      <dsp:spPr>
        <a:xfrm>
          <a:off x="366267" y="1564681"/>
          <a:ext cx="4315781" cy="182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kern="1200" dirty="0"/>
            <a:t>46 system upgrades </a:t>
          </a:r>
          <a:r>
            <a:rPr lang="en-US" sz="1600" kern="1200" dirty="0"/>
            <a:t>were budgeted for 15 counties in Fiscal Year 2026.</a:t>
          </a:r>
        </a:p>
        <a:p>
          <a:pPr marL="0" lvl="0" indent="0" algn="l" defTabSz="711200">
            <a:lnSpc>
              <a:spcPct val="100000"/>
            </a:lnSpc>
            <a:spcBef>
              <a:spcPct val="0"/>
            </a:spcBef>
            <a:spcAft>
              <a:spcPct val="35000"/>
            </a:spcAft>
            <a:buNone/>
            <a:defRPr b="1"/>
          </a:pPr>
          <a:endParaRPr lang="en-US" sz="1600" kern="1200" dirty="0"/>
        </a:p>
        <a:p>
          <a:pPr marL="0" lvl="0" indent="0" algn="l" defTabSz="711200">
            <a:lnSpc>
              <a:spcPct val="100000"/>
            </a:lnSpc>
            <a:spcBef>
              <a:spcPct val="0"/>
            </a:spcBef>
            <a:spcAft>
              <a:spcPct val="35000"/>
            </a:spcAft>
            <a:buNone/>
            <a:defRPr b="1"/>
          </a:pPr>
          <a:r>
            <a:rPr lang="en-US" sz="1600" b="1" kern="1200" dirty="0"/>
            <a:t>Counties include Kenton, Wayne, Perry, Greenup, Harlan, Jackson, Johnson, Knott, Lewis, Martin, Mason, Metcalfe, Pendleton, Oldham, and Simpson.</a:t>
          </a:r>
          <a:endParaRPr lang="en-US" sz="1600" kern="1200" dirty="0"/>
        </a:p>
      </dsp:txBody>
      <dsp:txXfrm>
        <a:off x="366267" y="1564681"/>
        <a:ext cx="4315781" cy="1828113"/>
      </dsp:txXfrm>
    </dsp:sp>
    <dsp:sp modelId="{C8D4D598-4A06-45AB-95C1-043DBE91182F}">
      <dsp:nvSpPr>
        <dsp:cNvPr id="0" name=""/>
        <dsp:cNvSpPr/>
      </dsp:nvSpPr>
      <dsp:spPr>
        <a:xfrm>
          <a:off x="353536" y="3397856"/>
          <a:ext cx="4315781" cy="10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endParaRPr lang="en-US" sz="1600" b="1" kern="1200"/>
        </a:p>
      </dsp:txBody>
      <dsp:txXfrm>
        <a:off x="353536" y="3397856"/>
        <a:ext cx="4315781" cy="106293"/>
      </dsp:txXfrm>
    </dsp:sp>
    <dsp:sp modelId="{C4AEAD35-16A5-432F-B0DB-9CA28A61520B}">
      <dsp:nvSpPr>
        <dsp:cNvPr id="0" name=""/>
        <dsp:cNvSpPr/>
      </dsp:nvSpPr>
      <dsp:spPr>
        <a:xfrm>
          <a:off x="5437310" y="0"/>
          <a:ext cx="1510523" cy="14204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B5ABDA-DB83-49BA-B2C8-64B07FF5E3FE}">
      <dsp:nvSpPr>
        <dsp:cNvPr id="0" name=""/>
        <dsp:cNvSpPr/>
      </dsp:nvSpPr>
      <dsp:spPr>
        <a:xfrm>
          <a:off x="5437310" y="1564681"/>
          <a:ext cx="4315781" cy="182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1" kern="1200" dirty="0"/>
            <a:t>76 systems,</a:t>
          </a:r>
          <a:r>
            <a:rPr lang="en-US" sz="1600" kern="1200" dirty="0"/>
            <a:t> representing 24 counties, remain. Upgrades are expected to be completed by the end of Fiscal Year 2028, </a:t>
          </a:r>
          <a:r>
            <a:rPr lang="en-US" sz="1600" kern="1200"/>
            <a:t>assuming funded.</a:t>
          </a:r>
          <a:endParaRPr lang="en-US" sz="1600" kern="1200" dirty="0"/>
        </a:p>
        <a:p>
          <a:pPr marL="0" lvl="0" indent="0" algn="l" defTabSz="711200">
            <a:lnSpc>
              <a:spcPct val="100000"/>
            </a:lnSpc>
            <a:spcBef>
              <a:spcPct val="0"/>
            </a:spcBef>
            <a:spcAft>
              <a:spcPct val="35000"/>
            </a:spcAft>
            <a:buNone/>
            <a:defRPr b="1"/>
          </a:pPr>
          <a:endParaRPr lang="en-US" sz="1600" kern="1200" dirty="0"/>
        </a:p>
        <a:p>
          <a:pPr marL="0" lvl="0" indent="0" algn="l" defTabSz="711200">
            <a:lnSpc>
              <a:spcPct val="100000"/>
            </a:lnSpc>
            <a:spcBef>
              <a:spcPct val="0"/>
            </a:spcBef>
            <a:spcAft>
              <a:spcPct val="35000"/>
            </a:spcAft>
            <a:buNone/>
            <a:defRPr b="1"/>
          </a:pPr>
          <a:r>
            <a:rPr lang="en-US" sz="1600" kern="1200" dirty="0"/>
            <a:t>Evaluation of JAVS 9.0 is underway to determine next steps and transition timeline.</a:t>
          </a:r>
        </a:p>
      </dsp:txBody>
      <dsp:txXfrm>
        <a:off x="5437310" y="1564681"/>
        <a:ext cx="4315781" cy="1828113"/>
      </dsp:txXfrm>
    </dsp:sp>
    <dsp:sp modelId="{D5FCFD7F-DA6B-4ED5-A087-33FBF9540EC7}">
      <dsp:nvSpPr>
        <dsp:cNvPr id="0" name=""/>
        <dsp:cNvSpPr/>
      </dsp:nvSpPr>
      <dsp:spPr>
        <a:xfrm>
          <a:off x="5437310" y="3459866"/>
          <a:ext cx="4315781" cy="10629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877EAC1-A0C0-4E28-926E-2BC3E547D7F9}" type="datetimeFigureOut">
              <a:rPr lang="en-US" smtClean="0"/>
              <a:t>2/9/2026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399910B-3852-486B-9BF4-62B862137E29}" type="slidenum">
              <a:rPr lang="en-US" smtClean="0"/>
              <a:t>‹#›</a:t>
            </a:fld>
            <a:endParaRPr lang="en-US"/>
          </a:p>
        </p:txBody>
      </p:sp>
    </p:spTree>
    <p:extLst>
      <p:ext uri="{BB962C8B-B14F-4D97-AF65-F5344CB8AC3E}">
        <p14:creationId xmlns:p14="http://schemas.microsoft.com/office/powerpoint/2010/main" val="89901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BDF500-FE05-4D50-AB42-37EDEB80A6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47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99910B-3852-486B-9BF4-62B862137E29}" type="slidenum">
              <a:rPr lang="en-US" smtClean="0"/>
              <a:t>4</a:t>
            </a:fld>
            <a:endParaRPr lang="en-US"/>
          </a:p>
        </p:txBody>
      </p:sp>
    </p:spTree>
    <p:extLst>
      <p:ext uri="{BB962C8B-B14F-4D97-AF65-F5344CB8AC3E}">
        <p14:creationId xmlns:p14="http://schemas.microsoft.com/office/powerpoint/2010/main" val="270509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RCP Events</a:t>
            </a:r>
          </a:p>
          <a:p>
            <a:r>
              <a:rPr lang="en-US"/>
              <a:t>Submitted monthly by JSS personnel statewide. Does not include RCP for Judges without JSSs. So, the usage numbers are likely higher.</a:t>
            </a:r>
          </a:p>
          <a:p>
            <a:endParaRPr lang="en-US"/>
          </a:p>
        </p:txBody>
      </p:sp>
      <p:sp>
        <p:nvSpPr>
          <p:cNvPr id="4" name="Slide Number Placeholder 3"/>
          <p:cNvSpPr>
            <a:spLocks noGrp="1"/>
          </p:cNvSpPr>
          <p:nvPr>
            <p:ph type="sldNum" sz="quarter" idx="5"/>
          </p:nvPr>
        </p:nvSpPr>
        <p:spPr/>
        <p:txBody>
          <a:bodyPr/>
          <a:lstStyle/>
          <a:p>
            <a:fld id="{7399910B-3852-486B-9BF4-62B862137E29}" type="slidenum">
              <a:rPr lang="en-US" smtClean="0"/>
              <a:t>8</a:t>
            </a:fld>
            <a:endParaRPr lang="en-US"/>
          </a:p>
        </p:txBody>
      </p:sp>
    </p:spTree>
    <p:extLst>
      <p:ext uri="{BB962C8B-B14F-4D97-AF65-F5344CB8AC3E}">
        <p14:creationId xmlns:p14="http://schemas.microsoft.com/office/powerpoint/2010/main" val="162958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BDF500-FE05-4D50-AB42-37EDEB80A66C}" type="slidenum">
              <a:rPr lang="en-US" smtClean="0"/>
              <a:t>12</a:t>
            </a:fld>
            <a:endParaRPr lang="en-US"/>
          </a:p>
        </p:txBody>
      </p:sp>
    </p:spTree>
    <p:extLst>
      <p:ext uri="{BB962C8B-B14F-4D97-AF65-F5344CB8AC3E}">
        <p14:creationId xmlns:p14="http://schemas.microsoft.com/office/powerpoint/2010/main" val="297066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AB8-D1C5-4A23-A446-BC8C270AE5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09DD35-1AB5-493C-B503-351D84085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C596F0-1904-4BE7-825D-2777661A371B}"/>
              </a:ext>
            </a:extLst>
          </p:cNvPr>
          <p:cNvSpPr>
            <a:spLocks noGrp="1"/>
          </p:cNvSpPr>
          <p:nvPr>
            <p:ph type="dt" sz="half" idx="10"/>
          </p:nvPr>
        </p:nvSpPr>
        <p:spPr/>
        <p:txBody>
          <a:bodyPr/>
          <a:lstStyle/>
          <a:p>
            <a:fld id="{C02B144F-B526-4568-82B2-C81E3DD66383}" type="datetime1">
              <a:rPr lang="en-US" smtClean="0"/>
              <a:t>2/9/2026</a:t>
            </a:fld>
            <a:endParaRPr lang="en-US"/>
          </a:p>
        </p:txBody>
      </p:sp>
      <p:sp>
        <p:nvSpPr>
          <p:cNvPr id="5" name="Footer Placeholder 4">
            <a:extLst>
              <a:ext uri="{FF2B5EF4-FFF2-40B4-BE49-F238E27FC236}">
                <a16:creationId xmlns:a16="http://schemas.microsoft.com/office/drawing/2014/main" id="{C24FA3EE-D5EC-4949-9AD2-F1E983988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C6F73-AC96-4660-8CAE-C693C453A98C}"/>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372254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D361-D0FE-4240-8490-99AD24B6B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93FD4-D7AC-4E8C-8A02-E40AE449A3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FAE8E-C0E2-4F22-9726-2C3CC6982FD7}"/>
              </a:ext>
            </a:extLst>
          </p:cNvPr>
          <p:cNvSpPr>
            <a:spLocks noGrp="1"/>
          </p:cNvSpPr>
          <p:nvPr>
            <p:ph type="dt" sz="half" idx="10"/>
          </p:nvPr>
        </p:nvSpPr>
        <p:spPr/>
        <p:txBody>
          <a:bodyPr/>
          <a:lstStyle/>
          <a:p>
            <a:fld id="{BCF52B8E-5176-4B91-8742-D16B7D71BE42}" type="datetime1">
              <a:rPr lang="en-US" smtClean="0"/>
              <a:t>2/9/2026</a:t>
            </a:fld>
            <a:endParaRPr lang="en-US"/>
          </a:p>
        </p:txBody>
      </p:sp>
      <p:sp>
        <p:nvSpPr>
          <p:cNvPr id="5" name="Footer Placeholder 4">
            <a:extLst>
              <a:ext uri="{FF2B5EF4-FFF2-40B4-BE49-F238E27FC236}">
                <a16:creationId xmlns:a16="http://schemas.microsoft.com/office/drawing/2014/main" id="{A9FB8B2E-57B9-452A-B557-B4783185F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274E1-EF7B-4DB7-9890-BC74164C3C44}"/>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119769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4F7FB-D1C6-4776-AC8C-A90F22B241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CD8017-CF8E-43F7-A845-A45B9115EF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B15D7-2025-4849-B590-ACB97DDAC4FB}"/>
              </a:ext>
            </a:extLst>
          </p:cNvPr>
          <p:cNvSpPr>
            <a:spLocks noGrp="1"/>
          </p:cNvSpPr>
          <p:nvPr>
            <p:ph type="dt" sz="half" idx="10"/>
          </p:nvPr>
        </p:nvSpPr>
        <p:spPr/>
        <p:txBody>
          <a:bodyPr/>
          <a:lstStyle/>
          <a:p>
            <a:fld id="{452AE77F-BF89-43C3-9453-BE69BFAE1324}" type="datetime1">
              <a:rPr lang="en-US" smtClean="0"/>
              <a:t>2/9/2026</a:t>
            </a:fld>
            <a:endParaRPr lang="en-US"/>
          </a:p>
        </p:txBody>
      </p:sp>
      <p:sp>
        <p:nvSpPr>
          <p:cNvPr id="5" name="Footer Placeholder 4">
            <a:extLst>
              <a:ext uri="{FF2B5EF4-FFF2-40B4-BE49-F238E27FC236}">
                <a16:creationId xmlns:a16="http://schemas.microsoft.com/office/drawing/2014/main" id="{6CC5ED8F-FFC9-4711-898C-2237A452D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FC67A6-F807-452C-AC7F-F5796686DB2A}"/>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350508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bg>
      <p:bgPr>
        <a:blipFill dpi="0" rotWithShape="1">
          <a:blip r:embed="rId2">
            <a:alphaModFix amt="15000"/>
            <a:lum/>
          </a:blip>
          <a:srcRect/>
          <a:stretch>
            <a:fillRect l="-4000" t="-4000" b="-4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p:nvPr>
        </p:nvSpPr>
        <p:spPr>
          <a:xfrm>
            <a:off x="1812758" y="4563205"/>
            <a:ext cx="8807116" cy="915873"/>
          </a:xfrm>
        </p:spPr>
        <p:txBody>
          <a:bodyPr anchor="b">
            <a:normAutofit/>
          </a:bodyPr>
          <a:lstStyle>
            <a:lvl1pPr algn="ctr">
              <a:defRPr sz="5500" b="1">
                <a:solidFill>
                  <a:schemeClr val="bg1"/>
                </a:solidFill>
              </a:defRPr>
            </a:lvl1pPr>
          </a:lstStyle>
          <a:p>
            <a:endParaRPr lang="en-US" noProof="0"/>
          </a:p>
        </p:txBody>
      </p:sp>
      <p:cxnSp>
        <p:nvCxnSpPr>
          <p:cNvPr id="6" name="Straight Connector 5">
            <a:extLst>
              <a:ext uri="{FF2B5EF4-FFF2-40B4-BE49-F238E27FC236}">
                <a16:creationId xmlns:a16="http://schemas.microsoft.com/office/drawing/2014/main" id="{D3E2FCD3-A8D5-49E4-AE6B-C5E57F608D54}"/>
              </a:ext>
            </a:extLst>
          </p:cNvPr>
          <p:cNvCxnSpPr>
            <a:cxnSpLocks/>
          </p:cNvCxnSpPr>
          <p:nvPr userDrawn="1"/>
        </p:nvCxnSpPr>
        <p:spPr>
          <a:xfrm>
            <a:off x="0" y="4251158"/>
            <a:ext cx="12192000" cy="0"/>
          </a:xfrm>
          <a:prstGeom prst="line">
            <a:avLst/>
          </a:prstGeom>
          <a:ln w="38100">
            <a:solidFill>
              <a:srgbClr val="AE93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38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alphaModFix amt="45000"/>
            <a:lum/>
          </a:blip>
          <a:srcRect/>
          <a:stretch>
            <a:fillRect l="-4000" t="-4000" b="-4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p:nvPr>
        </p:nvSpPr>
        <p:spPr>
          <a:xfrm>
            <a:off x="1812758" y="5472107"/>
            <a:ext cx="8807116" cy="915873"/>
          </a:xfrm>
        </p:spPr>
        <p:txBody>
          <a:bodyPr anchor="b">
            <a:normAutofit/>
          </a:bodyPr>
          <a:lstStyle>
            <a:lvl1pPr algn="ctr">
              <a:defRPr sz="5500" b="1">
                <a:solidFill>
                  <a:schemeClr val="bg1"/>
                </a:solidFill>
              </a:defRPr>
            </a:lvl1pPr>
          </a:lstStyle>
          <a:p>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a:cxnSpLocks/>
          </p:cNvCxnSpPr>
          <p:nvPr userDrawn="1"/>
        </p:nvCxnSpPr>
        <p:spPr>
          <a:xfrm>
            <a:off x="0" y="4251158"/>
            <a:ext cx="12192000" cy="0"/>
          </a:xfrm>
          <a:prstGeom prst="line">
            <a:avLst/>
          </a:prstGeom>
          <a:ln w="38100">
            <a:solidFill>
              <a:srgbClr val="AE936C"/>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328082C3-02DC-40C6-A140-D30C2F9FAC4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63047" y="3135488"/>
            <a:ext cx="1665906" cy="1665906"/>
          </a:xfrm>
          <a:prstGeom prst="rect">
            <a:avLst/>
          </a:prstGeom>
        </p:spPr>
      </p:pic>
    </p:spTree>
    <p:extLst>
      <p:ext uri="{BB962C8B-B14F-4D97-AF65-F5344CB8AC3E}">
        <p14:creationId xmlns:p14="http://schemas.microsoft.com/office/powerpoint/2010/main" val="1778603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solidFill>
            <a:schemeClr val="accent1">
              <a:lumMod val="50000"/>
            </a:schemeClr>
          </a:soli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bg1"/>
                </a:solidFill>
              </a:defRPr>
            </a:lvl1pPr>
          </a:lstStyle>
          <a:p>
            <a:fld id="{95CBEC59-7FF9-4688-98DF-89832A0C9025}" type="slidenum">
              <a:rPr lang="en-US" smtClean="0"/>
              <a:pPr/>
              <a:t>‹#›</a:t>
            </a:fld>
            <a:endParaRPr lang="en-US"/>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rgbClr val="AE936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rgbClr val="AE93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62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701776"/>
            <a:ext cx="9971159" cy="928899"/>
          </a:xfrm>
        </p:spPr>
        <p:txBody>
          <a:bodyPr/>
          <a:lstStyle>
            <a:lvl1pPr>
              <a:defRPr>
                <a:solidFill>
                  <a:schemeClr val="tx2">
                    <a:lumMod val="90000"/>
                    <a:lumOff val="10000"/>
                  </a:schemeClr>
                </a:solidFill>
              </a:defRPr>
            </a:lvl1pPr>
          </a:lstStyle>
          <a:p>
            <a:r>
              <a:rPr lang="en-US"/>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2457364"/>
            <a:ext cx="10515600" cy="3104044"/>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a:t>Edit Master text styles</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lvl1pPr>
              <a:defRPr>
                <a:solidFill>
                  <a:schemeClr val="bg1"/>
                </a:solidFill>
              </a:defRPr>
            </a:lvl1pPr>
          </a:lstStyle>
          <a:p>
            <a:fld id="{95CBEC59-7FF9-4688-98DF-89832A0C9025}" type="slidenum">
              <a:rPr lang="en-US" smtClean="0"/>
              <a:pPr/>
              <a:t>‹#›</a:t>
            </a:fld>
            <a:endParaRPr lang="en-US"/>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lumMod val="90000"/>
                    <a:lumOff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rgbClr val="AE936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rgbClr val="AE93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94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chemeClr val="bg1"/>
        </a:solidFill>
        <a:effectLst/>
      </p:bgPr>
    </p:bg>
    <p:spTree>
      <p:nvGrpSpPr>
        <p:cNvPr id="1" name=""/>
        <p:cNvGrpSpPr/>
        <p:nvPr/>
      </p:nvGrpSpPr>
      <p:grpSpPr>
        <a:xfrm>
          <a:off x="0" y="0"/>
          <a:ext cx="0" cy="0"/>
          <a:chOff x="0" y="0"/>
          <a:chExt cx="0" cy="0"/>
        </a:xfrm>
      </p:grpSpPr>
      <p:pic>
        <p:nvPicPr>
          <p:cNvPr id="4" name="Picture 3" descr="Hands held up high during a conference">
            <a:extLst>
              <a:ext uri="{FF2B5EF4-FFF2-40B4-BE49-F238E27FC236}">
                <a16:creationId xmlns:a16="http://schemas.microsoft.com/office/drawing/2014/main" id="{BA271B16-93B7-4E18-80DD-3EA961D92FAE}"/>
              </a:ext>
            </a:extLst>
          </p:cNvPr>
          <p:cNvPicPr>
            <a:picLocks noChangeAspect="1"/>
          </p:cNvPicPr>
          <p:nvPr userDrawn="1"/>
        </p:nvPicPr>
        <p:blipFill rotWithShape="1">
          <a:blip r:embed="rId2"/>
          <a:srcRect l="11887" r="28985"/>
          <a:stretch/>
        </p:blipFill>
        <p:spPr>
          <a:xfrm>
            <a:off x="6109445" y="0"/>
            <a:ext cx="6082555" cy="6858000"/>
          </a:xfrm>
          <a:prstGeom prst="rect">
            <a:avLst/>
          </a:prstGeom>
        </p:spPr>
      </p:pic>
      <p:sp>
        <p:nvSpPr>
          <p:cNvPr id="12" name="Rectangle 11">
            <a:extLst>
              <a:ext uri="{FF2B5EF4-FFF2-40B4-BE49-F238E27FC236}">
                <a16:creationId xmlns:a16="http://schemas.microsoft.com/office/drawing/2014/main" id="{133CEB5C-7861-47F3-AC58-85F7503459D3}"/>
              </a:ext>
            </a:extLst>
          </p:cNvPr>
          <p:cNvSpPr/>
          <p:nvPr userDrawn="1"/>
        </p:nvSpPr>
        <p:spPr>
          <a:xfrm>
            <a:off x="6112668" y="0"/>
            <a:ext cx="6079332" cy="6858000"/>
          </a:xfrm>
          <a:prstGeom prst="rect">
            <a:avLst/>
          </a:prstGeom>
          <a:gradFill flip="none" rotWithShape="1">
            <a:gsLst>
              <a:gs pos="0">
                <a:schemeClr val="tx2">
                  <a:alpha val="70000"/>
                  <a:lumMod val="85000"/>
                  <a:lumOff val="15000"/>
                </a:schemeClr>
              </a:gs>
              <a:gs pos="100000">
                <a:schemeClr val="tx2">
                  <a:lumMod val="90000"/>
                  <a:lumOff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hasCustomPrompt="1"/>
          </p:nvPr>
        </p:nvSpPr>
        <p:spPr>
          <a:xfrm>
            <a:off x="1555329" y="2272009"/>
            <a:ext cx="4540672" cy="823912"/>
          </a:xfrm>
        </p:spPr>
        <p:txBody>
          <a:bodyPr anchor="ctr"/>
          <a:lstStyle>
            <a:lvl1pPr marL="0" indent="0">
              <a:buNone/>
              <a:defRPr lang="en-US" sz="2500" b="1" i="0" kern="1200" dirty="0" smtClean="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solidFill>
                  <a:schemeClr val="tx2">
                    <a:lumMod val="90000"/>
                    <a:lumOff val="10000"/>
                  </a:schemeClr>
                </a:solidFill>
              </a:defRPr>
            </a:lvl1pPr>
          </a:lstStyle>
          <a:p>
            <a:r>
              <a:rPr lang="en-US"/>
              <a:t>TWO CONTENT</a:t>
            </a:r>
            <a:br>
              <a:rPr lang="en-US"/>
            </a:br>
            <a:r>
              <a:rPr lang="en-US"/>
              <a:t>SLIDE</a:t>
            </a:r>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a:t>Edit Master text styles</a:t>
            </a:r>
          </a:p>
        </p:txBody>
      </p:sp>
      <p:sp>
        <p:nvSpPr>
          <p:cNvPr id="24" name="Rectangle 23">
            <a:extLst>
              <a:ext uri="{FF2B5EF4-FFF2-40B4-BE49-F238E27FC236}">
                <a16:creationId xmlns:a16="http://schemas.microsoft.com/office/drawing/2014/main" id="{28D8758F-9855-41B0-8974-BA1346DED49B}"/>
              </a:ext>
            </a:extLst>
          </p:cNvPr>
          <p:cNvSpPr/>
          <p:nvPr userDrawn="1"/>
        </p:nvSpPr>
        <p:spPr>
          <a:xfrm>
            <a:off x="6063727" y="-2"/>
            <a:ext cx="45719" cy="6858001"/>
          </a:xfrm>
          <a:prstGeom prst="rect">
            <a:avLst/>
          </a:prstGeom>
          <a:solidFill>
            <a:srgbClr val="AE936C"/>
          </a:solidFill>
          <a:ln>
            <a:solidFill>
              <a:srgbClr val="AE9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808406-F5DA-49A2-A84A-E421D642007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099800" y="5843593"/>
            <a:ext cx="837164" cy="837164"/>
          </a:xfrm>
          <a:prstGeom prst="rect">
            <a:avLst/>
          </a:prstGeom>
        </p:spPr>
      </p:pic>
      <p:sp>
        <p:nvSpPr>
          <p:cNvPr id="11" name="Slide Number Placeholder 6">
            <a:extLst>
              <a:ext uri="{FF2B5EF4-FFF2-40B4-BE49-F238E27FC236}">
                <a16:creationId xmlns:a16="http://schemas.microsoft.com/office/drawing/2014/main" id="{7907943C-71AB-4866-B5FC-4C008509E10F}"/>
              </a:ext>
            </a:extLst>
          </p:cNvPr>
          <p:cNvSpPr>
            <a:spLocks noGrp="1"/>
          </p:cNvSpPr>
          <p:nvPr>
            <p:ph type="sldNum" sz="quarter" idx="12"/>
          </p:nvPr>
        </p:nvSpPr>
        <p:spPr>
          <a:xfrm>
            <a:off x="8849751" y="265734"/>
            <a:ext cx="2743200" cy="365125"/>
          </a:xfrm>
        </p:spPr>
        <p:txBody>
          <a:bodyPr/>
          <a:lstStyle>
            <a:lvl1pPr>
              <a:defRPr sz="1400" i="0">
                <a:solidFill>
                  <a:schemeClr val="bg1"/>
                </a:solidFill>
                <a:latin typeface="Arial Black" panose="020B0A04020102020204" pitchFamily="34" charset="0"/>
              </a:defRPr>
            </a:lvl1pPr>
          </a:lstStyle>
          <a:p>
            <a:fld id="{95CBEC59-7FF9-4688-98DF-89832A0C9025}" type="slidenum">
              <a:rPr lang="en-US" smtClean="0"/>
              <a:pPr/>
              <a:t>‹#›</a:t>
            </a:fld>
            <a:endParaRPr lang="en-US"/>
          </a:p>
        </p:txBody>
      </p:sp>
    </p:spTree>
    <p:extLst>
      <p:ext uri="{BB962C8B-B14F-4D97-AF65-F5344CB8AC3E}">
        <p14:creationId xmlns:p14="http://schemas.microsoft.com/office/powerpoint/2010/main" val="3125345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chemeClr val="bg1"/>
        </a:solidFill>
        <a:effectLst/>
      </p:bgPr>
    </p:bg>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4D589D6B-831D-4563-A99C-EBE2564083ED}"/>
              </a:ext>
            </a:extLst>
          </p:cNvPr>
          <p:cNvSpPr>
            <a:spLocks noGrp="1"/>
          </p:cNvSpPr>
          <p:nvPr>
            <p:ph type="body" idx="1" hasCustomPrompt="1"/>
          </p:nvPr>
        </p:nvSpPr>
        <p:spPr>
          <a:xfrm>
            <a:off x="564729" y="1712112"/>
            <a:ext cx="3931071" cy="3698087"/>
          </a:xfrm>
        </p:spPr>
        <p:txBody>
          <a:bodyPr anchor="t"/>
          <a:lstStyle>
            <a:lvl1pPr marL="0" indent="0">
              <a:buNone/>
              <a:defRPr lang="en-US" sz="2500" b="1" i="0" kern="1200" dirty="0" smtClean="0">
                <a:solidFill>
                  <a:schemeClr val="tx1"/>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536918" y="70963"/>
            <a:ext cx="7959381" cy="1536580"/>
          </a:xfrm>
        </p:spPr>
        <p:txBody>
          <a:bodyPr/>
          <a:lstStyle>
            <a:lvl1pPr>
              <a:defRPr>
                <a:solidFill>
                  <a:schemeClr val="tx2">
                    <a:lumMod val="90000"/>
                    <a:lumOff val="10000"/>
                  </a:schemeClr>
                </a:solidFill>
              </a:defRPr>
            </a:lvl1pPr>
          </a:lstStyle>
          <a:p>
            <a:r>
              <a:rPr lang="en-US"/>
              <a:t>TWO CONTENT SLIDE</a:t>
            </a:r>
          </a:p>
        </p:txBody>
      </p:sp>
      <p:sp>
        <p:nvSpPr>
          <p:cNvPr id="9" name="Rectangle 8">
            <a:extLst>
              <a:ext uri="{FF2B5EF4-FFF2-40B4-BE49-F238E27FC236}">
                <a16:creationId xmlns:a16="http://schemas.microsoft.com/office/drawing/2014/main" id="{56D751D1-0AE0-4B49-A19D-74CA71D2C096}"/>
              </a:ext>
            </a:extLst>
          </p:cNvPr>
          <p:cNvSpPr/>
          <p:nvPr userDrawn="1"/>
        </p:nvSpPr>
        <p:spPr>
          <a:xfrm>
            <a:off x="294567" y="311832"/>
            <a:ext cx="72000" cy="936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AAB62B1F-9B29-4D05-89E5-21B703B7EA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99800" y="5843593"/>
            <a:ext cx="837164" cy="837164"/>
          </a:xfrm>
          <a:prstGeom prst="rect">
            <a:avLst/>
          </a:prstGeom>
        </p:spPr>
      </p:pic>
      <p:sp>
        <p:nvSpPr>
          <p:cNvPr id="6" name="Slide Number Placeholder 6">
            <a:extLst>
              <a:ext uri="{FF2B5EF4-FFF2-40B4-BE49-F238E27FC236}">
                <a16:creationId xmlns:a16="http://schemas.microsoft.com/office/drawing/2014/main" id="{5194D21F-39F2-4478-B4A9-14543EE9E60A}"/>
              </a:ext>
            </a:extLst>
          </p:cNvPr>
          <p:cNvSpPr>
            <a:spLocks noGrp="1"/>
          </p:cNvSpPr>
          <p:nvPr>
            <p:ph type="sldNum" sz="quarter" idx="12"/>
          </p:nvPr>
        </p:nvSpPr>
        <p:spPr>
          <a:xfrm>
            <a:off x="8849751" y="265734"/>
            <a:ext cx="2743200" cy="365125"/>
          </a:xfrm>
        </p:spPr>
        <p:txBody>
          <a:bodyPr/>
          <a:lstStyle>
            <a:lvl1pPr>
              <a:defRPr sz="1400" i="0">
                <a:solidFill>
                  <a:srgbClr val="072F4F"/>
                </a:solidFill>
                <a:latin typeface="Arial Black" panose="020B0A04020102020204" pitchFamily="34" charset="0"/>
              </a:defRPr>
            </a:lvl1pPr>
          </a:lstStyle>
          <a:p>
            <a:fld id="{AD1DD5F1-D7F1-4834-B152-F854B87AEE6E}" type="slidenum">
              <a:rPr lang="en-US" smtClean="0"/>
              <a:pPr/>
              <a:t>‹#›</a:t>
            </a:fld>
            <a:endParaRPr lang="en-US"/>
          </a:p>
        </p:txBody>
      </p:sp>
    </p:spTree>
    <p:extLst>
      <p:ext uri="{BB962C8B-B14F-4D97-AF65-F5344CB8AC3E}">
        <p14:creationId xmlns:p14="http://schemas.microsoft.com/office/powerpoint/2010/main" val="3217347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icture and Tit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0" y="0"/>
            <a:ext cx="12192000" cy="6858000"/>
          </a:xfrm>
          <a:prstGeom prst="rect">
            <a:avLst/>
          </a:prstGeom>
          <a:solidFill>
            <a:schemeClr val="tx2">
              <a:lumMod val="90000"/>
              <a:lumOff val="10000"/>
            </a:schemeClr>
          </a:solidFill>
          <a:ln w="273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89111" y="757985"/>
            <a:ext cx="10515600" cy="816482"/>
          </a:xfrm>
        </p:spPr>
        <p:txBody>
          <a:bodyPr/>
          <a:lstStyle>
            <a:lvl1pPr>
              <a:defRPr/>
            </a:lvl1pPr>
          </a:lstStyle>
          <a:p>
            <a:r>
              <a:rPr lang="en-US"/>
              <a:t>PICTURE SLIDE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lvl1pPr>
              <a:defRPr sz="1400" i="0">
                <a:solidFill>
                  <a:schemeClr val="bg1"/>
                </a:solidFill>
                <a:latin typeface="Arial Black" panose="020B0A04020102020204" pitchFamily="34" charset="0"/>
              </a:defRPr>
            </a:lvl1pPr>
          </a:lstStyle>
          <a:p>
            <a:fld id="{95CBEC59-7FF9-4688-98DF-89832A0C9025}" type="slidenum">
              <a:rPr lang="en-US" smtClean="0"/>
              <a:pPr/>
              <a:t>‹#›</a:t>
            </a:fld>
            <a:endParaRPr lang="en-US"/>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rgbClr val="AE936C"/>
          </a:solidFill>
          <a:ln>
            <a:solidFill>
              <a:srgbClr val="AE9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a:t>Click icon to add picture</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557783"/>
          </a:xfrm>
          <a:prstGeom prst="line">
            <a:avLst/>
          </a:prstGeom>
          <a:ln w="19050">
            <a:solidFill>
              <a:srgbClr val="AE936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09E395-E866-4A4B-8830-80C47180874A}"/>
              </a:ext>
            </a:extLst>
          </p:cNvPr>
          <p:cNvCxnSpPr>
            <a:cxnSpLocks/>
          </p:cNvCxnSpPr>
          <p:nvPr userDrawn="1"/>
        </p:nvCxnSpPr>
        <p:spPr>
          <a:xfrm>
            <a:off x="11190767" y="800959"/>
            <a:ext cx="1001233" cy="0"/>
          </a:xfrm>
          <a:prstGeom prst="line">
            <a:avLst/>
          </a:prstGeom>
          <a:ln w="6350">
            <a:solidFill>
              <a:srgbClr val="E2B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303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Overview">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5686792"/>
            <a:ext cx="12192000" cy="1171207"/>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tx2">
                    <a:lumMod val="90000"/>
                    <a:lumOff val="10000"/>
                  </a:schemeClr>
                </a:solidFill>
                <a:latin typeface="+mj-lt"/>
                <a:ea typeface="+mj-ea"/>
                <a:cs typeface="+mj-cs"/>
              </a:defRPr>
            </a:lvl1pPr>
          </a:lstStyle>
          <a:p>
            <a:r>
              <a:rPr lang="en-US"/>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1 Title</a:t>
            </a:r>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5686793"/>
            <a:ext cx="12192000" cy="0"/>
          </a:xfrm>
          <a:prstGeom prst="line">
            <a:avLst/>
          </a:prstGeom>
          <a:ln w="19050">
            <a:solidFill>
              <a:srgbClr val="AE936C"/>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a:solidFill>
            <a:schemeClr val="bg1"/>
          </a:solidFill>
        </p:spPr>
        <p:txBody>
          <a:bodyPr>
            <a:normAutofit/>
          </a:bodyPr>
          <a:lstStyle>
            <a:lvl1pPr marL="0" indent="0">
              <a:buNone/>
              <a:defRPr lang="en-US" sz="2500" b="1"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a:solidFill>
            <a:schemeClr val="bg1"/>
          </a:solidFill>
        </p:spPr>
        <p:txBody>
          <a:bodyPr>
            <a:normAutofit/>
          </a:bodyPr>
          <a:lstStyle>
            <a:lvl1pPr marL="0" indent="0">
              <a:lnSpc>
                <a:spcPct val="100000"/>
              </a:lnSpc>
              <a:spcBef>
                <a:spcPts val="600"/>
              </a:spcBef>
              <a:buNone/>
              <a:defRPr lang="en-US" sz="160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734443"/>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734443"/>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734443"/>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a:t>Click icon to add picture</a:t>
            </a:r>
          </a:p>
        </p:txBody>
      </p:sp>
      <p:sp>
        <p:nvSpPr>
          <p:cNvPr id="24" name="Slide Number Placeholder 6">
            <a:extLst>
              <a:ext uri="{FF2B5EF4-FFF2-40B4-BE49-F238E27FC236}">
                <a16:creationId xmlns:a16="http://schemas.microsoft.com/office/drawing/2014/main" id="{EB1E51E4-5667-42D2-8A9A-A1096FE77ED1}"/>
              </a:ext>
            </a:extLst>
          </p:cNvPr>
          <p:cNvSpPr>
            <a:spLocks noGrp="1"/>
          </p:cNvSpPr>
          <p:nvPr>
            <p:ph type="sldNum" sz="quarter" idx="12"/>
          </p:nvPr>
        </p:nvSpPr>
        <p:spPr>
          <a:xfrm>
            <a:off x="8849751" y="265734"/>
            <a:ext cx="2743200" cy="365125"/>
          </a:xfrm>
        </p:spPr>
        <p:txBody>
          <a:bodyPr/>
          <a:lstStyle>
            <a:lvl1pPr>
              <a:defRPr sz="1400" i="0">
                <a:solidFill>
                  <a:srgbClr val="072F4F"/>
                </a:solidFill>
                <a:latin typeface="Arial Black" panose="020B0A04020102020204" pitchFamily="34" charset="0"/>
              </a:defRPr>
            </a:lvl1pPr>
          </a:lstStyle>
          <a:p>
            <a:fld id="{AD1DD5F1-D7F1-4834-B152-F854B87AEE6E}" type="slidenum">
              <a:rPr lang="en-US" smtClean="0"/>
              <a:pPr/>
              <a:t>‹#›</a:t>
            </a:fld>
            <a:endParaRPr lang="en-US"/>
          </a:p>
        </p:txBody>
      </p:sp>
    </p:spTree>
    <p:extLst>
      <p:ext uri="{BB962C8B-B14F-4D97-AF65-F5344CB8AC3E}">
        <p14:creationId xmlns:p14="http://schemas.microsoft.com/office/powerpoint/2010/main" val="19596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71FB-9B9A-4A2A-A305-724A9014E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BD2D98-128D-4F03-B883-4E3C3296E4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3136F-D12E-44E4-AAF0-1578645B6E11}"/>
              </a:ext>
            </a:extLst>
          </p:cNvPr>
          <p:cNvSpPr>
            <a:spLocks noGrp="1"/>
          </p:cNvSpPr>
          <p:nvPr>
            <p:ph type="dt" sz="half" idx="10"/>
          </p:nvPr>
        </p:nvSpPr>
        <p:spPr/>
        <p:txBody>
          <a:bodyPr/>
          <a:lstStyle/>
          <a:p>
            <a:fld id="{7C990C11-10FB-42EE-8A45-B13434CA8269}" type="datetime1">
              <a:rPr lang="en-US" smtClean="0"/>
              <a:t>2/9/2026</a:t>
            </a:fld>
            <a:endParaRPr lang="en-US"/>
          </a:p>
        </p:txBody>
      </p:sp>
      <p:sp>
        <p:nvSpPr>
          <p:cNvPr id="5" name="Footer Placeholder 4">
            <a:extLst>
              <a:ext uri="{FF2B5EF4-FFF2-40B4-BE49-F238E27FC236}">
                <a16:creationId xmlns:a16="http://schemas.microsoft.com/office/drawing/2014/main" id="{391F6E4E-6B9F-4408-A91E-443A49252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C1433-6C3D-41D9-8A71-5D7AB7A5E11A}"/>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656039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a:t>PICTURE</a:t>
            </a:r>
            <a:br>
              <a:rPr lang="en-US"/>
            </a:br>
            <a:r>
              <a:rPr lang="en-US"/>
              <a:t>WITH</a:t>
            </a:r>
            <a:br>
              <a:rPr lang="en-US"/>
            </a:br>
            <a:r>
              <a:rPr lang="en-US"/>
              <a:t>CAPTION</a:t>
            </a:r>
            <a:br>
              <a:rPr lang="en-US"/>
            </a:br>
            <a:r>
              <a:rPr lang="en-US"/>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flipV="1">
            <a:off x="5220565" y="1"/>
            <a:ext cx="0" cy="6857999"/>
          </a:xfrm>
          <a:prstGeom prst="line">
            <a:avLst/>
          </a:prstGeom>
          <a:ln w="19050">
            <a:solidFill>
              <a:srgbClr val="AE936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6FEE4C-F2BF-43BB-A2C0-0BFE316B66E5}"/>
              </a:ext>
            </a:extLst>
          </p:cNvPr>
          <p:cNvCxnSpPr>
            <a:cxnSpLocks/>
          </p:cNvCxnSpPr>
          <p:nvPr userDrawn="1"/>
        </p:nvCxnSpPr>
        <p:spPr>
          <a:xfrm flipV="1">
            <a:off x="10472658" y="1"/>
            <a:ext cx="0" cy="6857999"/>
          </a:xfrm>
          <a:prstGeom prst="line">
            <a:avLst/>
          </a:prstGeom>
          <a:ln w="19050">
            <a:solidFill>
              <a:srgbClr val="AE936C"/>
            </a:solidFill>
          </a:ln>
        </p:spPr>
        <p:style>
          <a:lnRef idx="1">
            <a:schemeClr val="accent1"/>
          </a:lnRef>
          <a:fillRef idx="0">
            <a:schemeClr val="accent1"/>
          </a:fillRef>
          <a:effectRef idx="0">
            <a:schemeClr val="accent1"/>
          </a:effectRef>
          <a:fontRef idx="minor">
            <a:schemeClr val="tx1"/>
          </a:fontRef>
        </p:style>
      </p:cxnSp>
      <p:sp>
        <p:nvSpPr>
          <p:cNvPr id="9" name="Slide Number Placeholder 6">
            <a:extLst>
              <a:ext uri="{FF2B5EF4-FFF2-40B4-BE49-F238E27FC236}">
                <a16:creationId xmlns:a16="http://schemas.microsoft.com/office/drawing/2014/main" id="{5A210DA5-B55E-4940-BED7-F554701BCC99}"/>
              </a:ext>
            </a:extLst>
          </p:cNvPr>
          <p:cNvSpPr>
            <a:spLocks noGrp="1"/>
          </p:cNvSpPr>
          <p:nvPr>
            <p:ph type="sldNum" sz="quarter" idx="12"/>
          </p:nvPr>
        </p:nvSpPr>
        <p:spPr>
          <a:xfrm>
            <a:off x="8849751" y="6187538"/>
            <a:ext cx="2743200" cy="365125"/>
          </a:xfrm>
        </p:spPr>
        <p:txBody>
          <a:bodyPr/>
          <a:lstStyle>
            <a:lvl1pPr>
              <a:defRPr sz="1400" i="0">
                <a:solidFill>
                  <a:schemeClr val="bg1"/>
                </a:solidFill>
                <a:latin typeface="Arial Black" panose="020B0A04020102020204" pitchFamily="34" charset="0"/>
              </a:defRPr>
            </a:lvl1pPr>
          </a:lstStyle>
          <a:p>
            <a:fld id="{95CBEC59-7FF9-4688-98DF-89832A0C9025}" type="slidenum">
              <a:rPr lang="en-US" smtClean="0"/>
              <a:pPr/>
              <a:t>‹#›</a:t>
            </a:fld>
            <a:endParaRPr lang="en-US"/>
          </a:p>
        </p:txBody>
      </p:sp>
    </p:spTree>
    <p:extLst>
      <p:ext uri="{BB962C8B-B14F-4D97-AF65-F5344CB8AC3E}">
        <p14:creationId xmlns:p14="http://schemas.microsoft.com/office/powerpoint/2010/main" val="9442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a:t>PICTURE</a:t>
            </a:r>
            <a:br>
              <a:rPr lang="en-US"/>
            </a:br>
            <a:r>
              <a:rPr lang="en-US"/>
              <a:t>WITH</a:t>
            </a:r>
            <a:br>
              <a:rPr lang="en-US"/>
            </a:br>
            <a:r>
              <a:rPr lang="en-US"/>
              <a:t>CAPTION</a:t>
            </a:r>
            <a:br>
              <a:rPr lang="en-US"/>
            </a:br>
            <a:r>
              <a:rPr lang="en-US"/>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400" b="1" i="0" kern="1200" dirty="0" smtClean="0">
                <a:solidFill>
                  <a:schemeClr val="bg1"/>
                </a:solidFill>
                <a:latin typeface="Arial" panose="020B0604020202020204" pitchFamily="34" charset="0"/>
                <a:ea typeface="+mn-ea"/>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lvl1pPr>
              <a:defRPr sz="1400" i="0">
                <a:solidFill>
                  <a:schemeClr val="bg1"/>
                </a:solidFill>
                <a:latin typeface="Arial Black" panose="020B0A04020102020204" pitchFamily="34" charset="0"/>
              </a:defRPr>
            </a:lvl1pPr>
          </a:lstStyle>
          <a:p>
            <a:fld id="{95CBEC59-7FF9-4688-98DF-89832A0C9025}" type="slidenum">
              <a:rPr lang="en-US" smtClean="0"/>
              <a:pPr/>
              <a:t>‹#›</a:t>
            </a:fld>
            <a:endParaRPr lang="en-US"/>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rgbClr val="AE936C"/>
          </a:solidFill>
          <a:ln>
            <a:solidFill>
              <a:srgbClr val="AE93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rgbClr val="AE936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rgbClr val="E2B7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rgbClr val="E2B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665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alphaModFix amt="15000"/>
            <a:lum/>
          </a:blip>
          <a:srcRect/>
          <a:stretch>
            <a:fillRect l="-4000" t="-4000" b="-4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p:nvPr>
        </p:nvSpPr>
        <p:spPr>
          <a:xfrm>
            <a:off x="1812758" y="4563205"/>
            <a:ext cx="8807116" cy="915873"/>
          </a:xfrm>
        </p:spPr>
        <p:txBody>
          <a:bodyPr anchor="b">
            <a:normAutofit/>
          </a:bodyPr>
          <a:lstStyle>
            <a:lvl1pPr algn="ctr">
              <a:defRPr sz="5500" b="1">
                <a:solidFill>
                  <a:schemeClr val="bg1"/>
                </a:solidFill>
              </a:defRPr>
            </a:lvl1pPr>
          </a:lstStyle>
          <a:p>
            <a:endParaRPr lang="en-US" noProof="0"/>
          </a:p>
        </p:txBody>
      </p:sp>
      <p:cxnSp>
        <p:nvCxnSpPr>
          <p:cNvPr id="6" name="Straight Connector 5">
            <a:extLst>
              <a:ext uri="{FF2B5EF4-FFF2-40B4-BE49-F238E27FC236}">
                <a16:creationId xmlns:a16="http://schemas.microsoft.com/office/drawing/2014/main" id="{D3E2FCD3-A8D5-49E4-AE6B-C5E57F608D54}"/>
              </a:ext>
            </a:extLst>
          </p:cNvPr>
          <p:cNvCxnSpPr>
            <a:cxnSpLocks/>
          </p:cNvCxnSpPr>
          <p:nvPr userDrawn="1"/>
        </p:nvCxnSpPr>
        <p:spPr>
          <a:xfrm>
            <a:off x="0" y="4251158"/>
            <a:ext cx="12192000" cy="0"/>
          </a:xfrm>
          <a:prstGeom prst="line">
            <a:avLst/>
          </a:prstGeom>
          <a:ln w="38100">
            <a:solidFill>
              <a:srgbClr val="AE93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86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9C80CA74-353D-47E3-B20D-BC0E4048E817}"/>
              </a:ext>
            </a:extLst>
          </p:cNvPr>
          <p:cNvSpPr>
            <a:spLocks noGrp="1"/>
          </p:cNvSpPr>
          <p:nvPr>
            <p:ph type="pic" idx="1"/>
          </p:nvPr>
        </p:nvSpPr>
        <p:spPr>
          <a:xfrm>
            <a:off x="0" y="0"/>
            <a:ext cx="12192000"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tx2">
                  <a:lumMod val="90000"/>
                  <a:lumOff val="10000"/>
                  <a:alpha val="85000"/>
                </a:schemeClr>
              </a:gs>
              <a:gs pos="100000">
                <a:schemeClr val="tx2">
                  <a:lumMod val="90000"/>
                  <a:lumOff val="1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5348032"/>
            <a:ext cx="8807116" cy="915873"/>
          </a:xfrm>
        </p:spPr>
        <p:txBody>
          <a:bodyPr anchor="b">
            <a:normAutofit/>
          </a:bodyPr>
          <a:lstStyle>
            <a:lvl1pPr algn="l">
              <a:defRPr sz="5500" b="1">
                <a:solidFill>
                  <a:schemeClr val="bg1"/>
                </a:solidFill>
              </a:defRPr>
            </a:lvl1pPr>
          </a:lstStyle>
          <a:p>
            <a:r>
              <a:rPr lang="en-US" noProof="0"/>
              <a:t>Where your dedication can make a difference!</a:t>
            </a:r>
          </a:p>
        </p:txBody>
      </p:sp>
      <p:cxnSp>
        <p:nvCxnSpPr>
          <p:cNvPr id="12" name="Straight Connector 11">
            <a:extLst>
              <a:ext uri="{FF2B5EF4-FFF2-40B4-BE49-F238E27FC236}">
                <a16:creationId xmlns:a16="http://schemas.microsoft.com/office/drawing/2014/main" id="{08240730-69E4-4798-8578-D648F7A2C4C9}"/>
              </a:ext>
            </a:extLst>
          </p:cNvPr>
          <p:cNvCxnSpPr>
            <a:cxnSpLocks/>
          </p:cNvCxnSpPr>
          <p:nvPr userDrawn="1"/>
        </p:nvCxnSpPr>
        <p:spPr>
          <a:xfrm>
            <a:off x="1895475" y="6074727"/>
            <a:ext cx="5391150" cy="0"/>
          </a:xfrm>
          <a:prstGeom prst="line">
            <a:avLst/>
          </a:prstGeom>
          <a:ln w="25400">
            <a:solidFill>
              <a:srgbClr val="AE93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490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71FB-9B9A-4A2A-A305-724A9014E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BD2D98-128D-4F03-B883-4E3C3296E4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3136F-D12E-44E4-AAF0-1578645B6E11}"/>
              </a:ext>
            </a:extLst>
          </p:cNvPr>
          <p:cNvSpPr>
            <a:spLocks noGrp="1"/>
          </p:cNvSpPr>
          <p:nvPr>
            <p:ph type="dt" sz="half" idx="10"/>
          </p:nvPr>
        </p:nvSpPr>
        <p:spPr/>
        <p:txBody>
          <a:bodyPr/>
          <a:lstStyle/>
          <a:p>
            <a:fld id="{7C990C11-10FB-42EE-8A45-B13434CA8269}" type="datetime1">
              <a:rPr lang="en-US" smtClean="0"/>
              <a:t>2/9/2026</a:t>
            </a:fld>
            <a:endParaRPr lang="en-US"/>
          </a:p>
        </p:txBody>
      </p:sp>
      <p:sp>
        <p:nvSpPr>
          <p:cNvPr id="5" name="Footer Placeholder 4">
            <a:extLst>
              <a:ext uri="{FF2B5EF4-FFF2-40B4-BE49-F238E27FC236}">
                <a16:creationId xmlns:a16="http://schemas.microsoft.com/office/drawing/2014/main" id="{391F6E4E-6B9F-4408-A91E-443A49252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7C1433-6C3D-41D9-8A71-5D7AB7A5E11A}"/>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45180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E5B-3CA4-44B4-AAA5-55181E27D4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4B7D19-2CD9-48CE-A158-A8AC628CE7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F3F4D2-6D68-4325-8EEC-80F01B2487DC}"/>
              </a:ext>
            </a:extLst>
          </p:cNvPr>
          <p:cNvSpPr>
            <a:spLocks noGrp="1"/>
          </p:cNvSpPr>
          <p:nvPr>
            <p:ph type="dt" sz="half" idx="10"/>
          </p:nvPr>
        </p:nvSpPr>
        <p:spPr/>
        <p:txBody>
          <a:bodyPr/>
          <a:lstStyle/>
          <a:p>
            <a:fld id="{CC1F0437-1808-4829-BC2C-A2909FA87716}" type="datetime1">
              <a:rPr lang="en-US" smtClean="0"/>
              <a:t>2/9/2026</a:t>
            </a:fld>
            <a:endParaRPr lang="en-US"/>
          </a:p>
        </p:txBody>
      </p:sp>
      <p:sp>
        <p:nvSpPr>
          <p:cNvPr id="5" name="Footer Placeholder 4">
            <a:extLst>
              <a:ext uri="{FF2B5EF4-FFF2-40B4-BE49-F238E27FC236}">
                <a16:creationId xmlns:a16="http://schemas.microsoft.com/office/drawing/2014/main" id="{7CE780DF-6DAF-4C07-AEA2-1FB207660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501DB-93CE-4457-A514-91338D72E96B}"/>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142521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B6C8-93E8-41D1-9A1A-84C8E7D473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067158-5780-4451-9930-D28D97E724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1FD5E6-5C65-4DF3-99F5-50173BA686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AD3BD7-7B31-468C-86A0-AB8F501C1ACD}"/>
              </a:ext>
            </a:extLst>
          </p:cNvPr>
          <p:cNvSpPr>
            <a:spLocks noGrp="1"/>
          </p:cNvSpPr>
          <p:nvPr>
            <p:ph type="dt" sz="half" idx="10"/>
          </p:nvPr>
        </p:nvSpPr>
        <p:spPr/>
        <p:txBody>
          <a:bodyPr/>
          <a:lstStyle/>
          <a:p>
            <a:fld id="{7C1741E1-4273-49EB-B96F-AE61FF673A20}" type="datetime1">
              <a:rPr lang="en-US" smtClean="0"/>
              <a:t>2/9/2026</a:t>
            </a:fld>
            <a:endParaRPr lang="en-US"/>
          </a:p>
        </p:txBody>
      </p:sp>
      <p:sp>
        <p:nvSpPr>
          <p:cNvPr id="6" name="Footer Placeholder 5">
            <a:extLst>
              <a:ext uri="{FF2B5EF4-FFF2-40B4-BE49-F238E27FC236}">
                <a16:creationId xmlns:a16="http://schemas.microsoft.com/office/drawing/2014/main" id="{24B9092F-6C10-43E7-A3DB-6A3F3D4774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F5E98-E649-49A8-B3AE-6B9D14A43754}"/>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60668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D45A-4FA2-4E61-A030-A112AA3D29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C9A15A-01F2-4317-BCE1-E64ECD859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1660F2-433F-40A1-85A0-4320B5C0F4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CA0B12-A999-4836-9E9A-9088A072AF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981CF-14B9-4F42-9BD7-5BD9E485C1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919168-7985-48B2-9E05-0793BBF789D6}"/>
              </a:ext>
            </a:extLst>
          </p:cNvPr>
          <p:cNvSpPr>
            <a:spLocks noGrp="1"/>
          </p:cNvSpPr>
          <p:nvPr>
            <p:ph type="dt" sz="half" idx="10"/>
          </p:nvPr>
        </p:nvSpPr>
        <p:spPr/>
        <p:txBody>
          <a:bodyPr/>
          <a:lstStyle/>
          <a:p>
            <a:fld id="{8D51925D-1BA0-4A6C-BBC7-199B5FBFFC95}" type="datetime1">
              <a:rPr lang="en-US" smtClean="0"/>
              <a:t>2/9/2026</a:t>
            </a:fld>
            <a:endParaRPr lang="en-US"/>
          </a:p>
        </p:txBody>
      </p:sp>
      <p:sp>
        <p:nvSpPr>
          <p:cNvPr id="8" name="Footer Placeholder 7">
            <a:extLst>
              <a:ext uri="{FF2B5EF4-FFF2-40B4-BE49-F238E27FC236}">
                <a16:creationId xmlns:a16="http://schemas.microsoft.com/office/drawing/2014/main" id="{953AEA55-197F-4800-9D9E-D46E6D00D9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043356-328E-43AD-8C34-0AFD362529B1}"/>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69705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168BD-EB96-4B8C-8914-84FF23A0F2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8E6077-529E-4346-8143-D0858FD2B485}"/>
              </a:ext>
            </a:extLst>
          </p:cNvPr>
          <p:cNvSpPr>
            <a:spLocks noGrp="1"/>
          </p:cNvSpPr>
          <p:nvPr>
            <p:ph type="dt" sz="half" idx="10"/>
          </p:nvPr>
        </p:nvSpPr>
        <p:spPr/>
        <p:txBody>
          <a:bodyPr/>
          <a:lstStyle/>
          <a:p>
            <a:fld id="{C4FF86C4-643A-4F29-B4FC-897006CA5DC0}" type="datetime1">
              <a:rPr lang="en-US" smtClean="0"/>
              <a:t>2/9/2026</a:t>
            </a:fld>
            <a:endParaRPr lang="en-US"/>
          </a:p>
        </p:txBody>
      </p:sp>
      <p:sp>
        <p:nvSpPr>
          <p:cNvPr id="4" name="Footer Placeholder 3">
            <a:extLst>
              <a:ext uri="{FF2B5EF4-FFF2-40B4-BE49-F238E27FC236}">
                <a16:creationId xmlns:a16="http://schemas.microsoft.com/office/drawing/2014/main" id="{E163B3F1-A606-4362-8041-D6D87E76CE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46A626-B6C5-4049-BC76-78CF53915747}"/>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134587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822072-EAA6-4932-9835-9066ADF10F01}"/>
              </a:ext>
            </a:extLst>
          </p:cNvPr>
          <p:cNvSpPr>
            <a:spLocks noGrp="1"/>
          </p:cNvSpPr>
          <p:nvPr>
            <p:ph type="dt" sz="half" idx="10"/>
          </p:nvPr>
        </p:nvSpPr>
        <p:spPr/>
        <p:txBody>
          <a:bodyPr/>
          <a:lstStyle/>
          <a:p>
            <a:fld id="{2E2AC30C-3E4A-4031-BDA5-677FB8115EDD}" type="datetime1">
              <a:rPr lang="en-US" smtClean="0"/>
              <a:t>2/9/2026</a:t>
            </a:fld>
            <a:endParaRPr lang="en-US"/>
          </a:p>
        </p:txBody>
      </p:sp>
      <p:sp>
        <p:nvSpPr>
          <p:cNvPr id="3" name="Footer Placeholder 2">
            <a:extLst>
              <a:ext uri="{FF2B5EF4-FFF2-40B4-BE49-F238E27FC236}">
                <a16:creationId xmlns:a16="http://schemas.microsoft.com/office/drawing/2014/main" id="{9E4B6358-BEFC-4FA9-9078-45AAD28077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C6D7CD-CD18-4B09-B669-4E7B57EAE450}"/>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1994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F634-B528-466E-BF3D-B1B55CBB9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6B8FD-F1E2-42A9-AA0B-AE91E31AD4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746E01-29A0-4417-844F-0702165A3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A8724-4DEE-4559-86B9-426EB6C29D3A}"/>
              </a:ext>
            </a:extLst>
          </p:cNvPr>
          <p:cNvSpPr>
            <a:spLocks noGrp="1"/>
          </p:cNvSpPr>
          <p:nvPr>
            <p:ph type="dt" sz="half" idx="10"/>
          </p:nvPr>
        </p:nvSpPr>
        <p:spPr/>
        <p:txBody>
          <a:bodyPr/>
          <a:lstStyle/>
          <a:p>
            <a:fld id="{165F03CE-55AB-4485-9092-31528E7943CD}" type="datetime1">
              <a:rPr lang="en-US" smtClean="0"/>
              <a:t>2/9/2026</a:t>
            </a:fld>
            <a:endParaRPr lang="en-US"/>
          </a:p>
        </p:txBody>
      </p:sp>
      <p:sp>
        <p:nvSpPr>
          <p:cNvPr id="6" name="Footer Placeholder 5">
            <a:extLst>
              <a:ext uri="{FF2B5EF4-FFF2-40B4-BE49-F238E27FC236}">
                <a16:creationId xmlns:a16="http://schemas.microsoft.com/office/drawing/2014/main" id="{3249BE2B-BAE1-4023-95ED-9CC2115124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BF1ADB-9C52-4ABD-A46E-CE3DAEDE9372}"/>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215848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1FC6-4D9A-451E-9A50-4CBD1C9A7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39907C-0F4F-4C35-85F2-613354507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6427A-0C36-46FE-B958-58EE7FD10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8D883-6B00-48F4-8935-E8B72925E43F}"/>
              </a:ext>
            </a:extLst>
          </p:cNvPr>
          <p:cNvSpPr>
            <a:spLocks noGrp="1"/>
          </p:cNvSpPr>
          <p:nvPr>
            <p:ph type="dt" sz="half" idx="10"/>
          </p:nvPr>
        </p:nvSpPr>
        <p:spPr/>
        <p:txBody>
          <a:bodyPr/>
          <a:lstStyle/>
          <a:p>
            <a:fld id="{5DC39994-6694-4B79-952F-91DF17EB10B8}" type="datetime1">
              <a:rPr lang="en-US" smtClean="0"/>
              <a:t>2/9/2026</a:t>
            </a:fld>
            <a:endParaRPr lang="en-US"/>
          </a:p>
        </p:txBody>
      </p:sp>
      <p:sp>
        <p:nvSpPr>
          <p:cNvPr id="6" name="Footer Placeholder 5">
            <a:extLst>
              <a:ext uri="{FF2B5EF4-FFF2-40B4-BE49-F238E27FC236}">
                <a16:creationId xmlns:a16="http://schemas.microsoft.com/office/drawing/2014/main" id="{3EDEF698-24DB-41F3-9BB9-7C104A0CB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9E4542-BBAE-4F9D-A2E7-79172A935DB1}"/>
              </a:ext>
            </a:extLst>
          </p:cNvPr>
          <p:cNvSpPr>
            <a:spLocks noGrp="1"/>
          </p:cNvSpPr>
          <p:nvPr>
            <p:ph type="sldNum" sz="quarter" idx="12"/>
          </p:nvPr>
        </p:nvSpPr>
        <p:spPr/>
        <p:txBody>
          <a:bodyPr/>
          <a:lstStyle/>
          <a:p>
            <a:fld id="{F8E74C88-0759-48A2-95CF-90C42C40E806}" type="slidenum">
              <a:rPr lang="en-US" smtClean="0"/>
              <a:t>‹#›</a:t>
            </a:fld>
            <a:endParaRPr lang="en-US"/>
          </a:p>
        </p:txBody>
      </p:sp>
    </p:spTree>
    <p:extLst>
      <p:ext uri="{BB962C8B-B14F-4D97-AF65-F5344CB8AC3E}">
        <p14:creationId xmlns:p14="http://schemas.microsoft.com/office/powerpoint/2010/main" val="196248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9BCDFC-CFAF-44D7-A2C8-351110515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ECD71-78B2-401A-8113-EC728ABA05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2754C-5883-41A9-97AC-BADDBE138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5F448-7512-4B34-9185-4E07411810E7}" type="datetime1">
              <a:rPr lang="en-US" smtClean="0"/>
              <a:t>2/9/2026</a:t>
            </a:fld>
            <a:endParaRPr lang="en-US"/>
          </a:p>
        </p:txBody>
      </p:sp>
      <p:sp>
        <p:nvSpPr>
          <p:cNvPr id="5" name="Footer Placeholder 4">
            <a:extLst>
              <a:ext uri="{FF2B5EF4-FFF2-40B4-BE49-F238E27FC236}">
                <a16:creationId xmlns:a16="http://schemas.microsoft.com/office/drawing/2014/main" id="{53B1148A-D303-464E-ABD2-843E22788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B2255F-95A7-4CF7-AC2B-9E7BDBE490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74C88-0759-48A2-95CF-90C42C40E806}" type="slidenum">
              <a:rPr lang="en-US" smtClean="0"/>
              <a:t>‹#›</a:t>
            </a:fld>
            <a:endParaRPr lang="en-US"/>
          </a:p>
        </p:txBody>
      </p:sp>
    </p:spTree>
    <p:extLst>
      <p:ext uri="{BB962C8B-B14F-4D97-AF65-F5344CB8AC3E}">
        <p14:creationId xmlns:p14="http://schemas.microsoft.com/office/powerpoint/2010/main" val="1013138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latin typeface="Arial" panose="020B0604020202020204" pitchFamily="34" charset="0"/>
                <a:cs typeface="Arial" panose="020B0604020202020204" pitchFamily="34" charset="0"/>
              </a:defRPr>
            </a:lvl1pPr>
          </a:lstStyle>
          <a:p>
            <a:r>
              <a:rPr lang="en-US"/>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latin typeface="Arial" panose="020B0604020202020204" pitchFamily="34" charset="0"/>
                <a:cs typeface="Arial" panose="020B0604020202020204" pitchFamily="34" charset="0"/>
              </a:defRPr>
            </a:lvl1pPr>
          </a:lstStyle>
          <a:p>
            <a:fld id="{D26FB45B-C130-4222-B2E7-ECEE0497044E}" type="datetime1">
              <a:rPr lang="en-US" smtClean="0"/>
              <a:t>2/9/2026</a:t>
            </a:fld>
            <a:endParaRPr lang="en-US"/>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latin typeface="Arial" panose="020B0604020202020204" pitchFamily="34" charset="0"/>
                <a:cs typeface="Arial" panose="020B0604020202020204" pitchFamily="34" charset="0"/>
              </a:defRPr>
            </a:lvl1pPr>
          </a:lstStyle>
          <a:p>
            <a:fld id="{95CBEC59-7FF9-4688-98DF-89832A0C9025}" type="slidenum">
              <a:rPr lang="en-US" smtClean="0"/>
              <a:pPr/>
              <a:t>‹#›</a:t>
            </a:fld>
            <a:endParaRPr lang="en-US"/>
          </a:p>
        </p:txBody>
      </p:sp>
    </p:spTree>
    <p:extLst>
      <p:ext uri="{BB962C8B-B14F-4D97-AF65-F5344CB8AC3E}">
        <p14:creationId xmlns:p14="http://schemas.microsoft.com/office/powerpoint/2010/main" val="1523034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hdr="0" ftr="0" dt="0"/>
  <p:txStyles>
    <p:titleStyle>
      <a:lvl1pPr algn="l" defTabSz="914400" rtl="0" eaLnBrk="1" latinLnBrk="0" hangingPunct="1">
        <a:lnSpc>
          <a:spcPct val="90000"/>
        </a:lnSpc>
        <a:spcBef>
          <a:spcPct val="0"/>
        </a:spcBef>
        <a:buNone/>
        <a:defRPr sz="4000" b="1" kern="1200">
          <a:solidFill>
            <a:schemeClr val="bg1"/>
          </a:solidFill>
          <a:latin typeface="Garamond Premr Pro Smbd Capt" panose="02020602060506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1"/>
          </a:solidFill>
          <a:latin typeface="Garamond Premr Pro Med Subh" panose="02020502060506020403" pitchFamily="18"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Garamond Premr Pro Med Subh" panose="02020502060506020403" pitchFamily="18"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mailto:zachramsey@kycourts.ne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mailto:charlesbyers@kycourts.net"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0" y="4901938"/>
            <a:ext cx="12191999" cy="1228698"/>
          </a:xfrm>
        </p:spPr>
        <p:txBody>
          <a:bodyPr anchor="t">
            <a:noAutofit/>
          </a:bodyPr>
          <a:lstStyle/>
          <a:p>
            <a:pPr>
              <a:lnSpc>
                <a:spcPct val="100000"/>
              </a:lnSpc>
            </a:pPr>
            <a:r>
              <a:rPr lang="en-US" sz="2800" b="1">
                <a:latin typeface="Garamond Premr Pro Smbd Capt"/>
              </a:rPr>
              <a:t>Budget Review Subcommittee on Justice &amp; Judiciary</a:t>
            </a:r>
            <a:br>
              <a:rPr lang="en-US" sz="2800">
                <a:latin typeface="Garamond Premr Pro Smbd Capt"/>
              </a:rPr>
            </a:br>
            <a:r>
              <a:rPr lang="en-US" sz="2800">
                <a:latin typeface="Garamond Premr Pro Smbd Capt"/>
              </a:rPr>
              <a:t> February 10, 2026</a:t>
            </a:r>
            <a:br>
              <a:rPr lang="en-US" sz="2800" b="1"/>
            </a:br>
            <a:r>
              <a:rPr lang="en-US" sz="2000" b="1"/>
              <a:t>Zach Ramsey, AOC Director</a:t>
            </a:r>
            <a:br>
              <a:rPr lang="en-US" sz="2000" b="1"/>
            </a:br>
            <a:r>
              <a:rPr lang="en-US" sz="2000" b="1"/>
              <a:t>Charles Byers, AOC Chief Information Officer</a:t>
            </a:r>
            <a:br>
              <a:rPr lang="en-US" sz="2000" b="1">
                <a:latin typeface="Garamond Premr Pro Smbd Capt"/>
              </a:rPr>
            </a:br>
            <a:br>
              <a:rPr lang="en-US" sz="2000" b="1"/>
            </a:br>
            <a:br>
              <a:rPr lang="en-US" sz="2800" b="1"/>
            </a:br>
            <a:br>
              <a:rPr lang="en-US" sz="2800" b="1"/>
            </a:br>
            <a:br>
              <a:rPr lang="en-US" sz="2800" b="0">
                <a:latin typeface="Garamond Premr Pro" panose="02020402060506020403" pitchFamily="18" charset="0"/>
              </a:rPr>
            </a:br>
            <a:endParaRPr lang="en-US" sz="4800" b="0"/>
          </a:p>
        </p:txBody>
      </p:sp>
    </p:spTree>
    <p:extLst>
      <p:ext uri="{BB962C8B-B14F-4D97-AF65-F5344CB8AC3E}">
        <p14:creationId xmlns:p14="http://schemas.microsoft.com/office/powerpoint/2010/main" val="3013068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63A31C-079B-1261-159B-DDEB6947A2E1}"/>
              </a:ext>
            </a:extLst>
          </p:cNvPr>
          <p:cNvSpPr>
            <a:spLocks noGrp="1"/>
          </p:cNvSpPr>
          <p:nvPr>
            <p:ph type="title"/>
          </p:nvPr>
        </p:nvSpPr>
        <p:spPr>
          <a:xfrm>
            <a:off x="6094105" y="802955"/>
            <a:ext cx="4977976" cy="1454051"/>
          </a:xfrm>
        </p:spPr>
        <p:txBody>
          <a:bodyPr>
            <a:normAutofit fontScale="90000"/>
          </a:bodyPr>
          <a:lstStyle/>
          <a:p>
            <a:r>
              <a:rPr lang="en-US" sz="3600" b="1">
                <a:latin typeface="+mn-lt"/>
              </a:rPr>
              <a:t>Jailer’s Video Arraignment Solution Quick Facts</a:t>
            </a:r>
            <a:r>
              <a:rPr lang="en-US" sz="3600">
                <a:solidFill>
                  <a:schemeClr val="tx2"/>
                </a:solidFill>
                <a:latin typeface="+mn-lt"/>
              </a:rPr>
              <a:t>	</a:t>
            </a:r>
            <a:r>
              <a:rPr lang="en-US" sz="3600">
                <a:solidFill>
                  <a:schemeClr val="tx2"/>
                </a:solidFill>
              </a:rPr>
              <a:t>	</a:t>
            </a:r>
          </a:p>
        </p:txBody>
      </p:sp>
      <p:pic>
        <p:nvPicPr>
          <p:cNvPr id="9" name="Graphic 8" descr="Checkmark">
            <a:extLst>
              <a:ext uri="{FF2B5EF4-FFF2-40B4-BE49-F238E27FC236}">
                <a16:creationId xmlns:a16="http://schemas.microsoft.com/office/drawing/2014/main" id="{B0205134-EB99-072C-0EFC-C2C9A69FE3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ACBA24C7-80E0-F4C7-432B-F914B3336228}"/>
              </a:ext>
            </a:extLst>
          </p:cNvPr>
          <p:cNvSpPr>
            <a:spLocks noGrp="1"/>
          </p:cNvSpPr>
          <p:nvPr>
            <p:ph idx="1"/>
          </p:nvPr>
        </p:nvSpPr>
        <p:spPr>
          <a:xfrm>
            <a:off x="6090574" y="2421682"/>
            <a:ext cx="4977578" cy="3639289"/>
          </a:xfrm>
        </p:spPr>
        <p:txBody>
          <a:bodyPr anchor="ctr">
            <a:normAutofit/>
          </a:bodyPr>
          <a:lstStyle/>
          <a:p>
            <a:pPr marL="0" indent="0">
              <a:buNone/>
            </a:pPr>
            <a:r>
              <a:rPr lang="en-US" sz="1800" b="1" dirty="0"/>
              <a:t>Implementation </a:t>
            </a:r>
            <a:r>
              <a:rPr lang="en-US" sz="1800" dirty="0"/>
              <a:t>– AOC cooperated with Trace 3 (Jail vendor) to implement a proof of concept and pilot, which included both hardware and software. 77 jail installations were completed in 2023. AOC continues to host the software licenses required to connect Jails with the Court.</a:t>
            </a:r>
          </a:p>
          <a:p>
            <a:pPr marL="0" indent="0">
              <a:buNone/>
            </a:pPr>
            <a:r>
              <a:rPr lang="en-US" sz="1800" b="1" dirty="0"/>
              <a:t>Adoption </a:t>
            </a:r>
            <a:r>
              <a:rPr lang="en-US" sz="1800" dirty="0"/>
              <a:t>– Usage by Jailers would need to be provided by the vendor and a request has been submitted.</a:t>
            </a:r>
          </a:p>
          <a:p>
            <a:pPr marL="0" indent="0">
              <a:buNone/>
            </a:pPr>
            <a:r>
              <a:rPr lang="en-US" sz="1800" b="1" dirty="0"/>
              <a:t>Barriers </a:t>
            </a:r>
            <a:r>
              <a:rPr lang="en-US" sz="1800" dirty="0"/>
              <a:t>–</a:t>
            </a:r>
            <a:r>
              <a:rPr lang="en-US" sz="1800" b="1" dirty="0"/>
              <a:t> </a:t>
            </a:r>
            <a:r>
              <a:rPr lang="en-US" sz="1800" dirty="0"/>
              <a:t>No technical barriers. Three entities must align on video arraignment scheduling – Court, Jailers, Sheriffs. Refresh cycle and funding may be issues.</a:t>
            </a:r>
          </a:p>
        </p:txBody>
      </p:sp>
      <p:grpSp>
        <p:nvGrpSpPr>
          <p:cNvPr id="16" name="Group 15">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7" name="Freeform: Shape 16">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8184DA85-56B1-2E83-B7D5-DCC0657CB9B9}"/>
              </a:ext>
            </a:extLst>
          </p:cNvPr>
          <p:cNvSpPr>
            <a:spLocks noGrp="1"/>
          </p:cNvSpPr>
          <p:nvPr>
            <p:ph type="sldNum" sz="quarter" idx="12"/>
          </p:nvPr>
        </p:nvSpPr>
        <p:spPr>
          <a:xfrm>
            <a:off x="8610600" y="6356350"/>
            <a:ext cx="2743200" cy="365125"/>
          </a:xfrm>
        </p:spPr>
        <p:txBody>
          <a:bodyPr>
            <a:normAutofit/>
          </a:bodyPr>
          <a:lstStyle/>
          <a:p>
            <a:pPr>
              <a:spcAft>
                <a:spcPts val="600"/>
              </a:spcAft>
            </a:pPr>
            <a:fld id="{F8E74C88-0759-48A2-95CF-90C42C40E806}" type="slidenum">
              <a:rPr lang="en-US" smtClean="0"/>
              <a:pPr>
                <a:spcAft>
                  <a:spcPts val="600"/>
                </a:spcAft>
              </a:pPr>
              <a:t>10</a:t>
            </a:fld>
            <a:endParaRPr lang="en-US"/>
          </a:p>
        </p:txBody>
      </p:sp>
    </p:spTree>
    <p:extLst>
      <p:ext uri="{BB962C8B-B14F-4D97-AF65-F5344CB8AC3E}">
        <p14:creationId xmlns:p14="http://schemas.microsoft.com/office/powerpoint/2010/main" val="97313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D1E89607-0FB6-9808-4873-B92E9B61F6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7" r="-2" b="-2"/>
          <a:stretch>
            <a:fillRect/>
          </a:stretch>
        </p:blipFill>
        <p:spPr bwMode="auto">
          <a:xfrm>
            <a:off x="60960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B155549-A25C-3EDA-601F-307578E3564D}"/>
              </a:ext>
            </a:extLst>
          </p:cNvPr>
          <p:cNvPicPr>
            <a:picLocks noChangeAspect="1"/>
          </p:cNvPicPr>
          <p:nvPr/>
        </p:nvPicPr>
        <p:blipFill>
          <a:blip r:embed="rId3"/>
          <a:srcRect t="6794" r="-1" b="32456"/>
          <a:stretch>
            <a:fillRect/>
          </a:stretch>
        </p:blipFill>
        <p:spPr>
          <a:xfrm>
            <a:off x="0" y="10"/>
            <a:ext cx="6096000" cy="6857990"/>
          </a:xfrm>
          <a:prstGeom prst="rect">
            <a:avLst/>
          </a:prstGeom>
        </p:spPr>
      </p:pic>
      <p:sp>
        <p:nvSpPr>
          <p:cNvPr id="2" name="Footer Placeholder 1">
            <a:extLst>
              <a:ext uri="{FF2B5EF4-FFF2-40B4-BE49-F238E27FC236}">
                <a16:creationId xmlns:a16="http://schemas.microsoft.com/office/drawing/2014/main" id="{D42FC683-73A0-4C96-AB9B-F046D1BE5F2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a:endParaRPr lang="en-US" sz="1200" kern="1200">
              <a:solidFill>
                <a:srgbClr val="FFFFFF"/>
              </a:solidFill>
              <a:latin typeface="+mn-lt"/>
              <a:ea typeface="+mn-ea"/>
              <a:cs typeface="+mn-cs"/>
            </a:endParaRPr>
          </a:p>
        </p:txBody>
      </p:sp>
      <p:sp>
        <p:nvSpPr>
          <p:cNvPr id="3" name="Slide Number Placeholder 2">
            <a:extLst>
              <a:ext uri="{FF2B5EF4-FFF2-40B4-BE49-F238E27FC236}">
                <a16:creationId xmlns:a16="http://schemas.microsoft.com/office/drawing/2014/main" id="{E56B678A-F3B6-450C-A1E1-A9837EF3714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8E74C88-0759-48A2-95CF-90C42C40E806}" type="slidenum">
              <a:rPr lang="en-US" i="0">
                <a:solidFill>
                  <a:srgbClr val="FFFFFF"/>
                </a:solidFill>
                <a:latin typeface="+mn-lt"/>
                <a:cs typeface="+mn-cs"/>
              </a:rPr>
              <a:pPr>
                <a:spcAft>
                  <a:spcPts val="600"/>
                </a:spcAft>
              </a:pPr>
              <a:t>11</a:t>
            </a:fld>
            <a:endParaRPr lang="en-US" i="0">
              <a:solidFill>
                <a:srgbClr val="FFFFFF"/>
              </a:solidFill>
              <a:latin typeface="+mn-lt"/>
              <a:cs typeface="+mn-cs"/>
            </a:endParaRPr>
          </a:p>
        </p:txBody>
      </p:sp>
      <p:sp>
        <p:nvSpPr>
          <p:cNvPr id="5" name="Title 1">
            <a:extLst>
              <a:ext uri="{FF2B5EF4-FFF2-40B4-BE49-F238E27FC236}">
                <a16:creationId xmlns:a16="http://schemas.microsoft.com/office/drawing/2014/main" id="{136EC7F2-C166-4CAD-8636-F2B26ECDF8FB}"/>
              </a:ext>
            </a:extLst>
          </p:cNvPr>
          <p:cNvSpPr>
            <a:spLocks noGrp="1"/>
          </p:cNvSpPr>
          <p:nvPr>
            <p:ph type="title"/>
          </p:nvPr>
        </p:nvSpPr>
        <p:spPr>
          <a:xfrm>
            <a:off x="6091030" y="1194290"/>
            <a:ext cx="6216408" cy="734359"/>
          </a:xfrm>
        </p:spPr>
        <p:txBody>
          <a:bodyPr vert="horz" lIns="91440" tIns="45720" rIns="91440" bIns="45720" rtlCol="0" anchor="b">
            <a:noAutofit/>
          </a:bodyPr>
          <a:lstStyle/>
          <a:p>
            <a:pPr algn="ctr"/>
            <a:r>
              <a:rPr lang="en-US" sz="4800" b="1" dirty="0">
                <a:solidFill>
                  <a:srgbClr val="FFFFFF"/>
                </a:solidFill>
                <a:latin typeface="Calibri"/>
                <a:ea typeface="Calibri"/>
                <a:cs typeface="Calibri"/>
              </a:rPr>
              <a:t>The Jail Device</a:t>
            </a:r>
          </a:p>
        </p:txBody>
      </p:sp>
    </p:spTree>
    <p:extLst>
      <p:ext uri="{BB962C8B-B14F-4D97-AF65-F5344CB8AC3E}">
        <p14:creationId xmlns:p14="http://schemas.microsoft.com/office/powerpoint/2010/main" val="371263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7DB5-6827-407F-B938-76D804B1ACE8}"/>
              </a:ext>
            </a:extLst>
          </p:cNvPr>
          <p:cNvSpPr>
            <a:spLocks noGrp="1"/>
          </p:cNvSpPr>
          <p:nvPr>
            <p:ph type="ctrTitle"/>
          </p:nvPr>
        </p:nvSpPr>
        <p:spPr>
          <a:xfrm>
            <a:off x="917386" y="4619134"/>
            <a:ext cx="10357227" cy="1934066"/>
          </a:xfrm>
        </p:spPr>
        <p:txBody>
          <a:bodyPr>
            <a:normAutofit fontScale="90000"/>
          </a:bodyPr>
          <a:lstStyle/>
          <a:p>
            <a:br>
              <a:rPr lang="en-US"/>
            </a:br>
            <a:br>
              <a:rPr lang="en-US"/>
            </a:br>
            <a:br>
              <a:rPr lang="en-US"/>
            </a:br>
            <a:br>
              <a:rPr lang="en-US"/>
            </a:br>
            <a:br>
              <a:rPr lang="en-US"/>
            </a:br>
            <a:r>
              <a:rPr lang="en-US" b="0"/>
              <a:t>Questions?</a:t>
            </a:r>
            <a:br>
              <a:rPr lang="en-US" b="0"/>
            </a:br>
            <a:r>
              <a:rPr lang="en-US" sz="3100">
                <a:latin typeface="+mn-lt"/>
                <a:hlinkClick r:id="rId3">
                  <a:extLst>
                    <a:ext uri="{A12FA001-AC4F-418D-AE19-62706E023703}">
                      <ahyp:hlinkClr xmlns:ahyp="http://schemas.microsoft.com/office/drawing/2018/hyperlinkcolor" val="tx"/>
                    </a:ext>
                  </a:extLst>
                </a:hlinkClick>
              </a:rPr>
              <a:t>zachramsey@kycourts.net</a:t>
            </a:r>
            <a:br>
              <a:rPr lang="en-US" b="0"/>
            </a:br>
            <a:r>
              <a:rPr lang="en-US" sz="310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charlesbyers@kycourts.net</a:t>
            </a:r>
            <a:br>
              <a:rPr lang="en-US" sz="3100">
                <a:latin typeface="+mn-lt"/>
              </a:rPr>
            </a:br>
            <a:endParaRPr lang="en-US" sz="2700">
              <a:latin typeface="+mn-lt"/>
              <a:cs typeface="Calibri" panose="020F0502020204030204"/>
            </a:endParaRPr>
          </a:p>
        </p:txBody>
      </p:sp>
      <p:pic>
        <p:nvPicPr>
          <p:cNvPr id="3" name="Graphic 2">
            <a:extLst>
              <a:ext uri="{FF2B5EF4-FFF2-40B4-BE49-F238E27FC236}">
                <a16:creationId xmlns:a16="http://schemas.microsoft.com/office/drawing/2014/main" id="{2ECA74B5-E89C-4600-9B7A-B828548A91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0336" y="612229"/>
            <a:ext cx="3071328" cy="3071328"/>
          </a:xfrm>
          <a:prstGeom prst="rect">
            <a:avLst/>
          </a:prstGeom>
        </p:spPr>
      </p:pic>
    </p:spTree>
    <p:extLst>
      <p:ext uri="{BB962C8B-B14F-4D97-AF65-F5344CB8AC3E}">
        <p14:creationId xmlns:p14="http://schemas.microsoft.com/office/powerpoint/2010/main" val="147512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6CB6329-EA73-CECF-FF86-94DEAF4ED6AD}"/>
              </a:ext>
            </a:extLst>
          </p:cNvPr>
          <p:cNvSpPr>
            <a:spLocks noGrp="1"/>
          </p:cNvSpPr>
          <p:nvPr>
            <p:ph type="title"/>
          </p:nvPr>
        </p:nvSpPr>
        <p:spPr>
          <a:xfrm>
            <a:off x="804672" y="457200"/>
            <a:ext cx="10579608" cy="1188720"/>
          </a:xfrm>
        </p:spPr>
        <p:txBody>
          <a:bodyPr>
            <a:normAutofit/>
          </a:bodyPr>
          <a:lstStyle/>
          <a:p>
            <a:r>
              <a:rPr lang="en-US" b="1">
                <a:solidFill>
                  <a:schemeClr val="tx2"/>
                </a:solidFill>
              </a:rPr>
              <a:t>AGENDA</a:t>
            </a:r>
          </a:p>
        </p:txBody>
      </p:sp>
      <p:grpSp>
        <p:nvGrpSpPr>
          <p:cNvPr id="26" name="Group 25">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28" name="Freeform: Shape 27">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2" name="Freeform: Shape 41">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44" name="Freeform: Shape 43">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6A5EAE94-CB2D-2145-6E6D-D91744CAD24F}"/>
              </a:ext>
            </a:extLst>
          </p:cNvPr>
          <p:cNvSpPr>
            <a:spLocks noGrp="1"/>
          </p:cNvSpPr>
          <p:nvPr>
            <p:ph type="sldNum" sz="quarter" idx="12"/>
          </p:nvPr>
        </p:nvSpPr>
        <p:spPr>
          <a:xfrm>
            <a:off x="8610600" y="6356350"/>
            <a:ext cx="2743200" cy="365125"/>
          </a:xfrm>
        </p:spPr>
        <p:txBody>
          <a:bodyPr>
            <a:normAutofit/>
          </a:bodyPr>
          <a:lstStyle/>
          <a:p>
            <a:pPr>
              <a:spcAft>
                <a:spcPts val="600"/>
              </a:spcAft>
            </a:pPr>
            <a:fld id="{F8E74C88-0759-48A2-95CF-90C42C40E806}" type="slidenum">
              <a:rPr lang="en-US" i="0"/>
              <a:pPr>
                <a:spcAft>
                  <a:spcPts val="600"/>
                </a:spcAft>
              </a:pPr>
              <a:t>2</a:t>
            </a:fld>
            <a:endParaRPr lang="en-US" i="0"/>
          </a:p>
        </p:txBody>
      </p:sp>
      <p:graphicFrame>
        <p:nvGraphicFramePr>
          <p:cNvPr id="8" name="Content Placeholder 5">
            <a:extLst>
              <a:ext uri="{FF2B5EF4-FFF2-40B4-BE49-F238E27FC236}">
                <a16:creationId xmlns:a16="http://schemas.microsoft.com/office/drawing/2014/main" id="{60DC8A18-EE9A-DB2D-AFDE-B83434E708A5}"/>
              </a:ext>
            </a:extLst>
          </p:cNvPr>
          <p:cNvGraphicFramePr>
            <a:graphicFrameLocks noGrp="1"/>
          </p:cNvGraphicFramePr>
          <p:nvPr>
            <p:ph idx="1"/>
            <p:extLst>
              <p:ext uri="{D42A27DB-BD31-4B8C-83A1-F6EECF244321}">
                <p14:modId xmlns:p14="http://schemas.microsoft.com/office/powerpoint/2010/main" val="2544625265"/>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43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05185-091C-1D9A-36A8-E6FA0F8BCCB9}"/>
              </a:ext>
            </a:extLst>
          </p:cNvPr>
          <p:cNvSpPr>
            <a:spLocks noGrp="1"/>
          </p:cNvSpPr>
          <p:nvPr>
            <p:ph type="title"/>
          </p:nvPr>
        </p:nvSpPr>
        <p:spPr>
          <a:xfrm>
            <a:off x="6094105" y="802955"/>
            <a:ext cx="4977976" cy="900203"/>
          </a:xfrm>
        </p:spPr>
        <p:txBody>
          <a:bodyPr>
            <a:normAutofit/>
          </a:bodyPr>
          <a:lstStyle/>
          <a:p>
            <a:r>
              <a:rPr lang="en-US" sz="3600" dirty="0">
                <a:solidFill>
                  <a:schemeClr val="tx2"/>
                </a:solidFill>
              </a:rPr>
              <a:t>Appropriations</a:t>
            </a:r>
          </a:p>
        </p:txBody>
      </p:sp>
      <p:pic>
        <p:nvPicPr>
          <p:cNvPr id="8" name="Graphic 7" descr="Customer Review">
            <a:extLst>
              <a:ext uri="{FF2B5EF4-FFF2-40B4-BE49-F238E27FC236}">
                <a16:creationId xmlns:a16="http://schemas.microsoft.com/office/drawing/2014/main" id="{D909E224-2E90-019D-3347-FC7E8105BA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895153F1-7114-5499-7FEE-0882C5CD3514}"/>
              </a:ext>
            </a:extLst>
          </p:cNvPr>
          <p:cNvSpPr>
            <a:spLocks noGrp="1"/>
          </p:cNvSpPr>
          <p:nvPr>
            <p:ph idx="1"/>
          </p:nvPr>
        </p:nvSpPr>
        <p:spPr>
          <a:xfrm>
            <a:off x="6090574" y="1703158"/>
            <a:ext cx="4977578" cy="4729392"/>
          </a:xfrm>
        </p:spPr>
        <p:txBody>
          <a:bodyPr anchor="ctr">
            <a:noAutofit/>
          </a:bodyPr>
          <a:lstStyle/>
          <a:p>
            <a:pPr marL="0" indent="0">
              <a:buNone/>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2021 HB 556 (Judicial Branch):</a:t>
            </a:r>
          </a:p>
          <a:p>
            <a:pPr lvl="1"/>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$10.6M  for expansion of video arraignment and addition of video conferencing to all courtrooms</a:t>
            </a:r>
          </a:p>
          <a:p>
            <a:pPr lvl="1"/>
            <a:endPar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2022 HB 1 (Executive Branch):</a:t>
            </a:r>
          </a:p>
          <a:p>
            <a:pPr lvl="1"/>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$15M for Jails to implement Video Arraignment</a:t>
            </a:r>
          </a:p>
          <a:p>
            <a:pPr lvl="1"/>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Department of Local Government coordinated with Kentucky Jailer’s Association</a:t>
            </a:r>
          </a:p>
        </p:txBody>
      </p:sp>
      <p:grpSp>
        <p:nvGrpSpPr>
          <p:cNvPr id="15" name="Group 14">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6" name="Freeform: Shape 15">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FF9FA048-5492-62E6-4423-A16EF3E025E0}"/>
              </a:ext>
            </a:extLst>
          </p:cNvPr>
          <p:cNvSpPr>
            <a:spLocks noGrp="1"/>
          </p:cNvSpPr>
          <p:nvPr>
            <p:ph type="sldNum" sz="quarter" idx="12"/>
          </p:nvPr>
        </p:nvSpPr>
        <p:spPr>
          <a:xfrm>
            <a:off x="8610600" y="6356350"/>
            <a:ext cx="2743200" cy="365125"/>
          </a:xfrm>
        </p:spPr>
        <p:txBody>
          <a:bodyPr>
            <a:normAutofit/>
          </a:bodyPr>
          <a:lstStyle/>
          <a:p>
            <a:pPr>
              <a:spcAft>
                <a:spcPts val="600"/>
              </a:spcAft>
            </a:pPr>
            <a:fld id="{F8E74C88-0759-48A2-95CF-90C42C40E806}" type="slidenum">
              <a:rPr lang="en-US" i="0" smtClean="0"/>
              <a:pPr>
                <a:spcAft>
                  <a:spcPts val="600"/>
                </a:spcAft>
              </a:pPr>
              <a:t>3</a:t>
            </a:fld>
            <a:endParaRPr lang="en-US" i="0"/>
          </a:p>
        </p:txBody>
      </p:sp>
    </p:spTree>
    <p:extLst>
      <p:ext uri="{BB962C8B-B14F-4D97-AF65-F5344CB8AC3E}">
        <p14:creationId xmlns:p14="http://schemas.microsoft.com/office/powerpoint/2010/main" val="238290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ECC60-07E6-4046-8E3E-BFA126C38A4A}"/>
              </a:ext>
            </a:extLst>
          </p:cNvPr>
          <p:cNvSpPr>
            <a:spLocks noGrp="1"/>
          </p:cNvSpPr>
          <p:nvPr>
            <p:ph type="title"/>
          </p:nvPr>
        </p:nvSpPr>
        <p:spPr>
          <a:xfrm>
            <a:off x="1180946" y="847207"/>
            <a:ext cx="9772803" cy="1914656"/>
          </a:xfrm>
        </p:spPr>
        <p:txBody>
          <a:bodyPr anchor="b">
            <a:normAutofit fontScale="90000"/>
          </a:bodyPr>
          <a:lstStyle/>
          <a:p>
            <a:pPr algn="ctr"/>
            <a:r>
              <a:rPr lang="en-US" sz="4000" b="1" dirty="0">
                <a:latin typeface="+mn-lt"/>
              </a:rPr>
              <a:t>Court Video Arraignment Video Conferencing </a:t>
            </a:r>
            <a:br>
              <a:rPr lang="en-US" sz="4000" b="1" dirty="0">
                <a:latin typeface="+mn-lt"/>
              </a:rPr>
            </a:br>
            <a:r>
              <a:rPr lang="en-US" sz="4000" b="1" dirty="0">
                <a:latin typeface="+mn-lt"/>
              </a:rPr>
              <a:t>Technology Evolution</a:t>
            </a:r>
            <a:br>
              <a:rPr lang="en-US" sz="3600" b="1" dirty="0">
                <a:latin typeface="+mn-lt"/>
              </a:rPr>
            </a:br>
            <a:br>
              <a:rPr lang="en-US" sz="3600" b="1" dirty="0">
                <a:latin typeface="+mn-lt"/>
              </a:rPr>
            </a:br>
            <a:r>
              <a:rPr lang="en-US" sz="2200" b="1" dirty="0">
                <a:latin typeface="+mn-lt"/>
              </a:rPr>
              <a:t>***JAVS and arraignment technology must connect to generate a complete court record.*** </a:t>
            </a:r>
          </a:p>
        </p:txBody>
      </p:sp>
      <p:grpSp>
        <p:nvGrpSpPr>
          <p:cNvPr id="99" name="Group 98">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00" name="Freeform: Shape 99">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664E4512-DF8A-4246-AD48-447EBA1C4AD3}"/>
              </a:ext>
            </a:extLst>
          </p:cNvPr>
          <p:cNvSpPr>
            <a:spLocks noGrp="1"/>
          </p:cNvSpPr>
          <p:nvPr>
            <p:ph type="sldNum" sz="quarter" idx="12"/>
          </p:nvPr>
        </p:nvSpPr>
        <p:spPr>
          <a:xfrm>
            <a:off x="8610600" y="6356350"/>
            <a:ext cx="2743200" cy="365125"/>
          </a:xfrm>
        </p:spPr>
        <p:txBody>
          <a:bodyPr>
            <a:normAutofit/>
          </a:bodyPr>
          <a:lstStyle/>
          <a:p>
            <a:pPr>
              <a:spcAft>
                <a:spcPts val="600"/>
              </a:spcAft>
            </a:pPr>
            <a:fld id="{F8E74C88-0759-48A2-95CF-90C42C40E806}" type="slidenum">
              <a:rPr lang="en-US"/>
              <a:pPr>
                <a:spcAft>
                  <a:spcPts val="600"/>
                </a:spcAft>
              </a:pPr>
              <a:t>4</a:t>
            </a:fld>
            <a:endParaRPr lang="en-US"/>
          </a:p>
        </p:txBody>
      </p:sp>
      <p:grpSp>
        <p:nvGrpSpPr>
          <p:cNvPr id="105" name="Group 104">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106" name="Freeform: Shape 105">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9" name="Freeform: Shape 108">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9694427D-EDA1-9B82-84BA-3E3F1939D4B7}"/>
              </a:ext>
            </a:extLst>
          </p:cNvPr>
          <p:cNvSpPr txBox="1">
            <a:spLocks/>
          </p:cNvSpPr>
          <p:nvPr/>
        </p:nvSpPr>
        <p:spPr>
          <a:xfrm>
            <a:off x="517111" y="3916323"/>
            <a:ext cx="5793526" cy="26520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a:solidFill>
                <a:schemeClr val="tx2"/>
              </a:solidFill>
            </a:endParaRPr>
          </a:p>
          <a:p>
            <a:pPr marL="0" indent="0">
              <a:buFont typeface="Arial" panose="020B0604020202020204" pitchFamily="34" charset="0"/>
              <a:buNone/>
            </a:pPr>
            <a:endParaRPr lang="en-US" sz="1800">
              <a:solidFill>
                <a:schemeClr val="tx2"/>
              </a:solidFill>
              <a:ea typeface="Calibri" panose="020F0502020204030204" pitchFamily="34" charset="0"/>
            </a:endParaRPr>
          </a:p>
          <a:p>
            <a:pPr marL="0" indent="0">
              <a:buFont typeface="Arial" panose="020B0604020202020204" pitchFamily="34" charset="0"/>
              <a:buNone/>
            </a:pPr>
            <a:endParaRPr lang="en-US" sz="1800">
              <a:solidFill>
                <a:schemeClr val="tx2"/>
              </a:solidFill>
              <a:ea typeface="Calibri" panose="020F0502020204030204" pitchFamily="34" charset="0"/>
            </a:endParaRPr>
          </a:p>
        </p:txBody>
      </p:sp>
      <p:pic>
        <p:nvPicPr>
          <p:cNvPr id="1026" name="Picture 2">
            <a:extLst>
              <a:ext uri="{FF2B5EF4-FFF2-40B4-BE49-F238E27FC236}">
                <a16:creationId xmlns:a16="http://schemas.microsoft.com/office/drawing/2014/main" id="{CBB76FF2-5756-D894-16D7-F44F66C4D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46" y="1146199"/>
            <a:ext cx="9028143" cy="64486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00867D0-71E7-9A3A-0242-FC204593C618}"/>
              </a:ext>
            </a:extLst>
          </p:cNvPr>
          <p:cNvSpPr txBox="1"/>
          <p:nvPr/>
        </p:nvSpPr>
        <p:spPr>
          <a:xfrm>
            <a:off x="9610633" y="2680661"/>
            <a:ext cx="2171700" cy="2739211"/>
          </a:xfrm>
          <a:prstGeom prst="rect">
            <a:avLst/>
          </a:prstGeom>
          <a:noFill/>
        </p:spPr>
        <p:txBody>
          <a:bodyPr wrap="square" rtlCol="0">
            <a:spAutoFit/>
          </a:bodyPr>
          <a:lstStyle/>
          <a:p>
            <a:r>
              <a:rPr lang="en-US" sz="2200" b="1" cap="none" spc="0" dirty="0">
                <a:effectLst/>
              </a:rPr>
              <a:t>All 432 </a:t>
            </a:r>
            <a:r>
              <a:rPr lang="en-US" sz="2200" cap="none" spc="0" dirty="0">
                <a:effectLst/>
              </a:rPr>
              <a:t>courtroom systems currently support Video Arraignment and Video Conferencing.</a:t>
            </a:r>
          </a:p>
          <a:p>
            <a:endParaRPr lang="en-US" dirty="0"/>
          </a:p>
        </p:txBody>
      </p:sp>
      <p:sp>
        <p:nvSpPr>
          <p:cNvPr id="8" name="Content Placeholder 7">
            <a:extLst>
              <a:ext uri="{FF2B5EF4-FFF2-40B4-BE49-F238E27FC236}">
                <a16:creationId xmlns:a16="http://schemas.microsoft.com/office/drawing/2014/main" id="{881D5CB6-F2C2-10BC-3273-84DAC6C2FA42}"/>
              </a:ext>
            </a:extLst>
          </p:cNvPr>
          <p:cNvSpPr>
            <a:spLocks noGrp="1"/>
          </p:cNvSpPr>
          <p:nvPr>
            <p:ph idx="1"/>
          </p:nvPr>
        </p:nvSpPr>
        <p:spPr>
          <a:xfrm>
            <a:off x="901842" y="847726"/>
            <a:ext cx="5577746" cy="5508104"/>
          </a:xfrm>
        </p:spPr>
        <p:txBody>
          <a:bodyPr/>
          <a:lstStyle/>
          <a:p>
            <a:pPr marL="0" indent="0">
              <a:buNone/>
            </a:pPr>
            <a:endParaRPr lang="en-US" dirty="0"/>
          </a:p>
          <a:p>
            <a:endParaRPr lang="en-US" b="1" dirty="0"/>
          </a:p>
          <a:p>
            <a:pPr marL="0" indent="0">
              <a:buNone/>
            </a:pPr>
            <a:endParaRPr lang="en-US" dirty="0"/>
          </a:p>
        </p:txBody>
      </p:sp>
    </p:spTree>
    <p:extLst>
      <p:ext uri="{BB962C8B-B14F-4D97-AF65-F5344CB8AC3E}">
        <p14:creationId xmlns:p14="http://schemas.microsoft.com/office/powerpoint/2010/main" val="198313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859C7-D66F-8B22-AF72-563A88D970C3}"/>
              </a:ext>
            </a:extLst>
          </p:cNvPr>
          <p:cNvSpPr>
            <a:spLocks noGrp="1"/>
          </p:cNvSpPr>
          <p:nvPr>
            <p:ph type="title"/>
          </p:nvPr>
        </p:nvSpPr>
        <p:spPr>
          <a:xfrm>
            <a:off x="6617740" y="802955"/>
            <a:ext cx="4766330" cy="1454051"/>
          </a:xfrm>
        </p:spPr>
        <p:txBody>
          <a:bodyPr>
            <a:normAutofit/>
          </a:bodyPr>
          <a:lstStyle/>
          <a:p>
            <a:r>
              <a:rPr lang="en-US" sz="3300" b="1">
                <a:latin typeface="+mn-lt"/>
              </a:rPr>
              <a:t>Court Video Arraignment Video Conferencing </a:t>
            </a:r>
            <a:br>
              <a:rPr lang="en-US" sz="3300" b="1">
                <a:latin typeface="+mn-lt"/>
              </a:rPr>
            </a:br>
            <a:r>
              <a:rPr lang="en-US" sz="3300" b="1">
                <a:latin typeface="+mn-lt"/>
              </a:rPr>
              <a:t>Quick Facts </a:t>
            </a:r>
            <a:endParaRPr lang="en-US" sz="3300"/>
          </a:p>
        </p:txBody>
      </p:sp>
      <p:grpSp>
        <p:nvGrpSpPr>
          <p:cNvPr id="41" name="Group 40">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42" name="Freeform: Shape 41">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Laptop Secure">
            <a:extLst>
              <a:ext uri="{FF2B5EF4-FFF2-40B4-BE49-F238E27FC236}">
                <a16:creationId xmlns:a16="http://schemas.microsoft.com/office/drawing/2014/main" id="{E4C0CAAA-BFCE-2234-1065-80000D60F1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437" y="1700784"/>
            <a:ext cx="3785616" cy="3785616"/>
          </a:xfrm>
          <a:prstGeom prst="rect">
            <a:avLst/>
          </a:prstGeom>
        </p:spPr>
      </p:pic>
      <p:sp>
        <p:nvSpPr>
          <p:cNvPr id="3" name="Content Placeholder 2">
            <a:extLst>
              <a:ext uri="{FF2B5EF4-FFF2-40B4-BE49-F238E27FC236}">
                <a16:creationId xmlns:a16="http://schemas.microsoft.com/office/drawing/2014/main" id="{871B9510-AD8D-7BBD-CE04-AECC6C74D2EC}"/>
              </a:ext>
            </a:extLst>
          </p:cNvPr>
          <p:cNvSpPr>
            <a:spLocks noGrp="1"/>
          </p:cNvSpPr>
          <p:nvPr>
            <p:ph idx="1"/>
          </p:nvPr>
        </p:nvSpPr>
        <p:spPr>
          <a:xfrm>
            <a:off x="6621072" y="2421683"/>
            <a:ext cx="4765949" cy="3353476"/>
          </a:xfrm>
        </p:spPr>
        <p:txBody>
          <a:bodyPr anchor="t">
            <a:normAutofit/>
          </a:bodyPr>
          <a:lstStyle/>
          <a:p>
            <a:pPr marL="0" indent="0">
              <a:buNone/>
            </a:pPr>
            <a:r>
              <a:rPr lang="en-US" sz="1800" b="1" dirty="0"/>
              <a:t>Implementation </a:t>
            </a:r>
            <a:r>
              <a:rPr lang="en-US" sz="1800" dirty="0"/>
              <a:t>– Recurring upgrades are projected to cost $3.8M annually (40-50 JAVS systems per year). The historical refresh cycle for JAVS is 7 years. There will always be multiple versions of JAVS due to rolling upgrades.</a:t>
            </a:r>
          </a:p>
          <a:p>
            <a:pPr marL="0" indent="0">
              <a:buNone/>
            </a:pPr>
            <a:r>
              <a:rPr lang="en-US" sz="1800" b="1" dirty="0"/>
              <a:t>Adoption </a:t>
            </a:r>
            <a:r>
              <a:rPr lang="en-US" sz="1800" dirty="0"/>
              <a:t>– Court usage of Zoom and remote proceedings continue to increase.</a:t>
            </a:r>
          </a:p>
          <a:p>
            <a:pPr marL="0" indent="0">
              <a:buNone/>
            </a:pPr>
            <a:r>
              <a:rPr lang="en-US" sz="1800" b="1" dirty="0"/>
              <a:t>Barriers</a:t>
            </a:r>
            <a:r>
              <a:rPr lang="en-US" sz="1800" dirty="0"/>
              <a:t> – Future funding to maintain and upgrade systems, technical currency reliance on vendor. </a:t>
            </a:r>
            <a:endParaRPr lang="en-US" sz="1800" dirty="0">
              <a:solidFill>
                <a:schemeClr val="tx2"/>
              </a:solidFill>
            </a:endParaRPr>
          </a:p>
          <a:p>
            <a:pPr marL="0" indent="0">
              <a:buNone/>
            </a:pPr>
            <a:endParaRPr lang="en-US" sz="1800" dirty="0">
              <a:solidFill>
                <a:schemeClr val="tx2"/>
              </a:solidFill>
            </a:endParaRPr>
          </a:p>
          <a:p>
            <a:endParaRPr lang="en-US" sz="1800" dirty="0">
              <a:solidFill>
                <a:schemeClr val="tx2"/>
              </a:solidFill>
            </a:endParaRPr>
          </a:p>
        </p:txBody>
      </p:sp>
      <p:sp>
        <p:nvSpPr>
          <p:cNvPr id="4" name="Footer Placeholder 3">
            <a:extLst>
              <a:ext uri="{FF2B5EF4-FFF2-40B4-BE49-F238E27FC236}">
                <a16:creationId xmlns:a16="http://schemas.microsoft.com/office/drawing/2014/main" id="{3A38F524-9B5A-CC28-911D-F30B240198C9}"/>
              </a:ext>
            </a:extLst>
          </p:cNvPr>
          <p:cNvSpPr>
            <a:spLocks noGrp="1"/>
          </p:cNvSpPr>
          <p:nvPr>
            <p:ph type="ftr" sz="quarter" idx="11"/>
          </p:nvPr>
        </p:nvSpPr>
        <p:spPr>
          <a:xfrm>
            <a:off x="4038600" y="6356350"/>
            <a:ext cx="4114800" cy="365125"/>
          </a:xfrm>
        </p:spPr>
        <p:txBody>
          <a:bodyPr>
            <a:normAutofit/>
          </a:bodyPr>
          <a:lstStyle/>
          <a:p>
            <a:endParaRPr lang="en-US"/>
          </a:p>
        </p:txBody>
      </p:sp>
      <p:sp>
        <p:nvSpPr>
          <p:cNvPr id="5" name="Slide Number Placeholder 4">
            <a:extLst>
              <a:ext uri="{FF2B5EF4-FFF2-40B4-BE49-F238E27FC236}">
                <a16:creationId xmlns:a16="http://schemas.microsoft.com/office/drawing/2014/main" id="{1076923B-F227-88CC-3347-D53FC7AC1ECA}"/>
              </a:ext>
            </a:extLst>
          </p:cNvPr>
          <p:cNvSpPr>
            <a:spLocks noGrp="1"/>
          </p:cNvSpPr>
          <p:nvPr>
            <p:ph type="sldNum" sz="quarter" idx="12"/>
          </p:nvPr>
        </p:nvSpPr>
        <p:spPr>
          <a:xfrm>
            <a:off x="8610600" y="6356350"/>
            <a:ext cx="2743200" cy="365125"/>
          </a:xfrm>
        </p:spPr>
        <p:txBody>
          <a:bodyPr>
            <a:normAutofit/>
          </a:bodyPr>
          <a:lstStyle/>
          <a:p>
            <a:pPr>
              <a:spcAft>
                <a:spcPts val="600"/>
              </a:spcAft>
            </a:pPr>
            <a:fld id="{F8E74C88-0759-48A2-95CF-90C42C40E806}" type="slidenum">
              <a:rPr lang="en-US" smtClean="0"/>
              <a:pPr>
                <a:spcAft>
                  <a:spcPts val="600"/>
                </a:spcAft>
              </a:pPr>
              <a:t>5</a:t>
            </a:fld>
            <a:endParaRPr lang="en-US"/>
          </a:p>
        </p:txBody>
      </p:sp>
    </p:spTree>
    <p:extLst>
      <p:ext uri="{BB962C8B-B14F-4D97-AF65-F5344CB8AC3E}">
        <p14:creationId xmlns:p14="http://schemas.microsoft.com/office/powerpoint/2010/main" val="2415149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A picture containing text, indoor&#10;&#10;AI-generated content may be incorrect.">
            <a:extLst>
              <a:ext uri="{FF2B5EF4-FFF2-40B4-BE49-F238E27FC236}">
                <a16:creationId xmlns:a16="http://schemas.microsoft.com/office/drawing/2014/main" id="{53CF9D8B-08FB-F5CD-7EE5-9C7C23521ACD}"/>
              </a:ext>
            </a:extLst>
          </p:cNvPr>
          <p:cNvPicPr>
            <a:picLocks noGrp="1" noChangeAspect="1"/>
          </p:cNvPicPr>
          <p:nvPr>
            <p:ph idx="1"/>
          </p:nvPr>
        </p:nvPicPr>
        <p:blipFill>
          <a:blip r:embed="rId2">
            <a:alphaModFix amt="50000"/>
            <a:extLst>
              <a:ext uri="{28A0092B-C50C-407E-A947-70E740481C1C}">
                <a14:useLocalDpi xmlns:a14="http://schemas.microsoft.com/office/drawing/2010/main" val="0"/>
              </a:ext>
            </a:extLst>
          </a:blip>
          <a:srcRect t="19544" b="5456"/>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752F9362-A90E-704D-7156-F9B0A4EE7D62}"/>
              </a:ext>
            </a:extLst>
          </p:cNvPr>
          <p:cNvSpPr>
            <a:spLocks noGrp="1"/>
          </p:cNvSpPr>
          <p:nvPr>
            <p:ph type="title"/>
          </p:nvPr>
        </p:nvSpPr>
        <p:spPr>
          <a:xfrm>
            <a:off x="0" y="591868"/>
            <a:ext cx="6216408" cy="734359"/>
          </a:xfrm>
        </p:spPr>
        <p:txBody>
          <a:bodyPr vert="horz" lIns="91440" tIns="45720" rIns="91440" bIns="45720" rtlCol="0" anchor="b">
            <a:noAutofit/>
          </a:bodyPr>
          <a:lstStyle/>
          <a:p>
            <a:pPr algn="ctr"/>
            <a:r>
              <a:rPr lang="en-US" sz="4800" b="1">
                <a:solidFill>
                  <a:srgbClr val="FFFFFF"/>
                </a:solidFill>
                <a:latin typeface="+mn-lt"/>
              </a:rPr>
              <a:t>The Bench Device</a:t>
            </a:r>
          </a:p>
        </p:txBody>
      </p:sp>
      <p:sp>
        <p:nvSpPr>
          <p:cNvPr id="5" name="Slide Number Placeholder 4">
            <a:extLst>
              <a:ext uri="{FF2B5EF4-FFF2-40B4-BE49-F238E27FC236}">
                <a16:creationId xmlns:a16="http://schemas.microsoft.com/office/drawing/2014/main" id="{70D92421-7F87-DCB9-42BC-B4520D8C054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F8E74C88-0759-48A2-95CF-90C42C40E806}" type="slidenum">
              <a:rPr lang="en-US">
                <a:solidFill>
                  <a:srgbClr val="FFFFFF"/>
                </a:solidFill>
                <a:latin typeface="Calibri" panose="020F0502020204030204"/>
              </a:rPr>
              <a:pPr>
                <a:spcAft>
                  <a:spcPts val="600"/>
                </a:spcAft>
                <a:defRPr/>
              </a:pPr>
              <a:t>6</a:t>
            </a:fld>
            <a:endParaRPr lang="en-US">
              <a:solidFill>
                <a:srgbClr val="FFFFFF"/>
              </a:solidFill>
              <a:latin typeface="Calibri" panose="020F0502020204030204"/>
            </a:endParaRPr>
          </a:p>
        </p:txBody>
      </p:sp>
    </p:spTree>
    <p:extLst>
      <p:ext uri="{BB962C8B-B14F-4D97-AF65-F5344CB8AC3E}">
        <p14:creationId xmlns:p14="http://schemas.microsoft.com/office/powerpoint/2010/main" val="94526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1037">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11679-8858-313B-060F-A4847F9DD533}"/>
              </a:ext>
            </a:extLst>
          </p:cNvPr>
          <p:cNvSpPr>
            <a:spLocks noGrp="1"/>
          </p:cNvSpPr>
          <p:nvPr>
            <p:ph type="title"/>
          </p:nvPr>
        </p:nvSpPr>
        <p:spPr>
          <a:xfrm>
            <a:off x="9165690" y="804672"/>
            <a:ext cx="2600236" cy="3255264"/>
          </a:xfrm>
        </p:spPr>
        <p:txBody>
          <a:bodyPr vert="horz" lIns="91440" tIns="45720" rIns="91440" bIns="45720" rtlCol="0" anchor="b">
            <a:normAutofit fontScale="90000"/>
          </a:bodyPr>
          <a:lstStyle/>
          <a:p>
            <a:r>
              <a:rPr lang="en-US" sz="4000" b="1" kern="1200">
                <a:solidFill>
                  <a:schemeClr val="tx2"/>
                </a:solidFill>
                <a:latin typeface="+mn-lt"/>
                <a:ea typeface="+mj-ea"/>
                <a:cs typeface="+mj-cs"/>
              </a:rPr>
              <a:t>Zoom Recordings</a:t>
            </a:r>
            <a:br>
              <a:rPr lang="en-US" sz="4000" b="1" kern="1200">
                <a:solidFill>
                  <a:schemeClr val="tx2"/>
                </a:solidFill>
                <a:latin typeface="+mn-lt"/>
                <a:ea typeface="+mj-ea"/>
                <a:cs typeface="+mj-cs"/>
              </a:rPr>
            </a:br>
            <a:br>
              <a:rPr lang="en-US" sz="2400" b="1" kern="1200">
                <a:solidFill>
                  <a:schemeClr val="tx2"/>
                </a:solidFill>
                <a:latin typeface="+mn-lt"/>
                <a:ea typeface="+mj-ea"/>
                <a:cs typeface="+mj-cs"/>
              </a:rPr>
            </a:br>
            <a:r>
              <a:rPr lang="en-US" sz="2700" kern="1200">
                <a:solidFill>
                  <a:schemeClr val="tx2"/>
                </a:solidFill>
                <a:latin typeface="+mn-lt"/>
                <a:ea typeface="+mj-ea"/>
                <a:cs typeface="+mj-cs"/>
              </a:rPr>
              <a:t>One to many </a:t>
            </a:r>
            <a:r>
              <a:rPr lang="en-US" sz="2700" kern="1200">
                <a:solidFill>
                  <a:schemeClr val="tx2"/>
                </a:solidFill>
                <a:latin typeface="+mn-lt"/>
                <a:ea typeface="+mn-ea"/>
                <a:cs typeface="+mn-cs"/>
              </a:rPr>
              <a:t>events (cases) may be included in a single Zoom </a:t>
            </a:r>
            <a:r>
              <a:rPr lang="en-US" sz="2700">
                <a:solidFill>
                  <a:schemeClr val="tx2"/>
                </a:solidFill>
                <a:latin typeface="+mn-lt"/>
              </a:rPr>
              <a:t>recording (docket)</a:t>
            </a:r>
            <a:r>
              <a:rPr lang="en-US" sz="2700" kern="1200">
                <a:solidFill>
                  <a:schemeClr val="tx2"/>
                </a:solidFill>
                <a:latin typeface="+mn-lt"/>
                <a:ea typeface="+mn-ea"/>
                <a:cs typeface="+mn-cs"/>
              </a:rPr>
              <a:t>.</a:t>
            </a:r>
            <a:endParaRPr lang="en-US" sz="2700" b="1" kern="1200">
              <a:solidFill>
                <a:schemeClr val="tx2"/>
              </a:solidFill>
              <a:latin typeface="+mn-lt"/>
              <a:ea typeface="+mj-ea"/>
              <a:cs typeface="+mj-cs"/>
            </a:endParaRPr>
          </a:p>
        </p:txBody>
      </p:sp>
      <p:grpSp>
        <p:nvGrpSpPr>
          <p:cNvPr id="1040" name="Group 1039">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1041" name="Freeform: Shape 1040">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41">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044" name="Freeform: Shape 1043">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4">
            <a:extLst>
              <a:ext uri="{FF2B5EF4-FFF2-40B4-BE49-F238E27FC236}">
                <a16:creationId xmlns:a16="http://schemas.microsoft.com/office/drawing/2014/main" id="{C71084D7-0C27-3553-64FC-9A828C0229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6074" y="804672"/>
            <a:ext cx="8507082" cy="512010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4FEEACE-6043-A251-7345-5C78C09F374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8E74C88-0759-48A2-95CF-90C42C40E806}" type="slidenum">
              <a:rPr lang="en-US" smtClean="0"/>
              <a:pPr>
                <a:spcAft>
                  <a:spcPts val="600"/>
                </a:spcAft>
              </a:pPr>
              <a:t>7</a:t>
            </a:fld>
            <a:endParaRPr lang="en-US"/>
          </a:p>
        </p:txBody>
      </p:sp>
      <p:grpSp>
        <p:nvGrpSpPr>
          <p:cNvPr id="1046" name="Group 1045">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1047" name="Freeform: Shape 1046">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reeform: Shape 1048">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Freeform: Shape 1049">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730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9A320C9-9735-4D13-8279-C1C674841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53">
            <a:extLst>
              <a:ext uri="{FF2B5EF4-FFF2-40B4-BE49-F238E27FC236}">
                <a16:creationId xmlns:a16="http://schemas.microsoft.com/office/drawing/2014/main" id="{92544CF4-9B52-4A7B-A4B3-88C72729B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7126"/>
            <a:ext cx="11167447" cy="2018806"/>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Rectangle 50">
            <a:extLst>
              <a:ext uri="{FF2B5EF4-FFF2-40B4-BE49-F238E27FC236}">
                <a16:creationId xmlns:a16="http://schemas.microsoft.com/office/drawing/2014/main" id="{E75862C5-5C00-4421-BC7B-9B7B86DBC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A590DC-0FDB-6759-754C-C0194E2848FE}"/>
              </a:ext>
            </a:extLst>
          </p:cNvPr>
          <p:cNvSpPr>
            <a:spLocks noGrp="1"/>
          </p:cNvSpPr>
          <p:nvPr>
            <p:ph type="title"/>
          </p:nvPr>
        </p:nvSpPr>
        <p:spPr>
          <a:xfrm>
            <a:off x="1115568" y="548640"/>
            <a:ext cx="10168128" cy="1179576"/>
          </a:xfrm>
        </p:spPr>
        <p:txBody>
          <a:bodyPr>
            <a:normAutofit/>
          </a:bodyPr>
          <a:lstStyle/>
          <a:p>
            <a:r>
              <a:rPr lang="en-US" sz="4000" b="1">
                <a:latin typeface="+mn-lt"/>
              </a:rPr>
              <a:t>Remote Court Proceedings</a:t>
            </a:r>
          </a:p>
        </p:txBody>
      </p:sp>
      <p:sp>
        <p:nvSpPr>
          <p:cNvPr id="53" name="Rectangle 52">
            <a:extLst>
              <a:ext uri="{FF2B5EF4-FFF2-40B4-BE49-F238E27FC236}">
                <a16:creationId xmlns:a16="http://schemas.microsoft.com/office/drawing/2014/main" id="{089440EF-9BE9-4AE9-8C28-00B02296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Slide Number Placeholder 4">
            <a:extLst>
              <a:ext uri="{FF2B5EF4-FFF2-40B4-BE49-F238E27FC236}">
                <a16:creationId xmlns:a16="http://schemas.microsoft.com/office/drawing/2014/main" id="{065359A1-D071-C10D-97A7-7617D1021CC7}"/>
              </a:ext>
            </a:extLst>
          </p:cNvPr>
          <p:cNvSpPr>
            <a:spLocks noGrp="1"/>
          </p:cNvSpPr>
          <p:nvPr>
            <p:ph type="sldNum" sz="quarter" idx="12"/>
          </p:nvPr>
        </p:nvSpPr>
        <p:spPr>
          <a:xfrm>
            <a:off x="8540496" y="6356350"/>
            <a:ext cx="2743200" cy="365125"/>
          </a:xfrm>
        </p:spPr>
        <p:txBody>
          <a:bodyPr>
            <a:normAutofit/>
          </a:bodyPr>
          <a:lstStyle/>
          <a:p>
            <a:pPr>
              <a:spcAft>
                <a:spcPts val="600"/>
              </a:spcAft>
            </a:pPr>
            <a:fld id="{F8E74C88-0759-48A2-95CF-90C42C40E806}" type="slidenum">
              <a:rPr lang="en-US">
                <a:solidFill>
                  <a:schemeClr val="tx1">
                    <a:lumMod val="50000"/>
                    <a:lumOff val="50000"/>
                  </a:schemeClr>
                </a:solidFill>
              </a:rPr>
              <a:pPr>
                <a:spcAft>
                  <a:spcPts val="600"/>
                </a:spcAft>
              </a:pPr>
              <a:t>8</a:t>
            </a:fld>
            <a:endParaRPr lang="en-US">
              <a:solidFill>
                <a:schemeClr val="tx1">
                  <a:lumMod val="50000"/>
                  <a:lumOff val="50000"/>
                </a:schemeClr>
              </a:solidFill>
            </a:endParaRPr>
          </a:p>
        </p:txBody>
      </p:sp>
      <p:graphicFrame>
        <p:nvGraphicFramePr>
          <p:cNvPr id="6" name="Content Placeholder 5">
            <a:extLst>
              <a:ext uri="{FF2B5EF4-FFF2-40B4-BE49-F238E27FC236}">
                <a16:creationId xmlns:a16="http://schemas.microsoft.com/office/drawing/2014/main" id="{180DCD1A-1832-1F8A-2DED-677AAA7A7621}"/>
              </a:ext>
            </a:extLst>
          </p:cNvPr>
          <p:cNvGraphicFramePr>
            <a:graphicFrameLocks noGrp="1"/>
          </p:cNvGraphicFramePr>
          <p:nvPr>
            <p:ph idx="1"/>
            <p:extLst>
              <p:ext uri="{D42A27DB-BD31-4B8C-83A1-F6EECF244321}">
                <p14:modId xmlns:p14="http://schemas.microsoft.com/office/powerpoint/2010/main" val="2932017696"/>
              </p:ext>
            </p:extLst>
          </p:nvPr>
        </p:nvGraphicFramePr>
        <p:xfrm>
          <a:off x="1115568" y="2269730"/>
          <a:ext cx="10168128" cy="3993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052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6CB6329-EA73-CECF-FF86-94DEAF4ED6AD}"/>
              </a:ext>
            </a:extLst>
          </p:cNvPr>
          <p:cNvSpPr>
            <a:spLocks noGrp="1"/>
          </p:cNvSpPr>
          <p:nvPr>
            <p:ph type="title"/>
          </p:nvPr>
        </p:nvSpPr>
        <p:spPr>
          <a:xfrm>
            <a:off x="804672" y="457200"/>
            <a:ext cx="10579608" cy="1188720"/>
          </a:xfrm>
        </p:spPr>
        <p:txBody>
          <a:bodyPr>
            <a:normAutofit/>
          </a:bodyPr>
          <a:lstStyle/>
          <a:p>
            <a:r>
              <a:rPr lang="en-US" sz="4000" b="1">
                <a:latin typeface="+mn-lt"/>
              </a:rPr>
              <a:t>2026 JAVS 8.0 Installation Schedule</a:t>
            </a:r>
          </a:p>
        </p:txBody>
      </p:sp>
      <p:grpSp>
        <p:nvGrpSpPr>
          <p:cNvPr id="30" name="Group 29">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31" name="Freeform: Shape 30">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Freeform: Shape 33">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7" name="Freeform: Shape 36">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a:extLst>
              <a:ext uri="{FF2B5EF4-FFF2-40B4-BE49-F238E27FC236}">
                <a16:creationId xmlns:a16="http://schemas.microsoft.com/office/drawing/2014/main" id="{6A5EAE94-CB2D-2145-6E6D-D91744CAD24F}"/>
              </a:ext>
            </a:extLst>
          </p:cNvPr>
          <p:cNvSpPr>
            <a:spLocks noGrp="1"/>
          </p:cNvSpPr>
          <p:nvPr>
            <p:ph type="sldNum" sz="quarter" idx="12"/>
          </p:nvPr>
        </p:nvSpPr>
        <p:spPr>
          <a:xfrm>
            <a:off x="8610600" y="6356350"/>
            <a:ext cx="2743200" cy="365125"/>
          </a:xfrm>
        </p:spPr>
        <p:txBody>
          <a:bodyPr>
            <a:normAutofit/>
          </a:bodyPr>
          <a:lstStyle/>
          <a:p>
            <a:pPr>
              <a:spcAft>
                <a:spcPts val="600"/>
              </a:spcAft>
            </a:pPr>
            <a:fld id="{F8E74C88-0759-48A2-95CF-90C42C40E806}" type="slidenum">
              <a:rPr lang="en-US"/>
              <a:pPr>
                <a:spcAft>
                  <a:spcPts val="600"/>
                </a:spcAft>
              </a:pPr>
              <a:t>9</a:t>
            </a:fld>
            <a:endParaRPr lang="en-US"/>
          </a:p>
        </p:txBody>
      </p:sp>
      <p:graphicFrame>
        <p:nvGraphicFramePr>
          <p:cNvPr id="22" name="Content Placeholder 2">
            <a:extLst>
              <a:ext uri="{FF2B5EF4-FFF2-40B4-BE49-F238E27FC236}">
                <a16:creationId xmlns:a16="http://schemas.microsoft.com/office/drawing/2014/main" id="{ABC4826B-193A-89AD-28F3-A0679F3D3D44}"/>
              </a:ext>
            </a:extLst>
          </p:cNvPr>
          <p:cNvGraphicFramePr>
            <a:graphicFrameLocks noGrp="1"/>
          </p:cNvGraphicFramePr>
          <p:nvPr>
            <p:ph idx="1"/>
            <p:extLst>
              <p:ext uri="{D42A27DB-BD31-4B8C-83A1-F6EECF244321}">
                <p14:modId xmlns:p14="http://schemas.microsoft.com/office/powerpoint/2010/main" val="3765780990"/>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590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
      <a:dk1>
        <a:sysClr val="windowText" lastClr="000000"/>
      </a:dk1>
      <a:lt1>
        <a:sysClr val="window" lastClr="FFFFFF"/>
      </a:lt1>
      <a:dk2>
        <a:srgbClr val="0B2036"/>
      </a:dk2>
      <a:lt2>
        <a:srgbClr val="82B1E4"/>
      </a:lt2>
      <a:accent1>
        <a:srgbClr val="0F6FC6"/>
      </a:accent1>
      <a:accent2>
        <a:srgbClr val="009DD9"/>
      </a:accent2>
      <a:accent3>
        <a:srgbClr val="0BD0D9"/>
      </a:accent3>
      <a:accent4>
        <a:srgbClr val="10CF9B"/>
      </a:accent4>
      <a:accent5>
        <a:srgbClr val="7CCA62"/>
      </a:accent5>
      <a:accent6>
        <a:srgbClr val="A5C249"/>
      </a:accent6>
      <a:hlink>
        <a:srgbClr val="DAC420"/>
      </a:hlink>
      <a:folHlink>
        <a:srgbClr val="85DFD0"/>
      </a:folHlink>
    </a:clrScheme>
    <a:fontScheme name="Custom 1">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498</Words>
  <Application>Microsoft Office PowerPoint</Application>
  <PresentationFormat>Widescreen</PresentationFormat>
  <Paragraphs>54</Paragraphs>
  <Slides>12</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Arial Black</vt:lpstr>
      <vt:lpstr>Calibri</vt:lpstr>
      <vt:lpstr>Calibri Light</vt:lpstr>
      <vt:lpstr>Garamond</vt:lpstr>
      <vt:lpstr>Garamond Premr Pro</vt:lpstr>
      <vt:lpstr>Garamond Premr Pro Med Subh</vt:lpstr>
      <vt:lpstr>Garamond Premr Pro Smbd Capt</vt:lpstr>
      <vt:lpstr>Office Theme</vt:lpstr>
      <vt:lpstr>1_Office Theme</vt:lpstr>
      <vt:lpstr>Budget Review Subcommittee on Justice &amp; Judiciary  February 10, 2026 Zach Ramsey, AOC Director Charles Byers, AOC Chief Information Officer     </vt:lpstr>
      <vt:lpstr>AGENDA</vt:lpstr>
      <vt:lpstr>Appropriations</vt:lpstr>
      <vt:lpstr>Court Video Arraignment Video Conferencing  Technology Evolution  ***JAVS and arraignment technology must connect to generate a complete court record.*** </vt:lpstr>
      <vt:lpstr>Court Video Arraignment Video Conferencing  Quick Facts </vt:lpstr>
      <vt:lpstr>The Bench Device</vt:lpstr>
      <vt:lpstr>Zoom Recordings  One to many events (cases) may be included in a single Zoom recording (docket).</vt:lpstr>
      <vt:lpstr>Remote Court Proceedings</vt:lpstr>
      <vt:lpstr>2026 JAVS 8.0 Installation Schedule</vt:lpstr>
      <vt:lpstr>Jailer’s Video Arraignment Solution Quick Facts  </vt:lpstr>
      <vt:lpstr>The Jail Device</vt:lpstr>
      <vt:lpstr>     Questions? zachramsey@kycourts.net charlesbyers@kycourts.net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Redaction</dc:title>
  <dc:creator>Byers, Charles</dc:creator>
  <cp:lastModifiedBy>Thornton, Jim (LRC)</cp:lastModifiedBy>
  <cp:revision>2</cp:revision>
  <cp:lastPrinted>2021-11-03T13:10:18Z</cp:lastPrinted>
  <dcterms:created xsi:type="dcterms:W3CDTF">2021-05-03T16:54:26Z</dcterms:created>
  <dcterms:modified xsi:type="dcterms:W3CDTF">2026-02-09T19:39:36Z</dcterms:modified>
</cp:coreProperties>
</file>