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7" r:id="rId2"/>
    <p:sldId id="258" r:id="rId3"/>
    <p:sldId id="277" r:id="rId4"/>
    <p:sldId id="286" r:id="rId5"/>
    <p:sldId id="289" r:id="rId6"/>
    <p:sldId id="291" r:id="rId7"/>
    <p:sldId id="290" r:id="rId8"/>
    <p:sldId id="288" r:id="rId9"/>
    <p:sldId id="271" r:id="rId10"/>
  </p:sldIdLst>
  <p:sldSz cx="9144000" cy="5143500" type="screen16x9"/>
  <p:notesSz cx="6858000" cy="9144000"/>
  <p:embeddedFontLst>
    <p:embeddedFont>
      <p:font typeface="Barlow" pitchFamily="2" charset="77"/>
      <p:regular r:id="rId12"/>
      <p:bold r:id="rId13"/>
      <p:italic r:id="rId14"/>
      <p:boldItalic r:id="rId15"/>
    </p:embeddedFont>
    <p:embeddedFont>
      <p:font typeface="Barlow SemiBold" pitchFamily="2" charset="77"/>
      <p:regular r:id="rId16"/>
      <p:bold r:id="rId17"/>
      <p:italic r:id="rId18"/>
      <p:boldItalic r:id="rId19"/>
    </p:embeddedFont>
    <p:embeddedFont>
      <p:font typeface="Bebas Neue" panose="020B0606020202050201" pitchFamily="34" charset="77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16"/>
    <p:restoredTop sz="94539"/>
  </p:normalViewPr>
  <p:slideViewPr>
    <p:cSldViewPr snapToGrid="0">
      <p:cViewPr varScale="1">
        <p:scale>
          <a:sx n="115" d="100"/>
          <a:sy n="115" d="100"/>
        </p:scale>
        <p:origin x="200" y="2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737464-7B86-924B-A9D6-A60B6395F2F6}" type="doc">
      <dgm:prSet loTypeId="urn:microsoft.com/office/officeart/2009/layout/CircleArrow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AD5EBA-870E-0641-9142-09398648F1B4}">
      <dgm:prSet phldrT="[Text]" custT="1"/>
      <dgm:spPr/>
      <dgm:t>
        <a:bodyPr/>
        <a:lstStyle/>
        <a:p>
          <a:r>
            <a:rPr lang="en-US" sz="1400" b="1" dirty="0">
              <a:solidFill>
                <a:schemeClr val="bg1"/>
              </a:solidFill>
            </a:rPr>
            <a:t>Education</a:t>
          </a:r>
          <a:endParaRPr lang="en-US" sz="1200" b="1" dirty="0">
            <a:solidFill>
              <a:schemeClr val="bg1"/>
            </a:solidFill>
          </a:endParaRPr>
        </a:p>
      </dgm:t>
    </dgm:pt>
    <dgm:pt modelId="{643004F5-4089-C042-9EF1-899FE7ACE139}" type="parTrans" cxnId="{8EAC2596-CFC0-A444-9100-F9FEE92C4595}">
      <dgm:prSet/>
      <dgm:spPr/>
      <dgm:t>
        <a:bodyPr/>
        <a:lstStyle/>
        <a:p>
          <a:endParaRPr lang="en-US"/>
        </a:p>
      </dgm:t>
    </dgm:pt>
    <dgm:pt modelId="{243AF4C3-E234-184B-AEF5-4638F10A000C}" type="sibTrans" cxnId="{8EAC2596-CFC0-A444-9100-F9FEE92C4595}">
      <dgm:prSet/>
      <dgm:spPr/>
      <dgm:t>
        <a:bodyPr/>
        <a:lstStyle/>
        <a:p>
          <a:endParaRPr lang="en-US"/>
        </a:p>
      </dgm:t>
    </dgm:pt>
    <dgm:pt modelId="{61364504-AD5F-884E-9C1F-2F1DEAE4AC36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200" b="1" dirty="0">
              <a:solidFill>
                <a:schemeClr val="bg1"/>
              </a:solidFill>
            </a:rPr>
            <a:t>Examination (Fundamentals </a:t>
          </a:r>
        </a:p>
        <a:p>
          <a:pPr>
            <a:spcAft>
              <a:spcPts val="0"/>
            </a:spcAft>
          </a:pPr>
          <a:r>
            <a:rPr lang="en-US" sz="1200" b="1" dirty="0">
              <a:solidFill>
                <a:schemeClr val="bg1"/>
              </a:solidFill>
            </a:rPr>
            <a:t>of Engineering)</a:t>
          </a:r>
        </a:p>
      </dgm:t>
    </dgm:pt>
    <dgm:pt modelId="{C8AC9B85-028C-D244-ABA2-342898338F08}" type="parTrans" cxnId="{EEFECDAC-EAC8-9F47-984F-767055134108}">
      <dgm:prSet/>
      <dgm:spPr/>
      <dgm:t>
        <a:bodyPr/>
        <a:lstStyle/>
        <a:p>
          <a:endParaRPr lang="en-US"/>
        </a:p>
      </dgm:t>
    </dgm:pt>
    <dgm:pt modelId="{635F552D-C2C2-084E-8EEF-E332246B4DE5}" type="sibTrans" cxnId="{EEFECDAC-EAC8-9F47-984F-767055134108}">
      <dgm:prSet/>
      <dgm:spPr/>
      <dgm:t>
        <a:bodyPr/>
        <a:lstStyle/>
        <a:p>
          <a:endParaRPr lang="en-US"/>
        </a:p>
      </dgm:t>
    </dgm:pt>
    <dgm:pt modelId="{6D8CEA0F-3618-604B-A2B8-7CD6A6511AFC}">
      <dgm:prSet phldrT="[Text]" custT="1"/>
      <dgm:spPr/>
      <dgm:t>
        <a:bodyPr/>
        <a:lstStyle/>
        <a:p>
          <a:r>
            <a:rPr lang="en-US" sz="1200" b="1" dirty="0">
              <a:solidFill>
                <a:schemeClr val="bg1"/>
              </a:solidFill>
            </a:rPr>
            <a:t>Professional Experience</a:t>
          </a:r>
        </a:p>
      </dgm:t>
    </dgm:pt>
    <dgm:pt modelId="{740D3600-CBA7-8B45-A2C5-F941F3B746F0}" type="parTrans" cxnId="{0DCF41BF-3F25-7846-87F5-D8C8BAE72F2B}">
      <dgm:prSet/>
      <dgm:spPr/>
      <dgm:t>
        <a:bodyPr/>
        <a:lstStyle/>
        <a:p>
          <a:endParaRPr lang="en-US"/>
        </a:p>
      </dgm:t>
    </dgm:pt>
    <dgm:pt modelId="{D1E1ED01-0112-7941-8E95-F6FCDC4CF659}" type="sibTrans" cxnId="{0DCF41BF-3F25-7846-87F5-D8C8BAE72F2B}">
      <dgm:prSet/>
      <dgm:spPr/>
      <dgm:t>
        <a:bodyPr/>
        <a:lstStyle/>
        <a:p>
          <a:endParaRPr lang="en-US"/>
        </a:p>
      </dgm:t>
    </dgm:pt>
    <dgm:pt modelId="{2F3EE286-97C2-184F-AF1B-A9DE87D89654}">
      <dgm:prSet phldrT="[Text]" custT="1"/>
      <dgm:spPr/>
      <dgm:t>
        <a:bodyPr/>
        <a:lstStyle/>
        <a:p>
          <a:r>
            <a:rPr lang="en-US" sz="1200" b="1" dirty="0">
              <a:solidFill>
                <a:schemeClr val="bg1"/>
              </a:solidFill>
            </a:rPr>
            <a:t>Examination (Principles &amp; Practice of Engineering)</a:t>
          </a:r>
        </a:p>
      </dgm:t>
    </dgm:pt>
    <dgm:pt modelId="{9C2D06E2-0F39-6143-BE47-F02E836DF21C}" type="parTrans" cxnId="{F557FA6D-FBE5-114E-B840-20BAE6D69EEE}">
      <dgm:prSet/>
      <dgm:spPr/>
      <dgm:t>
        <a:bodyPr/>
        <a:lstStyle/>
        <a:p>
          <a:endParaRPr lang="en-US"/>
        </a:p>
      </dgm:t>
    </dgm:pt>
    <dgm:pt modelId="{118F7C61-5540-D046-ACDA-97AE76D9AF39}" type="sibTrans" cxnId="{F557FA6D-FBE5-114E-B840-20BAE6D69EEE}">
      <dgm:prSet/>
      <dgm:spPr/>
      <dgm:t>
        <a:bodyPr/>
        <a:lstStyle/>
        <a:p>
          <a:endParaRPr lang="en-US"/>
        </a:p>
      </dgm:t>
    </dgm:pt>
    <dgm:pt modelId="{A9B778D9-ECE1-FB4F-AF3A-DBB1252D73BA}" type="pres">
      <dgm:prSet presAssocID="{7E737464-7B86-924B-A9D6-A60B6395F2F6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560FB21C-1C6F-3845-BBE9-7A6DA3871516}" type="pres">
      <dgm:prSet presAssocID="{0DAD5EBA-870E-0641-9142-09398648F1B4}" presName="Accent1" presStyleCnt="0"/>
      <dgm:spPr/>
    </dgm:pt>
    <dgm:pt modelId="{1A4AC71E-D2A7-6845-BF88-C770CB074D0C}" type="pres">
      <dgm:prSet presAssocID="{0DAD5EBA-870E-0641-9142-09398648F1B4}" presName="Accent" presStyleLbl="node1" presStyleIdx="0" presStyleCnt="4"/>
      <dgm:spPr/>
    </dgm:pt>
    <dgm:pt modelId="{4839A0E8-6068-CE4A-9E12-083B686F0A7D}" type="pres">
      <dgm:prSet presAssocID="{0DAD5EBA-870E-0641-9142-09398648F1B4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B8197B18-CB59-C444-A649-9E4AF82584E2}" type="pres">
      <dgm:prSet presAssocID="{61364504-AD5F-884E-9C1F-2F1DEAE4AC36}" presName="Accent2" presStyleCnt="0"/>
      <dgm:spPr/>
    </dgm:pt>
    <dgm:pt modelId="{2A53710C-D7E6-2444-8091-51EEC46D25F0}" type="pres">
      <dgm:prSet presAssocID="{61364504-AD5F-884E-9C1F-2F1DEAE4AC36}" presName="Accent" presStyleLbl="node1" presStyleIdx="1" presStyleCnt="4"/>
      <dgm:spPr/>
    </dgm:pt>
    <dgm:pt modelId="{0DCCDA98-FD7C-CB41-B5E1-C32B44C4E211}" type="pres">
      <dgm:prSet presAssocID="{61364504-AD5F-884E-9C1F-2F1DEAE4AC36}" presName="Parent2" presStyleLbl="revTx" presStyleIdx="1" presStyleCnt="4" custScaleX="155225" custLinFactNeighborX="7776" custLinFactNeighborY="-10372">
        <dgm:presLayoutVars>
          <dgm:chMax val="1"/>
          <dgm:chPref val="1"/>
          <dgm:bulletEnabled val="1"/>
        </dgm:presLayoutVars>
      </dgm:prSet>
      <dgm:spPr/>
    </dgm:pt>
    <dgm:pt modelId="{6057866B-7EF9-224B-BF74-556EAC3484AE}" type="pres">
      <dgm:prSet presAssocID="{6D8CEA0F-3618-604B-A2B8-7CD6A6511AFC}" presName="Accent3" presStyleCnt="0"/>
      <dgm:spPr/>
    </dgm:pt>
    <dgm:pt modelId="{2CD37177-E7BD-8745-8563-54273057A8DC}" type="pres">
      <dgm:prSet presAssocID="{6D8CEA0F-3618-604B-A2B8-7CD6A6511AFC}" presName="Accent" presStyleLbl="node1" presStyleIdx="2" presStyleCnt="4"/>
      <dgm:spPr/>
    </dgm:pt>
    <dgm:pt modelId="{AB266F01-DA24-CD44-A0C9-129A3E4DA704}" type="pres">
      <dgm:prSet presAssocID="{6D8CEA0F-3618-604B-A2B8-7CD6A6511AFC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411A07D8-68E7-824E-9D74-08CE2A6ACFBE}" type="pres">
      <dgm:prSet presAssocID="{2F3EE286-97C2-184F-AF1B-A9DE87D89654}" presName="Accent4" presStyleCnt="0"/>
      <dgm:spPr/>
    </dgm:pt>
    <dgm:pt modelId="{D29DD002-5D9B-AE4A-930E-3C5005E15ECA}" type="pres">
      <dgm:prSet presAssocID="{2F3EE286-97C2-184F-AF1B-A9DE87D89654}" presName="Accent" presStyleLbl="node1" presStyleIdx="3" presStyleCnt="4"/>
      <dgm:spPr/>
    </dgm:pt>
    <dgm:pt modelId="{2CD6EF13-37CD-AD4C-B698-5FFE7BE224E0}" type="pres">
      <dgm:prSet presAssocID="{2F3EE286-97C2-184F-AF1B-A9DE87D89654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7717C039-E9EA-FD41-A83C-A9D141615F1A}" type="presOf" srcId="{6D8CEA0F-3618-604B-A2B8-7CD6A6511AFC}" destId="{AB266F01-DA24-CD44-A0C9-129A3E4DA704}" srcOrd="0" destOrd="0" presId="urn:microsoft.com/office/officeart/2009/layout/CircleArrowProcess"/>
    <dgm:cxn modelId="{F85BCB51-96C8-6243-92E3-3776200FDF2C}" type="presOf" srcId="{61364504-AD5F-884E-9C1F-2F1DEAE4AC36}" destId="{0DCCDA98-FD7C-CB41-B5E1-C32B44C4E211}" srcOrd="0" destOrd="0" presId="urn:microsoft.com/office/officeart/2009/layout/CircleArrowProcess"/>
    <dgm:cxn modelId="{F557FA6D-FBE5-114E-B840-20BAE6D69EEE}" srcId="{7E737464-7B86-924B-A9D6-A60B6395F2F6}" destId="{2F3EE286-97C2-184F-AF1B-A9DE87D89654}" srcOrd="3" destOrd="0" parTransId="{9C2D06E2-0F39-6143-BE47-F02E836DF21C}" sibTransId="{118F7C61-5540-D046-ACDA-97AE76D9AF39}"/>
    <dgm:cxn modelId="{8EAC2596-CFC0-A444-9100-F9FEE92C4595}" srcId="{7E737464-7B86-924B-A9D6-A60B6395F2F6}" destId="{0DAD5EBA-870E-0641-9142-09398648F1B4}" srcOrd="0" destOrd="0" parTransId="{643004F5-4089-C042-9EF1-899FE7ACE139}" sibTransId="{243AF4C3-E234-184B-AEF5-4638F10A000C}"/>
    <dgm:cxn modelId="{EEFECDAC-EAC8-9F47-984F-767055134108}" srcId="{7E737464-7B86-924B-A9D6-A60B6395F2F6}" destId="{61364504-AD5F-884E-9C1F-2F1DEAE4AC36}" srcOrd="1" destOrd="0" parTransId="{C8AC9B85-028C-D244-ABA2-342898338F08}" sibTransId="{635F552D-C2C2-084E-8EEF-E332246B4DE5}"/>
    <dgm:cxn modelId="{0DCF41BF-3F25-7846-87F5-D8C8BAE72F2B}" srcId="{7E737464-7B86-924B-A9D6-A60B6395F2F6}" destId="{6D8CEA0F-3618-604B-A2B8-7CD6A6511AFC}" srcOrd="2" destOrd="0" parTransId="{740D3600-CBA7-8B45-A2C5-F941F3B746F0}" sibTransId="{D1E1ED01-0112-7941-8E95-F6FCDC4CF659}"/>
    <dgm:cxn modelId="{5E994BCE-D710-5543-AF12-C209007724C2}" type="presOf" srcId="{0DAD5EBA-870E-0641-9142-09398648F1B4}" destId="{4839A0E8-6068-CE4A-9E12-083B686F0A7D}" srcOrd="0" destOrd="0" presId="urn:microsoft.com/office/officeart/2009/layout/CircleArrowProcess"/>
    <dgm:cxn modelId="{C72812EA-54BD-3F44-A174-597F849A3888}" type="presOf" srcId="{2F3EE286-97C2-184F-AF1B-A9DE87D89654}" destId="{2CD6EF13-37CD-AD4C-B698-5FFE7BE224E0}" srcOrd="0" destOrd="0" presId="urn:microsoft.com/office/officeart/2009/layout/CircleArrowProcess"/>
    <dgm:cxn modelId="{1BB9FAF9-948A-8A4A-90B5-631F8E88F5F7}" type="presOf" srcId="{7E737464-7B86-924B-A9D6-A60B6395F2F6}" destId="{A9B778D9-ECE1-FB4F-AF3A-DBB1252D73BA}" srcOrd="0" destOrd="0" presId="urn:microsoft.com/office/officeart/2009/layout/CircleArrowProcess"/>
    <dgm:cxn modelId="{08099A0E-881C-D348-A664-AC6122AB43DF}" type="presParOf" srcId="{A9B778D9-ECE1-FB4F-AF3A-DBB1252D73BA}" destId="{560FB21C-1C6F-3845-BBE9-7A6DA3871516}" srcOrd="0" destOrd="0" presId="urn:microsoft.com/office/officeart/2009/layout/CircleArrowProcess"/>
    <dgm:cxn modelId="{1F81E7E1-D228-6045-AA07-8EBD915BCA68}" type="presParOf" srcId="{560FB21C-1C6F-3845-BBE9-7A6DA3871516}" destId="{1A4AC71E-D2A7-6845-BF88-C770CB074D0C}" srcOrd="0" destOrd="0" presId="urn:microsoft.com/office/officeart/2009/layout/CircleArrowProcess"/>
    <dgm:cxn modelId="{E3DA444C-13CF-3140-BE9F-B791BAC458F8}" type="presParOf" srcId="{A9B778D9-ECE1-FB4F-AF3A-DBB1252D73BA}" destId="{4839A0E8-6068-CE4A-9E12-083B686F0A7D}" srcOrd="1" destOrd="0" presId="urn:microsoft.com/office/officeart/2009/layout/CircleArrowProcess"/>
    <dgm:cxn modelId="{B3069990-7BFE-464C-8EB5-A270C8C4CDB2}" type="presParOf" srcId="{A9B778D9-ECE1-FB4F-AF3A-DBB1252D73BA}" destId="{B8197B18-CB59-C444-A649-9E4AF82584E2}" srcOrd="2" destOrd="0" presId="urn:microsoft.com/office/officeart/2009/layout/CircleArrowProcess"/>
    <dgm:cxn modelId="{DF1F74BF-5E10-E148-B310-223B3405303A}" type="presParOf" srcId="{B8197B18-CB59-C444-A649-9E4AF82584E2}" destId="{2A53710C-D7E6-2444-8091-51EEC46D25F0}" srcOrd="0" destOrd="0" presId="urn:microsoft.com/office/officeart/2009/layout/CircleArrowProcess"/>
    <dgm:cxn modelId="{25E0B037-F061-1F4A-913D-B0C7C02F163D}" type="presParOf" srcId="{A9B778D9-ECE1-FB4F-AF3A-DBB1252D73BA}" destId="{0DCCDA98-FD7C-CB41-B5E1-C32B44C4E211}" srcOrd="3" destOrd="0" presId="urn:microsoft.com/office/officeart/2009/layout/CircleArrowProcess"/>
    <dgm:cxn modelId="{0B3176C6-0623-B94E-86FB-66B4FEA02244}" type="presParOf" srcId="{A9B778D9-ECE1-FB4F-AF3A-DBB1252D73BA}" destId="{6057866B-7EF9-224B-BF74-556EAC3484AE}" srcOrd="4" destOrd="0" presId="urn:microsoft.com/office/officeart/2009/layout/CircleArrowProcess"/>
    <dgm:cxn modelId="{E7D402E8-07E8-6444-BD74-64812645EF68}" type="presParOf" srcId="{6057866B-7EF9-224B-BF74-556EAC3484AE}" destId="{2CD37177-E7BD-8745-8563-54273057A8DC}" srcOrd="0" destOrd="0" presId="urn:microsoft.com/office/officeart/2009/layout/CircleArrowProcess"/>
    <dgm:cxn modelId="{05F3A393-EDAE-E645-9CED-873B13AB97D9}" type="presParOf" srcId="{A9B778D9-ECE1-FB4F-AF3A-DBB1252D73BA}" destId="{AB266F01-DA24-CD44-A0C9-129A3E4DA704}" srcOrd="5" destOrd="0" presId="urn:microsoft.com/office/officeart/2009/layout/CircleArrowProcess"/>
    <dgm:cxn modelId="{58D1C0D6-61C4-764A-BD7F-0DE5BAB9C276}" type="presParOf" srcId="{A9B778D9-ECE1-FB4F-AF3A-DBB1252D73BA}" destId="{411A07D8-68E7-824E-9D74-08CE2A6ACFBE}" srcOrd="6" destOrd="0" presId="urn:microsoft.com/office/officeart/2009/layout/CircleArrowProcess"/>
    <dgm:cxn modelId="{3D885C6D-5A27-D443-98FF-A8ACCD2FE729}" type="presParOf" srcId="{411A07D8-68E7-824E-9D74-08CE2A6ACFBE}" destId="{D29DD002-5D9B-AE4A-930E-3C5005E15ECA}" srcOrd="0" destOrd="0" presId="urn:microsoft.com/office/officeart/2009/layout/CircleArrowProcess"/>
    <dgm:cxn modelId="{CA5D6741-D250-1F46-9EAD-F19B9C650811}" type="presParOf" srcId="{A9B778D9-ECE1-FB4F-AF3A-DBB1252D73BA}" destId="{2CD6EF13-37CD-AD4C-B698-5FFE7BE224E0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4AC71E-D2A7-6845-BF88-C770CB074D0C}">
      <dsp:nvSpPr>
        <dsp:cNvPr id="0" name=""/>
        <dsp:cNvSpPr/>
      </dsp:nvSpPr>
      <dsp:spPr>
        <a:xfrm>
          <a:off x="1720644" y="0"/>
          <a:ext cx="1915318" cy="191551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39A0E8-6068-CE4A-9E12-083B686F0A7D}">
      <dsp:nvSpPr>
        <dsp:cNvPr id="0" name=""/>
        <dsp:cNvSpPr/>
      </dsp:nvSpPr>
      <dsp:spPr>
        <a:xfrm>
          <a:off x="2143516" y="693363"/>
          <a:ext cx="1068856" cy="53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</a:rPr>
            <a:t>Education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2143516" y="693363"/>
        <a:ext cx="1068856" cy="534372"/>
      </dsp:txXfrm>
    </dsp:sp>
    <dsp:sp modelId="{2A53710C-D7E6-2444-8091-51EEC46D25F0}">
      <dsp:nvSpPr>
        <dsp:cNvPr id="0" name=""/>
        <dsp:cNvSpPr/>
      </dsp:nvSpPr>
      <dsp:spPr>
        <a:xfrm>
          <a:off x="1188551" y="1100746"/>
          <a:ext cx="1915318" cy="191551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CCDA98-FD7C-CB41-B5E1-C32B44C4E211}">
      <dsp:nvSpPr>
        <dsp:cNvPr id="0" name=""/>
        <dsp:cNvSpPr/>
      </dsp:nvSpPr>
      <dsp:spPr>
        <a:xfrm>
          <a:off x="1397244" y="1740717"/>
          <a:ext cx="1659131" cy="53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Examination (Fundamentals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of Engineering)</a:t>
          </a:r>
        </a:p>
      </dsp:txBody>
      <dsp:txXfrm>
        <a:off x="1397244" y="1740717"/>
        <a:ext cx="1659131" cy="534372"/>
      </dsp:txXfrm>
    </dsp:sp>
    <dsp:sp modelId="{2CD37177-E7BD-8745-8563-54273057A8DC}">
      <dsp:nvSpPr>
        <dsp:cNvPr id="0" name=""/>
        <dsp:cNvSpPr/>
      </dsp:nvSpPr>
      <dsp:spPr>
        <a:xfrm>
          <a:off x="1720644" y="2205557"/>
          <a:ext cx="1915318" cy="1915513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266F01-DA24-CD44-A0C9-129A3E4DA704}">
      <dsp:nvSpPr>
        <dsp:cNvPr id="0" name=""/>
        <dsp:cNvSpPr/>
      </dsp:nvSpPr>
      <dsp:spPr>
        <a:xfrm>
          <a:off x="2143516" y="2898921"/>
          <a:ext cx="1068856" cy="53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Professional Experience</a:t>
          </a:r>
        </a:p>
      </dsp:txBody>
      <dsp:txXfrm>
        <a:off x="2143516" y="2898921"/>
        <a:ext cx="1068856" cy="534372"/>
      </dsp:txXfrm>
    </dsp:sp>
    <dsp:sp modelId="{D29DD002-5D9B-AE4A-930E-3C5005E15ECA}">
      <dsp:nvSpPr>
        <dsp:cNvPr id="0" name=""/>
        <dsp:cNvSpPr/>
      </dsp:nvSpPr>
      <dsp:spPr>
        <a:xfrm>
          <a:off x="1325077" y="3433294"/>
          <a:ext cx="1645499" cy="1646294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D6EF13-37CD-AD4C-B698-5FFE7BE224E0}">
      <dsp:nvSpPr>
        <dsp:cNvPr id="0" name=""/>
        <dsp:cNvSpPr/>
      </dsp:nvSpPr>
      <dsp:spPr>
        <a:xfrm>
          <a:off x="1609267" y="4001700"/>
          <a:ext cx="1068856" cy="53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Examination (Principles &amp; Practice of Engineering)</a:t>
          </a:r>
        </a:p>
      </dsp:txBody>
      <dsp:txXfrm>
        <a:off x="1609267" y="4001700"/>
        <a:ext cx="1068856" cy="5343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8da50cca5e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8da50cca5e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8da50cca5e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8da50cca5e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8da50cca5e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8da50cca5e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5349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8da50cca5e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8da50cca5e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7617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>
          <a:extLst>
            <a:ext uri="{FF2B5EF4-FFF2-40B4-BE49-F238E27FC236}">
              <a16:creationId xmlns:a16="http://schemas.microsoft.com/office/drawing/2014/main" id="{C6113499-87FE-CD06-71B9-D743C87AB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8da50cca5e_0_29:notes">
            <a:extLst>
              <a:ext uri="{FF2B5EF4-FFF2-40B4-BE49-F238E27FC236}">
                <a16:creationId xmlns:a16="http://schemas.microsoft.com/office/drawing/2014/main" id="{9FAFA09A-96F8-F960-382F-DFAB322172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8da50cca5e_0_29:notes">
            <a:extLst>
              <a:ext uri="{FF2B5EF4-FFF2-40B4-BE49-F238E27FC236}">
                <a16:creationId xmlns:a16="http://schemas.microsoft.com/office/drawing/2014/main" id="{F52C554B-FFB1-9A13-AFE7-383B978E72F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7948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>
          <a:extLst>
            <a:ext uri="{FF2B5EF4-FFF2-40B4-BE49-F238E27FC236}">
              <a16:creationId xmlns:a16="http://schemas.microsoft.com/office/drawing/2014/main" id="{17F45045-602B-A2A3-3641-8B8F1206A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8da50cca5e_0_29:notes">
            <a:extLst>
              <a:ext uri="{FF2B5EF4-FFF2-40B4-BE49-F238E27FC236}">
                <a16:creationId xmlns:a16="http://schemas.microsoft.com/office/drawing/2014/main" id="{0556D869-2063-B135-F8B5-21A7F3AB82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8da50cca5e_0_29:notes">
            <a:extLst>
              <a:ext uri="{FF2B5EF4-FFF2-40B4-BE49-F238E27FC236}">
                <a16:creationId xmlns:a16="http://schemas.microsoft.com/office/drawing/2014/main" id="{CF6F0B66-415E-2DCD-77A6-5C60AB2AC3B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3945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>
          <a:extLst>
            <a:ext uri="{FF2B5EF4-FFF2-40B4-BE49-F238E27FC236}">
              <a16:creationId xmlns:a16="http://schemas.microsoft.com/office/drawing/2014/main" id="{293B4E86-AC5C-2106-FF63-26EEBF3C4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8da50cca5e_0_29:notes">
            <a:extLst>
              <a:ext uri="{FF2B5EF4-FFF2-40B4-BE49-F238E27FC236}">
                <a16:creationId xmlns:a16="http://schemas.microsoft.com/office/drawing/2014/main" id="{7EF52793-26F6-24A3-8F13-CC2B5678CD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8da50cca5e_0_29:notes">
            <a:extLst>
              <a:ext uri="{FF2B5EF4-FFF2-40B4-BE49-F238E27FC236}">
                <a16:creationId xmlns:a16="http://schemas.microsoft.com/office/drawing/2014/main" id="{E06F2FAD-9B9A-A915-6B51-78C9A3794F4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3225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8da50cca5e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8da50cca5e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3368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f4577949cc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f4577949cc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3"/>
          <a:srcRect t="15267" b="12324"/>
          <a:stretch/>
        </p:blipFill>
        <p:spPr>
          <a:xfrm>
            <a:off x="-59227" y="-410265"/>
            <a:ext cx="9943329" cy="534646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/>
          <p:nvPr/>
        </p:nvSpPr>
        <p:spPr>
          <a:xfrm>
            <a:off x="-59228" y="2698596"/>
            <a:ext cx="9203227" cy="2444904"/>
          </a:xfrm>
          <a:prstGeom prst="rect">
            <a:avLst/>
          </a:prstGeom>
          <a:solidFill>
            <a:srgbClr val="861F4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Google Shape;63;p14">
            <a:extLst>
              <a:ext uri="{FF2B5EF4-FFF2-40B4-BE49-F238E27FC236}">
                <a16:creationId xmlns:a16="http://schemas.microsoft.com/office/drawing/2014/main" id="{153D764A-1576-1952-A25D-FE327859238D}"/>
              </a:ext>
            </a:extLst>
          </p:cNvPr>
          <p:cNvSpPr txBox="1">
            <a:spLocks/>
          </p:cNvSpPr>
          <p:nvPr/>
        </p:nvSpPr>
        <p:spPr>
          <a:xfrm>
            <a:off x="-578672" y="2874397"/>
            <a:ext cx="10301344" cy="1443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100"/>
            </a:pPr>
            <a:r>
              <a:rPr lang="en-US" sz="4000" b="1" dirty="0">
                <a:solidFill>
                  <a:schemeClr val="lt1"/>
                </a:solidFill>
                <a:latin typeface="Barlow" pitchFamily="2" charset="77"/>
                <a:sym typeface="Barlow SemiBold"/>
              </a:rPr>
              <a:t>KENTUCKY IS </a:t>
            </a:r>
            <a:r>
              <a:rPr lang="en-US" sz="4000" b="1" dirty="0">
                <a:solidFill>
                  <a:schemeClr val="accent3"/>
                </a:solidFill>
                <a:latin typeface="Barlow" pitchFamily="2" charset="77"/>
                <a:sym typeface="Barlow SemiBold"/>
              </a:rPr>
              <a:t>LOSING</a:t>
            </a:r>
            <a:r>
              <a:rPr lang="en-US" sz="4000" b="1" dirty="0">
                <a:solidFill>
                  <a:schemeClr val="lt1"/>
                </a:solidFill>
                <a:latin typeface="Barlow" pitchFamily="2" charset="77"/>
                <a:sym typeface="Barlow SemiBold"/>
              </a:rPr>
              <a:t> OUR FUTURE </a:t>
            </a:r>
          </a:p>
          <a:p>
            <a:pPr>
              <a:buSzPts val="1100"/>
            </a:pPr>
            <a:r>
              <a:rPr lang="en-US" sz="4000" b="1" dirty="0">
                <a:solidFill>
                  <a:schemeClr val="lt1"/>
                </a:solidFill>
                <a:latin typeface="Barlow" pitchFamily="2" charset="77"/>
                <a:sym typeface="Barlow SemiBold"/>
              </a:rPr>
              <a:t>FIRE PROTECTION ENGINEERS</a:t>
            </a:r>
            <a:endParaRPr lang="en-US" sz="4000" b="1" dirty="0">
              <a:latin typeface="Barlow" pitchFamily="2" charset="77"/>
            </a:endParaRPr>
          </a:p>
        </p:txBody>
      </p:sp>
      <p:sp>
        <p:nvSpPr>
          <p:cNvPr id="3" name="Google Shape;63;p14">
            <a:extLst>
              <a:ext uri="{FF2B5EF4-FFF2-40B4-BE49-F238E27FC236}">
                <a16:creationId xmlns:a16="http://schemas.microsoft.com/office/drawing/2014/main" id="{138CD338-458B-CDC9-C1AB-8AD416B6C34C}"/>
              </a:ext>
            </a:extLst>
          </p:cNvPr>
          <p:cNvSpPr txBox="1">
            <a:spLocks/>
          </p:cNvSpPr>
          <p:nvPr/>
        </p:nvSpPr>
        <p:spPr>
          <a:xfrm>
            <a:off x="-497957" y="3875665"/>
            <a:ext cx="10301344" cy="1443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100"/>
            </a:pPr>
            <a:r>
              <a:rPr lang="en-US" sz="3500" b="1" dirty="0">
                <a:solidFill>
                  <a:schemeClr val="accent3"/>
                </a:solidFill>
                <a:latin typeface="Barlow" pitchFamily="2" charset="77"/>
                <a:sym typeface="Barlow SemiBold"/>
              </a:rPr>
              <a:t>SUPPORTING HOUSE BILL 306</a:t>
            </a:r>
            <a:endParaRPr lang="en-US" sz="3500" b="1" dirty="0">
              <a:solidFill>
                <a:schemeClr val="accent3"/>
              </a:solidFill>
              <a:latin typeface="Barlow" pitchFamily="2" charset="7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/>
          <p:nvPr/>
        </p:nvSpPr>
        <p:spPr>
          <a:xfrm>
            <a:off x="-20351" y="-14576"/>
            <a:ext cx="9190369" cy="5158075"/>
          </a:xfrm>
          <a:prstGeom prst="rect">
            <a:avLst/>
          </a:prstGeom>
          <a:solidFill>
            <a:srgbClr val="861F4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699" y="555600"/>
            <a:ext cx="3732156" cy="237678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 dirty="0">
                <a:solidFill>
                  <a:schemeClr val="lt1"/>
                </a:solidFill>
                <a:latin typeface="Bebas Neue" panose="020B0606020202050201" pitchFamily="34" charset="77"/>
                <a:ea typeface="Bebas Neue Bold"/>
                <a:cs typeface="Bebas Neue Bold"/>
                <a:sym typeface="Bebas Neue"/>
              </a:rPr>
              <a:t>Pathways to Professional Licensure</a:t>
            </a:r>
            <a:endParaRPr dirty="0">
              <a:latin typeface="Bebas Neue" panose="020B0606020202050201" pitchFamily="34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F16086-2932-F79C-BE7F-6A53B286E9E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5631" y="2907977"/>
            <a:ext cx="1485900" cy="1501951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003B96A-E1C7-072D-D9CB-9AAB7DB7A1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9854014"/>
              </p:ext>
            </p:extLst>
          </p:nvPr>
        </p:nvGraphicFramePr>
        <p:xfrm>
          <a:off x="4043855" y="-37322"/>
          <a:ext cx="4824514" cy="5079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/>
          <p:nvPr/>
        </p:nvSpPr>
        <p:spPr>
          <a:xfrm>
            <a:off x="-20351" y="-14576"/>
            <a:ext cx="9190369" cy="5158075"/>
          </a:xfrm>
          <a:prstGeom prst="rect">
            <a:avLst/>
          </a:prstGeom>
          <a:solidFill>
            <a:srgbClr val="861F4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Bebas Neue" panose="020B0606020202050201" pitchFamily="34" charset="77"/>
            </a:endParaRPr>
          </a:p>
        </p:txBody>
      </p:sp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699" y="337306"/>
            <a:ext cx="8319922" cy="9750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 dirty="0">
                <a:solidFill>
                  <a:schemeClr val="lt1"/>
                </a:solidFill>
                <a:latin typeface="Bebas Neue" panose="020B0606020202050201" pitchFamily="34" charset="77"/>
                <a:ea typeface="Bebas Neue Bold"/>
                <a:cs typeface="Bebas Neue Bold"/>
                <a:sym typeface="Bebas Neue"/>
              </a:rPr>
              <a:t>FIRE PROTECTION ACCREDITATION</a:t>
            </a:r>
            <a:endParaRPr dirty="0">
              <a:latin typeface="Bebas Neue" panose="020B0606020202050201" pitchFamily="34" charset="77"/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498251"/>
            <a:ext cx="8319922" cy="34938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254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400"/>
            </a:pPr>
            <a:r>
              <a:rPr lang="en-US" sz="2200" dirty="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EKU is </a:t>
            </a:r>
            <a:r>
              <a:rPr lang="en-US" sz="2200" dirty="0">
                <a:solidFill>
                  <a:schemeClr val="accent3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one of three</a:t>
            </a:r>
            <a:r>
              <a:rPr lang="en-US" sz="2200" dirty="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 ABET accredited programs in the U.S. to offer a BS in fire protection.</a:t>
            </a:r>
          </a:p>
          <a:p>
            <a:pPr marL="4254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400"/>
            </a:pPr>
            <a:r>
              <a:rPr lang="en-US" sz="2200" dirty="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EKU’s fire protection degree is </a:t>
            </a:r>
            <a:r>
              <a:rPr lang="en-US" sz="2200" dirty="0">
                <a:solidFill>
                  <a:schemeClr val="accent3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growing</a:t>
            </a:r>
            <a:r>
              <a:rPr lang="en-US" sz="2200" dirty="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, and we recruit students from across the world.</a:t>
            </a:r>
          </a:p>
          <a:p>
            <a:pPr marL="4254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400"/>
            </a:pPr>
            <a:r>
              <a:rPr lang="en-US" sz="2200" dirty="0">
                <a:solidFill>
                  <a:schemeClr val="accent3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Two kinds</a:t>
            </a:r>
            <a:r>
              <a:rPr lang="en-US" sz="2200" dirty="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 of ABET accreditation:</a:t>
            </a:r>
          </a:p>
          <a:p>
            <a:pPr marL="8826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400"/>
            </a:pPr>
            <a:r>
              <a:rPr lang="en-US" sz="1800" dirty="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Engineering Technology Accreditation Commission (ETAC) – EKU &amp; OSU</a:t>
            </a:r>
          </a:p>
          <a:p>
            <a:pPr marL="8826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400"/>
            </a:pPr>
            <a:r>
              <a:rPr lang="en-US" sz="1800" dirty="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Engineering Accreditation Commission (EAC) – UM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8245F0-56D6-C5AC-5987-658983997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670" y="337306"/>
            <a:ext cx="2343150" cy="1028700"/>
          </a:xfrm>
          <a:prstGeom prst="rect">
            <a:avLst/>
          </a:prstGeom>
        </p:spPr>
      </p:pic>
      <p:sp>
        <p:nvSpPr>
          <p:cNvPr id="28" name="Connector 27">
            <a:extLst>
              <a:ext uri="{FF2B5EF4-FFF2-40B4-BE49-F238E27FC236}">
                <a16:creationId xmlns:a16="http://schemas.microsoft.com/office/drawing/2014/main" id="{415B29CB-8C61-C6C2-5401-C4BF6434CECA}"/>
              </a:ext>
            </a:extLst>
          </p:cNvPr>
          <p:cNvSpPr/>
          <p:nvPr/>
        </p:nvSpPr>
        <p:spPr>
          <a:xfrm>
            <a:off x="8144054" y="710793"/>
            <a:ext cx="150371" cy="150371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Curved Connector 31">
            <a:extLst>
              <a:ext uri="{FF2B5EF4-FFF2-40B4-BE49-F238E27FC236}">
                <a16:creationId xmlns:a16="http://schemas.microsoft.com/office/drawing/2014/main" id="{9F42742A-8F7C-27E7-8821-E74463503F0B}"/>
              </a:ext>
            </a:extLst>
          </p:cNvPr>
          <p:cNvCxnSpPr>
            <a:cxnSpLocks/>
          </p:cNvCxnSpPr>
          <p:nvPr/>
        </p:nvCxnSpPr>
        <p:spPr>
          <a:xfrm>
            <a:off x="5823673" y="-134683"/>
            <a:ext cx="2288482" cy="952561"/>
          </a:xfrm>
          <a:prstGeom prst="curvedConnector3">
            <a:avLst/>
          </a:prstGeom>
          <a:ln w="698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>
            <a:extLst>
              <a:ext uri="{FF2B5EF4-FFF2-40B4-BE49-F238E27FC236}">
                <a16:creationId xmlns:a16="http://schemas.microsoft.com/office/drawing/2014/main" id="{868A8FE9-4CDE-5B18-C6FA-E5B00481DFAA}"/>
              </a:ext>
            </a:extLst>
          </p:cNvPr>
          <p:cNvCxnSpPr>
            <a:cxnSpLocks/>
          </p:cNvCxnSpPr>
          <p:nvPr/>
        </p:nvCxnSpPr>
        <p:spPr>
          <a:xfrm rot="5400000">
            <a:off x="7887628" y="-193293"/>
            <a:ext cx="1203797" cy="583109"/>
          </a:xfrm>
          <a:prstGeom prst="curvedConnector3">
            <a:avLst/>
          </a:prstGeom>
          <a:ln w="698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>
            <a:extLst>
              <a:ext uri="{FF2B5EF4-FFF2-40B4-BE49-F238E27FC236}">
                <a16:creationId xmlns:a16="http://schemas.microsoft.com/office/drawing/2014/main" id="{CC76C07C-80CF-0E69-34F7-F5DD258E1316}"/>
              </a:ext>
            </a:extLst>
          </p:cNvPr>
          <p:cNvCxnSpPr>
            <a:cxnSpLocks/>
          </p:cNvCxnSpPr>
          <p:nvPr/>
        </p:nvCxnSpPr>
        <p:spPr>
          <a:xfrm rot="10800000">
            <a:off x="8305656" y="780641"/>
            <a:ext cx="1053287" cy="862308"/>
          </a:xfrm>
          <a:prstGeom prst="curvedConnector3">
            <a:avLst/>
          </a:prstGeom>
          <a:ln w="698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>
            <a:extLst>
              <a:ext uri="{FF2B5EF4-FFF2-40B4-BE49-F238E27FC236}">
                <a16:creationId xmlns:a16="http://schemas.microsoft.com/office/drawing/2014/main" id="{E8B8DE64-EC4C-6ECF-70CB-B1F59DAA446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670909" y="981316"/>
            <a:ext cx="631999" cy="441395"/>
          </a:xfrm>
          <a:prstGeom prst="curvedConnector3">
            <a:avLst/>
          </a:prstGeom>
          <a:ln w="698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052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/>
          <p:nvPr/>
        </p:nvSpPr>
        <p:spPr>
          <a:xfrm>
            <a:off x="-20351" y="-14576"/>
            <a:ext cx="9190369" cy="5158075"/>
          </a:xfrm>
          <a:prstGeom prst="rect">
            <a:avLst/>
          </a:prstGeom>
          <a:solidFill>
            <a:srgbClr val="861F4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Bebas Neue" panose="020B0606020202050201" pitchFamily="34" charset="77"/>
            </a:endParaRPr>
          </a:p>
        </p:txBody>
      </p:sp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259004"/>
            <a:ext cx="8319922" cy="80172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 dirty="0">
                <a:solidFill>
                  <a:schemeClr val="lt1"/>
                </a:solidFill>
                <a:latin typeface="Bebas Neue" panose="020B0606020202050201" pitchFamily="34" charset="77"/>
                <a:ea typeface="Bebas Neue Bold"/>
                <a:cs typeface="Bebas Neue Bold"/>
                <a:sym typeface="Bebas Neue"/>
              </a:rPr>
              <a:t>FIRE PROTECTION ENGINEERS AGREE </a:t>
            </a:r>
            <a:endParaRPr dirty="0">
              <a:latin typeface="Bebas Neue" panose="020B0606020202050201" pitchFamily="34" charset="77"/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060730"/>
            <a:ext cx="5799851" cy="35082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254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400"/>
            </a:pPr>
            <a:r>
              <a:rPr lang="en-US" sz="2200" dirty="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Society of Fire Protection Engineers works with ABET to establish curriculum for and accredit </a:t>
            </a:r>
            <a:r>
              <a:rPr lang="en-US" sz="2200" i="1" dirty="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both</a:t>
            </a:r>
            <a:r>
              <a:rPr lang="en-US" sz="2200" dirty="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 BS degrees in: </a:t>
            </a:r>
          </a:p>
          <a:p>
            <a:pPr marL="1339850" lvl="2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400"/>
            </a:pPr>
            <a:r>
              <a:rPr lang="en-US" sz="1800" dirty="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Fire Protection Engineering </a:t>
            </a:r>
          </a:p>
          <a:p>
            <a:pPr marL="1339850" lvl="2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400"/>
            </a:pPr>
            <a:r>
              <a:rPr lang="en-US" sz="1800" dirty="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Fire Protection Engineering Technology </a:t>
            </a:r>
          </a:p>
          <a:p>
            <a:pPr marL="4254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400"/>
            </a:pPr>
            <a:r>
              <a:rPr lang="en-US" sz="2200" dirty="0">
                <a:solidFill>
                  <a:schemeClr val="bg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In 2022, they stated, </a:t>
            </a:r>
            <a:r>
              <a:rPr lang="en-US" sz="2200" dirty="0">
                <a:solidFill>
                  <a:schemeClr val="accent3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“Fire protection engineering technology graduates should be allowed to pursue professional engineering licensure.”</a:t>
            </a:r>
          </a:p>
          <a:p>
            <a:pPr indent="-3175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400"/>
              <a:buFont typeface="Barlow SemiBold"/>
              <a:buChar char="●"/>
            </a:pPr>
            <a:endParaRPr lang="en-US" sz="2200" dirty="0">
              <a:solidFill>
                <a:schemeClr val="l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400"/>
              <a:buFont typeface="Barlow SemiBold"/>
              <a:buChar char="●"/>
            </a:pPr>
            <a:endParaRPr lang="en" sz="2200" dirty="0">
              <a:solidFill>
                <a:schemeClr val="lt1"/>
              </a:solidFill>
              <a:latin typeface="Barlow SemiBold"/>
              <a:cs typeface="Barlow SemiBold"/>
              <a:sym typeface="Barlow SemiBold"/>
            </a:endParaRPr>
          </a:p>
        </p:txBody>
      </p:sp>
      <p:pic>
        <p:nvPicPr>
          <p:cNvPr id="1026" name="Picture 2" descr="Home - 2024 SFPE Annual Conference">
            <a:extLst>
              <a:ext uri="{FF2B5EF4-FFF2-40B4-BE49-F238E27FC236}">
                <a16:creationId xmlns:a16="http://schemas.microsoft.com/office/drawing/2014/main" id="{4B77F8A6-B5B2-BC82-0D95-D094DCE15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551" y="1077314"/>
            <a:ext cx="2416532" cy="144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phic 1" descr="Clipboard Checked with solid fill">
            <a:extLst>
              <a:ext uri="{FF2B5EF4-FFF2-40B4-BE49-F238E27FC236}">
                <a16:creationId xmlns:a16="http://schemas.microsoft.com/office/drawing/2014/main" id="{BDEF9729-4466-D9D9-DA5F-98059F6C16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57368" y="2814864"/>
            <a:ext cx="1924897" cy="192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68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>
          <a:extLst>
            <a:ext uri="{FF2B5EF4-FFF2-40B4-BE49-F238E27FC236}">
              <a16:creationId xmlns:a16="http://schemas.microsoft.com/office/drawing/2014/main" id="{09A2436A-8809-2191-54EF-17798AB7D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>
            <a:extLst>
              <a:ext uri="{FF2B5EF4-FFF2-40B4-BE49-F238E27FC236}">
                <a16:creationId xmlns:a16="http://schemas.microsoft.com/office/drawing/2014/main" id="{81D7C094-EBF6-6FD7-614E-8FDAD08814D1}"/>
              </a:ext>
            </a:extLst>
          </p:cNvPr>
          <p:cNvSpPr/>
          <p:nvPr/>
        </p:nvSpPr>
        <p:spPr>
          <a:xfrm>
            <a:off x="-20351" y="-14576"/>
            <a:ext cx="9190369" cy="5158075"/>
          </a:xfrm>
          <a:prstGeom prst="rect">
            <a:avLst/>
          </a:prstGeom>
          <a:solidFill>
            <a:srgbClr val="861F4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71;p15">
            <a:extLst>
              <a:ext uri="{FF2B5EF4-FFF2-40B4-BE49-F238E27FC236}">
                <a16:creationId xmlns:a16="http://schemas.microsoft.com/office/drawing/2014/main" id="{42523DAA-4825-F8BC-66D2-AAB6CD21340C}"/>
              </a:ext>
            </a:extLst>
          </p:cNvPr>
          <p:cNvSpPr txBox="1">
            <a:spLocks/>
          </p:cNvSpPr>
          <p:nvPr/>
        </p:nvSpPr>
        <p:spPr>
          <a:xfrm>
            <a:off x="-20351" y="1102447"/>
            <a:ext cx="9143999" cy="237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0000">
                <a:solidFill>
                  <a:schemeClr val="lt1"/>
                </a:solidFill>
                <a:latin typeface="Bebas Neue" panose="020B0606020202050201" pitchFamily="34" charset="77"/>
                <a:ea typeface="Bebas Neue Bold"/>
                <a:cs typeface="Bebas Neue Bold"/>
                <a:sym typeface="Bebas Neue"/>
              </a:rPr>
              <a:t>PROBLEM</a:t>
            </a:r>
            <a:endParaRPr lang="en-US" sz="10000" dirty="0">
              <a:latin typeface="Bebas Neue" panose="020B0606020202050201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49257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>
          <a:extLst>
            <a:ext uri="{FF2B5EF4-FFF2-40B4-BE49-F238E27FC236}">
              <a16:creationId xmlns:a16="http://schemas.microsoft.com/office/drawing/2014/main" id="{46020385-348E-1A37-0208-5B4EBA3CD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>
            <a:extLst>
              <a:ext uri="{FF2B5EF4-FFF2-40B4-BE49-F238E27FC236}">
                <a16:creationId xmlns:a16="http://schemas.microsoft.com/office/drawing/2014/main" id="{F61E45A7-2477-E580-5B09-A1698BF1E17B}"/>
              </a:ext>
            </a:extLst>
          </p:cNvPr>
          <p:cNvSpPr/>
          <p:nvPr/>
        </p:nvSpPr>
        <p:spPr>
          <a:xfrm>
            <a:off x="-20351" y="-14576"/>
            <a:ext cx="9190369" cy="5158075"/>
          </a:xfrm>
          <a:prstGeom prst="rect">
            <a:avLst/>
          </a:prstGeom>
          <a:solidFill>
            <a:srgbClr val="861F4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Bebas Neue" panose="020B0606020202050201" pitchFamily="34" charset="77"/>
            </a:endParaRPr>
          </a:p>
        </p:txBody>
      </p:sp>
      <p:sp>
        <p:nvSpPr>
          <p:cNvPr id="71" name="Google Shape;71;p15">
            <a:extLst>
              <a:ext uri="{FF2B5EF4-FFF2-40B4-BE49-F238E27FC236}">
                <a16:creationId xmlns:a16="http://schemas.microsoft.com/office/drawing/2014/main" id="{F83E59BB-AECD-336E-77A0-D250C58208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161366"/>
            <a:ext cx="8319922" cy="149289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 dirty="0">
                <a:solidFill>
                  <a:schemeClr val="lt1"/>
                </a:solidFill>
                <a:latin typeface="Bebas Neue" panose="020B0606020202050201" pitchFamily="34" charset="77"/>
                <a:ea typeface="Bebas Neue Bold"/>
                <a:cs typeface="Bebas Neue Bold"/>
                <a:sym typeface="Bebas Neue"/>
              </a:rPr>
              <a:t>FUTURE FIRE PROTECTION ENGINEERS </a:t>
            </a:r>
            <a:br>
              <a:rPr lang="en" sz="4700" dirty="0">
                <a:solidFill>
                  <a:schemeClr val="lt1"/>
                </a:solidFill>
                <a:latin typeface="Bebas Neue" panose="020B0606020202050201" pitchFamily="34" charset="77"/>
                <a:ea typeface="Bebas Neue Bold"/>
                <a:cs typeface="Bebas Neue Bold"/>
                <a:sym typeface="Bebas Neue"/>
              </a:rPr>
            </a:br>
            <a:r>
              <a:rPr lang="en" sz="4700" dirty="0">
                <a:solidFill>
                  <a:schemeClr val="lt1"/>
                </a:solidFill>
                <a:latin typeface="Bebas Neue" panose="020B0606020202050201" pitchFamily="34" charset="77"/>
                <a:ea typeface="Bebas Neue Bold"/>
                <a:cs typeface="Bebas Neue Bold"/>
                <a:sym typeface="Bebas Neue"/>
              </a:rPr>
              <a:t>ARE LEAVING KENTUCKY</a:t>
            </a:r>
            <a:endParaRPr dirty="0">
              <a:latin typeface="Bebas Neue" panose="020B0606020202050201" pitchFamily="34" charset="77"/>
            </a:endParaRPr>
          </a:p>
        </p:txBody>
      </p:sp>
      <p:sp>
        <p:nvSpPr>
          <p:cNvPr id="69" name="Google Shape;69;p15">
            <a:extLst>
              <a:ext uri="{FF2B5EF4-FFF2-40B4-BE49-F238E27FC236}">
                <a16:creationId xmlns:a16="http://schemas.microsoft.com/office/drawing/2014/main" id="{396B4999-7899-7017-3E73-2450867FA0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699" y="1807566"/>
            <a:ext cx="8617555" cy="42564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254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400"/>
            </a:pPr>
            <a:r>
              <a:rPr lang="en-US" sz="2200" b="1" dirty="0">
                <a:solidFill>
                  <a:schemeClr val="bg1"/>
                </a:solidFill>
                <a:latin typeface="Barlow SemiBold" pitchFamily="2" charset="77"/>
                <a:cs typeface="Barlow SemiBold"/>
                <a:sym typeface="Barlow SemiBold"/>
              </a:rPr>
              <a:t>KRS 322.040 </a:t>
            </a:r>
            <a:r>
              <a:rPr lang="en-US" sz="2200" b="1" dirty="0">
                <a:solidFill>
                  <a:schemeClr val="lt1"/>
                </a:solidFill>
                <a:latin typeface="Barlow SemiBold" pitchFamily="2" charset="77"/>
                <a:cs typeface="Barlow SemiBold"/>
                <a:sym typeface="Barlow SemiBold"/>
              </a:rPr>
              <a:t>only recognizes </a:t>
            </a:r>
            <a:r>
              <a:rPr lang="en-US" sz="2200" b="1" dirty="0">
                <a:solidFill>
                  <a:schemeClr val="accent3"/>
                </a:solidFill>
                <a:latin typeface="Barlow SemiBold" pitchFamily="2" charset="77"/>
                <a:cs typeface="Barlow SemiBold"/>
                <a:sym typeface="Barlow SemiBold"/>
              </a:rPr>
              <a:t>EAC/ABET accredited </a:t>
            </a:r>
            <a:r>
              <a:rPr lang="en-US" sz="2200" b="1" dirty="0">
                <a:solidFill>
                  <a:schemeClr val="bg1"/>
                </a:solidFill>
                <a:latin typeface="Barlow SemiBold" pitchFamily="2" charset="77"/>
                <a:cs typeface="Barlow SemiBold"/>
                <a:sym typeface="Barlow SemiBold"/>
              </a:rPr>
              <a:t>programs for engineering licensure in Kentucky.</a:t>
            </a:r>
            <a:endParaRPr lang="en-US" sz="2200" b="1" dirty="0">
              <a:solidFill>
                <a:schemeClr val="lt1"/>
              </a:solidFill>
              <a:latin typeface="Barlow SemiBold" pitchFamily="2" charset="77"/>
              <a:ea typeface="Barlow SemiBold"/>
              <a:cs typeface="Barlow SemiBold"/>
              <a:sym typeface="Barlow SemiBold"/>
            </a:endParaRPr>
          </a:p>
          <a:p>
            <a:pPr marL="4254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400"/>
            </a:pPr>
            <a:r>
              <a:rPr lang="en-US" sz="2200" b="1" dirty="0">
                <a:solidFill>
                  <a:schemeClr val="lt1"/>
                </a:solidFill>
                <a:latin typeface="Barlow SemiBold" pitchFamily="2" charset="77"/>
                <a:ea typeface="Barlow SemiBold"/>
                <a:cs typeface="Barlow SemiBold"/>
                <a:sym typeface="Barlow SemiBold"/>
              </a:rPr>
              <a:t>EKU fire protection graduates </a:t>
            </a:r>
            <a:r>
              <a:rPr lang="en-US" sz="2200" b="1" dirty="0">
                <a:solidFill>
                  <a:schemeClr val="bg1"/>
                </a:solidFill>
                <a:latin typeface="Barlow SemiBold" pitchFamily="2" charset="77"/>
                <a:ea typeface="Barlow SemiBold"/>
                <a:cs typeface="Barlow SemiBold"/>
                <a:sym typeface="Barlow SemiBold"/>
              </a:rPr>
              <a:t>leave Kentucky </a:t>
            </a:r>
            <a:r>
              <a:rPr lang="en-US" sz="2200" b="1" dirty="0">
                <a:solidFill>
                  <a:schemeClr val="lt1"/>
                </a:solidFill>
                <a:latin typeface="Barlow SemiBold" pitchFamily="2" charset="77"/>
                <a:ea typeface="Barlow SemiBold"/>
                <a:cs typeface="Barlow SemiBold"/>
                <a:sym typeface="Barlow SemiBold"/>
              </a:rPr>
              <a:t>and get licensed in other states.</a:t>
            </a:r>
            <a:endParaRPr lang="en-US" sz="2200" b="1" dirty="0">
              <a:solidFill>
                <a:schemeClr val="lt1"/>
              </a:solidFill>
              <a:latin typeface="Barlow SemiBold" pitchFamily="2" charset="77"/>
              <a:cs typeface="Barlow SemiBold"/>
              <a:sym typeface="Barlow SemiBold"/>
            </a:endParaRPr>
          </a:p>
          <a:p>
            <a:pPr marL="8826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400"/>
            </a:pPr>
            <a:r>
              <a:rPr lang="en-US" sz="2000" b="1" dirty="0">
                <a:solidFill>
                  <a:schemeClr val="bg1"/>
                </a:solidFill>
                <a:latin typeface="Barlow SemiBold" pitchFamily="2" charset="77"/>
                <a:ea typeface="Barlow SemiBold"/>
                <a:cs typeface="Barlow SemiBold"/>
                <a:sym typeface="Barlow SemiBold"/>
              </a:rPr>
              <a:t>EKU graduates pass the </a:t>
            </a:r>
            <a:r>
              <a:rPr lang="en-US" sz="2000" b="1" dirty="0">
                <a:solidFill>
                  <a:schemeClr val="lt1"/>
                </a:solidFill>
                <a:latin typeface="Barlow SemiBold" pitchFamily="2" charset="77"/>
                <a:ea typeface="Barlow SemiBold"/>
                <a:cs typeface="Barlow SemiBold"/>
                <a:sym typeface="Barlow SemiBold"/>
              </a:rPr>
              <a:t>Principles &amp; Practice of Engineering (PE) </a:t>
            </a:r>
            <a:r>
              <a:rPr lang="en-US" sz="2000" b="1" dirty="0">
                <a:solidFill>
                  <a:schemeClr val="accent3"/>
                </a:solidFill>
                <a:latin typeface="Barlow SemiBold" pitchFamily="2" charset="77"/>
                <a:ea typeface="Barlow SemiBold"/>
                <a:cs typeface="Barlow SemiBold"/>
                <a:sym typeface="Barlow SemiBold"/>
              </a:rPr>
              <a:t>at the same rate as the national average.</a:t>
            </a:r>
          </a:p>
          <a:p>
            <a:pPr marL="4254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400"/>
            </a:pPr>
            <a:r>
              <a:rPr lang="en-US" sz="2200" b="1" dirty="0">
                <a:solidFill>
                  <a:schemeClr val="bg1"/>
                </a:solidFill>
                <a:latin typeface="Barlow SemiBold" pitchFamily="2" charset="77"/>
                <a:ea typeface="Barlow SemiBold"/>
                <a:cs typeface="Barlow SemiBold"/>
                <a:sym typeface="Barlow SemiBold"/>
              </a:rPr>
              <a:t>The job market is strong, and Kentucky has openings. Unfortunately, </a:t>
            </a:r>
            <a:r>
              <a:rPr lang="en-US" sz="2200" b="1" dirty="0">
                <a:solidFill>
                  <a:schemeClr val="accent3"/>
                </a:solidFill>
                <a:latin typeface="Barlow SemiBold" pitchFamily="2" charset="77"/>
                <a:ea typeface="Barlow SemiBold"/>
                <a:cs typeface="Barlow SemiBold"/>
                <a:sym typeface="Barlow SemiBold"/>
              </a:rPr>
              <a:t>those jobs are filled by non-residents</a:t>
            </a:r>
            <a:r>
              <a:rPr lang="en-US" sz="2200" b="1" dirty="0">
                <a:solidFill>
                  <a:schemeClr val="bg1"/>
                </a:solidFill>
                <a:latin typeface="Barlow SemiBold" pitchFamily="2" charset="77"/>
                <a:ea typeface="Barlow SemiBold"/>
                <a:cs typeface="Barlow SemiBold"/>
                <a:sym typeface="Barlow SemiBold"/>
              </a:rPr>
              <a:t>.</a:t>
            </a:r>
          </a:p>
          <a:p>
            <a:pPr marL="45720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400"/>
              <a:buFont typeface="Barlow SemiBold"/>
              <a:buChar char="●"/>
            </a:pPr>
            <a:endParaRPr lang="en" sz="2000" dirty="0">
              <a:solidFill>
                <a:schemeClr val="lt1"/>
              </a:solidFill>
              <a:latin typeface="Barlow SemiBold"/>
              <a:cs typeface="Barlow SemiBold"/>
              <a:sym typeface="Barlow SemiBol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2A6503-F4A8-4234-DBEC-D69F797C2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876" y="570486"/>
            <a:ext cx="2343150" cy="1028700"/>
          </a:xfrm>
          <a:prstGeom prst="rect">
            <a:avLst/>
          </a:prstGeom>
        </p:spPr>
      </p:pic>
      <p:cxnSp>
        <p:nvCxnSpPr>
          <p:cNvPr id="4" name="Curved Connector 3">
            <a:extLst>
              <a:ext uri="{FF2B5EF4-FFF2-40B4-BE49-F238E27FC236}">
                <a16:creationId xmlns:a16="http://schemas.microsoft.com/office/drawing/2014/main" id="{22C6A44F-9A66-4564-0690-9A4F69299200}"/>
              </a:ext>
            </a:extLst>
          </p:cNvPr>
          <p:cNvCxnSpPr>
            <a:cxnSpLocks/>
          </p:cNvCxnSpPr>
          <p:nvPr/>
        </p:nvCxnSpPr>
        <p:spPr>
          <a:xfrm rot="10800000">
            <a:off x="7029451" y="515409"/>
            <a:ext cx="925135" cy="518159"/>
          </a:xfrm>
          <a:prstGeom prst="curvedConnector3">
            <a:avLst/>
          </a:prstGeom>
          <a:ln w="698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urved Connector 4">
            <a:extLst>
              <a:ext uri="{FF2B5EF4-FFF2-40B4-BE49-F238E27FC236}">
                <a16:creationId xmlns:a16="http://schemas.microsoft.com/office/drawing/2014/main" id="{D4BF64A2-D830-50EB-AC7C-1E86D2F00E33}"/>
              </a:ext>
            </a:extLst>
          </p:cNvPr>
          <p:cNvCxnSpPr>
            <a:cxnSpLocks/>
          </p:cNvCxnSpPr>
          <p:nvPr/>
        </p:nvCxnSpPr>
        <p:spPr>
          <a:xfrm flipV="1">
            <a:off x="7946039" y="424502"/>
            <a:ext cx="655108" cy="610408"/>
          </a:xfrm>
          <a:prstGeom prst="curvedConnector3">
            <a:avLst/>
          </a:prstGeom>
          <a:ln w="698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BA402645-F0DE-3FF1-D7FF-94D882DEB7B9}"/>
              </a:ext>
            </a:extLst>
          </p:cNvPr>
          <p:cNvCxnSpPr>
            <a:cxnSpLocks/>
          </p:cNvCxnSpPr>
          <p:nvPr/>
        </p:nvCxnSpPr>
        <p:spPr>
          <a:xfrm>
            <a:off x="7946039" y="1042228"/>
            <a:ext cx="698947" cy="556958"/>
          </a:xfrm>
          <a:prstGeom prst="curvedConnector3">
            <a:avLst/>
          </a:prstGeom>
          <a:ln w="698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F4A8B9C4-972E-FB0B-1B45-D475E0B6ECEA}"/>
              </a:ext>
            </a:extLst>
          </p:cNvPr>
          <p:cNvCxnSpPr>
            <a:cxnSpLocks/>
          </p:cNvCxnSpPr>
          <p:nvPr/>
        </p:nvCxnSpPr>
        <p:spPr>
          <a:xfrm rot="10800000" flipV="1">
            <a:off x="6829425" y="1036502"/>
            <a:ext cx="1125522" cy="763746"/>
          </a:xfrm>
          <a:prstGeom prst="curvedConnector3">
            <a:avLst/>
          </a:prstGeom>
          <a:ln w="698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nector 21">
            <a:extLst>
              <a:ext uri="{FF2B5EF4-FFF2-40B4-BE49-F238E27FC236}">
                <a16:creationId xmlns:a16="http://schemas.microsoft.com/office/drawing/2014/main" id="{A306A88B-2275-F61F-7799-7EE627615A99}"/>
              </a:ext>
            </a:extLst>
          </p:cNvPr>
          <p:cNvSpPr/>
          <p:nvPr/>
        </p:nvSpPr>
        <p:spPr>
          <a:xfrm>
            <a:off x="7825369" y="959865"/>
            <a:ext cx="150371" cy="150371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73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>
          <a:extLst>
            <a:ext uri="{FF2B5EF4-FFF2-40B4-BE49-F238E27FC236}">
              <a16:creationId xmlns:a16="http://schemas.microsoft.com/office/drawing/2014/main" id="{017C0793-0B9D-D4A7-D20F-2318FC4A7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>
            <a:extLst>
              <a:ext uri="{FF2B5EF4-FFF2-40B4-BE49-F238E27FC236}">
                <a16:creationId xmlns:a16="http://schemas.microsoft.com/office/drawing/2014/main" id="{C8EE655D-243F-6F61-FC83-D9753C07CDF4}"/>
              </a:ext>
            </a:extLst>
          </p:cNvPr>
          <p:cNvSpPr/>
          <p:nvPr/>
        </p:nvSpPr>
        <p:spPr>
          <a:xfrm>
            <a:off x="-20351" y="-14576"/>
            <a:ext cx="9190369" cy="5158075"/>
          </a:xfrm>
          <a:prstGeom prst="rect">
            <a:avLst/>
          </a:prstGeom>
          <a:solidFill>
            <a:srgbClr val="861F4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71;p15">
            <a:extLst>
              <a:ext uri="{FF2B5EF4-FFF2-40B4-BE49-F238E27FC236}">
                <a16:creationId xmlns:a16="http://schemas.microsoft.com/office/drawing/2014/main" id="{53E1FD2F-4F8B-AB65-ECA2-047501E04D8E}"/>
              </a:ext>
            </a:extLst>
          </p:cNvPr>
          <p:cNvSpPr txBox="1">
            <a:spLocks/>
          </p:cNvSpPr>
          <p:nvPr/>
        </p:nvSpPr>
        <p:spPr>
          <a:xfrm>
            <a:off x="-20351" y="1102447"/>
            <a:ext cx="9143999" cy="237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0000" dirty="0">
                <a:solidFill>
                  <a:schemeClr val="lt1"/>
                </a:solidFill>
                <a:latin typeface="Bebas Neue" panose="020B0606020202050201" pitchFamily="34" charset="77"/>
                <a:ea typeface="Bebas Neue Bold"/>
                <a:cs typeface="Bebas Neue Bold"/>
                <a:sym typeface="Bebas Neue"/>
              </a:rPr>
              <a:t>SOLUTION</a:t>
            </a:r>
            <a:endParaRPr lang="en-US" sz="10000" dirty="0">
              <a:latin typeface="Bebas Neue" panose="020B0606020202050201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9964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/>
          <p:nvPr/>
        </p:nvSpPr>
        <p:spPr>
          <a:xfrm>
            <a:off x="-20351" y="-14576"/>
            <a:ext cx="9190369" cy="5158075"/>
          </a:xfrm>
          <a:prstGeom prst="rect">
            <a:avLst/>
          </a:prstGeom>
          <a:solidFill>
            <a:srgbClr val="861F4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309662"/>
            <a:ext cx="7603865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 dirty="0">
                <a:solidFill>
                  <a:schemeClr val="lt1"/>
                </a:solidFill>
                <a:latin typeface="Bebas Neue" panose="020B0606020202050201" pitchFamily="34" charset="77"/>
                <a:ea typeface="Bebas Neue Bold"/>
                <a:cs typeface="Bebas Neue Bold"/>
                <a:sym typeface="Bebas Neue"/>
              </a:rPr>
              <a:t>SUPPORT HB 306</a:t>
            </a:r>
            <a:endParaRPr dirty="0">
              <a:latin typeface="Bebas Neue" panose="020B0606020202050201" pitchFamily="34" charset="77"/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867064"/>
            <a:ext cx="8520600" cy="42764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Barlow" pitchFamily="2" charset="77"/>
              </a:rPr>
              <a:t>HB 306 removes the legislative prohibition for these fire protection engineer graduates to begin the licensure process and take the exam. </a:t>
            </a:r>
            <a:r>
              <a:rPr lang="en-US" sz="2400" b="1" i="0" u="none" strike="noStrike" dirty="0">
                <a:solidFill>
                  <a:schemeClr val="bg1"/>
                </a:solidFill>
                <a:effectLst/>
                <a:latin typeface="Barlow" pitchFamily="2" charset="77"/>
              </a:rPr>
              <a:t>Applicants will still have to earn licensure.</a:t>
            </a: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Barlow" pitchFamily="2" charset="77"/>
              </a:rPr>
              <a:t> This change gives them the chance to do so. </a:t>
            </a:r>
            <a:endParaRPr lang="en-US" sz="2400" b="0" dirty="0">
              <a:solidFill>
                <a:schemeClr val="bg1"/>
              </a:solidFill>
              <a:effectLst/>
              <a:latin typeface="Barlow" pitchFamily="2" charset="77"/>
            </a:endParaRPr>
          </a:p>
          <a:p>
            <a:pPr marL="152400" indent="0" algn="ctr">
              <a:buNone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Barlow" pitchFamily="2" charset="77"/>
              </a:rPr>
              <a:t>The goal for HB 306 is to</a:t>
            </a:r>
            <a:r>
              <a:rPr lang="en-US" sz="2400" b="1" i="0" u="none" strike="noStrike" dirty="0">
                <a:solidFill>
                  <a:schemeClr val="bg1"/>
                </a:solidFill>
                <a:effectLst/>
                <a:latin typeface="Barlow" pitchFamily="2" charset="77"/>
              </a:rPr>
              <a:t> meet the need for fire protection engineers</a:t>
            </a: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Barlow" pitchFamily="2" charset="77"/>
              </a:rPr>
              <a:t> &amp; </a:t>
            </a:r>
            <a:r>
              <a:rPr lang="en-US" sz="2400" b="1" i="0" u="none" strike="noStrike" dirty="0">
                <a:solidFill>
                  <a:schemeClr val="bg1"/>
                </a:solidFill>
                <a:effectLst/>
                <a:latin typeface="Barlow" pitchFamily="2" charset="77"/>
              </a:rPr>
              <a:t>create more opportunities for Kentuckians </a:t>
            </a: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Barlow" pitchFamily="2" charset="77"/>
              </a:rPr>
              <a:t>to have successful careers in their home state. </a:t>
            </a:r>
          </a:p>
          <a:p>
            <a:pPr marL="152400" indent="0" algn="ctr">
              <a:buNone/>
            </a:pPr>
            <a:endParaRPr lang="en-US" sz="1800" dirty="0">
              <a:solidFill>
                <a:schemeClr val="bg1"/>
              </a:solidFill>
              <a:latin typeface="Barlow" pitchFamily="2" charset="77"/>
            </a:endParaRPr>
          </a:p>
          <a:p>
            <a:pPr marL="152400" indent="0" algn="ctr">
              <a:buNone/>
            </a:pPr>
            <a:r>
              <a:rPr lang="en-US" sz="2500" b="1" i="0" u="none" strike="noStrike" dirty="0">
                <a:solidFill>
                  <a:schemeClr val="bg1"/>
                </a:solidFill>
                <a:effectLst/>
                <a:latin typeface="Barlow" pitchFamily="2" charset="77"/>
              </a:rPr>
              <a:t>SUPPORT HB 306 </a:t>
            </a:r>
            <a:endParaRPr lang="en-US" sz="2500" dirty="0">
              <a:solidFill>
                <a:schemeClr val="bg1"/>
              </a:solidFill>
              <a:latin typeface="Barlow" pitchFamily="2" charset="77"/>
              <a:cs typeface="Barlow SemiBold"/>
              <a:sym typeface="Barlow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211648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/>
          <p:nvPr/>
        </p:nvSpPr>
        <p:spPr>
          <a:xfrm>
            <a:off x="-20351" y="-5148"/>
            <a:ext cx="9289041" cy="5148648"/>
          </a:xfrm>
          <a:prstGeom prst="rect">
            <a:avLst/>
          </a:prstGeom>
          <a:solidFill>
            <a:srgbClr val="861F4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0" name="Google Shape;180;p28"/>
          <p:cNvSpPr txBox="1">
            <a:spLocks noGrp="1"/>
          </p:cNvSpPr>
          <p:nvPr>
            <p:ph type="title"/>
          </p:nvPr>
        </p:nvSpPr>
        <p:spPr>
          <a:xfrm>
            <a:off x="2145900" y="1098575"/>
            <a:ext cx="4852200" cy="169943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en" sz="10000" dirty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QUESTIONS? </a:t>
            </a:r>
            <a:endParaRPr sz="10000" dirty="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181" name="Google Shape;181;p28" descr="EKU Primary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2846" y="3407315"/>
            <a:ext cx="1185425" cy="37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0547AD2-C364-C085-553E-1CB0D59C7D6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975730" y="2833626"/>
            <a:ext cx="1485900" cy="150195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2023 Eastern Kentucky University Brand Colors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861F41"/>
      </a:accent1>
      <a:accent2>
        <a:srgbClr val="DC582A"/>
      </a:accent2>
      <a:accent3>
        <a:srgbClr val="FFC658"/>
      </a:accent3>
      <a:accent4>
        <a:srgbClr val="E6A65D"/>
      </a:accent4>
      <a:accent5>
        <a:srgbClr val="009681"/>
      </a:accent5>
      <a:accent6>
        <a:srgbClr val="861F41"/>
      </a:accent6>
      <a:hlink>
        <a:srgbClr val="861F41"/>
      </a:hlink>
      <a:folHlink>
        <a:srgbClr val="861F4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6091</TotalTime>
  <Words>306</Words>
  <Application>Microsoft Macintosh PowerPoint</Application>
  <PresentationFormat>On-screen Show (16:9)</PresentationFormat>
  <Paragraphs>33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Barlow SemiBold</vt:lpstr>
      <vt:lpstr>Barlow</vt:lpstr>
      <vt:lpstr>Bebas Neue</vt:lpstr>
      <vt:lpstr>Simple Light</vt:lpstr>
      <vt:lpstr>PowerPoint Presentation</vt:lpstr>
      <vt:lpstr>Pathways to Professional Licensure</vt:lpstr>
      <vt:lpstr>FIRE PROTECTION ACCREDITATION</vt:lpstr>
      <vt:lpstr>FIRE PROTECTION ENGINEERS AGREE </vt:lpstr>
      <vt:lpstr>PowerPoint Presentation</vt:lpstr>
      <vt:lpstr>FUTURE FIRE PROTECTION ENGINEERS  ARE LEAVING KENTUCKY</vt:lpstr>
      <vt:lpstr>PowerPoint Presentation</vt:lpstr>
      <vt:lpstr>SUPPORT HB 306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EASTERN KENTUCKY UNIVERSITY</dc:title>
  <cp:lastModifiedBy>Collings, Erick</cp:lastModifiedBy>
  <cp:revision>38</cp:revision>
  <dcterms:modified xsi:type="dcterms:W3CDTF">2025-02-04T22:47:05Z</dcterms:modified>
</cp:coreProperties>
</file>