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19"/>
  </p:notesMasterIdLst>
  <p:sldIdLst>
    <p:sldId id="257" r:id="rId4"/>
    <p:sldId id="259" r:id="rId5"/>
    <p:sldId id="261" r:id="rId6"/>
    <p:sldId id="291" r:id="rId7"/>
    <p:sldId id="309" r:id="rId8"/>
    <p:sldId id="308" r:id="rId9"/>
    <p:sldId id="316" r:id="rId10"/>
    <p:sldId id="321" r:id="rId11"/>
    <p:sldId id="311" r:id="rId12"/>
    <p:sldId id="328" r:id="rId13"/>
    <p:sldId id="302" r:id="rId14"/>
    <p:sldId id="305" r:id="rId15"/>
    <p:sldId id="323" r:id="rId16"/>
    <p:sldId id="329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C66DC-4DFD-42F3-B773-795574D7B28F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2240C-8973-409C-AAB4-7BAFAD966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01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2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2C4-9062-4DBC-A05A-E8125557242B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77021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61D4-22AA-4502-A501-BEBE56D5E30C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95743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60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45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3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4BC017-4CA1-40A7-BB8F-377C658F5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2C4-9062-4DBC-A05A-E8125557242B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4245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6202-4158-4171-8A2E-4E5A2CCB52B7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8207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0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2C4-9062-4DBC-A05A-E8125557242B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7346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34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61D4-22AA-4502-A501-BEBE56D5E30C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970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5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1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37F53-7955-40F4-9FE6-B69C2B3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0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6202-4158-4171-8A2E-4E5A2CCB52B7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EE093-6E1A-4FFD-AD0D-48A60FF38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6505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7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3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61D4-22AA-4502-A501-BEBE56D5E30C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19575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7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37F53-7955-40F4-9FE6-B69C2B3D9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6202-4158-4171-8A2E-4E5A2CCB52B7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EE093-6E1A-4FFD-AD0D-48A60FF38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2854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ED6C-7B5F-4EC2-BB45-0A551AB33669}" type="datetimeFigureOut">
              <a:rPr lang="en-US" smtClean="0"/>
              <a:t>2/15/2023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ED6C-7B5F-4EC2-BB45-0A551AB33669}" type="datetimeFigureOut">
              <a:rPr lang="en-US" smtClean="0"/>
              <a:t>2/15/2023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ED6C-7B5F-4EC2-BB45-0A551AB33669}" type="datetimeFigureOut">
              <a:rPr lang="en-US" smtClean="0"/>
              <a:t>2/15/2023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2E393A-B7B2-4505-BA34-F76446F65FC9}"/>
              </a:ext>
            </a:extLst>
          </p:cNvPr>
          <p:cNvSpPr txBox="1"/>
          <p:nvPr/>
        </p:nvSpPr>
        <p:spPr>
          <a:xfrm>
            <a:off x="3048000" y="4825236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cap="all" dirty="0"/>
              <a:t>Tourism, Arts and Heritage Cabinet Secretary </a:t>
            </a:r>
            <a:br>
              <a:rPr lang="en-US" sz="1600" b="1" cap="all" dirty="0"/>
            </a:br>
            <a:r>
              <a:rPr lang="en-US" sz="1600" b="1" cap="all" dirty="0"/>
              <a:t>Lindy Casebier </a:t>
            </a:r>
          </a:p>
          <a:p>
            <a:pPr algn="ctr">
              <a:spcBef>
                <a:spcPts val="600"/>
              </a:spcBef>
            </a:pPr>
            <a:r>
              <a:rPr lang="en-US" sz="1600" b="1" cap="all" dirty="0"/>
              <a:t>Department of Parks Commissioner</a:t>
            </a:r>
          </a:p>
          <a:p>
            <a:pPr algn="ctr">
              <a:spcBef>
                <a:spcPts val="600"/>
              </a:spcBef>
            </a:pPr>
            <a:r>
              <a:rPr lang="en-US" sz="1600" b="1" cap="all" dirty="0"/>
              <a:t>Russ Meyer</a:t>
            </a:r>
          </a:p>
          <a:p>
            <a:pPr algn="ctr">
              <a:spcBef>
                <a:spcPts val="600"/>
              </a:spcBef>
            </a:pPr>
            <a:r>
              <a:rPr lang="en-US" sz="1600" b="1" cap="all" dirty="0"/>
              <a:t>Department of Parks Deputy Commissioner </a:t>
            </a:r>
          </a:p>
          <a:p>
            <a:pPr algn="ctr">
              <a:spcBef>
                <a:spcPts val="600"/>
              </a:spcBef>
            </a:pPr>
            <a:r>
              <a:rPr lang="en-US" sz="1600" b="1" cap="all" dirty="0"/>
              <a:t>Ron Vanover</a:t>
            </a: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EB7F9-19FF-409B-8F3B-91561C647F83}"/>
              </a:ext>
            </a:extLst>
          </p:cNvPr>
          <p:cNvSpPr txBox="1"/>
          <p:nvPr/>
        </p:nvSpPr>
        <p:spPr>
          <a:xfrm>
            <a:off x="2308194" y="365461"/>
            <a:ext cx="73425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/>
              <a:t>Tourism &amp; Outdoor Recreation Committee</a:t>
            </a:r>
          </a:p>
          <a:p>
            <a:pPr algn="ctr"/>
            <a:r>
              <a:rPr lang="en-US" sz="2800" b="1" dirty="0"/>
              <a:t>February 16, 2023</a:t>
            </a:r>
          </a:p>
        </p:txBody>
      </p:sp>
    </p:spTree>
    <p:extLst>
      <p:ext uri="{BB962C8B-B14F-4D97-AF65-F5344CB8AC3E}">
        <p14:creationId xmlns:p14="http://schemas.microsoft.com/office/powerpoint/2010/main" val="366968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38CD-FDE6-9696-90D3-262DC52E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69" y="1428717"/>
            <a:ext cx="6287589" cy="2705229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Replace/convert 5 pools to a splash pad.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Renovate or update 10 pools.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Resurface recreational courts.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Add pickleball courts.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Upgrade outdated playgrounds.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Install Better Billy Bunker System at various courses.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/>
              <a:t>Replace the irrigation control systems at various courses.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3BB3DB-FA8E-A129-2A29-3523F426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9" y="192208"/>
            <a:ext cx="10674530" cy="1325563"/>
          </a:xfrm>
        </p:spPr>
        <p:txBody>
          <a:bodyPr>
            <a:norm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</a:pPr>
            <a:r>
              <a:rPr lang="en-US" cap="all" dirty="0"/>
              <a:t>Park Facilities</a:t>
            </a:r>
            <a:br>
              <a:rPr lang="en-US" cap="all" dirty="0"/>
            </a:br>
            <a:r>
              <a:rPr lang="en-US" sz="1800" cap="all" dirty="0">
                <a:solidFill>
                  <a:srgbClr val="00B0F0"/>
                </a:solidFill>
              </a:rPr>
              <a:t>Recreational Amenities - $22 Million</a:t>
            </a:r>
          </a:p>
        </p:txBody>
      </p:sp>
      <p:pic>
        <p:nvPicPr>
          <p:cNvPr id="4" name="Picture 3" descr="A group of people at a beach&#10;&#10;Description automatically generated with low confidence">
            <a:extLst>
              <a:ext uri="{FF2B5EF4-FFF2-40B4-BE49-F238E27FC236}">
                <a16:creationId xmlns:a16="http://schemas.microsoft.com/office/drawing/2014/main" id="{18FFB9EF-26C2-4050-9851-888CB3439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10" y="538965"/>
            <a:ext cx="5103683" cy="3396932"/>
          </a:xfrm>
          <a:prstGeom prst="rect">
            <a:avLst/>
          </a:prstGeom>
        </p:spPr>
      </p:pic>
      <p:pic>
        <p:nvPicPr>
          <p:cNvPr id="2" name="Picture 1" descr="A picture containing grass, outdoor, tree, area&#10;&#10;Description automatically generated">
            <a:extLst>
              <a:ext uri="{FF2B5EF4-FFF2-40B4-BE49-F238E27FC236}">
                <a16:creationId xmlns:a16="http://schemas.microsoft.com/office/drawing/2014/main" id="{CCE45819-2AA4-EE1A-40E3-5EC531704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58" y="3996010"/>
            <a:ext cx="4058835" cy="2708897"/>
          </a:xfrm>
          <a:prstGeom prst="rect">
            <a:avLst/>
          </a:prstGeom>
        </p:spPr>
      </p:pic>
      <p:pic>
        <p:nvPicPr>
          <p:cNvPr id="9" name="Picture 8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18DA1E1C-152A-50B8-EE8C-BEA8DF6D3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7" y="4007962"/>
            <a:ext cx="4058834" cy="2705229"/>
          </a:xfrm>
          <a:prstGeom prst="rect">
            <a:avLst/>
          </a:prstGeom>
        </p:spPr>
      </p:pic>
      <p:pic>
        <p:nvPicPr>
          <p:cNvPr id="11" name="Picture 10" descr="A picture containing outdoor, tree, ground, lined&#10;&#10;Description automatically generated">
            <a:extLst>
              <a:ext uri="{FF2B5EF4-FFF2-40B4-BE49-F238E27FC236}">
                <a16:creationId xmlns:a16="http://schemas.microsoft.com/office/drawing/2014/main" id="{80F61601-C2D6-4C7E-741A-15A16F2C48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/>
          <a:stretch/>
        </p:blipFill>
        <p:spPr>
          <a:xfrm>
            <a:off x="110576" y="4003919"/>
            <a:ext cx="3556554" cy="27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D4DCD0-57C8-4727-B974-ED6DD318D139}"/>
              </a:ext>
            </a:extLst>
          </p:cNvPr>
          <p:cNvSpPr txBox="1">
            <a:spLocks/>
          </p:cNvSpPr>
          <p:nvPr/>
        </p:nvSpPr>
        <p:spPr>
          <a:xfrm>
            <a:off x="640459" y="363130"/>
            <a:ext cx="8183657" cy="1920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BUILDINGS AND GROUNDS </a:t>
            </a:r>
          </a:p>
          <a:p>
            <a:r>
              <a:rPr lang="en-US" dirty="0"/>
              <a:t>IMPROVEMENTS</a:t>
            </a:r>
          </a:p>
          <a:p>
            <a:r>
              <a:rPr lang="en-US" sz="1900" b="1" dirty="0">
                <a:solidFill>
                  <a:schemeClr val="tx2"/>
                </a:solidFill>
              </a:rPr>
              <a:t>STRUCTURAL/ MECHANICAL - $40 MILLION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6F71E-DBDB-4D9D-8995-D2B43A477285}"/>
              </a:ext>
            </a:extLst>
          </p:cNvPr>
          <p:cNvSpPr txBox="1"/>
          <p:nvPr/>
        </p:nvSpPr>
        <p:spPr>
          <a:xfrm>
            <a:off x="2169171" y="3908645"/>
            <a:ext cx="173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JENNY WILEY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4B001-10C4-8AC7-81B2-0C3BF10F6BDB}"/>
              </a:ext>
            </a:extLst>
          </p:cNvPr>
          <p:cNvSpPr txBox="1"/>
          <p:nvPr/>
        </p:nvSpPr>
        <p:spPr>
          <a:xfrm>
            <a:off x="640459" y="2067285"/>
            <a:ext cx="53159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Address findings from a Parks-wide structural integrity study: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Mechanical, electrical, and plumbing (MEP) needs.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Foundation repair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Exterior improvements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Fire suppression systems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Elevators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ADA improvements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Doors and windows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Marina electrical</a:t>
            </a:r>
          </a:p>
        </p:txBody>
      </p:sp>
      <p:pic>
        <p:nvPicPr>
          <p:cNvPr id="5" name="Picture 4" descr="A picture containing outdoor, sky, water, ground&#10;&#10;Description automatically generated">
            <a:extLst>
              <a:ext uri="{FF2B5EF4-FFF2-40B4-BE49-F238E27FC236}">
                <a16:creationId xmlns:a16="http://schemas.microsoft.com/office/drawing/2014/main" id="{DEC6B842-DACD-DE2A-41D9-CDD17D984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/>
          <a:stretch/>
        </p:blipFill>
        <p:spPr>
          <a:xfrm>
            <a:off x="6096000" y="1096613"/>
            <a:ext cx="5913990" cy="3477875"/>
          </a:xfrm>
          <a:prstGeom prst="rect">
            <a:avLst/>
          </a:prstGeom>
        </p:spPr>
      </p:pic>
      <p:pic>
        <p:nvPicPr>
          <p:cNvPr id="9" name="Picture 8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4BAFA40B-8A55-7661-BB1E-E119EA3E3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16" y="4637238"/>
            <a:ext cx="3185874" cy="2123916"/>
          </a:xfrm>
          <a:prstGeom prst="rect">
            <a:avLst/>
          </a:prstGeom>
        </p:spPr>
      </p:pic>
      <p:pic>
        <p:nvPicPr>
          <p:cNvPr id="11" name="Picture 10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DFD8C16E-F09C-9242-E682-60C4A123C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/>
          <a:stretch/>
        </p:blipFill>
        <p:spPr>
          <a:xfrm>
            <a:off x="6096000" y="4634524"/>
            <a:ext cx="2658326" cy="21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613780D-3168-47EF-BCC3-AFF1C28E5523}"/>
              </a:ext>
            </a:extLst>
          </p:cNvPr>
          <p:cNvSpPr txBox="1">
            <a:spLocks/>
          </p:cNvSpPr>
          <p:nvPr/>
        </p:nvSpPr>
        <p:spPr>
          <a:xfrm>
            <a:off x="1968059" y="6304947"/>
            <a:ext cx="2289220" cy="356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D4DCD0-57C8-4727-B974-ED6DD318D139}"/>
              </a:ext>
            </a:extLst>
          </p:cNvPr>
          <p:cNvSpPr txBox="1">
            <a:spLocks/>
          </p:cNvSpPr>
          <p:nvPr/>
        </p:nvSpPr>
        <p:spPr>
          <a:xfrm>
            <a:off x="596949" y="747539"/>
            <a:ext cx="5139936" cy="7650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dirty="0"/>
              <a:t>UTILITY IMPROVEMENTS</a:t>
            </a:r>
          </a:p>
          <a:p>
            <a:r>
              <a:rPr lang="en-US" sz="3300" dirty="0">
                <a:solidFill>
                  <a:schemeClr val="tx2"/>
                </a:solidFill>
              </a:rPr>
              <a:t>STRUCTURAL/ MECHANICAL - $20 MILLION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622A4-2D14-65DE-CC08-AC81C10F7171}"/>
              </a:ext>
            </a:extLst>
          </p:cNvPr>
          <p:cNvSpPr txBox="1"/>
          <p:nvPr/>
        </p:nvSpPr>
        <p:spPr>
          <a:xfrm>
            <a:off x="596949" y="1512544"/>
            <a:ext cx="823085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Continue upgrades to wastewater treatment plants under design.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Replace/rebuild pumps in lift stations.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Clear rights-of-way for overhead utility lines.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Upgrade power lines into parks.</a:t>
            </a:r>
          </a:p>
        </p:txBody>
      </p:sp>
      <p:pic>
        <p:nvPicPr>
          <p:cNvPr id="3" name="Picture 2" descr="A tree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D4C4D9BF-72B9-C5FB-BDFC-80B9735DA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29" y="186344"/>
            <a:ext cx="2731094" cy="6372553"/>
          </a:xfrm>
          <a:prstGeom prst="rect">
            <a:avLst/>
          </a:prstGeom>
        </p:spPr>
      </p:pic>
      <p:pic>
        <p:nvPicPr>
          <p:cNvPr id="8" name="Picture 7" descr="A picture containing outdoor, sky, track, traveling&#10;&#10;Description automatically generated">
            <a:extLst>
              <a:ext uri="{FF2B5EF4-FFF2-40B4-BE49-F238E27FC236}">
                <a16:creationId xmlns:a16="http://schemas.microsoft.com/office/drawing/2014/main" id="{028E907B-5D2B-D892-A0C3-826FD8B36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/>
          <a:stretch/>
        </p:blipFill>
        <p:spPr>
          <a:xfrm>
            <a:off x="5187297" y="3463116"/>
            <a:ext cx="3923993" cy="3095781"/>
          </a:xfrm>
          <a:prstGeom prst="rect">
            <a:avLst/>
          </a:prstGeom>
        </p:spPr>
      </p:pic>
      <p:pic>
        <p:nvPicPr>
          <p:cNvPr id="12" name="Picture 11" descr="A picture containing grass, tree, outdoor, house&#10;&#10;Description automatically generated">
            <a:extLst>
              <a:ext uri="{FF2B5EF4-FFF2-40B4-BE49-F238E27FC236}">
                <a16:creationId xmlns:a16="http://schemas.microsoft.com/office/drawing/2014/main" id="{8EEFED8B-A686-5B3B-31FF-9AFEEA0E7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8" y="3473980"/>
            <a:ext cx="4622754" cy="30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0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38CD-FDE6-9696-90D3-262DC52E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192" y="1703293"/>
            <a:ext cx="8490479" cy="609601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Partnership with Medallia to enhance customer engagement.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80E7B3-3B76-EA4A-2278-CD560E11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57" y="192208"/>
            <a:ext cx="8672742" cy="1325563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</a:pPr>
            <a:r>
              <a:rPr lang="en-US" cap="all" dirty="0"/>
              <a:t>Guest Experiences and Customer Service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2" name="Picture 1" descr="A picture containing indoor, floor, person&#10;&#10;Description automatically generated">
            <a:extLst>
              <a:ext uri="{FF2B5EF4-FFF2-40B4-BE49-F238E27FC236}">
                <a16:creationId xmlns:a16="http://schemas.microsoft.com/office/drawing/2014/main" id="{04EF6D54-DBD5-47F9-9C04-B16D5307B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3524" r="1530" b="340"/>
          <a:stretch/>
        </p:blipFill>
        <p:spPr>
          <a:xfrm>
            <a:off x="4063962" y="3040675"/>
            <a:ext cx="4183432" cy="27449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752996D-8F6F-B4F9-6639-53F1DD571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>
            <a:off x="8371311" y="3040675"/>
            <a:ext cx="3635789" cy="2744900"/>
          </a:xfrm>
          <a:prstGeom prst="rect">
            <a:avLst/>
          </a:prstGeom>
        </p:spPr>
      </p:pic>
      <p:pic>
        <p:nvPicPr>
          <p:cNvPr id="6" name="Picture 5" descr="A person and person on a boat&#10;&#10;Description automatically generated">
            <a:extLst>
              <a:ext uri="{FF2B5EF4-FFF2-40B4-BE49-F238E27FC236}">
                <a16:creationId xmlns:a16="http://schemas.microsoft.com/office/drawing/2014/main" id="{11E531D2-2EB6-43EB-5B2D-881366D3C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-1170"/>
          <a:stretch/>
        </p:blipFill>
        <p:spPr>
          <a:xfrm>
            <a:off x="201992" y="3040675"/>
            <a:ext cx="3800012" cy="27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7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99974-9F3B-F79E-47A3-861C2D06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A road with houses along it&#10;&#10;Description automatically generated with low confidence">
            <a:extLst>
              <a:ext uri="{FF2B5EF4-FFF2-40B4-BE49-F238E27FC236}">
                <a16:creationId xmlns:a16="http://schemas.microsoft.com/office/drawing/2014/main" id="{C5F7576D-BDE5-95E2-9407-E319E05AE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9"/>
          <a:stretch/>
        </p:blipFill>
        <p:spPr>
          <a:xfrm>
            <a:off x="194309" y="766762"/>
            <a:ext cx="6235065" cy="5340628"/>
          </a:xfrm>
          <a:prstGeom prst="rect">
            <a:avLst/>
          </a:prstGeom>
        </p:spPr>
      </p:pic>
      <p:pic>
        <p:nvPicPr>
          <p:cNvPr id="11" name="Picture 10" descr="A picture containing tree, outdoor, plant, rock&#10;&#10;Description automatically generated">
            <a:extLst>
              <a:ext uri="{FF2B5EF4-FFF2-40B4-BE49-F238E27FC236}">
                <a16:creationId xmlns:a16="http://schemas.microsoft.com/office/drawing/2014/main" id="{8090EFDD-977E-8B99-2A1D-448043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14143"/>
          <a:stretch/>
        </p:blipFill>
        <p:spPr>
          <a:xfrm>
            <a:off x="6553199" y="750610"/>
            <a:ext cx="5000625" cy="2609851"/>
          </a:xfrm>
          <a:prstGeom prst="rect">
            <a:avLst/>
          </a:prstGeom>
        </p:spPr>
      </p:pic>
      <p:pic>
        <p:nvPicPr>
          <p:cNvPr id="13" name="Picture 12" descr="A body of water with boats on it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A9AC80A9-DA0B-CF5E-C0A2-3B164166A5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 b="10343"/>
          <a:stretch/>
        </p:blipFill>
        <p:spPr>
          <a:xfrm>
            <a:off x="6551978" y="3465236"/>
            <a:ext cx="5001846" cy="260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756FF-CDA4-7B54-99A0-D9D94B9F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80" y="234456"/>
            <a:ext cx="8672742" cy="469779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</a:pPr>
            <a:r>
              <a:rPr lang="en-US" cap="all" dirty="0"/>
              <a:t>closing</a:t>
            </a:r>
            <a:endParaRPr lang="en-US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6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6C8519-2760-4D34-AD61-3A65B442FC5A}"/>
              </a:ext>
            </a:extLst>
          </p:cNvPr>
          <p:cNvSpPr txBox="1"/>
          <p:nvPr/>
        </p:nvSpPr>
        <p:spPr>
          <a:xfrm>
            <a:off x="4368604" y="4200525"/>
            <a:ext cx="3454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F88CB1F2-55D5-4A9C-B2FF-F4F0A4420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0" y="563501"/>
            <a:ext cx="6419860" cy="28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9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Our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741"/>
            <a:ext cx="9090891" cy="139840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Provide a sustainable system of parks that delivers quality programs, amenities, and services, which create memorable experiences and a sense of place, contributes to the economic growth of the commonwealth, and preserves the historic and natural integrity and traditions of our parks for existing and future generations.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river running through a forest&#10;&#10;Description automatically generated with low confidence">
            <a:extLst>
              <a:ext uri="{FF2B5EF4-FFF2-40B4-BE49-F238E27FC236}">
                <a16:creationId xmlns:a16="http://schemas.microsoft.com/office/drawing/2014/main" id="{A7B566E6-0E18-4B2E-ACD3-EF7AAB96C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0" y="3382714"/>
            <a:ext cx="3380126" cy="2535094"/>
          </a:xfrm>
          <a:prstGeom prst="rect">
            <a:avLst/>
          </a:prstGeom>
        </p:spPr>
      </p:pic>
      <p:pic>
        <p:nvPicPr>
          <p:cNvPr id="9" name="Picture 8" descr="A deer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AE13BBD2-9A19-4594-8DAF-AACAD9541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61" y="3382714"/>
            <a:ext cx="4128457" cy="2530282"/>
          </a:xfrm>
          <a:prstGeom prst="rect">
            <a:avLst/>
          </a:prstGeom>
        </p:spPr>
      </p:pic>
      <p:pic>
        <p:nvPicPr>
          <p:cNvPr id="11" name="Picture 10" descr="A picture containing tree, water, outdoor, nature&#10;&#10;Description automatically generated">
            <a:extLst>
              <a:ext uri="{FF2B5EF4-FFF2-40B4-BE49-F238E27FC236}">
                <a16:creationId xmlns:a16="http://schemas.microsoft.com/office/drawing/2014/main" id="{0EDB56AA-5122-4461-BF8E-6A6C50C35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73" y="3382714"/>
            <a:ext cx="3829432" cy="25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7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3" y="365125"/>
            <a:ext cx="9571892" cy="1325563"/>
          </a:xfrm>
        </p:spPr>
        <p:txBody>
          <a:bodyPr/>
          <a:lstStyle/>
          <a:p>
            <a:r>
              <a:rPr lang="en-US" cap="all" dirty="0"/>
              <a:t>Parks Operations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2C03BB4-ABCB-FA8D-E913-F40F531D8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" y="1327149"/>
            <a:ext cx="9438281" cy="54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6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AE462-DD49-4DE4-9F2F-0075ACCB0C7F}"/>
              </a:ext>
            </a:extLst>
          </p:cNvPr>
          <p:cNvSpPr txBox="1"/>
          <p:nvPr/>
        </p:nvSpPr>
        <p:spPr>
          <a:xfrm>
            <a:off x="692727" y="277584"/>
            <a:ext cx="6219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cap="all" dirty="0">
                <a:latin typeface="+mj-lt"/>
              </a:rPr>
              <a:t>Vision for Kentucky’s Park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35099-3F5E-4674-9B59-9BA3A011E8E8}"/>
              </a:ext>
            </a:extLst>
          </p:cNvPr>
          <p:cNvSpPr txBox="1"/>
          <p:nvPr/>
        </p:nvSpPr>
        <p:spPr>
          <a:xfrm>
            <a:off x="692725" y="1674674"/>
            <a:ext cx="943166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Promote Kentucky as an inclusive travel experience that welcomes visitors of diverse backgrounds and interests.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Focus advertising efforts on encouraging travelers to take advantage of Kentucky’s outdoor assets.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Build public and private partnerships to ensure that Kentucky State Parks bring both recreational and economic value to the communities that relay on our parks as the primary tourist attraction.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Pursue funding opportunities that will allow Kentucky State Parks to continue to address the continuous maintenance needs at each of state park.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Protect and conserve Kentucky’s natural resources and to be responsible stewards of the “Nation’s Finest” state park system while promoting these opportunities to tourists, sportsmen and sportswomen.</a:t>
            </a:r>
          </a:p>
        </p:txBody>
      </p:sp>
    </p:spTree>
    <p:extLst>
      <p:ext uri="{BB962C8B-B14F-4D97-AF65-F5344CB8AC3E}">
        <p14:creationId xmlns:p14="http://schemas.microsoft.com/office/powerpoint/2010/main" val="131045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450A-FD13-6689-2D9B-EF435321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96" y="681037"/>
            <a:ext cx="5676470" cy="1054894"/>
          </a:xfrm>
        </p:spPr>
        <p:txBody>
          <a:bodyPr>
            <a:normAutofit fontScale="90000"/>
          </a:bodyPr>
          <a:lstStyle/>
          <a:p>
            <a:r>
              <a:rPr lang="en-US" sz="4400" cap="all" dirty="0">
                <a:latin typeface="+mj-lt"/>
              </a:rPr>
              <a:t>Vision for Kentucky’s Park System</a:t>
            </a:r>
            <a:br>
              <a:rPr lang="en-US" sz="4400" cap="all" dirty="0">
                <a:latin typeface="+mj-lt"/>
              </a:rPr>
            </a:br>
            <a:r>
              <a:rPr lang="en-US" sz="2000" cap="all" dirty="0">
                <a:solidFill>
                  <a:schemeClr val="tx2"/>
                </a:solidFill>
                <a:latin typeface="+mj-lt"/>
              </a:rPr>
              <a:t>continued</a:t>
            </a:r>
            <a:br>
              <a:rPr lang="en-US" sz="4400" cap="all" dirty="0">
                <a:latin typeface="+mj-lt"/>
              </a:rPr>
            </a:br>
            <a:endParaRPr lang="en-US" cap="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BAE77-9CF2-F32E-E3FC-A28EE4E3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695" y="1825625"/>
            <a:ext cx="5519305" cy="4351338"/>
          </a:xfrm>
        </p:spPr>
        <p:txBody>
          <a:bodyPr>
            <a:normAutofit/>
          </a:bodyPr>
          <a:lstStyle/>
          <a:p>
            <a:r>
              <a:rPr lang="en-US" sz="2200" dirty="0"/>
              <a:t>Continue to be a leader in Kentucky’s tourism industry and an economic driver for tourism across the commonwealth. </a:t>
            </a:r>
          </a:p>
          <a:p>
            <a:r>
              <a:rPr lang="en-US" sz="2200" dirty="0"/>
              <a:t>Expand our travel market, becoming a desired destination for out-of-state travelers, groups and other visitors.  </a:t>
            </a:r>
          </a:p>
          <a:p>
            <a:r>
              <a:rPr lang="en-US" sz="2200" dirty="0"/>
              <a:t>Exceed guests’ expectations by creating memorable experiences that complement the incredible natural, cultural and historic attractions found in our State Parks.</a:t>
            </a:r>
          </a:p>
          <a:p>
            <a:r>
              <a:rPr lang="en-US" sz="2200" dirty="0"/>
              <a:t>Continue to improve facility enhancement initiatives.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5188D-12E0-BEF1-D03E-B8DE5E1D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group of people standing in the woods&#10;&#10;Description automatically generated with medium confidence">
            <a:extLst>
              <a:ext uri="{FF2B5EF4-FFF2-40B4-BE49-F238E27FC236}">
                <a16:creationId xmlns:a16="http://schemas.microsoft.com/office/drawing/2014/main" id="{B97832E4-8385-EEC6-1DAB-1C4F4649D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20170"/>
          <a:stretch/>
        </p:blipFill>
        <p:spPr>
          <a:xfrm>
            <a:off x="223834" y="214363"/>
            <a:ext cx="2806660" cy="2148246"/>
          </a:xfrm>
          <a:prstGeom prst="rect">
            <a:avLst/>
          </a:prstGeom>
        </p:spPr>
      </p:pic>
      <p:pic>
        <p:nvPicPr>
          <p:cNvPr id="10" name="Picture 9" descr="A group of people standing in 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AF868DBB-2E90-D27E-62E5-AFE6E9D229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r="17914"/>
          <a:stretch/>
        </p:blipFill>
        <p:spPr>
          <a:xfrm>
            <a:off x="250496" y="4402240"/>
            <a:ext cx="2779997" cy="2341737"/>
          </a:xfrm>
          <a:prstGeom prst="rect">
            <a:avLst/>
          </a:prstGeom>
        </p:spPr>
      </p:pic>
      <p:pic>
        <p:nvPicPr>
          <p:cNvPr id="14" name="Picture 13" descr="A picture containing outdoor, tree, water, boat&#10;&#10;Description automatically generated">
            <a:extLst>
              <a:ext uri="{FF2B5EF4-FFF2-40B4-BE49-F238E27FC236}">
                <a16:creationId xmlns:a16="http://schemas.microsoft.com/office/drawing/2014/main" id="{832DDDCA-7384-F5DA-A313-61C89CA49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5" y="2455759"/>
            <a:ext cx="2806660" cy="1853331"/>
          </a:xfrm>
          <a:prstGeom prst="rect">
            <a:avLst/>
          </a:prstGeom>
        </p:spPr>
      </p:pic>
      <p:pic>
        <p:nvPicPr>
          <p:cNvPr id="16" name="Picture 15" descr="A group of people playing golf&#10;&#10;Description automatically generated with medium confidence">
            <a:extLst>
              <a:ext uri="{FF2B5EF4-FFF2-40B4-BE49-F238E27FC236}">
                <a16:creationId xmlns:a16="http://schemas.microsoft.com/office/drawing/2014/main" id="{18928A41-900B-50D2-E448-D154A1D23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9" y="2455759"/>
            <a:ext cx="2779997" cy="1853331"/>
          </a:xfrm>
          <a:prstGeom prst="rect">
            <a:avLst/>
          </a:prstGeom>
        </p:spPr>
      </p:pic>
      <p:pic>
        <p:nvPicPr>
          <p:cNvPr id="18" name="Picture 17" descr="A group of people on a beach&#10;&#10;Description automatically generated">
            <a:extLst>
              <a:ext uri="{FF2B5EF4-FFF2-40B4-BE49-F238E27FC236}">
                <a16:creationId xmlns:a16="http://schemas.microsoft.com/office/drawing/2014/main" id="{D2091CBB-F8FA-A6A5-151B-5E166F3A92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/>
          <a:stretch/>
        </p:blipFill>
        <p:spPr>
          <a:xfrm>
            <a:off x="3093647" y="214363"/>
            <a:ext cx="2806660" cy="2148246"/>
          </a:xfrm>
          <a:prstGeom prst="rect">
            <a:avLst/>
          </a:prstGeom>
        </p:spPr>
      </p:pic>
      <p:pic>
        <p:nvPicPr>
          <p:cNvPr id="20" name="Picture 19" descr="A picture containing tree, outdoor, water, riding&#10;&#10;Description automatically generated">
            <a:extLst>
              <a:ext uri="{FF2B5EF4-FFF2-40B4-BE49-F238E27FC236}">
                <a16:creationId xmlns:a16="http://schemas.microsoft.com/office/drawing/2014/main" id="{134F51B7-0EA7-7094-B6F7-6BD9DF0BD9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3"/>
          <a:stretch/>
        </p:blipFill>
        <p:spPr>
          <a:xfrm>
            <a:off x="3111909" y="4402239"/>
            <a:ext cx="2779997" cy="23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8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5A38-5396-68A4-29E8-FECE2B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34082" cy="1325563"/>
          </a:xfrm>
        </p:spPr>
        <p:txBody>
          <a:bodyPr/>
          <a:lstStyle/>
          <a:p>
            <a:r>
              <a:rPr lang="en-US" cap="all" dirty="0"/>
              <a:t>Parks’ $150 Million proposed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38CD-FDE6-9696-90D3-262DC52E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764"/>
            <a:ext cx="8359066" cy="13255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Address all deferred maintenance issues and bring operations back to pre-covid standards.  </a:t>
            </a:r>
          </a:p>
          <a:p>
            <a:r>
              <a:rPr lang="en-US" dirty="0"/>
              <a:t>Improve all accommodations and facilities to meet guests’ expectations.</a:t>
            </a:r>
          </a:p>
          <a:p>
            <a:r>
              <a:rPr lang="en-US" dirty="0"/>
              <a:t>Improve recreational amenities.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6</a:t>
            </a:fld>
            <a:endParaRPr lang="en-US"/>
          </a:p>
        </p:txBody>
      </p:sp>
      <p:pic>
        <p:nvPicPr>
          <p:cNvPr id="15" name="Picture 14" descr="A body of water with boats and trees around it&#10;&#10;Description automatically generated with low confidence">
            <a:extLst>
              <a:ext uri="{FF2B5EF4-FFF2-40B4-BE49-F238E27FC236}">
                <a16:creationId xmlns:a16="http://schemas.microsoft.com/office/drawing/2014/main" id="{98E25515-DD33-E906-96EE-D771FC1A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2"/>
          <a:stretch/>
        </p:blipFill>
        <p:spPr>
          <a:xfrm>
            <a:off x="272194" y="3389042"/>
            <a:ext cx="4042631" cy="3149870"/>
          </a:xfrm>
          <a:prstGeom prst="rect">
            <a:avLst/>
          </a:prstGeom>
        </p:spPr>
      </p:pic>
      <p:pic>
        <p:nvPicPr>
          <p:cNvPr id="17" name="Picture 16" descr="A picture containing grass, tree, outdoor, parked&#10;&#10;Description automatically generated">
            <a:extLst>
              <a:ext uri="{FF2B5EF4-FFF2-40B4-BE49-F238E27FC236}">
                <a16:creationId xmlns:a16="http://schemas.microsoft.com/office/drawing/2014/main" id="{F4186580-EA42-0D40-DD73-CD6A4EB47E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/>
          <a:stretch/>
        </p:blipFill>
        <p:spPr>
          <a:xfrm>
            <a:off x="4441397" y="3389042"/>
            <a:ext cx="4042631" cy="3150209"/>
          </a:xfrm>
          <a:prstGeom prst="rect">
            <a:avLst/>
          </a:prstGeom>
        </p:spPr>
      </p:pic>
      <p:pic>
        <p:nvPicPr>
          <p:cNvPr id="19" name="Picture 18" descr="A large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A479363C-6E29-6E3C-39CB-60B4EF9137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/>
          <a:stretch/>
        </p:blipFill>
        <p:spPr>
          <a:xfrm>
            <a:off x="8610600" y="3382517"/>
            <a:ext cx="3309206" cy="31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38CD-FDE6-9696-90D3-262DC52E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299"/>
            <a:ext cx="3827804" cy="4756151"/>
          </a:xfrm>
        </p:spPr>
        <p:txBody>
          <a:bodyPr>
            <a:normAutofit fontScale="62500" lnSpcReduction="20000"/>
          </a:bodyPr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Upgrade electric, sewer, and water on approximately 750 campsites.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Increase electrical amperage to 50 at all campgrounds.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Renovate bathhouses to be more energy efficient.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Add sewer connections where feasible.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Add frost-proof hydrants. 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Grade and level campsites.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900" dirty="0"/>
              <a:t>Add camper cabins in various campgrounds.</a:t>
            </a:r>
            <a:br>
              <a:rPr lang="en-US" sz="7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7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AE648A-E4E6-83AC-EE5D-20B50BD2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2208"/>
            <a:ext cx="10515600" cy="1325563"/>
          </a:xfrm>
        </p:spPr>
        <p:txBody>
          <a:bodyPr>
            <a:norm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</a:pPr>
            <a:r>
              <a:rPr lang="en-US" cap="all" dirty="0"/>
              <a:t>Campgrounds</a:t>
            </a:r>
            <a:br>
              <a:rPr lang="en-US" cap="all" dirty="0"/>
            </a:br>
            <a:r>
              <a:rPr lang="en-US" sz="1800" cap="all" dirty="0">
                <a:solidFill>
                  <a:srgbClr val="00B0F0"/>
                </a:solidFill>
              </a:rPr>
              <a:t>Amenities - $40 Million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10" name="Picture 9" descr="A picture containing tree, grass, outdoor, parked&#10;&#10;Description automatically generated">
            <a:extLst>
              <a:ext uri="{FF2B5EF4-FFF2-40B4-BE49-F238E27FC236}">
                <a16:creationId xmlns:a16="http://schemas.microsoft.com/office/drawing/2014/main" id="{909AB50A-370E-0FE5-EFBE-71B71A8E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/>
          <a:stretch/>
        </p:blipFill>
        <p:spPr>
          <a:xfrm>
            <a:off x="7805381" y="192208"/>
            <a:ext cx="4043361" cy="2926312"/>
          </a:xfrm>
          <a:prstGeom prst="rect">
            <a:avLst/>
          </a:prstGeom>
        </p:spPr>
      </p:pic>
      <p:pic>
        <p:nvPicPr>
          <p:cNvPr id="8" name="Picture 7" descr="A group of people sitting at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D398D528-4B0D-EC38-7818-0134E563CF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1"/>
          <a:stretch/>
        </p:blipFill>
        <p:spPr>
          <a:xfrm>
            <a:off x="5007836" y="3196127"/>
            <a:ext cx="6840906" cy="3421762"/>
          </a:xfrm>
          <a:prstGeom prst="rect">
            <a:avLst/>
          </a:prstGeom>
        </p:spPr>
      </p:pic>
      <p:pic>
        <p:nvPicPr>
          <p:cNvPr id="13" name="Picture 12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6A067DD3-C5AC-97DE-15E5-89781F00FA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3"/>
          <a:stretch/>
        </p:blipFill>
        <p:spPr>
          <a:xfrm>
            <a:off x="5007835" y="187048"/>
            <a:ext cx="2713715" cy="29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AE648A-E4E6-83AC-EE5D-20B50BD2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2208"/>
            <a:ext cx="10515600" cy="1325563"/>
          </a:xfrm>
        </p:spPr>
        <p:txBody>
          <a:bodyPr>
            <a:norm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</a:pPr>
            <a:r>
              <a:rPr lang="en-US" cap="all" dirty="0"/>
              <a:t>Technology</a:t>
            </a:r>
            <a:br>
              <a:rPr lang="en-US" cap="all" dirty="0"/>
            </a:br>
            <a:r>
              <a:rPr lang="en-US" sz="1800" cap="all" dirty="0">
                <a:solidFill>
                  <a:srgbClr val="00B0F0"/>
                </a:solidFill>
              </a:rPr>
              <a:t>Infrastructure and Maintenance - $6 Million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A6D89-2491-D7FD-8F99-33EF82246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174"/>
            <a:ext cx="7772400" cy="457928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Lodge connectivity and guest Wi-Fi: $4.2 million from 2019 Refreshing the Finest.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Campgrounds connectivity and guest Wi-Fi: $6 million from 2023 $150 million in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arks funding.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Recreation historic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arks, outdoor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paces and cabin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onnectivity.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and maintenance improvements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 internet at every lodge.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 internet at every campground.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Wi-Fi connectivity in all lodge rooms, common areas (front desk, gift shops, dining areas) and conference areas.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Wi-Fi connectivity at our campsites.</a:t>
            </a:r>
          </a:p>
        </p:txBody>
      </p:sp>
    </p:spTree>
    <p:extLst>
      <p:ext uri="{BB962C8B-B14F-4D97-AF65-F5344CB8AC3E}">
        <p14:creationId xmlns:p14="http://schemas.microsoft.com/office/powerpoint/2010/main" val="37348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5A38-5396-68A4-29E8-FECE2B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2208"/>
            <a:ext cx="10515600" cy="1325563"/>
          </a:xfrm>
        </p:spPr>
        <p:txBody>
          <a:bodyPr>
            <a:norm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</a:pPr>
            <a:r>
              <a:rPr lang="en-US" cap="all" dirty="0"/>
              <a:t>Park Facilities</a:t>
            </a:r>
            <a:br>
              <a:rPr lang="en-US" cap="all" dirty="0"/>
            </a:br>
            <a:r>
              <a:rPr lang="en-US" sz="1800" cap="all" dirty="0">
                <a:solidFill>
                  <a:srgbClr val="00B0F0"/>
                </a:solidFill>
              </a:rPr>
              <a:t>Accommodations - $22 Million 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38CD-FDE6-9696-90D3-262DC52E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1300"/>
            <a:ext cx="10000130" cy="631265"/>
          </a:xfrm>
        </p:spPr>
        <p:txBody>
          <a:bodyPr>
            <a:normAutofit fontScale="92500" lnSpcReduction="10000"/>
          </a:bodyPr>
          <a:lstStyle/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Continued renovation of lodge rooms and cottages annually. 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562A-3967-664B-B56C-18A933BE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living room with a fireplace&#10;&#10;Description automatically generated with low confidence">
            <a:extLst>
              <a:ext uri="{FF2B5EF4-FFF2-40B4-BE49-F238E27FC236}">
                <a16:creationId xmlns:a16="http://schemas.microsoft.com/office/drawing/2014/main" id="{10BF5887-C590-F529-8C5E-1576FC4E4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" y="2082647"/>
            <a:ext cx="3949183" cy="2632789"/>
          </a:xfrm>
          <a:prstGeom prst="rect">
            <a:avLst/>
          </a:prstGeom>
        </p:spPr>
      </p:pic>
      <p:pic>
        <p:nvPicPr>
          <p:cNvPr id="19" name="Picture 18" descr="A living room with a fireplace&#10;&#10;Description automatically generated with low confidence">
            <a:extLst>
              <a:ext uri="{FF2B5EF4-FFF2-40B4-BE49-F238E27FC236}">
                <a16:creationId xmlns:a16="http://schemas.microsoft.com/office/drawing/2014/main" id="{49275AFB-E2D3-1153-8E71-613305396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/>
          <a:stretch/>
        </p:blipFill>
        <p:spPr>
          <a:xfrm>
            <a:off x="8018040" y="2078259"/>
            <a:ext cx="3876721" cy="2637177"/>
          </a:xfrm>
          <a:prstGeom prst="rect">
            <a:avLst/>
          </a:prstGeom>
        </p:spPr>
      </p:pic>
      <p:pic>
        <p:nvPicPr>
          <p:cNvPr id="23" name="Picture 22" descr="A picture containing outdoor, ground, area&#10;&#10;Description automatically generated">
            <a:extLst>
              <a:ext uri="{FF2B5EF4-FFF2-40B4-BE49-F238E27FC236}">
                <a16:creationId xmlns:a16="http://schemas.microsoft.com/office/drawing/2014/main" id="{BBE0D9F9-D422-E642-E6DA-BCCBCBA67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11" y="4752665"/>
            <a:ext cx="2939814" cy="1984919"/>
          </a:xfrm>
          <a:prstGeom prst="rect">
            <a:avLst/>
          </a:prstGeom>
        </p:spPr>
      </p:pic>
      <p:pic>
        <p:nvPicPr>
          <p:cNvPr id="27" name="Picture 26" descr="A picture containing grass, tree, outdoor, house&#10;&#10;Description automatically generated">
            <a:extLst>
              <a:ext uri="{FF2B5EF4-FFF2-40B4-BE49-F238E27FC236}">
                <a16:creationId xmlns:a16="http://schemas.microsoft.com/office/drawing/2014/main" id="{F8A78779-99A8-00C5-9749-FA0AB6B3E0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5"/>
          <a:stretch/>
        </p:blipFill>
        <p:spPr>
          <a:xfrm>
            <a:off x="4390529" y="2078259"/>
            <a:ext cx="3555050" cy="2638693"/>
          </a:xfrm>
          <a:prstGeom prst="rect">
            <a:avLst/>
          </a:prstGeom>
        </p:spPr>
      </p:pic>
      <p:pic>
        <p:nvPicPr>
          <p:cNvPr id="29" name="Picture 28" descr="A picture containing indoor, floor, room, living&#10;&#10;Description automatically generated">
            <a:extLst>
              <a:ext uri="{FF2B5EF4-FFF2-40B4-BE49-F238E27FC236}">
                <a16:creationId xmlns:a16="http://schemas.microsoft.com/office/drawing/2014/main" id="{FD7C0E1C-A9B4-7A4F-F290-843D0EB49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37" y="4752665"/>
            <a:ext cx="2948792" cy="1968810"/>
          </a:xfrm>
          <a:prstGeom prst="rect">
            <a:avLst/>
          </a:prstGeom>
        </p:spPr>
      </p:pic>
      <p:pic>
        <p:nvPicPr>
          <p:cNvPr id="31" name="Picture 30" descr="A bedroom with a bed and a chair&#10;&#10;Description automatically generated with low confidence">
            <a:extLst>
              <a:ext uri="{FF2B5EF4-FFF2-40B4-BE49-F238E27FC236}">
                <a16:creationId xmlns:a16="http://schemas.microsoft.com/office/drawing/2014/main" id="{6BBE47CF-3465-625E-474D-9F86525AB0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"/>
          <a:stretch/>
        </p:blipFill>
        <p:spPr>
          <a:xfrm>
            <a:off x="368886" y="4752664"/>
            <a:ext cx="2939814" cy="1984919"/>
          </a:xfrm>
          <a:prstGeom prst="rect">
            <a:avLst/>
          </a:prstGeom>
        </p:spPr>
      </p:pic>
      <p:pic>
        <p:nvPicPr>
          <p:cNvPr id="35" name="Picture 34" descr="A picture containing tree, outdoor, building, porch&#10;&#10;Description automatically generated">
            <a:extLst>
              <a:ext uri="{FF2B5EF4-FFF2-40B4-BE49-F238E27FC236}">
                <a16:creationId xmlns:a16="http://schemas.microsoft.com/office/drawing/2014/main" id="{9DA899EA-F370-98CD-EE5E-B4778B6B65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r="5181"/>
          <a:stretch/>
        </p:blipFill>
        <p:spPr>
          <a:xfrm>
            <a:off x="9395040" y="4752664"/>
            <a:ext cx="2499721" cy="19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823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TAH Theme">
  <a:themeElements>
    <a:clrScheme name="Custom 1">
      <a:dk1>
        <a:srgbClr val="003764"/>
      </a:dk1>
      <a:lt1>
        <a:srgbClr val="FFFFFF"/>
      </a:lt1>
      <a:dk2>
        <a:srgbClr val="5EB3E4"/>
      </a:dk2>
      <a:lt2>
        <a:srgbClr val="E7E6E6"/>
      </a:lt2>
      <a:accent1>
        <a:srgbClr val="003764"/>
      </a:accent1>
      <a:accent2>
        <a:srgbClr val="5EB3E4"/>
      </a:accent2>
      <a:accent3>
        <a:srgbClr val="624B78"/>
      </a:accent3>
      <a:accent4>
        <a:srgbClr val="003764"/>
      </a:accent4>
      <a:accent5>
        <a:srgbClr val="624B78"/>
      </a:accent5>
      <a:accent6>
        <a:srgbClr val="C55A11"/>
      </a:accent6>
      <a:hlink>
        <a:srgbClr val="C00000"/>
      </a:hlink>
      <a:folHlink>
        <a:srgbClr val="3F3F3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AH Theme" id="{C92DD0A5-6D46-40AB-93F9-46607D71A888}" vid="{112E7792-01E5-45B7-A561-A286B21C659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H PowerPoint Presentation" id="{1206DF27-6328-4A50-81AB-A90ADC06D49A}" vid="{A53E5894-D939-4A01-A8C5-9E584C2A2B6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3163</TotalTime>
  <Words>662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Franklin Gothic Book</vt:lpstr>
      <vt:lpstr>Franklin Gothic Medium</vt:lpstr>
      <vt:lpstr>Symbol</vt:lpstr>
      <vt:lpstr>1_Office Theme</vt:lpstr>
      <vt:lpstr>New TAH Theme</vt:lpstr>
      <vt:lpstr>2_Office Theme</vt:lpstr>
      <vt:lpstr>PowerPoint Presentation</vt:lpstr>
      <vt:lpstr>Our Mission</vt:lpstr>
      <vt:lpstr>Parks Operations</vt:lpstr>
      <vt:lpstr>PowerPoint Presentation</vt:lpstr>
      <vt:lpstr>Vision for Kentucky’s Park System continued </vt:lpstr>
      <vt:lpstr>Parks’ $150 Million proposed plan</vt:lpstr>
      <vt:lpstr>Campgrounds Amenities - $40 Million</vt:lpstr>
      <vt:lpstr>Technology Infrastructure and Maintenance - $6 Million </vt:lpstr>
      <vt:lpstr>Park Facilities Accommodations - $22 Million </vt:lpstr>
      <vt:lpstr>Park Facilities Recreational Amenities - $22 Million</vt:lpstr>
      <vt:lpstr>PowerPoint Presentation</vt:lpstr>
      <vt:lpstr>PowerPoint Presentation</vt:lpstr>
      <vt:lpstr>Guest Experiences and Customer Service</vt:lpstr>
      <vt:lpstr>closing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Hatchett, Anita M (TAH)</dc:creator>
  <cp:lastModifiedBy>Allen, Sasche (LRC)</cp:lastModifiedBy>
  <cp:revision>61</cp:revision>
  <dcterms:created xsi:type="dcterms:W3CDTF">2020-05-13T19:30:55Z</dcterms:created>
  <dcterms:modified xsi:type="dcterms:W3CDTF">2023-02-15T19:32:42Z</dcterms:modified>
</cp:coreProperties>
</file>