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6" d="100"/>
          <a:sy n="86"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08292-3A28-45C5-90D5-F20AC4695123}"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322618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8292-3A28-45C5-90D5-F20AC4695123}"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313040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8292-3A28-45C5-90D5-F20AC4695123}"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317699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8292-3A28-45C5-90D5-F20AC4695123}"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391867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A08292-3A28-45C5-90D5-F20AC4695123}"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252097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08292-3A28-45C5-90D5-F20AC4695123}"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401971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08292-3A28-45C5-90D5-F20AC4695123}"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403114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08292-3A28-45C5-90D5-F20AC4695123}"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54085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08292-3A28-45C5-90D5-F20AC4695123}"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167391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A08292-3A28-45C5-90D5-F20AC4695123}"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194066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A08292-3A28-45C5-90D5-F20AC4695123}"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06E10-DC39-4598-A625-4D5D5DAD9030}" type="slidenum">
              <a:rPr lang="en-US" smtClean="0"/>
              <a:t>‹#›</a:t>
            </a:fld>
            <a:endParaRPr lang="en-US"/>
          </a:p>
        </p:txBody>
      </p:sp>
    </p:spTree>
    <p:extLst>
      <p:ext uri="{BB962C8B-B14F-4D97-AF65-F5344CB8AC3E}">
        <p14:creationId xmlns:p14="http://schemas.microsoft.com/office/powerpoint/2010/main" val="325897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08292-3A28-45C5-90D5-F20AC4695123}" type="datetimeFigureOut">
              <a:rPr lang="en-US" smtClean="0"/>
              <a:t>2/16/2022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06E10-DC39-4598-A625-4D5D5DAD9030}" type="slidenum">
              <a:rPr lang="en-US" smtClean="0"/>
              <a:t>‹#›</a:t>
            </a:fld>
            <a:endParaRPr lang="en-US"/>
          </a:p>
        </p:txBody>
      </p:sp>
    </p:spTree>
    <p:extLst>
      <p:ext uri="{BB962C8B-B14F-4D97-AF65-F5344CB8AC3E}">
        <p14:creationId xmlns:p14="http://schemas.microsoft.com/office/powerpoint/2010/main" val="295537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5" y="189572"/>
            <a:ext cx="11329638" cy="2787804"/>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House Bill 331</a:t>
            </a:r>
            <a:br>
              <a:rPr lang="en-US" sz="3600" b="1" dirty="0" smtClean="0"/>
            </a:br>
            <a:r>
              <a:rPr lang="en-US" sz="3600" b="1" dirty="0" smtClean="0"/>
              <a:t>Removal of the Word “Kentucky” from </a:t>
            </a:r>
            <a:br>
              <a:rPr lang="en-US" sz="3600" b="1" dirty="0" smtClean="0"/>
            </a:br>
            <a:r>
              <a:rPr lang="en-US" sz="3600" b="1" dirty="0" smtClean="0"/>
              <a:t>KRS 40.315</a:t>
            </a:r>
            <a:br>
              <a:rPr lang="en-US" sz="3600" b="1" dirty="0" smtClean="0"/>
            </a:br>
            <a:r>
              <a:rPr lang="en-US" sz="3600" b="1" dirty="0" smtClean="0">
                <a:effectLst/>
              </a:rPr>
              <a:t/>
            </a:r>
            <a:br>
              <a:rPr lang="en-US" sz="3600" b="1" dirty="0" smtClean="0">
                <a:effectLst/>
              </a:rPr>
            </a:br>
            <a:endParaRPr lang="en-US" sz="3600" b="1" dirty="0"/>
          </a:p>
        </p:txBody>
      </p:sp>
      <p:sp>
        <p:nvSpPr>
          <p:cNvPr id="3" name="Subtitle 2"/>
          <p:cNvSpPr>
            <a:spLocks noGrp="1"/>
          </p:cNvSpPr>
          <p:nvPr>
            <p:ph type="subTitle" idx="1"/>
          </p:nvPr>
        </p:nvSpPr>
        <p:spPr>
          <a:xfrm>
            <a:off x="256478" y="2943921"/>
            <a:ext cx="11664176" cy="3757961"/>
          </a:xfrm>
        </p:spPr>
        <p:txBody>
          <a:bodyPr>
            <a:normAutofit/>
          </a:bodyPr>
          <a:lstStyle/>
          <a:p>
            <a:pPr algn="l"/>
            <a:r>
              <a:rPr lang="en-US" sz="2200" dirty="0">
                <a:latin typeface="+mj-lt"/>
              </a:rPr>
              <a:t>Pursuant to KRS 40.315, The Department of Veterans' Affairs shall establish and maintain five state veterans' cemeteries in the Commonwealth for the purpose of providing for the interment of </a:t>
            </a:r>
            <a:r>
              <a:rPr lang="en-US" sz="2200" b="1" dirty="0">
                <a:solidFill>
                  <a:srgbClr val="FF0000"/>
                </a:solidFill>
                <a:latin typeface="+mj-lt"/>
              </a:rPr>
              <a:t>Kentucky</a:t>
            </a:r>
            <a:r>
              <a:rPr lang="en-US" sz="2200" dirty="0">
                <a:latin typeface="+mj-lt"/>
              </a:rPr>
              <a:t> veterans of the United States Armed Forces and for their eligible family dependents, as determined by the department. (2) The Kentucky state veterans' cemeteries shall be under the administrative authority and control of the Department of Veterans' Affairs. The Department of Veterans' Affairs may promulgate administrative regulations necessary to operate the cemeteries in compliance with applicable state and federal statutes and regulations. (3) The Department of Veterans' Affairs is authorized to seek federal and private funding for the construction, renovation, and operation of Kentucky state veterans' cemeteries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3319007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365125"/>
            <a:ext cx="7531100" cy="1325563"/>
          </a:xfrm>
        </p:spPr>
        <p:txBody>
          <a:bodyPr/>
          <a:lstStyle/>
          <a:p>
            <a:pPr algn="ctr"/>
            <a:r>
              <a:rPr lang="en-US" b="1" dirty="0" smtClean="0"/>
              <a:t>History</a:t>
            </a:r>
            <a:endParaRPr lang="en-US" b="1" dirty="0"/>
          </a:p>
        </p:txBody>
      </p:sp>
      <p:sp>
        <p:nvSpPr>
          <p:cNvPr id="3" name="Content Placeholder 2"/>
          <p:cNvSpPr>
            <a:spLocks noGrp="1"/>
          </p:cNvSpPr>
          <p:nvPr>
            <p:ph idx="1"/>
          </p:nvPr>
        </p:nvSpPr>
        <p:spPr>
          <a:xfrm>
            <a:off x="203200" y="1825624"/>
            <a:ext cx="11874500" cy="5032375"/>
          </a:xfrm>
        </p:spPr>
        <p:txBody>
          <a:bodyPr/>
          <a:lstStyle/>
          <a:p>
            <a:r>
              <a:rPr lang="en-US" sz="2200" smtClean="0"/>
              <a:t>In </a:t>
            </a:r>
            <a:r>
              <a:rPr lang="en-US" sz="2200" smtClean="0"/>
              <a:t>2000 the </a:t>
            </a:r>
            <a:r>
              <a:rPr lang="en-US" sz="2200" dirty="0" smtClean="0"/>
              <a:t>state of Kentucky and KDVA entered into a partnership with the United States Department of Veterans Affairs (USDVA), National Cemetery </a:t>
            </a:r>
            <a:r>
              <a:rPr lang="en-US" sz="2200" dirty="0" smtClean="0">
                <a:latin typeface="+mj-lt"/>
              </a:rPr>
              <a:t>administration</a:t>
            </a:r>
            <a:r>
              <a:rPr lang="en-US" sz="2200" dirty="0" smtClean="0"/>
              <a:t> (NCA) and the States Cemetery Grant Program (SCGP) </a:t>
            </a:r>
          </a:p>
          <a:p>
            <a:r>
              <a:rPr lang="en-US" sz="2200" dirty="0" smtClean="0"/>
              <a:t>To Build five state Veterans Cemeteries across Kentucky to augment the National Cemeteries in Kentucky</a:t>
            </a:r>
          </a:p>
          <a:p>
            <a:r>
              <a:rPr lang="en-US" sz="2200" dirty="0" smtClean="0"/>
              <a:t>SCGP covers the entire build and all expansions at no cost to the State</a:t>
            </a:r>
          </a:p>
          <a:p>
            <a:r>
              <a:rPr lang="en-US" sz="2200" dirty="0" smtClean="0"/>
              <a:t>Kentucky’s responsibility is to follow 38CFR and NCA 32-10 to ensure that we stay inline with the National Cemeteries</a:t>
            </a:r>
          </a:p>
          <a:p>
            <a:r>
              <a:rPr lang="en-US" sz="2200" dirty="0" smtClean="0"/>
              <a:t>There are 119 Cemeteries in 48 states </a:t>
            </a:r>
          </a:p>
          <a:p>
            <a:r>
              <a:rPr lang="en-US" sz="2200" dirty="0" smtClean="0"/>
              <a:t>15 states have a residency requirement </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330699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8781"/>
            <a:ext cx="9144000" cy="1037064"/>
          </a:xfrm>
        </p:spPr>
        <p:txBody>
          <a:bodyPr>
            <a:normAutofit fontScale="90000"/>
          </a:bodyPr>
          <a:lstStyle/>
          <a:p>
            <a:r>
              <a:rPr lang="en-US" dirty="0" smtClean="0"/>
              <a:t>38 Code of Federal Regulations</a:t>
            </a:r>
            <a:endParaRPr lang="en-US" dirty="0"/>
          </a:p>
        </p:txBody>
      </p:sp>
      <p:sp>
        <p:nvSpPr>
          <p:cNvPr id="3" name="Subtitle 2"/>
          <p:cNvSpPr>
            <a:spLocks noGrp="1"/>
          </p:cNvSpPr>
          <p:nvPr>
            <p:ph type="subTitle" idx="1"/>
          </p:nvPr>
        </p:nvSpPr>
        <p:spPr>
          <a:xfrm>
            <a:off x="289931" y="2096429"/>
            <a:ext cx="11664175" cy="4371277"/>
          </a:xfrm>
        </p:spPr>
        <p:txBody>
          <a:bodyPr>
            <a:normAutofit lnSpcReduction="10000"/>
          </a:bodyPr>
          <a:lstStyle/>
          <a:p>
            <a:pPr algn="l"/>
            <a:r>
              <a:rPr lang="en-US" dirty="0">
                <a:latin typeface="+mj-lt"/>
              </a:rPr>
              <a:t>The United States Department of Veterans Affairs (USDVA) is in the process of rewriting the 38 CFR. During this rewrite National Cemetery Administration (NCA) intends to add a section in that reads that “</a:t>
            </a:r>
            <a:r>
              <a:rPr lang="en-US" dirty="0">
                <a:solidFill>
                  <a:srgbClr val="FF0000"/>
                </a:solidFill>
                <a:latin typeface="+mj-lt"/>
              </a:rPr>
              <a:t>if any state has a residency requirement for interments into a State Veteran Cemetery (SVC), and has been receiving grant money from the State Cemeteries Grants Program (SCGP) they will no longer be eligible for future grants from SCGP and the NCA”.   </a:t>
            </a:r>
            <a:endParaRPr lang="en-US" dirty="0" smtClean="0">
              <a:solidFill>
                <a:srgbClr val="FF0000"/>
              </a:solidFill>
              <a:latin typeface="+mj-lt"/>
            </a:endParaRPr>
          </a:p>
          <a:p>
            <a:pPr algn="l"/>
            <a:endParaRPr lang="en-US" dirty="0">
              <a:effectLst/>
              <a:latin typeface="+mj-lt"/>
            </a:endParaRPr>
          </a:p>
          <a:p>
            <a:pPr algn="l"/>
            <a:r>
              <a:rPr lang="en-US" dirty="0">
                <a:latin typeface="+mj-lt"/>
              </a:rPr>
              <a:t> Removing the word “Kentucky” from the above KRS, it will bring the (KDVA) and the state of Kentucky in line with the NCA, SCGP, and the USDVA when it comes to burring any veteran in any state and or national cemetery.</a:t>
            </a:r>
            <a:endParaRPr lang="en-US" dirty="0" smtClean="0">
              <a:effectLst/>
              <a:latin typeface="+mj-lt"/>
            </a:endParaRPr>
          </a:p>
          <a:p>
            <a:r>
              <a:rPr lang="en-US" dirty="0"/>
              <a:t> </a:t>
            </a:r>
            <a:endParaRPr lang="en-US" dirty="0" smtClean="0">
              <a:effectLst/>
            </a:endParaRPr>
          </a:p>
          <a:p>
            <a:pPr algn="l"/>
            <a:endParaRPr lang="en-US" dirty="0" smtClean="0">
              <a:effectLst/>
            </a:endParaRPr>
          </a:p>
          <a:p>
            <a:pPr algn="l"/>
            <a:r>
              <a:rPr lang="en-US" dirty="0"/>
              <a:t> </a:t>
            </a:r>
            <a:endParaRPr lang="en-US" dirty="0">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2620477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571"/>
            <a:ext cx="10515600" cy="1427356"/>
          </a:xfrm>
        </p:spPr>
        <p:txBody>
          <a:bodyPr>
            <a:noAutofit/>
          </a:bodyPr>
          <a:lstStyle/>
          <a:p>
            <a:pPr algn="ctr"/>
            <a:r>
              <a:rPr lang="en-US" sz="2400" b="1" dirty="0" smtClean="0"/>
              <a:t>The </a:t>
            </a:r>
            <a:r>
              <a:rPr lang="en-US" sz="2400" b="1" dirty="0"/>
              <a:t>failure to remove the word “Kentucky” form KRS 40.315 will stop KDVA </a:t>
            </a:r>
            <a:r>
              <a:rPr lang="en-US" sz="2400" b="1" dirty="0" smtClean="0"/>
              <a:t/>
            </a:r>
            <a:br>
              <a:rPr lang="en-US" sz="2400" b="1" dirty="0" smtClean="0"/>
            </a:br>
            <a:r>
              <a:rPr lang="en-US" sz="2400" b="1" dirty="0" smtClean="0"/>
              <a:t>from </a:t>
            </a:r>
            <a:r>
              <a:rPr lang="en-US" sz="2400" b="1" dirty="0"/>
              <a:t>receiving any future grants for our Cemeteries</a:t>
            </a:r>
          </a:p>
        </p:txBody>
      </p:sp>
      <p:sp>
        <p:nvSpPr>
          <p:cNvPr id="3" name="Content Placeholder 2"/>
          <p:cNvSpPr>
            <a:spLocks noGrp="1"/>
          </p:cNvSpPr>
          <p:nvPr>
            <p:ph idx="1"/>
          </p:nvPr>
        </p:nvSpPr>
        <p:spPr>
          <a:xfrm>
            <a:off x="144966" y="1628078"/>
            <a:ext cx="11965258" cy="5118409"/>
          </a:xfrm>
        </p:spPr>
        <p:txBody>
          <a:bodyPr>
            <a:normAutofit fontScale="92500" lnSpcReduction="10000"/>
          </a:bodyPr>
          <a:lstStyle/>
          <a:p>
            <a:pPr lvl="0"/>
            <a:r>
              <a:rPr lang="en-US" sz="2200" dirty="0">
                <a:latin typeface="+mj-lt"/>
              </a:rPr>
              <a:t>In 2002 KDVA received a 100% fully funded grant from SCGP of $6 million to build KVCW. We also received another 100% fully funded grant from SCGP of $1.5 million in 2018 to add a new columbarium wall with 900 niche spaces</a:t>
            </a:r>
            <a:r>
              <a:rPr lang="en-US" sz="2200" dirty="0" smtClean="0">
                <a:latin typeface="+mj-lt"/>
              </a:rPr>
              <a:t>. Currently in process of submitting a $3.5 million 100% fully funded expansion request for an additional 2,000 preplaced burial plots.</a:t>
            </a:r>
          </a:p>
          <a:p>
            <a:pPr marL="0" lvl="0" indent="0">
              <a:buNone/>
            </a:pPr>
            <a:endParaRPr lang="en-US" sz="2200" dirty="0">
              <a:latin typeface="+mj-lt"/>
            </a:endParaRPr>
          </a:p>
          <a:p>
            <a:pPr lvl="0"/>
            <a:r>
              <a:rPr lang="en-US" sz="2200" dirty="0">
                <a:latin typeface="+mj-lt"/>
              </a:rPr>
              <a:t>In 2006 KDVA received a 100% fully funded from SCGP of $7.5 million to build KVCC. In 2018 KVCC received another 100% fully funded from SCGP for $3 million to add another 3,450 in ground double depth lawn crypts, and another columbarium wall with 900 niche spaces. </a:t>
            </a:r>
            <a:endParaRPr lang="en-US" sz="2200" dirty="0" smtClean="0">
              <a:latin typeface="+mj-lt"/>
            </a:endParaRPr>
          </a:p>
          <a:p>
            <a:pPr marL="0" lvl="0" indent="0">
              <a:buNone/>
            </a:pPr>
            <a:endParaRPr lang="en-US" sz="2200" dirty="0">
              <a:latin typeface="+mj-lt"/>
            </a:endParaRPr>
          </a:p>
          <a:p>
            <a:pPr lvl="0"/>
            <a:r>
              <a:rPr lang="en-US" sz="2200" dirty="0">
                <a:latin typeface="+mj-lt"/>
              </a:rPr>
              <a:t>In 2007 KDVA received a 100% fully funded from SCGP of $8 million to build KVCN.</a:t>
            </a:r>
          </a:p>
          <a:p>
            <a:pPr lvl="0"/>
            <a:r>
              <a:rPr lang="en-US" sz="2200" dirty="0">
                <a:latin typeface="+mj-lt"/>
              </a:rPr>
              <a:t>In 2009 KDVA received a 100% fully funded from SCGP of $6 million to build KVCNE.</a:t>
            </a:r>
          </a:p>
          <a:p>
            <a:r>
              <a:rPr lang="en-US" sz="2200" dirty="0">
                <a:latin typeface="+mj-lt"/>
              </a:rPr>
              <a:t>In 2016 KDVA received a 100% fully funded from SCGP of $6 million to build </a:t>
            </a:r>
            <a:r>
              <a:rPr lang="en-US" sz="2200" dirty="0" smtClean="0">
                <a:latin typeface="+mj-lt"/>
              </a:rPr>
              <a:t>KVCSE.</a:t>
            </a:r>
          </a:p>
          <a:p>
            <a:endParaRPr lang="en-US" sz="2200" dirty="0" smtClean="0">
              <a:latin typeface="+mj-lt"/>
            </a:endParaRPr>
          </a:p>
          <a:p>
            <a:r>
              <a:rPr lang="en-US" sz="2400" dirty="0">
                <a:latin typeface="+mj-lt"/>
              </a:rPr>
              <a:t>In total since 2002 the state of Kentucky and </a:t>
            </a:r>
            <a:r>
              <a:rPr lang="en-US" sz="2400" b="1" u="sng" dirty="0">
                <a:latin typeface="+mj-lt"/>
              </a:rPr>
              <a:t>KDVA has received $38 million, from the USDVA and the SCGP 100% full funded with no matching funds from the state.</a:t>
            </a:r>
            <a:endParaRPr lang="en-US" sz="2400" b="1" dirty="0">
              <a:latin typeface="+mj-lt"/>
            </a:endParaRPr>
          </a:p>
          <a:p>
            <a:endParaRPr lang="en-US" sz="22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1649116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1756" y="111513"/>
            <a:ext cx="6713034" cy="1182028"/>
          </a:xfrm>
        </p:spPr>
        <p:txBody>
          <a:bodyPr/>
          <a:lstStyle/>
          <a:p>
            <a:pPr algn="ctr"/>
            <a:r>
              <a:rPr lang="en-US" b="1" dirty="0" smtClean="0"/>
              <a:t>Future </a:t>
            </a:r>
            <a:r>
              <a:rPr lang="en-US" b="1" dirty="0"/>
              <a:t>E</a:t>
            </a:r>
            <a:r>
              <a:rPr lang="en-US" b="1" dirty="0" smtClean="0"/>
              <a:t>xpansion</a:t>
            </a:r>
            <a:endParaRPr lang="en-US" b="1" dirty="0"/>
          </a:p>
        </p:txBody>
      </p:sp>
      <p:sp>
        <p:nvSpPr>
          <p:cNvPr id="3" name="Content Placeholder 2"/>
          <p:cNvSpPr>
            <a:spLocks noGrp="1"/>
          </p:cNvSpPr>
          <p:nvPr>
            <p:ph idx="1"/>
          </p:nvPr>
        </p:nvSpPr>
        <p:spPr>
          <a:xfrm>
            <a:off x="156117" y="1825624"/>
            <a:ext cx="11797990" cy="4775897"/>
          </a:xfrm>
        </p:spPr>
        <p:txBody>
          <a:bodyPr>
            <a:normAutofit/>
          </a:bodyPr>
          <a:lstStyle/>
          <a:p>
            <a:r>
              <a:rPr lang="en-US" dirty="0"/>
              <a:t> </a:t>
            </a:r>
            <a:r>
              <a:rPr lang="en-US" dirty="0">
                <a:latin typeface="+mj-lt"/>
              </a:rPr>
              <a:t>Over the next 2-7 </a:t>
            </a:r>
            <a:r>
              <a:rPr lang="en-US" dirty="0" smtClean="0">
                <a:latin typeface="+mj-lt"/>
              </a:rPr>
              <a:t>years </a:t>
            </a:r>
            <a:r>
              <a:rPr lang="en-US" dirty="0">
                <a:latin typeface="+mj-lt"/>
              </a:rPr>
              <a:t>KDVA and our five state veterans cemeteries will be in need of expansions at all five cemeteries. All of these grants would be 100% fully funded from the NCA and the SCGP, with no requirement of matching funds from the state. These future grants would be in upwards of $10 - $20 </a:t>
            </a:r>
            <a:r>
              <a:rPr lang="en-US" dirty="0" smtClean="0">
                <a:latin typeface="+mj-lt"/>
              </a:rPr>
              <a:t>million,</a:t>
            </a:r>
          </a:p>
          <a:p>
            <a:r>
              <a:rPr lang="en-US" dirty="0" smtClean="0">
                <a:effectLst/>
                <a:latin typeface="+mj-lt"/>
              </a:rPr>
              <a:t>All Five State Veterans Cemeteries have enough land for expansion for the next 100 years.</a:t>
            </a:r>
          </a:p>
          <a:p>
            <a:r>
              <a:rPr lang="en-US" b="1" u="sng" dirty="0" smtClean="0">
                <a:latin typeface="+mj-lt"/>
              </a:rPr>
              <a:t>If </a:t>
            </a:r>
            <a:r>
              <a:rPr lang="en-US" b="1" u="sng" dirty="0">
                <a:latin typeface="+mj-lt"/>
              </a:rPr>
              <a:t>we don’t act and have the word “Kentucky” removed form KRS 40.315, the state of Kentucky would be required to pay all of </a:t>
            </a:r>
            <a:r>
              <a:rPr lang="en-US" b="1" u="sng" dirty="0" smtClean="0">
                <a:latin typeface="+mj-lt"/>
              </a:rPr>
              <a:t>the future expansion in excess </a:t>
            </a:r>
            <a:r>
              <a:rPr lang="en-US" b="1" u="sng" dirty="0">
                <a:latin typeface="+mj-lt"/>
              </a:rPr>
              <a:t>$</a:t>
            </a:r>
            <a:r>
              <a:rPr lang="en-US" b="1" u="sng" dirty="0" smtClean="0">
                <a:latin typeface="+mj-lt"/>
              </a:rPr>
              <a:t>10 </a:t>
            </a:r>
            <a:r>
              <a:rPr lang="en-US" b="1" u="sng" dirty="0">
                <a:latin typeface="+mj-lt"/>
              </a:rPr>
              <a:t>- $20 million with no help from the USDVA, NCA and SCGP</a:t>
            </a:r>
            <a:r>
              <a:rPr lang="en-US" b="1" u="sng" dirty="0" smtClean="0">
                <a:latin typeface="+mj-lt"/>
              </a:rPr>
              <a:t>.</a:t>
            </a:r>
          </a:p>
          <a:p>
            <a:pPr marL="0" indent="0">
              <a:buNone/>
            </a:pPr>
            <a:endParaRPr lang="en-US" sz="2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1646093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97872" y="365125"/>
            <a:ext cx="6601523" cy="1325563"/>
          </a:xfrm>
        </p:spPr>
        <p:txBody>
          <a:bodyPr/>
          <a:lstStyle/>
          <a:p>
            <a:pPr algn="ctr"/>
            <a:r>
              <a:rPr lang="en-US" b="1" dirty="0" smtClean="0"/>
              <a:t>In Conclusion </a:t>
            </a:r>
            <a:endParaRPr lang="en-US" b="1" dirty="0"/>
          </a:p>
        </p:txBody>
      </p:sp>
      <p:sp>
        <p:nvSpPr>
          <p:cNvPr id="9" name="Content Placeholder 8"/>
          <p:cNvSpPr>
            <a:spLocks noGrp="1"/>
          </p:cNvSpPr>
          <p:nvPr>
            <p:ph idx="1"/>
          </p:nvPr>
        </p:nvSpPr>
        <p:spPr>
          <a:xfrm>
            <a:off x="289932" y="2152185"/>
            <a:ext cx="11063868" cy="4024778"/>
          </a:xfrm>
        </p:spPr>
        <p:txBody>
          <a:bodyPr>
            <a:normAutofit/>
          </a:bodyPr>
          <a:lstStyle/>
          <a:p>
            <a:r>
              <a:rPr lang="en-US" sz="2200" dirty="0">
                <a:latin typeface="+mj-lt"/>
              </a:rPr>
              <a:t>The Kentucky Department of Veterans Affairs and the State Veterans Cemeteries Division shall provide interments and perpetual care for qualified Veterans and eligible family members in a dignified and compassionate manner, worthy of respect and honor that our American heroes earned with their selfless service to our great nation.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577" y="139111"/>
            <a:ext cx="1156115" cy="1020613"/>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254" y="150312"/>
            <a:ext cx="1099169" cy="1065174"/>
          </a:xfrm>
          <a:prstGeom prst="rect">
            <a:avLst/>
          </a:prstGeom>
        </p:spPr>
      </p:pic>
    </p:spTree>
    <p:extLst>
      <p:ext uri="{BB962C8B-B14F-4D97-AF65-F5344CB8AC3E}">
        <p14:creationId xmlns:p14="http://schemas.microsoft.com/office/powerpoint/2010/main" val="3332807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836</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House Bill 331 Removal of the Word “Kentucky” from  KRS 40.315  </vt:lpstr>
      <vt:lpstr>History</vt:lpstr>
      <vt:lpstr>38 Code of Federal Regulations</vt:lpstr>
      <vt:lpstr>The failure to remove the word “Kentucky” form KRS 40.315 will stop KDVA  from receiving any future grants for our Cemeteries</vt:lpstr>
      <vt:lpstr>Future Expansion</vt:lpstr>
      <vt:lpstr>In Conclusion </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Removal the Word “Kentucky” from  KRS 40.315</dc:title>
  <dc:creator>Duncan, Alvin W (KDVA)</dc:creator>
  <cp:lastModifiedBy>Duncan, Alvin W (KDVA)</cp:lastModifiedBy>
  <cp:revision>17</cp:revision>
  <cp:lastPrinted>2022-02-11T21:13:16Z</cp:lastPrinted>
  <dcterms:created xsi:type="dcterms:W3CDTF">2022-02-09T13:35:18Z</dcterms:created>
  <dcterms:modified xsi:type="dcterms:W3CDTF">2022-02-16T16:00:41Z</dcterms:modified>
</cp:coreProperties>
</file>