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2" r:id="rId3"/>
  </p:sldMasterIdLst>
  <p:notesMasterIdLst>
    <p:notesMasterId r:id="rId26"/>
  </p:notesMasterIdLst>
  <p:handoutMasterIdLst>
    <p:handoutMasterId r:id="rId27"/>
  </p:handoutMasterIdLst>
  <p:sldIdLst>
    <p:sldId id="338" r:id="rId4"/>
    <p:sldId id="339" r:id="rId5"/>
    <p:sldId id="345" r:id="rId6"/>
    <p:sldId id="343" r:id="rId7"/>
    <p:sldId id="342" r:id="rId8"/>
    <p:sldId id="344" r:id="rId9"/>
    <p:sldId id="341" r:id="rId10"/>
    <p:sldId id="310" r:id="rId11"/>
    <p:sldId id="311" r:id="rId12"/>
    <p:sldId id="316" r:id="rId13"/>
    <p:sldId id="258" r:id="rId14"/>
    <p:sldId id="325" r:id="rId15"/>
    <p:sldId id="307" r:id="rId16"/>
    <p:sldId id="308" r:id="rId17"/>
    <p:sldId id="336" r:id="rId18"/>
    <p:sldId id="326" r:id="rId19"/>
    <p:sldId id="277" r:id="rId20"/>
    <p:sldId id="312" r:id="rId21"/>
    <p:sldId id="318" r:id="rId22"/>
    <p:sldId id="333" r:id="rId23"/>
    <p:sldId id="334" r:id="rId24"/>
    <p:sldId id="340" r:id="rId2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E8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2018-2019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2018-2019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33-46B6-B76D-D1063D7CF2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33-46B6-B76D-D1063D7CF2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33-46B6-B76D-D1063D7CF2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33-46B6-B76D-D1063D7CF2F7}"/>
              </c:ext>
            </c:extLst>
          </c:dPt>
          <c:cat>
            <c:strRef>
              <c:f>Sheet1!$A$2:$A$5</c:f>
              <c:strCache>
                <c:ptCount val="3"/>
                <c:pt idx="0">
                  <c:v>General</c:v>
                </c:pt>
                <c:pt idx="1">
                  <c:v>Restricted</c:v>
                </c:pt>
                <c:pt idx="2">
                  <c:v>Federal</c:v>
                </c:pt>
              </c:strCache>
            </c:strRef>
          </c:cat>
          <c:val>
            <c:numRef>
              <c:f>Sheet1!$B$2:$B$5</c:f>
              <c:numCache>
                <c:formatCode>"$"#,##0.00_);[Red]\("$"#,##0.00\)</c:formatCode>
                <c:ptCount val="4"/>
                <c:pt idx="0">
                  <c:v>70898500</c:v>
                </c:pt>
                <c:pt idx="1">
                  <c:v>63907000</c:v>
                </c:pt>
                <c:pt idx="2">
                  <c:v>520737600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1-4025-9E6E-FCEDAD346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2019-2020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2019-2020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C2-4BC9-B8EA-7FC662E7CE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C2-4BC9-B8EA-7FC662E7CE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C2-4BC9-B8EA-7FC662E7CE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C2-4BC9-B8EA-7FC662E7CE07}"/>
              </c:ext>
            </c:extLst>
          </c:dPt>
          <c:cat>
            <c:strRef>
              <c:f>Sheet1!$A$2:$A$5</c:f>
              <c:strCache>
                <c:ptCount val="3"/>
                <c:pt idx="0">
                  <c:v>General</c:v>
                </c:pt>
                <c:pt idx="1">
                  <c:v>Restricted</c:v>
                </c:pt>
                <c:pt idx="2">
                  <c:v>Federal</c:v>
                </c:pt>
              </c:strCache>
            </c:strRef>
          </c:cat>
          <c:val>
            <c:numRef>
              <c:f>Sheet1!$B$2:$B$5</c:f>
              <c:numCache>
                <c:formatCode>"$"#,##0.00_);[Red]\("$"#,##0.00\)</c:formatCode>
                <c:ptCount val="4"/>
                <c:pt idx="0">
                  <c:v>71446500</c:v>
                </c:pt>
                <c:pt idx="1">
                  <c:v>63741700</c:v>
                </c:pt>
                <c:pt idx="2">
                  <c:v>520178700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D6-4B9B-8633-1B04793A99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C7C3D66-7B31-4283-9252-888AA57CFF1D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CB90870-78AD-405F-BEAE-AA7D52C0B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51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9CD04F1-FD4E-43B8-8F47-59C5208ACA1F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EE87C8C-441B-4332-988E-D4E54329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6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04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8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2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40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9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D3C95-5216-4A6D-A98E-91AD00C3A91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4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31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9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66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0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412B3-4649-C840-8BFA-BB12BBC42C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219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22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4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1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412B3-4649-C840-8BFA-BB12BBC42C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61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412B3-4649-C840-8BFA-BB12BBC42C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30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412B3-4649-C840-8BFA-BB12BBC42C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93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412B3-4649-C840-8BFA-BB12BBC42C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38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412B3-4649-C840-8BFA-BB12BBC42C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91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95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87C8C-441B-4332-988E-D4E5432959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1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4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1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8719D-EF87-674B-9066-D61C0FD0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F8848BE8-2C0B-6D4F-BDC3-DF9669C3FDD8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0AB65-374D-3B45-B32B-1F8B072E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7E704-B788-D649-89D0-924AD066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58C95F46-C2E4-1E42-B68D-CC43B2373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23792-1B48-C74C-AA19-413DDE85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4691A323-5E89-2045-A4EE-DB5AEE87153B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1AB99-ECDF-AC40-B45A-A689FDB4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7D522-4D26-C043-BA1D-E2C8C45E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93D3336B-1C1C-9142-A6EC-3AE75FD6D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7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2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036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072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710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14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181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21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25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28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5F97-D440-6449-B886-A5EA9A2C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4B8C92DC-227A-384C-A94B-ADE78021673E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36F26-2BF3-AC46-A813-7B3344C25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AAD9A-15D7-D34E-9769-A646A0393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5832597E-1AF1-7F46-B259-4E56132B6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387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387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5591-D488-024D-9A45-85152D4CE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A6AF750A-33B6-5342-B710-B2C3E091660D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0E3B0-2F02-7549-B5F1-D4AEDD27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4B9E3-CA90-284B-8C09-3CDFBAA1E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785F85E0-A3BD-4D49-BB36-C5CC7C36B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58974-7D8B-B342-928B-B4C40E5F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C5EB3F45-4F84-6D4F-98A9-D4FFFCDFB0A9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769A2-3455-FE4A-B01A-A3FE4AC9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AB3230-AE7B-B344-B173-33A0CC3F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60A8D8D2-278A-EE43-98DA-AD71E309E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61E465-8074-F043-825B-7B6BA103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D7229A43-12A3-6B44-A271-3DBFB402C2BD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03A27-BC58-8A4D-9264-02B78FCEE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6B9E6-9F65-A84B-804E-25738CE1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327712D4-80F4-BA46-ADEE-9464FE00B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4A0B8D-3F79-8740-88B3-8EAF2DD5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A41246AE-0F93-A449-93EF-DC8143002CC8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EB0B6-DE84-A74A-906C-B01530AC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79C88-D43F-C544-B65C-C3F94233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91C09CC9-4665-A641-9A1D-2039D74E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3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285"/>
            <a:ext cx="4011084" cy="1162051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337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98E63-0F40-754B-B3FE-A402B819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78E415C6-8EA8-9047-8E8B-EC5887422392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FAEF0-1FB3-AF41-A16E-7D0385CA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DE540-7399-0A49-8129-118F4B8DC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13AED3C7-293E-954F-878B-262AFAD0E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4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3"/>
            </a:lvl1pPr>
            <a:lvl2pPr marL="609036" indent="0">
              <a:buNone/>
              <a:defRPr sz="3730"/>
            </a:lvl2pPr>
            <a:lvl3pPr marL="1218072" indent="0">
              <a:buNone/>
              <a:defRPr sz="3197"/>
            </a:lvl3pPr>
            <a:lvl4pPr marL="1827108" indent="0">
              <a:buNone/>
              <a:defRPr sz="2664"/>
            </a:lvl4pPr>
            <a:lvl5pPr marL="2436144" indent="0">
              <a:buNone/>
              <a:defRPr sz="2664"/>
            </a:lvl5pPr>
            <a:lvl6pPr marL="3045181" indent="0">
              <a:buNone/>
              <a:defRPr sz="2664"/>
            </a:lvl6pPr>
            <a:lvl7pPr marL="3654217" indent="0">
              <a:buNone/>
              <a:defRPr sz="2664"/>
            </a:lvl7pPr>
            <a:lvl8pPr marL="4263253" indent="0">
              <a:buNone/>
              <a:defRPr sz="2664"/>
            </a:lvl8pPr>
            <a:lvl9pPr marL="4872289" indent="0">
              <a:buNone/>
              <a:defRPr sz="266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DBF4E-C9DB-2B48-B317-8803B9FB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42BC9DC8-2840-FB4F-AA53-0C9FE956933A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2BB98-C2B0-C746-9326-2F78E20A3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C5D58-4CDC-BF45-8DCD-A6707AB4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6551F2FD-FDC6-AD45-A22C-2C89C761C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6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25FFA-9B65-2F41-ACA4-4F813D9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EA374C77-F9D4-9441-B21D-981407A1E128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10D00-5510-4847-8D2F-3C50535D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9595A-3B56-B344-A1EF-6ADE96A9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50A65F04-BB64-8D46-B0E4-BC89B4D60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611"/>
            <a:ext cx="27432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611"/>
            <a:ext cx="80264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DEB05-F673-C749-B9FA-4CE744EF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245E0890-7FA2-8048-94C1-988101D3549F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A9CF0-2FAE-0243-AB29-3785BE5D5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B4F3D-D0F0-3847-A001-0CF72C66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18072">
              <a:defRPr/>
            </a:lvl1pPr>
          </a:lstStyle>
          <a:p>
            <a:pPr>
              <a:defRPr/>
            </a:pPr>
            <a:fld id="{F4EB43EF-4326-154C-A006-271DAD278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09600" y="256811"/>
            <a:ext cx="10972800" cy="1178657"/>
          </a:xfrm>
          <a:prstGeom prst="rect">
            <a:avLst/>
          </a:prstGeom>
        </p:spPr>
        <p:txBody>
          <a:bodyPr/>
          <a:lstStyle/>
          <a:p>
            <a:pPr lvl="0"/>
            <a:r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09600" y="1435614"/>
            <a:ext cx="5386917" cy="7394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3"/>
              </a:spcBef>
              <a:buSzTx/>
              <a:buFontTx/>
              <a:buNone/>
              <a:defRPr sz="2396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Shape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930B1CA-4A65-EF44-8DF5-AFEE165FA147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1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8406" y="182165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329" y="6536531"/>
            <a:ext cx="278923" cy="275717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28836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CB525-CE2B-FA49-AF65-D94299FF1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3A2347-CE6D-C349-B566-1F77AC9168B7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4DF3D-3CB7-A34B-B260-A438CC27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4549D-FDAF-4447-A29E-72D9678B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0DA5AC1-FCF7-2C4C-BBA2-10088E91A2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3AB14-54F5-9B4C-A84F-59B52C2D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41C9B7-3E01-0B46-9034-4C535E1DCDFC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3F1A8-BD23-BC45-A66B-F16ADFC3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FA029-BFF1-4343-87D4-1BC67FD5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707841-63E4-824B-A75D-CCA0CD3D1E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532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036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072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710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14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181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21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25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28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F73C2-4396-104B-B47D-1901C80C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5ACBCFD-B2C6-EB42-A3D2-81881BB784F4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521EF-AC83-0341-B083-58AFD168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54E13-9BA0-B14C-AB21-DC047762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31EEFE-D6B6-9B4E-87C7-FAC0462A2C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1886"/>
            <a:ext cx="5384800" cy="3397250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1886"/>
            <a:ext cx="5384800" cy="3397250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D6352-1CD0-FB45-A948-07FD92E9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A5C233-7DFD-2749-A33B-C00633B9B5E6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7F769-0C4B-D642-851D-00DAEC6A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1D707-6851-0B46-B6FA-09F0F235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A07A42-F96F-5B48-846A-768506CD66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078DA-1F92-7742-A470-73121012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592F29-B400-5245-8BE9-B00C22106843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82D1F-099B-8A48-A209-3860A4CB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3B6C2D-15FF-4843-B83B-389CFB3D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A20ED3-3E2F-374A-B502-F3DBA403A3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59292-73E4-3247-8759-6AC6526E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9BDD01-8DA5-0140-AC04-161DA8CBF5A2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8AC7D-7490-0549-9B15-D26D57B7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A8DCB-EC75-4340-8E2D-346D5D587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F834ED-0678-4747-B531-2393608F6C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22027-9A22-B047-91F2-EB0A0FB7E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0DAB3E-9521-E442-AE11-A470E908F675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B4190-816C-8645-B88F-DE4299B9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4F10E-89D5-4E42-ABA9-78194316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89BA48-D5F6-0749-A41A-BF45C8E328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98"/>
            <a:ext cx="4011084" cy="1162051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249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1668A-878C-1642-B794-AF2F4BBC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E99EDF9-C14B-B74D-8F80-C9CF34B7F4E8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058B1-0061-7A48-A42F-2C40262E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D8A42-CC61-B546-8289-C7173EB44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83FB10-5654-2940-AC05-F435441ECA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1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50"/>
            <a:ext cx="7315200" cy="566738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3"/>
            </a:lvl1pPr>
            <a:lvl2pPr marL="609036" indent="0">
              <a:buNone/>
              <a:defRPr sz="3730"/>
            </a:lvl2pPr>
            <a:lvl3pPr marL="1218072" indent="0">
              <a:buNone/>
              <a:defRPr sz="3197"/>
            </a:lvl3pPr>
            <a:lvl4pPr marL="1827108" indent="0">
              <a:buNone/>
              <a:defRPr sz="2664"/>
            </a:lvl4pPr>
            <a:lvl5pPr marL="2436144" indent="0">
              <a:buNone/>
              <a:defRPr sz="2664"/>
            </a:lvl5pPr>
            <a:lvl6pPr marL="3045181" indent="0">
              <a:buNone/>
              <a:defRPr sz="2664"/>
            </a:lvl6pPr>
            <a:lvl7pPr marL="3654217" indent="0">
              <a:buNone/>
              <a:defRPr sz="2664"/>
            </a:lvl7pPr>
            <a:lvl8pPr marL="4263253" indent="0">
              <a:buNone/>
              <a:defRPr sz="2664"/>
            </a:lvl8pPr>
            <a:lvl9pPr marL="4872289" indent="0">
              <a:buNone/>
              <a:defRPr sz="2664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86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02C42-E02C-E84B-86F1-6EBDA8919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C88DF5-341A-FF4E-B001-2FFB9E755CEB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938F7-5AD7-2C4F-BEBB-DBE06D95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F40BD-C096-0F4D-9B46-FCF09954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BDBA59-99AF-B74F-9CAF-D48F65999C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83D24-DC1B-924F-A198-BBB69C52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6C8660-9D53-7B49-A8DB-B8234B3780E7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F21E8-F581-6646-AAA4-F5D439BF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6F2A-A898-154E-9C92-B449E91B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30F057-AA67-3A4C-96AE-AE52C8309B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524"/>
            <a:ext cx="2743200" cy="43926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524"/>
            <a:ext cx="8026400" cy="4392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D88C8-54DA-8A4F-B4EE-E6161328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CB030A-F530-A64C-BE09-9211032737AC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B4833-1BDC-064F-BB9F-0BF158101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02358-CD95-A743-9FDB-717849B9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BA7B39-87E9-D34E-B6DF-E24A2C2D61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09600" y="256809"/>
            <a:ext cx="10972800" cy="1178657"/>
          </a:xfrm>
          <a:prstGeom prst="rect">
            <a:avLst/>
          </a:prstGeom>
        </p:spPr>
        <p:txBody>
          <a:bodyPr/>
          <a:lstStyle/>
          <a:p>
            <a:pPr lvl="0"/>
            <a:r>
              <a:t>Click to edit Master title style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09600" y="1435612"/>
            <a:ext cx="5386917" cy="73941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3"/>
              </a:spcBef>
              <a:buSzTx/>
              <a:buFontTx/>
              <a:buNone/>
              <a:defRPr sz="2398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Shape 24">
            <a:extLst>
              <a:ext uri="{FF2B5EF4-FFF2-40B4-BE49-F238E27FC236}">
                <a16:creationId xmlns:a16="http://schemas.microsoft.com/office/drawing/2014/main" id="{66B5F87C-556E-1B46-B8AC-2841D496F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C51D86-6F52-4644-B57A-DF0C941BC308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40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943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7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>
            <a:extLst>
              <a:ext uri="{FF2B5EF4-FFF2-40B4-BE49-F238E27FC236}">
                <a16:creationId xmlns:a16="http://schemas.microsoft.com/office/drawing/2014/main" id="{C5494397-C13D-9441-9F4C-91EF2B8CF08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912"/>
            <a:ext cx="10972800" cy="114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05CB4B26-700F-2F4D-86D5-1D285BA1BE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835"/>
            <a:ext cx="10972800" cy="45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C66B5-5026-5042-8026-C3B5F1FC9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813"/>
            <a:ext cx="2844800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09036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rgbClr val="0A0A0A">
                    <a:tint val="75000"/>
                  </a:srgbClr>
                </a:solidFill>
                <a:latin typeface="Lato Regular"/>
                <a:ea typeface="+mn-ea"/>
                <a:cs typeface="+mn-cs"/>
              </a:defRPr>
            </a:lvl1pPr>
          </a:lstStyle>
          <a:p>
            <a:pPr>
              <a:defRPr/>
            </a:pPr>
            <a:fld id="{983FEE6E-043F-6848-AB3B-AB0473F1A92A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98F1-6F58-F34C-ACCD-76E152CFD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813"/>
            <a:ext cx="3860800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09036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rgbClr val="0A0A0A">
                    <a:tint val="75000"/>
                  </a:srgbClr>
                </a:solidFill>
                <a:latin typeface="Lato Regular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8DA0B-BC4E-B842-A4DC-72E34A737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813"/>
            <a:ext cx="2844800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09036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srgbClr val="0A0A0A">
                    <a:tint val="75000"/>
                  </a:srgbClr>
                </a:solidFill>
                <a:latin typeface="Lato Regular"/>
                <a:ea typeface="+mn-ea"/>
                <a:cs typeface="+mn-cs"/>
              </a:defRPr>
            </a:lvl1pPr>
          </a:lstStyle>
          <a:p>
            <a:pPr>
              <a:defRPr/>
            </a:pPr>
            <a:fld id="{0DCB5E4E-21C6-954D-9481-DE86D135E0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7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609036" rtl="0" eaLnBrk="0" fontAlgn="base" hangingPunct="0">
        <a:spcBef>
          <a:spcPct val="0"/>
        </a:spcBef>
        <a:spcAft>
          <a:spcPct val="0"/>
        </a:spcAft>
        <a:defRPr sz="5861" kern="1200">
          <a:solidFill>
            <a:schemeClr val="tx1"/>
          </a:solidFill>
          <a:latin typeface="Lato Regular"/>
          <a:ea typeface="ＭＳ Ｐゴシック" charset="0"/>
          <a:cs typeface="ＭＳ Ｐゴシック" charset="0"/>
        </a:defRPr>
      </a:lvl1pPr>
      <a:lvl2pPr algn="ctr" defTabSz="609036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2pPr>
      <a:lvl3pPr algn="ctr" defTabSz="609036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3pPr>
      <a:lvl4pPr algn="ctr" defTabSz="609036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4pPr>
      <a:lvl5pPr algn="ctr" defTabSz="609036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5pPr>
      <a:lvl6pPr marL="609036" algn="ctr" defTabSz="609036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6pPr>
      <a:lvl7pPr marL="1218072" algn="ctr" defTabSz="609036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7pPr>
      <a:lvl8pPr marL="1827108" algn="ctr" defTabSz="609036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8pPr>
      <a:lvl9pPr marL="2436144" algn="ctr" defTabSz="609036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Lato Regular" charset="0"/>
          <a:ea typeface="ＭＳ Ｐゴシック" charset="0"/>
          <a:cs typeface="ＭＳ Ｐゴシック" charset="0"/>
        </a:defRPr>
      </a:lvl9pPr>
    </p:titleStyle>
    <p:bodyStyle>
      <a:lvl1pPr marL="456777" indent="-456777" algn="l" defTabSz="6090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Lato Regular"/>
          <a:ea typeface="ＭＳ Ｐゴシック" charset="0"/>
          <a:cs typeface="ＭＳ Ｐゴシック" charset="0"/>
        </a:defRPr>
      </a:lvl1pPr>
      <a:lvl2pPr marL="989684" indent="-380648" algn="l" defTabSz="6090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Lato Regular"/>
          <a:ea typeface="ＭＳ Ｐゴシック" charset="0"/>
          <a:cs typeface="ＭＳ Ｐゴシック" charset="-128"/>
        </a:defRPr>
      </a:lvl2pPr>
      <a:lvl3pPr marL="1522590" indent="-304518" algn="l" defTabSz="6090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Lato Regular"/>
          <a:ea typeface="ＭＳ Ｐゴシック" charset="0"/>
          <a:cs typeface="ＭＳ Ｐゴシック" charset="-128"/>
        </a:defRPr>
      </a:lvl3pPr>
      <a:lvl4pPr marL="2131626" indent="-304518" algn="l" defTabSz="6090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Lato Regular"/>
          <a:ea typeface="ＭＳ Ｐゴシック" charset="0"/>
          <a:cs typeface="ＭＳ Ｐゴシック" charset="-128"/>
        </a:defRPr>
      </a:lvl4pPr>
      <a:lvl5pPr marL="2740663" indent="-304518" algn="l" defTabSz="6090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Lato Regular"/>
          <a:ea typeface="ＭＳ Ｐゴシック" charset="0"/>
          <a:cs typeface="ＭＳ Ｐゴシック" charset="-128"/>
        </a:defRPr>
      </a:lvl5pPr>
      <a:lvl6pPr marL="3349699" indent="-304518" algn="l" defTabSz="609036" rtl="0" eaLnBrk="1" latinLnBrk="0" hangingPunct="1">
        <a:spcBef>
          <a:spcPct val="20000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609036" rtl="0" eaLnBrk="1" latinLnBrk="0" hangingPunct="1">
        <a:spcBef>
          <a:spcPct val="20000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609036" rtl="0" eaLnBrk="1" latinLnBrk="0" hangingPunct="1">
        <a:spcBef>
          <a:spcPct val="20000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609036" rtl="0" eaLnBrk="1" latinLnBrk="0" hangingPunct="1">
        <a:spcBef>
          <a:spcPct val="20000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609036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Placeholder 1">
            <a:extLst>
              <a:ext uri="{FF2B5EF4-FFF2-40B4-BE49-F238E27FC236}">
                <a16:creationId xmlns:a16="http://schemas.microsoft.com/office/drawing/2014/main" id="{09059FFB-140C-DE44-AFC2-2B9BC9AA43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912"/>
            <a:ext cx="10972800" cy="114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9027" name="Text Placeholder 2">
            <a:extLst>
              <a:ext uri="{FF2B5EF4-FFF2-40B4-BE49-F238E27FC236}">
                <a16:creationId xmlns:a16="http://schemas.microsoft.com/office/drawing/2014/main" id="{CCA659B5-8465-6F41-9AA5-08674C4E7A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835"/>
            <a:ext cx="10972800" cy="45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F6829-801D-CE45-B795-7AAFD2B26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814"/>
            <a:ext cx="2844800" cy="365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D5C2D9F-6B53-9541-B98E-9F155630841A}" type="datetimeFigureOut">
              <a:rPr lang="en-US"/>
              <a:pPr>
                <a:defRPr/>
              </a:pPr>
              <a:t>2/12/2019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2A61C-EA46-3A44-A072-8AA40ABF6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814"/>
            <a:ext cx="3860800" cy="365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0C3F0-4A7D-4942-84DC-AA41F441C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814"/>
            <a:ext cx="2844800" cy="365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599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0570A99-9523-4E40-BF72-D872C91C50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036" algn="ctr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8072" algn="ctr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7108" algn="ctr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6144" algn="ctr" rtl="0" fontAlgn="base">
        <a:spcBef>
          <a:spcPct val="0"/>
        </a:spcBef>
        <a:spcAft>
          <a:spcPct val="0"/>
        </a:spcAft>
        <a:defRPr sz="586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6777" indent="-4567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89684" indent="-38064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2pPr>
      <a:lvl3pPr marL="1522590" indent="-30451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2131626" indent="-30451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4pPr>
      <a:lvl5pPr marL="2740663" indent="-30451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5pPr>
      <a:lvl6pPr marL="3349699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56" y="7"/>
            <a:ext cx="2476324" cy="686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20799" y="1"/>
            <a:ext cx="1624096" cy="6881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0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819973"/>
            <a:ext cx="12192000" cy="203802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8075" y="4956618"/>
            <a:ext cx="720146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2018-2020 Budget Overview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Budget Review Subcommittee on Primary and Secondary Education and Workforce Development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13, 2019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17" y="5113276"/>
            <a:ext cx="4292063" cy="1498413"/>
          </a:xfrm>
          <a:prstGeom prst="rect">
            <a:avLst/>
          </a:prstGeom>
        </p:spPr>
      </p:pic>
      <p:pic>
        <p:nvPicPr>
          <p:cNvPr id="18" name="Picture Placeholder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r="21080"/>
          <a:stretch>
            <a:fillRect/>
          </a:stretch>
        </p:blipFill>
        <p:spPr>
          <a:xfrm>
            <a:off x="8168640" y="1"/>
            <a:ext cx="4023360" cy="47457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r="33422"/>
          <a:stretch/>
        </p:blipFill>
        <p:spPr>
          <a:xfrm>
            <a:off x="4089400" y="0"/>
            <a:ext cx="4006850" cy="4749800"/>
          </a:xfrm>
          <a:prstGeom prst="rect">
            <a:avLst/>
          </a:prstGeom>
        </p:spPr>
      </p:pic>
      <p:pic>
        <p:nvPicPr>
          <p:cNvPr id="21" name="Picture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b="10681"/>
          <a:stretch>
            <a:fillRect/>
          </a:stretch>
        </p:blipFill>
        <p:spPr>
          <a:xfrm>
            <a:off x="1" y="1"/>
            <a:ext cx="4023360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9" y="0"/>
            <a:ext cx="1163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Vocational Rehabilitation &amp; </a:t>
            </a:r>
            <a:b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Office for the Blind Consolidation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8623" y="1749176"/>
            <a:ext cx="5822831" cy="409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Consolidated services for individuals with visual impairments and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disabilities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streamline services and increase efficiencies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Consulted with stakeholders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the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Kentucky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National Federation of the Blind, Kentucky American Council for the Blind, and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Bluegrass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Council for the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Blind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public hearings were held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the public an opportunity to comment on the reorganization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Continues to operate 10 local offices for individuals with visual impairments, </a:t>
            </a:r>
            <a:r>
              <a:rPr lang="en-US" sz="16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34 vocational rehabilitation offices across Kentucky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2018, OVR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served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estimated 23,000 Kentuckians and connected 3,211 with Positive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Employment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55" y="1845614"/>
            <a:ext cx="5410172" cy="361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8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119" y="0"/>
            <a:ext cx="9481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Adult Education Reorganization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8741" y="978884"/>
            <a:ext cx="60863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Kentucky Adult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Education transferred to EWDC by Executive Order on Dec. 16. 2018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Reorganization unifies WIOA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under one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increases exposure of adult education to new populations</a:t>
            </a:r>
          </a:p>
          <a:p>
            <a:pPr lvl="0"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an estimated 347,000 Kentuckians ages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18-64 without high school/GED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2020, 62% of all jobs will require some level of postsecondary education or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19,000 students were enrolled in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in Fiscal Year 17-18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effort with Justice and Public Safety Cabinet to address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career preparation needs of 16,000 inmates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high school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Image result for kentucky skills 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62" y="1497495"/>
            <a:ext cx="4173708" cy="37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23" y="8626"/>
            <a:ext cx="11476008" cy="1141943"/>
          </a:xfrm>
        </p:spPr>
        <p:txBody>
          <a:bodyPr/>
          <a:lstStyle/>
          <a:p>
            <a:pPr algn="l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EWDC Organizational Structure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1"/>
          <a:stretch/>
        </p:blipFill>
        <p:spPr>
          <a:xfrm>
            <a:off x="1592529" y="1193372"/>
            <a:ext cx="8978680" cy="48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43" y="60386"/>
            <a:ext cx="10972800" cy="9144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 – 2020 Budget &amp; Expenditures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38581"/>
              </p:ext>
            </p:extLst>
          </p:nvPr>
        </p:nvGraphicFramePr>
        <p:xfrm>
          <a:off x="1028902" y="1267711"/>
          <a:ext cx="10002893" cy="4862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0582">
                  <a:extLst>
                    <a:ext uri="{9D8B030D-6E8A-4147-A177-3AD203B41FA5}">
                      <a16:colId xmlns:a16="http://schemas.microsoft.com/office/drawing/2014/main" val="492918350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2824785781"/>
                    </a:ext>
                  </a:extLst>
                </a:gridCol>
                <a:gridCol w="1976283">
                  <a:extLst>
                    <a:ext uri="{9D8B030D-6E8A-4147-A177-3AD203B41FA5}">
                      <a16:colId xmlns:a16="http://schemas.microsoft.com/office/drawing/2014/main" val="3180207578"/>
                    </a:ext>
                  </a:extLst>
                </a:gridCol>
                <a:gridCol w="2212260">
                  <a:extLst>
                    <a:ext uri="{9D8B030D-6E8A-4147-A177-3AD203B41FA5}">
                      <a16:colId xmlns:a16="http://schemas.microsoft.com/office/drawing/2014/main" val="914340554"/>
                    </a:ext>
                  </a:extLst>
                </a:gridCol>
              </a:tblGrid>
              <a:tr h="767765">
                <a:tc>
                  <a:txBody>
                    <a:bodyPr/>
                    <a:lstStyle/>
                    <a:p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2018-19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Expenditures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Through12/31/18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2019-20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948366459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Administration &amp; Program Support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$16,412,600.00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$8,713,355.46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$15,883,900.00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3566353620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 for Workforce Investment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$601,566,200.00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$355,334,900.00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$601,997,000.00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188932876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 for Libraries and Archives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$17,896,300.00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$7,052,602.21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$17,802,800.00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1413613411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Council on Proprietary Education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$320,900.00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$103,361.18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$323,900.00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2229458194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 on Deaf and Hard of Hearing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$2,132,800.00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$934,199.00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$2,149,700.00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2359965589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Kentucky Educational Television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$16,566,200.00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$8,942,500.00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$16,925,900.00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294068602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Education Council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$648,100.00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$204,249.05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$283,700.00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2505449455"/>
                  </a:ext>
                </a:extLst>
              </a:tr>
              <a:tr h="511843"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$655,543,100.00 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$381,285,166.90 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$655,366,900.00 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4695" marR="104695" marT="0" marB="0" anchor="ctr"/>
                </a:tc>
                <a:extLst>
                  <a:ext uri="{0D108BD9-81ED-4DB2-BD59-A6C34878D82A}">
                    <a16:rowId xmlns:a16="http://schemas.microsoft.com/office/drawing/2014/main" val="87129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2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142" y="193390"/>
            <a:ext cx="11838557" cy="914400"/>
          </a:xfrm>
        </p:spPr>
        <p:txBody>
          <a:bodyPr/>
          <a:lstStyle/>
          <a:p>
            <a:pPr algn="l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 of Cabinet Funds</a:t>
            </a:r>
            <a:b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2018-2020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088026518"/>
              </p:ext>
            </p:extLst>
          </p:nvPr>
        </p:nvGraphicFramePr>
        <p:xfrm>
          <a:off x="-815667" y="1504336"/>
          <a:ext cx="7130434" cy="4753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3614" y="1955420"/>
            <a:ext cx="181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70,898,500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6146" y="2616492"/>
            <a:ext cx="181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63,907,000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4733" y="4408539"/>
            <a:ext cx="181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520,737,600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176214696"/>
              </p:ext>
            </p:extLst>
          </p:nvPr>
        </p:nvGraphicFramePr>
        <p:xfrm>
          <a:off x="5359791" y="1542572"/>
          <a:ext cx="6948557" cy="4632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/>
          <p:cNvSpPr/>
          <p:nvPr/>
        </p:nvSpPr>
        <p:spPr>
          <a:xfrm>
            <a:off x="9722208" y="2074812"/>
            <a:ext cx="1809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71,446,500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77837" y="292386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63,741,700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97776" y="4307754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520,178,700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e believe that…"/>
          <p:cNvSpPr txBox="1"/>
          <p:nvPr/>
        </p:nvSpPr>
        <p:spPr>
          <a:xfrm>
            <a:off x="222812" y="202884"/>
            <a:ext cx="7340037" cy="142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t">
            <a:spAutoFit/>
          </a:bodyPr>
          <a:lstStyle/>
          <a:p>
            <a:pPr defTabSz="410751" hangingPunct="0">
              <a:defRPr sz="7200" b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Gill Sans"/>
              </a:rPr>
              <a:t>KENTUCKY CENTER FOR STATISTICS</a:t>
            </a:r>
            <a:endParaRPr lang="en-US" sz="54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14" name="kystats-dkblue.png" descr="kystats-dkblue.png"/>
          <p:cNvPicPr>
            <a:picLocks noChangeAspect="1"/>
          </p:cNvPicPr>
          <p:nvPr/>
        </p:nvPicPr>
        <p:blipFill rotWithShape="1">
          <a:blip r:embed="rId3">
            <a:extLst/>
          </a:blip>
          <a:srcRect b="24971"/>
          <a:stretch/>
        </p:blipFill>
        <p:spPr>
          <a:xfrm>
            <a:off x="3564154" y="4514875"/>
            <a:ext cx="3460150" cy="1946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690" y="1071966"/>
            <a:ext cx="4037843" cy="411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19374" y="1709607"/>
            <a:ext cx="70350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one-stop shop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longitudinal Kentucky data &amp; reporting on the state of education from early childhood to postsecondary,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workforce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evaluates education and workforce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Legislatively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authorized to collect data from all education and workforce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Recognized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one of the best longitudinal data systems 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reports include: Kentucky Future Skills Report, High School Feedback Report,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Postsecondary Feedback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Report, and Work Ready Communities Report</a:t>
            </a:r>
          </a:p>
        </p:txBody>
      </p:sp>
    </p:spTree>
    <p:extLst>
      <p:ext uri="{BB962C8B-B14F-4D97-AF65-F5344CB8AC3E}">
        <p14:creationId xmlns:p14="http://schemas.microsoft.com/office/powerpoint/2010/main" val="42816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5" y="0"/>
            <a:ext cx="10972800" cy="1141943"/>
          </a:xfrm>
        </p:spPr>
        <p:txBody>
          <a:bodyPr/>
          <a:lstStyle/>
          <a:p>
            <a:pPr algn="l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Sustainability of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KYStats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Funding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962" y="1557709"/>
            <a:ext cx="6317412" cy="3554618"/>
          </a:xfrm>
        </p:spPr>
        <p:txBody>
          <a:bodyPr/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Grants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make up 88% of KYSTATS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$5.9 million of $6.8 million is federal grant funding</a:t>
            </a:r>
          </a:p>
          <a:p>
            <a:pPr marL="609036" lvl="1" indent="0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Funds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will decrease by 45%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 December 2019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Expiration of $6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grant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Two grants set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expire in June and September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Two recurring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grants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available to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the Labor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Market Information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operations.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additional funding,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KyStats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will not be able to update existing reports, answer data requests or create new timely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reports.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86" y="1237890"/>
            <a:ext cx="4454105" cy="44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69" y="85576"/>
            <a:ext cx="10400211" cy="762000"/>
          </a:xfrm>
        </p:spPr>
        <p:txBody>
          <a:bodyPr anchor="t"/>
          <a:lstStyle/>
          <a:p>
            <a:pPr algn="l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Kentucky Work Ready Scholarship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50"/>
          <a:stretch/>
        </p:blipFill>
        <p:spPr>
          <a:xfrm>
            <a:off x="7900718" y="1182453"/>
            <a:ext cx="3771900" cy="477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3988" y="1134324"/>
            <a:ext cx="7437037" cy="4958905"/>
          </a:xfrm>
        </p:spPr>
        <p:txBody>
          <a:bodyPr/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Due to 2018 expansion of the scholarship, students can now receive: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Job certification in more than 60 careers in five high-demand industry sectors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Earn an associates degree in applied science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$20.9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appropriated to fund the scholarship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estimated 12,140 Kentuckians have applied for the WRKS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2,364 WRKS applicants (19.5%) have received a WRKS disbursement totaling $5.4 million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Over ¼ of applicants (3,261) received other federal and state grants that fully covered their tuition and fee costs</a:t>
            </a:r>
          </a:p>
        </p:txBody>
      </p:sp>
    </p:spTree>
    <p:extLst>
      <p:ext uri="{BB962C8B-B14F-4D97-AF65-F5344CB8AC3E}">
        <p14:creationId xmlns:p14="http://schemas.microsoft.com/office/powerpoint/2010/main" val="17299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492" y="0"/>
            <a:ext cx="11992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Unemployment Insurance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Modernization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6982" y="1065149"/>
            <a:ext cx="563304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Service Capacity Upgrade Fund (SCUF) enacted July 1,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2018 used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solely for the following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Upgrade technology through acquisition of new software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Increase service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delivery capacity in support of the programs administered by Unemployment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Enhancement of program integrity funded by employer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contributions at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.075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existing tax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year collection with a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$60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$1,860,606.92 collected through January 2019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12222" r="6713" b="12731"/>
          <a:stretch/>
        </p:blipFill>
        <p:spPr>
          <a:xfrm>
            <a:off x="6832120" y="1552755"/>
            <a:ext cx="5089585" cy="25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7969" y="1761513"/>
            <a:ext cx="7401465" cy="4570275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EWDC is the Community Engagement partner for Kentucky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HEALTH.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Community Engagement requirement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will be implemented in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three phases beginning no sooner than July 1, 2019.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Kentucky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HEALTH beneficiaries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who will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need to meet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Engagement requirement include income eligible adults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who: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not have a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disability;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 not the primary caregiver for a child or tax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dependent; and	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 not exempt for another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reason.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Community engagement activities include education, job training, employment, substance use disorder treatment, caregiving, or volunteering activities for at least 20 hours a week.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Engagement will increase Career Center customers by approximately 300,000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individuals who have been designated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 income eligible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adults.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EWDC allocated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$2.5 million 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job training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first two years of implementation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reserved over 60,000 training seats for GED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attainment.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0"/>
            <a:ext cx="108585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609036" rtl="0" eaLnBrk="0" fontAlgn="base" hangingPunct="0">
              <a:spcBef>
                <a:spcPct val="0"/>
              </a:spcBef>
              <a:spcAft>
                <a:spcPct val="0"/>
              </a:spcAft>
              <a:defRPr sz="5861" kern="1200">
                <a:solidFill>
                  <a:schemeClr val="tx1"/>
                </a:solidFill>
                <a:latin typeface="Lato Regular"/>
                <a:ea typeface="ＭＳ Ｐゴシック" charset="0"/>
                <a:cs typeface="ＭＳ Ｐゴシック" charset="0"/>
              </a:defRPr>
            </a:lvl1pPr>
            <a:lvl2pPr algn="ctr" defTabSz="609036" rtl="0" eaLnBrk="0" fontAlgn="base" hangingPunct="0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2pPr>
            <a:lvl3pPr algn="ctr" defTabSz="609036" rtl="0" eaLnBrk="0" fontAlgn="base" hangingPunct="0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3pPr>
            <a:lvl4pPr algn="ctr" defTabSz="609036" rtl="0" eaLnBrk="0" fontAlgn="base" hangingPunct="0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4pPr>
            <a:lvl5pPr algn="ctr" defTabSz="609036" rtl="0" eaLnBrk="0" fontAlgn="base" hangingPunct="0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5pPr>
            <a:lvl6pPr marL="609036" algn="ctr" defTabSz="609036" rtl="0" fontAlgn="base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6pPr>
            <a:lvl7pPr marL="1218072" algn="ctr" defTabSz="609036" rtl="0" fontAlgn="base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7pPr>
            <a:lvl8pPr marL="1827108" algn="ctr" defTabSz="609036" rtl="0" fontAlgn="base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8pPr>
            <a:lvl9pPr marL="2436144" algn="ctr" defTabSz="609036" rtl="0" fontAlgn="base">
              <a:spcBef>
                <a:spcPct val="0"/>
              </a:spcBef>
              <a:spcAft>
                <a:spcPct val="0"/>
              </a:spcAft>
              <a:defRPr sz="5861">
                <a:solidFill>
                  <a:schemeClr val="tx1"/>
                </a:solidFill>
                <a:latin typeface="Lato Regular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Kentucky HEALTH PATH 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34" y="2485509"/>
            <a:ext cx="3723271" cy="13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3" r="48788" b="2146"/>
          <a:stretch/>
        </p:blipFill>
        <p:spPr>
          <a:xfrm>
            <a:off x="7230140" y="0"/>
            <a:ext cx="4961860" cy="6858000"/>
          </a:xfrm>
          <a:prstGeom prst="rect">
            <a:avLst/>
          </a:prstGeom>
        </p:spPr>
      </p:pic>
      <p:sp>
        <p:nvSpPr>
          <p:cNvPr id="30728" name="TextBox 3"/>
          <p:cNvSpPr txBox="1">
            <a:spLocks/>
          </p:cNvSpPr>
          <p:nvPr/>
        </p:nvSpPr>
        <p:spPr bwMode="auto">
          <a:xfrm>
            <a:off x="157397" y="767957"/>
            <a:ext cx="66254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The mission of the Education and Workforce Development Cabinet (EWDC) is to educate, prepare and train Kentucky's current and future workforce. </a:t>
            </a:r>
            <a:endParaRPr kumimoji="0" lang="pt-B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954" y="59965"/>
            <a:ext cx="6591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&amp;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 Black" panose="020B0604020202020204" pitchFamily="34" charset="0"/>
                <a:cs typeface="Arial" panose="020B0604020202020204" pitchFamily="34" charset="0"/>
              </a:rPr>
              <a:t>Goals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 Black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22">
            <a:extLst>
              <a:ext uri="{FF2B5EF4-FFF2-40B4-BE49-F238E27FC236}">
                <a16:creationId xmlns:a16="http://schemas.microsoft.com/office/drawing/2014/main" id="{10D25B64-B344-374A-BB1F-13FEB90608E0}"/>
              </a:ext>
            </a:extLst>
          </p:cNvPr>
          <p:cNvSpPr>
            <a:spLocks noEditPoints="1"/>
          </p:cNvSpPr>
          <p:nvPr/>
        </p:nvSpPr>
        <p:spPr bwMode="auto">
          <a:xfrm rot="216216">
            <a:off x="522535" y="3038179"/>
            <a:ext cx="203965" cy="203963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68391" tIns="34195" rIns="68391" bIns="3419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222">
            <a:extLst>
              <a:ext uri="{FF2B5EF4-FFF2-40B4-BE49-F238E27FC236}">
                <a16:creationId xmlns:a16="http://schemas.microsoft.com/office/drawing/2014/main" id="{AB0B5792-2830-A840-A223-E0CE6F549575}"/>
              </a:ext>
            </a:extLst>
          </p:cNvPr>
          <p:cNvSpPr>
            <a:spLocks noEditPoints="1"/>
          </p:cNvSpPr>
          <p:nvPr/>
        </p:nvSpPr>
        <p:spPr bwMode="auto">
          <a:xfrm rot="216216">
            <a:off x="522109" y="4083898"/>
            <a:ext cx="203965" cy="208181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68391" tIns="34195" rIns="68391" bIns="3419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22">
            <a:extLst>
              <a:ext uri="{FF2B5EF4-FFF2-40B4-BE49-F238E27FC236}">
                <a16:creationId xmlns:a16="http://schemas.microsoft.com/office/drawing/2014/main" id="{94676AB8-3083-7C4C-933D-DC2F3BA2A424}"/>
              </a:ext>
            </a:extLst>
          </p:cNvPr>
          <p:cNvSpPr>
            <a:spLocks noEditPoints="1"/>
          </p:cNvSpPr>
          <p:nvPr/>
        </p:nvSpPr>
        <p:spPr bwMode="auto">
          <a:xfrm rot="216216">
            <a:off x="514070" y="4873038"/>
            <a:ext cx="203965" cy="203963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68391" tIns="34195" rIns="68391" bIns="3419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222">
            <a:extLst>
              <a:ext uri="{FF2B5EF4-FFF2-40B4-BE49-F238E27FC236}">
                <a16:creationId xmlns:a16="http://schemas.microsoft.com/office/drawing/2014/main" id="{4F6D2F5C-905B-FB47-8A24-22F955E71A5B}"/>
              </a:ext>
            </a:extLst>
          </p:cNvPr>
          <p:cNvSpPr>
            <a:spLocks noEditPoints="1"/>
          </p:cNvSpPr>
          <p:nvPr/>
        </p:nvSpPr>
        <p:spPr bwMode="auto">
          <a:xfrm rot="216216">
            <a:off x="518121" y="5638578"/>
            <a:ext cx="203965" cy="203963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68391" tIns="34195" rIns="68391" bIns="3419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222">
            <a:extLst>
              <a:ext uri="{FF2B5EF4-FFF2-40B4-BE49-F238E27FC236}">
                <a16:creationId xmlns:a16="http://schemas.microsoft.com/office/drawing/2014/main" id="{10D25B64-B344-374A-BB1F-13FEB90608E0}"/>
              </a:ext>
            </a:extLst>
          </p:cNvPr>
          <p:cNvSpPr>
            <a:spLocks noEditPoints="1"/>
          </p:cNvSpPr>
          <p:nvPr/>
        </p:nvSpPr>
        <p:spPr bwMode="auto">
          <a:xfrm rot="216216">
            <a:off x="522663" y="2020221"/>
            <a:ext cx="203965" cy="203963"/>
          </a:xfrm>
          <a:custGeom>
            <a:avLst/>
            <a:gdLst>
              <a:gd name="T0" fmla="*/ 206 w 412"/>
              <a:gd name="T1" fmla="*/ 0 h 412"/>
              <a:gd name="T2" fmla="*/ 0 w 412"/>
              <a:gd name="T3" fmla="*/ 206 h 412"/>
              <a:gd name="T4" fmla="*/ 206 w 412"/>
              <a:gd name="T5" fmla="*/ 412 h 412"/>
              <a:gd name="T6" fmla="*/ 412 w 412"/>
              <a:gd name="T7" fmla="*/ 206 h 412"/>
              <a:gd name="T8" fmla="*/ 206 w 412"/>
              <a:gd name="T9" fmla="*/ 0 h 412"/>
              <a:gd name="T10" fmla="*/ 171 w 412"/>
              <a:gd name="T11" fmla="*/ 317 h 412"/>
              <a:gd name="T12" fmla="*/ 74 w 412"/>
              <a:gd name="T13" fmla="*/ 220 h 412"/>
              <a:gd name="T14" fmla="*/ 115 w 412"/>
              <a:gd name="T15" fmla="*/ 178 h 412"/>
              <a:gd name="T16" fmla="*/ 171 w 412"/>
              <a:gd name="T17" fmla="*/ 234 h 412"/>
              <a:gd name="T18" fmla="*/ 300 w 412"/>
              <a:gd name="T19" fmla="*/ 105 h 412"/>
              <a:gd name="T20" fmla="*/ 341 w 412"/>
              <a:gd name="T21" fmla="*/ 146 h 412"/>
              <a:gd name="T22" fmla="*/ 171 w 412"/>
              <a:gd name="T23" fmla="*/ 317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" h="412">
                <a:moveTo>
                  <a:pt x="206" y="0"/>
                </a:moveTo>
                <a:cubicBezTo>
                  <a:pt x="92" y="0"/>
                  <a:pt x="0" y="92"/>
                  <a:pt x="0" y="206"/>
                </a:cubicBezTo>
                <a:cubicBezTo>
                  <a:pt x="0" y="320"/>
                  <a:pt x="92" y="412"/>
                  <a:pt x="206" y="412"/>
                </a:cubicBezTo>
                <a:cubicBezTo>
                  <a:pt x="320" y="412"/>
                  <a:pt x="412" y="320"/>
                  <a:pt x="412" y="206"/>
                </a:cubicBezTo>
                <a:cubicBezTo>
                  <a:pt x="412" y="92"/>
                  <a:pt x="320" y="0"/>
                  <a:pt x="206" y="0"/>
                </a:cubicBezTo>
                <a:close/>
                <a:moveTo>
                  <a:pt x="171" y="317"/>
                </a:moveTo>
                <a:cubicBezTo>
                  <a:pt x="74" y="220"/>
                  <a:pt x="74" y="220"/>
                  <a:pt x="74" y="220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71" y="234"/>
                  <a:pt x="171" y="234"/>
                  <a:pt x="171" y="234"/>
                </a:cubicBezTo>
                <a:cubicBezTo>
                  <a:pt x="300" y="105"/>
                  <a:pt x="300" y="105"/>
                  <a:pt x="300" y="105"/>
                </a:cubicBezTo>
                <a:cubicBezTo>
                  <a:pt x="341" y="146"/>
                  <a:pt x="341" y="146"/>
                  <a:pt x="341" y="146"/>
                </a:cubicBezTo>
                <a:cubicBezTo>
                  <a:pt x="171" y="317"/>
                  <a:pt x="171" y="317"/>
                  <a:pt x="171" y="31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68391" tIns="34195" rIns="68391" bIns="3419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611" y="1938660"/>
            <a:ext cx="6096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Provide </a:t>
            </a:r>
            <a:r>
              <a:rPr kumimoji="0" lang="pt-BR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employers with a qualified, skilled workforce and Kentuckians with quality employment opportunities, education and </a:t>
            </a:r>
            <a:r>
              <a:rPr kumimoji="0" lang="pt-BR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training.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Broaden the Kentucky Career Center customer base to increase employment rate and the number of adults earning </a:t>
            </a:r>
            <a:r>
              <a:rPr kumimoji="0" lang="en-US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credentials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Increase Kentucky’s employer engagement rate within the workforce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Establish statewide performance metrics to measure quality of workforce development systems and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Align workforce demand to bridge education and training with </a:t>
            </a:r>
            <a:r>
              <a:rPr kumimoji="0" lang="en-US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employment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87" y="145059"/>
            <a:ext cx="4527712" cy="175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47" y="145515"/>
            <a:ext cx="11821064" cy="1141943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 Student Succeeds Act (ESSA) Preschool Development Grant Birth through 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622" y="1574956"/>
            <a:ext cx="5161472" cy="3730290"/>
          </a:xfrm>
        </p:spPr>
        <p:txBody>
          <a:bodyPr/>
          <a:lstStyle/>
          <a:p>
            <a:pPr marL="436562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Governor’s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Office of Early Childhood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collaborated with CHFS, EWDC, and KDE to develop grant submission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6562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Kentucky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was one of six states to be awarded the highest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amount –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$10.6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6562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Supports young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children and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caregivers focusing on highly vulnerable, rural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 limited accessibility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areas.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6562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career pathway for early childhood and education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professionals, and an apprenticeship in early childcare entry-level positions.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46" y="1598129"/>
            <a:ext cx="5472023" cy="379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4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20" y="0"/>
            <a:ext cx="10972800" cy="966158"/>
          </a:xfrm>
        </p:spPr>
        <p:txBody>
          <a:bodyPr/>
          <a:lstStyle/>
          <a:p>
            <a:pPr algn="l"/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KET FCC Channel Repack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83" y="979732"/>
            <a:ext cx="11363866" cy="5291671"/>
          </a:xfrm>
        </p:spPr>
        <p:txBody>
          <a:bodyPr/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Kentucky’s only statewide broadcasting network reaching over 5.5. million people 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including 7 surrounding states and 10 media markets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Congressionally-mandated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reassign TV stations to new channels and make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spectrum available for enhanced mobile services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transmitters are reassigned to new channels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requires significant structural modifications to broadcast towers,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transmitters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transmission line, and antennas.</a:t>
            </a:r>
          </a:p>
          <a:p>
            <a:pPr marL="0" indent="0">
              <a:buNone/>
            </a:pP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 million reimbursable from the FCC for costs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primary replacement equipment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Tower Reinforcements 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Transmission Line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Transmitters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Antennas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$2.1 million appropriation from the Ky. General Assembly for ancillary systems and cost-saving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Microwave Radio Interconnect upgrade to internet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Transmission Line upgrade for energy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Antennas upgrade to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new TV broadcast standard (ATSC 3.0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Remote Control, Monitoring,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Currently on budget and on time for overall completion by end of year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Image result for KET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0" b="24199"/>
          <a:stretch/>
        </p:blipFill>
        <p:spPr bwMode="auto">
          <a:xfrm>
            <a:off x="8062381" y="1416909"/>
            <a:ext cx="3930161" cy="21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70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1383922"/>
            <a:ext cx="10058400" cy="39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3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4030" y="1135887"/>
            <a:ext cx="5026814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Connects Kentuckians to employment, workforce resources, education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services through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Kentucky Career Center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Administers unemployment insurance program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Assists individuals with disabilities and visual impairments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2580" y="1023497"/>
            <a:ext cx="11163300" cy="38935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39" y="0"/>
            <a:ext cx="11268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Department of Workforce Investment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5" y="1198713"/>
            <a:ext cx="508000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3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471" y="1302142"/>
            <a:ext cx="9288106" cy="440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State Library- Maintains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collections and provides services to public libraries &amp; state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Library Development – Consulting for public libraries, administers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federal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construction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funds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Talking Books – Provides material for visually and physically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impaired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&amp; Local Records – Sets record retention and assists with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record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management for state and local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Archival Services – Maintains state archives &amp; operates research room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Terry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Manuel – Commissioner/State Librarian</a:t>
            </a:r>
          </a:p>
          <a:p>
            <a:pPr lvl="1"/>
            <a:endParaRPr lang="en-US" sz="1267" dirty="0"/>
          </a:p>
        </p:txBody>
      </p:sp>
      <p:sp>
        <p:nvSpPr>
          <p:cNvPr id="4" name="Rectangle 3"/>
          <p:cNvSpPr/>
          <p:nvPr/>
        </p:nvSpPr>
        <p:spPr>
          <a:xfrm>
            <a:off x="407717" y="1615930"/>
            <a:ext cx="11163300" cy="39108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894" y="2611785"/>
            <a:ext cx="3001367" cy="1225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40" y="0"/>
            <a:ext cx="12115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KENTUCKY DEPARTMENT </a:t>
            </a: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4800" b="1" dirty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LIBRARIES &amp; ARCHIVES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 bwMode="auto">
          <a:xfrm>
            <a:off x="1257300" y="4447313"/>
            <a:ext cx="6972300" cy="191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263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09036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73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2pPr>
            <a:lvl3pPr marL="1218072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197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3pPr>
            <a:lvl4pPr marL="182710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4pPr>
            <a:lvl5pPr marL="243614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5pPr>
            <a:lvl6pPr marL="3045181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4217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3253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2289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GOVERNOR’S OFFICE OF EARLY CHILDHOOD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Cross-agency coordination of Early Childhood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$42 million Race to the Top Grant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 Hampton – Executive Director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http://kcpe.ky.gov/images/ban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7018" y="2801278"/>
            <a:ext cx="4820172" cy="136761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14350" y="891951"/>
            <a:ext cx="5467350" cy="33377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10300" y="911001"/>
            <a:ext cx="5467350" cy="3318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19200" y="4378925"/>
            <a:ext cx="9772650" cy="19520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4350" y="919281"/>
            <a:ext cx="5334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KENTUCKY EDUCATIONAL TELEVISION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largest and most respected public broadcasting networks 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nation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Shae Hopkins – Executive Director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0300" y="919281"/>
            <a:ext cx="5334000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COMMISSION ON PROPRIETARY EDUCATION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Regulates professional and technical education to protect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Misty Edwards – Executive Director</a:t>
            </a:r>
          </a:p>
        </p:txBody>
      </p:sp>
      <p:pic>
        <p:nvPicPr>
          <p:cNvPr id="11" name="Picture 2" descr="Image result for ket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6" r="56793" b="23128"/>
          <a:stretch/>
        </p:blipFill>
        <p:spPr bwMode="auto">
          <a:xfrm>
            <a:off x="1782762" y="2763606"/>
            <a:ext cx="2865438" cy="144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40" y="0"/>
            <a:ext cx="7161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Attached Agencies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GOEC Logo_Blue horizontal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1" b="30264"/>
          <a:stretch/>
        </p:blipFill>
        <p:spPr bwMode="auto">
          <a:xfrm>
            <a:off x="7065696" y="4932825"/>
            <a:ext cx="3682816" cy="14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 bwMode="auto">
          <a:xfrm>
            <a:off x="1276349" y="4198915"/>
            <a:ext cx="7341439" cy="224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263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09036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73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2pPr>
            <a:lvl3pPr marL="1218072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197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3pPr>
            <a:lvl4pPr marL="182710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4pPr>
            <a:lvl5pPr marL="243614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-128"/>
              </a:defRPr>
            </a:lvl5pPr>
            <a:lvl6pPr marL="3045181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4217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3253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2289" indent="0" algn="ctr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COMMISSION ON DEAF AND HARD OF HEARING</a:t>
            </a:r>
          </a:p>
          <a:p>
            <a:endParaRPr lang="en-US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700,000 deaf and hard of hearing individuals in Kentucky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cradle-to-grave services to help DHH individuals become productive members of society and obtain employment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Interpreters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equipment (iPads), advocacy and information</a:t>
            </a:r>
          </a:p>
          <a:p>
            <a:pPr algn="l"/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Moore – Executive Director</a:t>
            </a:r>
          </a:p>
        </p:txBody>
      </p:sp>
      <p:pic>
        <p:nvPicPr>
          <p:cNvPr id="4" name="Picture 2" descr="https://volunteer.murraystate.edu/content/volunteer.murraystate.edu/agency/4329.jpg?area=agency"/>
          <p:cNvPicPr>
            <a:picLocks noChangeAspect="1" noChangeArrowheads="1"/>
          </p:cNvPicPr>
          <p:nvPr/>
        </p:nvPicPr>
        <p:blipFill rotWithShape="1">
          <a:blip r:embed="rId3" cstate="print"/>
          <a:srcRect t="28339" b="27618"/>
          <a:stretch/>
        </p:blipFill>
        <p:spPr bwMode="auto">
          <a:xfrm>
            <a:off x="2164223" y="3000676"/>
            <a:ext cx="2278382" cy="1003476"/>
          </a:xfrm>
          <a:prstGeom prst="rect">
            <a:avLst/>
          </a:prstGeom>
          <a:noFill/>
        </p:spPr>
      </p:pic>
      <p:pic>
        <p:nvPicPr>
          <p:cNvPr id="5" name="Picture 4" descr="http://keec.ky.gov/PublishingImages/Logos/KEEClogoColor_Email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4667" y="2812212"/>
            <a:ext cx="1442193" cy="113572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6845" y="5380401"/>
            <a:ext cx="3447345" cy="80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14350" y="900104"/>
            <a:ext cx="5467350" cy="3102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10300" y="919154"/>
            <a:ext cx="5467350" cy="30835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19200" y="4145976"/>
            <a:ext cx="9772650" cy="2073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4350" y="920523"/>
            <a:ext cx="5334000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KENTUCKY CENTER 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SCHOOL SAFETY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development for Kentucky educators for safety best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“Threat” audits of schools incl. bullying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Akers – Executive Director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10300" y="926298"/>
            <a:ext cx="5334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KENTUCKY ENVIRONMENTAL EDUCATION COUNCIL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Promotes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learning and skills for a sustainable and economically healthy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Billy Bennett – Executive Director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40" y="0"/>
            <a:ext cx="7161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Attached Agencies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 descr="http://gsp.ky.gov/Portals/0/Skins/kygsp/img/hdr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675" y="3142352"/>
            <a:ext cx="1724025" cy="1533525"/>
          </a:xfrm>
          <a:prstGeom prst="rect">
            <a:avLst/>
          </a:prstGeom>
          <a:noFill/>
        </p:spPr>
      </p:pic>
      <p:pic>
        <p:nvPicPr>
          <p:cNvPr id="27" name="Picture 4" descr="http://www.georgetowncollege.edu/news/files/2014/12/GSE-Logo-N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4887" y="3444169"/>
            <a:ext cx="2487642" cy="91440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6267450" y="1102243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GOVERNOR’S SCHOOL FOR ENTREPRENEURS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thinking, customer discovery,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launching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64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 @ Georgetown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Glidewell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Executive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2450" y="1086749"/>
            <a:ext cx="501015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GOVERNOR’S SCHOLARS PROGRAM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1983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Ambition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keep brightest students in KY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1100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 on three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campuses</a:t>
            </a:r>
          </a:p>
          <a:p>
            <a:pPr>
              <a:spcBef>
                <a:spcPts val="0"/>
              </a:spcBef>
            </a:pPr>
            <a:endParaRPr 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 Cedeno–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4350" y="1038206"/>
            <a:ext cx="5467350" cy="3761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10300" y="1057256"/>
            <a:ext cx="5467350" cy="3318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6240" y="0"/>
            <a:ext cx="7161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-1"/>
          <a:stretch/>
        </p:blipFill>
        <p:spPr>
          <a:xfrm>
            <a:off x="6245524" y="124713"/>
            <a:ext cx="5946475" cy="6585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40" y="0"/>
            <a:ext cx="49098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Cabinet Reorganization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308" y="1770177"/>
            <a:ext cx="58659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Restructure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programmatic and administrative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support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agencies:</a:t>
            </a:r>
            <a:b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Apprenticeship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 of Office of Vocational Rehabilitation and Office of the Blind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Education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effectively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resources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loss of employment status 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funding.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3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39" y="0"/>
            <a:ext cx="7972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Registered Apprenticeship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569776"/>
            <a:ext cx="5575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endParaRPr lang="en-US" sz="2000" baseline="0" dirty="0" smtClean="0">
              <a:solidFill>
                <a:prstClr val="black"/>
              </a:solidFill>
              <a:latin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684" y="1145717"/>
            <a:ext cx="688527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Registered Apprenticeship Program transferred by Executive Order on July 17, 2018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Integrated apprenticeship model with other workforce resources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employer-driven approach that has benefited 3,715 apprentices in 266 programs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Kentucky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Nearly $1.1 million in federal funding allotted to Kentucky’s apprenticeship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Kentucky’s apprenticeship program’s impact as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December 2018: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248 new apprentices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 new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 new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occupations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09288"/>
            <a:ext cx="12192000" cy="348712"/>
          </a:xfrm>
          <a:prstGeom prst="rect">
            <a:avLst/>
          </a:prstGeom>
          <a:solidFill>
            <a:srgbClr val="2428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01" y="4261456"/>
            <a:ext cx="3163803" cy="1864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748" y="1265887"/>
            <a:ext cx="4129177" cy="275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8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 Fitness 16x9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19_Office Theme">
  <a:themeElements>
    <a:clrScheme name="Think Kentucky">
      <a:dk1>
        <a:sysClr val="windowText" lastClr="000000"/>
      </a:dk1>
      <a:lt1>
        <a:sysClr val="window" lastClr="FFFFFF"/>
      </a:lt1>
      <a:dk2>
        <a:srgbClr val="ACDEE6"/>
      </a:dk2>
      <a:lt2>
        <a:srgbClr val="EEECE1"/>
      </a:lt2>
      <a:accent1>
        <a:srgbClr val="309EBD"/>
      </a:accent1>
      <a:accent2>
        <a:srgbClr val="F8961F"/>
      </a:accent2>
      <a:accent3>
        <a:srgbClr val="ACDE59"/>
      </a:accent3>
      <a:accent4>
        <a:srgbClr val="F15A2C"/>
      </a:accent4>
      <a:accent5>
        <a:srgbClr val="EA1C2D"/>
      </a:accent5>
      <a:accent6>
        <a:srgbClr val="CCCCC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Think Kentucky">
      <a:dk1>
        <a:sysClr val="windowText" lastClr="000000"/>
      </a:dk1>
      <a:lt1>
        <a:sysClr val="window" lastClr="FFFFFF"/>
      </a:lt1>
      <a:dk2>
        <a:srgbClr val="ACDEE6"/>
      </a:dk2>
      <a:lt2>
        <a:srgbClr val="EEECE1"/>
      </a:lt2>
      <a:accent1>
        <a:srgbClr val="309EBD"/>
      </a:accent1>
      <a:accent2>
        <a:srgbClr val="F8961F"/>
      </a:accent2>
      <a:accent3>
        <a:srgbClr val="ACDE59"/>
      </a:accent3>
      <a:accent4>
        <a:srgbClr val="F15A2C"/>
      </a:accent4>
      <a:accent5>
        <a:srgbClr val="EA1C2D"/>
      </a:accent5>
      <a:accent6>
        <a:srgbClr val="CCCCC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796</Words>
  <Application>Microsoft Office PowerPoint</Application>
  <PresentationFormat>Widescreen</PresentationFormat>
  <Paragraphs>241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ＭＳ Ｐゴシック</vt:lpstr>
      <vt:lpstr>ＭＳ Ｐゴシック</vt:lpstr>
      <vt:lpstr>Arial</vt:lpstr>
      <vt:lpstr>Arial Black</vt:lpstr>
      <vt:lpstr>Arial Bold</vt:lpstr>
      <vt:lpstr>Calibri</vt:lpstr>
      <vt:lpstr>Calibri Light</vt:lpstr>
      <vt:lpstr>Gill Sans</vt:lpstr>
      <vt:lpstr>Helvetica Light</vt:lpstr>
      <vt:lpstr>Lato Regular</vt:lpstr>
      <vt:lpstr>Times New Roman</vt:lpstr>
      <vt:lpstr>Wingdings</vt:lpstr>
      <vt:lpstr>Health Fitness 16x9</vt:lpstr>
      <vt:lpstr>19_Office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EWDC Organizational Structure</vt:lpstr>
      <vt:lpstr>2018 – 2020 Budget &amp; Expenditures</vt:lpstr>
      <vt:lpstr>Source of Cabinet Funds 2018-2020</vt:lpstr>
      <vt:lpstr>PowerPoint Presentation</vt:lpstr>
      <vt:lpstr>Sustainability of KYStats Funding</vt:lpstr>
      <vt:lpstr>Kentucky Work Ready Scholarship</vt:lpstr>
      <vt:lpstr>PowerPoint Presentation</vt:lpstr>
      <vt:lpstr>PowerPoint Presentation</vt:lpstr>
      <vt:lpstr>Every Student Succeeds Act (ESSA) Preschool Development Grant Birth through Five </vt:lpstr>
      <vt:lpstr>KET FCC Channel Repack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Danielle N (Education Cabinet)</dc:creator>
  <cp:lastModifiedBy>Hurst, Brett (Education Cabinet)</cp:lastModifiedBy>
  <cp:revision>138</cp:revision>
  <cp:lastPrinted>2019-02-12T15:09:21Z</cp:lastPrinted>
  <dcterms:created xsi:type="dcterms:W3CDTF">2019-02-05T17:55:18Z</dcterms:created>
  <dcterms:modified xsi:type="dcterms:W3CDTF">2019-02-12T16:02:46Z</dcterms:modified>
</cp:coreProperties>
</file>