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7" r:id="rId2"/>
    <p:sldMasterId id="2147483685" r:id="rId3"/>
  </p:sldMasterIdLst>
  <p:notesMasterIdLst>
    <p:notesMasterId r:id="rId14"/>
  </p:notesMasterIdLst>
  <p:handoutMasterIdLst>
    <p:handoutMasterId r:id="rId15"/>
  </p:handoutMasterIdLst>
  <p:sldIdLst>
    <p:sldId id="257" r:id="rId4"/>
    <p:sldId id="289" r:id="rId5"/>
    <p:sldId id="326" r:id="rId6"/>
    <p:sldId id="324" r:id="rId7"/>
    <p:sldId id="327" r:id="rId8"/>
    <p:sldId id="310" r:id="rId9"/>
    <p:sldId id="318" r:id="rId10"/>
    <p:sldId id="323" r:id="rId11"/>
    <p:sldId id="321" r:id="rId12"/>
    <p:sldId id="307" r:id="rId1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07" autoAdjust="0"/>
  </p:normalViewPr>
  <p:slideViewPr>
    <p:cSldViewPr snapToGrid="0">
      <p:cViewPr varScale="1">
        <p:scale>
          <a:sx n="84" d="100"/>
          <a:sy n="84" d="100"/>
        </p:scale>
        <p:origin x="629" y="8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dirty="0"/>
              <a:t>Appropriation by Fund Source</a:t>
            </a:r>
          </a:p>
        </c:rich>
      </c:tx>
      <c:layout>
        <c:manualLayout>
          <c:xMode val="edge"/>
          <c:yMode val="edge"/>
          <c:x val="0.18836682775900479"/>
          <c:y val="2.380950482691034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450058326042579"/>
          <c:y val="0.14321428571428574"/>
          <c:w val="0.8451640419947507"/>
          <c:h val="0.66998656417947755"/>
        </c:manualLayout>
      </c:layout>
      <c:bar3DChart>
        <c:barDir val="col"/>
        <c:grouping val="clustered"/>
        <c:varyColors val="0"/>
        <c:ser>
          <c:idx val="0"/>
          <c:order val="0"/>
          <c:tx>
            <c:strRef>
              <c:f>Sheet1!$B$1</c:f>
              <c:strCache>
                <c:ptCount val="1"/>
                <c:pt idx="0">
                  <c:v>General</c:v>
                </c:pt>
              </c:strCache>
            </c:strRef>
          </c:tx>
          <c:spPr>
            <a:solidFill>
              <a:schemeClr val="accent1"/>
            </a:solidFill>
            <a:ln>
              <a:noFill/>
            </a:ln>
            <a:effectLst/>
            <a:sp3d/>
          </c:spPr>
          <c:invertIfNegative val="0"/>
          <c:cat>
            <c:strRef>
              <c:f>Sheet1!$A$2:$A$4</c:f>
              <c:strCache>
                <c:ptCount val="3"/>
                <c:pt idx="0">
                  <c:v>BOSS</c:v>
                </c:pt>
                <c:pt idx="1">
                  <c:v>LARS</c:v>
                </c:pt>
                <c:pt idx="2">
                  <c:v>SEEK</c:v>
                </c:pt>
              </c:strCache>
            </c:strRef>
          </c:cat>
          <c:val>
            <c:numRef>
              <c:f>Sheet1!$B$2:$B$4</c:f>
              <c:numCache>
                <c:formatCode>"$"#,##0</c:formatCode>
                <c:ptCount val="3"/>
                <c:pt idx="0">
                  <c:v>59534200</c:v>
                </c:pt>
                <c:pt idx="1">
                  <c:v>1005897400</c:v>
                </c:pt>
                <c:pt idx="2">
                  <c:v>3056500800</c:v>
                </c:pt>
              </c:numCache>
            </c:numRef>
          </c:val>
        </c:ser>
        <c:ser>
          <c:idx val="1"/>
          <c:order val="1"/>
          <c:tx>
            <c:strRef>
              <c:f>Sheet1!$C$1</c:f>
              <c:strCache>
                <c:ptCount val="1"/>
                <c:pt idx="0">
                  <c:v>Federal</c:v>
                </c:pt>
              </c:strCache>
            </c:strRef>
          </c:tx>
          <c:spPr>
            <a:solidFill>
              <a:schemeClr val="accent2"/>
            </a:solidFill>
            <a:ln>
              <a:noFill/>
            </a:ln>
            <a:effectLst/>
            <a:sp3d/>
          </c:spPr>
          <c:invertIfNegative val="0"/>
          <c:cat>
            <c:strRef>
              <c:f>Sheet1!$A$2:$A$4</c:f>
              <c:strCache>
                <c:ptCount val="3"/>
                <c:pt idx="0">
                  <c:v>BOSS</c:v>
                </c:pt>
                <c:pt idx="1">
                  <c:v>LARS</c:v>
                </c:pt>
                <c:pt idx="2">
                  <c:v>SEEK</c:v>
                </c:pt>
              </c:strCache>
            </c:strRef>
          </c:cat>
          <c:val>
            <c:numRef>
              <c:f>Sheet1!$C$2:$C$4</c:f>
              <c:numCache>
                <c:formatCode>"$"#,##0</c:formatCode>
                <c:ptCount val="3"/>
                <c:pt idx="0">
                  <c:v>389489500</c:v>
                </c:pt>
                <c:pt idx="1">
                  <c:v>559446700</c:v>
                </c:pt>
                <c:pt idx="2">
                  <c:v>0</c:v>
                </c:pt>
              </c:numCache>
            </c:numRef>
          </c:val>
        </c:ser>
        <c:ser>
          <c:idx val="2"/>
          <c:order val="2"/>
          <c:tx>
            <c:strRef>
              <c:f>Sheet1!$D$1</c:f>
              <c:strCache>
                <c:ptCount val="1"/>
                <c:pt idx="0">
                  <c:v>Restricted</c:v>
                </c:pt>
              </c:strCache>
            </c:strRef>
          </c:tx>
          <c:spPr>
            <a:solidFill>
              <a:schemeClr val="accent3"/>
            </a:solidFill>
            <a:ln>
              <a:noFill/>
            </a:ln>
            <a:effectLst/>
            <a:sp3d/>
          </c:spPr>
          <c:invertIfNegative val="0"/>
          <c:cat>
            <c:strRef>
              <c:f>Sheet1!$A$2:$A$4</c:f>
              <c:strCache>
                <c:ptCount val="3"/>
                <c:pt idx="0">
                  <c:v>BOSS</c:v>
                </c:pt>
                <c:pt idx="1">
                  <c:v>LARS</c:v>
                </c:pt>
                <c:pt idx="2">
                  <c:v>SEEK</c:v>
                </c:pt>
              </c:strCache>
            </c:strRef>
          </c:cat>
          <c:val>
            <c:numRef>
              <c:f>Sheet1!$D$2:$D$4</c:f>
              <c:numCache>
                <c:formatCode>"$"#,##0</c:formatCode>
                <c:ptCount val="3"/>
                <c:pt idx="0">
                  <c:v>7401500</c:v>
                </c:pt>
                <c:pt idx="1">
                  <c:v>35919500</c:v>
                </c:pt>
                <c:pt idx="2">
                  <c:v>0</c:v>
                </c:pt>
              </c:numCache>
            </c:numRef>
          </c:val>
        </c:ser>
        <c:dLbls>
          <c:showLegendKey val="0"/>
          <c:showVal val="0"/>
          <c:showCatName val="0"/>
          <c:showSerName val="0"/>
          <c:showPercent val="0"/>
          <c:showBubbleSize val="0"/>
        </c:dLbls>
        <c:gapWidth val="219"/>
        <c:shape val="box"/>
        <c:axId val="157114296"/>
        <c:axId val="157117432"/>
        <c:axId val="0"/>
      </c:bar3DChart>
      <c:catAx>
        <c:axId val="1571142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7117432"/>
        <c:crosses val="autoZero"/>
        <c:auto val="1"/>
        <c:lblAlgn val="ctr"/>
        <c:lblOffset val="100"/>
        <c:noMultiLvlLbl val="0"/>
      </c:catAx>
      <c:valAx>
        <c:axId val="15711743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7114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r">
              <a:defRPr sz="3200" b="0" i="0" u="none" strike="noStrike" kern="1200" spc="0" baseline="0">
                <a:solidFill>
                  <a:schemeClr val="tx1">
                    <a:lumMod val="65000"/>
                    <a:lumOff val="35000"/>
                  </a:schemeClr>
                </a:solidFill>
                <a:latin typeface="+mn-lt"/>
                <a:ea typeface="+mn-ea"/>
                <a:cs typeface="+mn-cs"/>
              </a:defRPr>
            </a:pPr>
            <a:r>
              <a:rPr lang="en-US" sz="3200" dirty="0"/>
              <a:t>General </a:t>
            </a:r>
            <a:r>
              <a:rPr lang="en-US" sz="3200" dirty="0" smtClean="0"/>
              <a:t>Fund</a:t>
            </a:r>
            <a:r>
              <a:rPr lang="en-US" sz="3200" baseline="0" dirty="0" smtClean="0"/>
              <a:t> Breakdown</a:t>
            </a:r>
            <a:endParaRPr lang="en-US" sz="3200" dirty="0"/>
          </a:p>
        </c:rich>
      </c:tx>
      <c:layout>
        <c:manualLayout>
          <c:xMode val="edge"/>
          <c:yMode val="edge"/>
          <c:x val="0.19571905427791025"/>
          <c:y val="1.7033976555959871E-2"/>
        </c:manualLayout>
      </c:layout>
      <c:overlay val="0"/>
      <c:spPr>
        <a:noFill/>
        <a:ln>
          <a:noFill/>
        </a:ln>
        <a:effectLst/>
      </c:spPr>
      <c:txPr>
        <a:bodyPr rot="0" spcFirstLastPara="1" vertOverflow="ellipsis" vert="horz" wrap="square" anchor="ctr" anchorCtr="1"/>
        <a:lstStyle/>
        <a:p>
          <a:pPr algn="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1"/>
          <c:order val="1"/>
          <c:tx>
            <c:strRef>
              <c:f>Sheet1!$C$1</c:f>
              <c:strCache>
                <c:ptCount val="1"/>
                <c:pt idx="0">
                  <c:v>Column1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SEEK 74.15%</c:v>
                </c:pt>
                <c:pt idx="1">
                  <c:v>KDE Frankfort 0.65%</c:v>
                </c:pt>
                <c:pt idx="2">
                  <c:v>KSB/KSD 0.41%</c:v>
                </c:pt>
                <c:pt idx="3">
                  <c:v>OCTEST 0.95%</c:v>
                </c:pt>
                <c:pt idx="4">
                  <c:v>Grants to Districts 6.58%</c:v>
                </c:pt>
                <c:pt idx="5">
                  <c:v>Health/Life 17.26%</c:v>
                </c:pt>
              </c:strCache>
            </c:strRef>
          </c:cat>
          <c:val>
            <c:numRef>
              <c:f>Sheet1!$C$2:$C$7</c:f>
              <c:numCache>
                <c:formatCode>0.00%</c:formatCode>
                <c:ptCount val="6"/>
                <c:pt idx="0">
                  <c:v>0.74152133111159224</c:v>
                </c:pt>
                <c:pt idx="1">
                  <c:v>6.4716248136432323E-3</c:v>
                </c:pt>
                <c:pt idx="2">
                  <c:v>4.0833517793741596E-3</c:v>
                </c:pt>
                <c:pt idx="3">
                  <c:v>9.5148819034489747E-3</c:v>
                </c:pt>
                <c:pt idx="4">
                  <c:v>6.5780190863877347E-2</c:v>
                </c:pt>
                <c:pt idx="5">
                  <c:v>0.17262861952806408</c:v>
                </c:pt>
              </c:numCache>
            </c:numRef>
          </c:val>
        </c:ser>
        <c:dLbls>
          <c:dLblPos val="bestFit"/>
          <c:showLegendKey val="0"/>
          <c:showVal val="1"/>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Sheet1!$B$1:$C$1</c15:sqref>
                        </c15:formulaRef>
                      </c:ext>
                    </c:extLst>
                    <c:strCache>
                      <c:ptCount val="1"/>
                      <c:pt idx="0">
                        <c:v>Sales Column1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Sheet1!$A$2:$A$7</c15:sqref>
                        </c15:formulaRef>
                      </c:ext>
                    </c:extLst>
                    <c:strCache>
                      <c:ptCount val="6"/>
                      <c:pt idx="0">
                        <c:v>SEEK 74.15%</c:v>
                      </c:pt>
                      <c:pt idx="1">
                        <c:v>KDE Frankfort 0.65%</c:v>
                      </c:pt>
                      <c:pt idx="2">
                        <c:v>KSB/KSD 0.41%</c:v>
                      </c:pt>
                      <c:pt idx="3">
                        <c:v>OCTEST 0.95%</c:v>
                      </c:pt>
                      <c:pt idx="4">
                        <c:v>Grants to Districts 6.58%</c:v>
                      </c:pt>
                      <c:pt idx="5">
                        <c:v>Health/Life 17.26%</c:v>
                      </c:pt>
                    </c:strCache>
                  </c:strRef>
                </c:cat>
                <c:val>
                  <c:numRef>
                    <c:extLst>
                      <c:ext uri="{02D57815-91ED-43cb-92C2-25804820EDAC}">
                        <c15:formulaRef>
                          <c15:sqref>Sheet1!$B$2:$B$7</c15:sqref>
                        </c15:formulaRef>
                      </c:ext>
                    </c:extLst>
                    <c:numCache>
                      <c:formatCode>General</c:formatCode>
                      <c:ptCount val="6"/>
                      <c:pt idx="0">
                        <c:v>3056500800</c:v>
                      </c:pt>
                      <c:pt idx="1">
                        <c:v>26675600</c:v>
                      </c:pt>
                      <c:pt idx="2">
                        <c:v>16831300</c:v>
                      </c:pt>
                      <c:pt idx="3">
                        <c:v>39219700</c:v>
                      </c:pt>
                      <c:pt idx="4">
                        <c:v>271141500</c:v>
                      </c:pt>
                      <c:pt idx="5">
                        <c:v>711563500</c:v>
                      </c:pt>
                    </c:numCache>
                  </c:numRef>
                </c:val>
              </c15:ser>
            </c15:filteredPieSeries>
          </c:ext>
        </c:extLst>
      </c:pieChart>
      <c:spPr>
        <a:noFill/>
        <a:ln>
          <a:noFill/>
        </a:ln>
        <a:effectLst/>
      </c:spPr>
    </c:plotArea>
    <c:legend>
      <c:legendPos val="r"/>
      <c:layout>
        <c:manualLayout>
          <c:xMode val="edge"/>
          <c:yMode val="edge"/>
          <c:x val="0.71857210557013707"/>
          <c:y val="0.16439626816039377"/>
          <c:w val="0.24014146440531181"/>
          <c:h val="0.8276380005982010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FAC1F091-6E63-4A00-83B5-E6458C803711}" type="datetimeFigureOut">
              <a:rPr lang="en-US" smtClean="0"/>
              <a:t>2/12/2019</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7DEBC9C5-8BE7-4E67-A3E9-0AC05FDF833C}" type="slidenum">
              <a:rPr lang="en-US" smtClean="0"/>
              <a:t>‹#›</a:t>
            </a:fld>
            <a:endParaRPr lang="en-US"/>
          </a:p>
        </p:txBody>
      </p:sp>
    </p:spTree>
    <p:extLst>
      <p:ext uri="{BB962C8B-B14F-4D97-AF65-F5344CB8AC3E}">
        <p14:creationId xmlns:p14="http://schemas.microsoft.com/office/powerpoint/2010/main" val="2985797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74CEF05E-7B4D-4A3A-9C07-641F4C539FC5}" type="datetimeFigureOut">
              <a:rPr lang="en-US" smtClean="0"/>
              <a:t>2/12/2019</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F3A2D2B-6855-4ED1-A039-2FAA0CDE2FF0}" type="slidenum">
              <a:rPr lang="en-US" smtClean="0"/>
              <a:t>‹#›</a:t>
            </a:fld>
            <a:endParaRPr lang="en-US" dirty="0"/>
          </a:p>
        </p:txBody>
      </p:sp>
    </p:spTree>
    <p:extLst>
      <p:ext uri="{BB962C8B-B14F-4D97-AF65-F5344CB8AC3E}">
        <p14:creationId xmlns:p14="http://schemas.microsoft.com/office/powerpoint/2010/main" val="1653210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used this presentation for SFCC meeting</a:t>
            </a:r>
            <a:r>
              <a:rPr lang="en-US" baseline="0" dirty="0" smtClean="0"/>
              <a:t> on Sep 6</a:t>
            </a:r>
            <a:r>
              <a:rPr lang="en-US" baseline="30000" dirty="0" smtClean="0"/>
              <a:t>th</a:t>
            </a:r>
            <a:r>
              <a:rPr lang="en-US" baseline="0" dirty="0" smtClean="0"/>
              <a:t>, 2017</a:t>
            </a:r>
            <a:endParaRPr lang="en-US" dirty="0"/>
          </a:p>
        </p:txBody>
      </p:sp>
      <p:sp>
        <p:nvSpPr>
          <p:cNvPr id="4" name="Slide Number Placeholder 3"/>
          <p:cNvSpPr>
            <a:spLocks noGrp="1"/>
          </p:cNvSpPr>
          <p:nvPr>
            <p:ph type="sldNum" sz="quarter" idx="10"/>
          </p:nvPr>
        </p:nvSpPr>
        <p:spPr/>
        <p:txBody>
          <a:bodyPr/>
          <a:lstStyle/>
          <a:p>
            <a:fld id="{726EEF0C-2198-4E3E-9C50-D5E266F035B1}" type="slidenum">
              <a:rPr lang="en-US" smtClean="0"/>
              <a:t>1</a:t>
            </a:fld>
            <a:endParaRPr lang="en-US" dirty="0"/>
          </a:p>
        </p:txBody>
      </p:sp>
    </p:spTree>
    <p:extLst>
      <p:ext uri="{BB962C8B-B14F-4D97-AF65-F5344CB8AC3E}">
        <p14:creationId xmlns:p14="http://schemas.microsoft.com/office/powerpoint/2010/main" val="1457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2D386FEC-79E8-4CD4-9FB2-5987C18A958C}" type="slidenum">
              <a:rPr lang="en-US" smtClean="0"/>
              <a:t>‹#›</a:t>
            </a:fld>
            <a:endParaRPr lang="en-US" dirty="0"/>
          </a:p>
        </p:txBody>
      </p:sp>
    </p:spTree>
    <p:extLst>
      <p:ext uri="{BB962C8B-B14F-4D97-AF65-F5344CB8AC3E}">
        <p14:creationId xmlns:p14="http://schemas.microsoft.com/office/powerpoint/2010/main" val="3338282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750858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smtClean="0"/>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dirty="0"/>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42336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smtClean="0"/>
              <a:t>Click to edit Master title style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dirty="0"/>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Picture Placeholder 3"/>
          <p:cNvSpPr>
            <a:spLocks noGrp="1"/>
          </p:cNvSpPr>
          <p:nvPr>
            <p:ph type="pic" sz="quarter" idx="15"/>
          </p:nvPr>
        </p:nvSpPr>
        <p:spPr>
          <a:xfrm>
            <a:off x="581025" y="1801813"/>
            <a:ext cx="4481513" cy="4694237"/>
          </a:xfrm>
        </p:spPr>
        <p:txBody>
          <a:bodyPr/>
          <a:lstStyle/>
          <a:p>
            <a:r>
              <a:rPr lang="en-US" dirty="0" smtClean="0"/>
              <a:t>Click icon to add picture</a:t>
            </a:r>
            <a:endParaRPr lang="en-US" dirty="0"/>
          </a:p>
        </p:txBody>
      </p:sp>
    </p:spTree>
    <p:extLst>
      <p:ext uri="{BB962C8B-B14F-4D97-AF65-F5344CB8AC3E}">
        <p14:creationId xmlns:p14="http://schemas.microsoft.com/office/powerpoint/2010/main" val="4005653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r>
              <a:rPr lang="en-US" smtClean="0"/>
              <a:t>Click to edit Master text styles</a:t>
            </a:r>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386181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dirty="0"/>
          </a:p>
        </p:txBody>
      </p:sp>
      <p:sp>
        <p:nvSpPr>
          <p:cNvPr id="10" name="Content Placeholder 2"/>
          <p:cNvSpPr>
            <a:spLocks noGrp="1"/>
          </p:cNvSpPr>
          <p:nvPr>
            <p:ph sz="half" idx="13"/>
          </p:nvPr>
        </p:nvSpPr>
        <p:spPr>
          <a:xfrm>
            <a:off x="581633" y="2689786"/>
            <a:ext cx="4297680" cy="380654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274247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2891199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3626547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dirty="0"/>
          </a:p>
        </p:txBody>
      </p:sp>
      <p:sp>
        <p:nvSpPr>
          <p:cNvPr id="4" name="Picture Placeholder 3"/>
          <p:cNvSpPr>
            <a:spLocks noGrp="1"/>
          </p:cNvSpPr>
          <p:nvPr>
            <p:ph type="pic" sz="quarter" idx="13"/>
          </p:nvPr>
        </p:nvSpPr>
        <p:spPr>
          <a:xfrm>
            <a:off x="573088" y="2629957"/>
            <a:ext cx="2525712" cy="1792288"/>
          </a:xfrm>
        </p:spPr>
        <p:txBody>
          <a:bodyPr/>
          <a:lstStyle/>
          <a:p>
            <a:r>
              <a:rPr lang="en-US" dirty="0" smtClean="0"/>
              <a:t>Click icon to add picture</a:t>
            </a:r>
            <a:endParaRPr lang="en-US" dirty="0"/>
          </a:p>
        </p:txBody>
      </p:sp>
      <p:sp>
        <p:nvSpPr>
          <p:cNvPr id="6" name="Picture Placeholder 3"/>
          <p:cNvSpPr>
            <a:spLocks noGrp="1"/>
          </p:cNvSpPr>
          <p:nvPr>
            <p:ph type="pic" sz="quarter" idx="14"/>
          </p:nvPr>
        </p:nvSpPr>
        <p:spPr>
          <a:xfrm>
            <a:off x="573088" y="514924"/>
            <a:ext cx="2525712" cy="1792288"/>
          </a:xfrm>
        </p:spPr>
        <p:txBody>
          <a:bodyPr/>
          <a:lstStyle/>
          <a:p>
            <a:r>
              <a:rPr lang="en-US" dirty="0" smtClean="0"/>
              <a:t>Click icon to add picture</a:t>
            </a:r>
            <a:endParaRPr lang="en-US" dirty="0"/>
          </a:p>
        </p:txBody>
      </p:sp>
      <p:sp>
        <p:nvSpPr>
          <p:cNvPr id="8" name="Picture Placeholder 3"/>
          <p:cNvSpPr>
            <a:spLocks noGrp="1"/>
          </p:cNvSpPr>
          <p:nvPr>
            <p:ph type="pic" sz="quarter" idx="15"/>
          </p:nvPr>
        </p:nvSpPr>
        <p:spPr>
          <a:xfrm>
            <a:off x="573088" y="4744990"/>
            <a:ext cx="2525712" cy="1792288"/>
          </a:xfrm>
        </p:spPr>
        <p:txBody>
          <a:bodyPr/>
          <a:lstStyle/>
          <a:p>
            <a:r>
              <a:rPr lang="en-US" dirty="0" smtClean="0"/>
              <a:t>Click icon to add picture</a:t>
            </a:r>
            <a:endParaRPr lang="en-US" dirty="0"/>
          </a:p>
        </p:txBody>
      </p:sp>
    </p:spTree>
    <p:extLst>
      <p:ext uri="{BB962C8B-B14F-4D97-AF65-F5344CB8AC3E}">
        <p14:creationId xmlns:p14="http://schemas.microsoft.com/office/powerpoint/2010/main" val="4031222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3471507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89728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KDE Custom Layout">
    <p:spTree>
      <p:nvGrpSpPr>
        <p:cNvPr id="1" name=""/>
        <p:cNvGrpSpPr/>
        <p:nvPr/>
      </p:nvGrpSpPr>
      <p:grpSpPr>
        <a:xfrm>
          <a:off x="0" y="0"/>
          <a:ext cx="0" cy="0"/>
          <a:chOff x="0" y="0"/>
          <a:chExt cx="0" cy="0"/>
        </a:xfrm>
      </p:grpSpPr>
      <p:pic>
        <p:nvPicPr>
          <p:cNvPr id="3"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2274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7" name="Slide Number Placeholder 6"/>
          <p:cNvSpPr>
            <a:spLocks noGrp="1"/>
          </p:cNvSpPr>
          <p:nvPr>
            <p:ph type="sldNum" sz="quarter" idx="14"/>
          </p:nvPr>
        </p:nvSpPr>
        <p:spPr/>
        <p:txBody>
          <a:body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2678430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3293370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8716366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11016766" y="6309650"/>
            <a:ext cx="683339" cy="365125"/>
          </a:xfrm>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1040649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800" b="0" i="0">
                <a:solidFill>
                  <a:schemeClr val="bg1"/>
                </a:solidFill>
                <a:latin typeface="Franklin Gothic Medium"/>
                <a:cs typeface="Franklin Gothic Medium"/>
              </a:defRPr>
            </a:lvl1pPr>
          </a:lstStyle>
          <a:p>
            <a:pPr marL="26670">
              <a:lnSpc>
                <a:spcPts val="2110"/>
              </a:lnSpc>
            </a:pPr>
            <a:fld id="{81D60167-4931-47E6-BA6A-407CBD079E47}" type="slidenum">
              <a:rPr dirty="0">
                <a:solidFill>
                  <a:prstClr val="white"/>
                </a:solidFill>
              </a:rPr>
              <a:pPr marL="26670">
                <a:lnSpc>
                  <a:spcPts val="2110"/>
                </a:lnSpc>
              </a:pPr>
              <a:t>‹#›</a:t>
            </a:fld>
            <a:endParaRPr dirty="0">
              <a:solidFill>
                <a:prstClr val="white"/>
              </a:solidFill>
            </a:endParaRPr>
          </a:p>
        </p:txBody>
      </p:sp>
    </p:spTree>
    <p:extLst>
      <p:ext uri="{BB962C8B-B14F-4D97-AF65-F5344CB8AC3E}">
        <p14:creationId xmlns:p14="http://schemas.microsoft.com/office/powerpoint/2010/main" val="8070211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072C62"/>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800" b="0" i="0">
                <a:solidFill>
                  <a:schemeClr val="bg1"/>
                </a:solidFill>
                <a:latin typeface="Franklin Gothic Medium"/>
                <a:cs typeface="Franklin Gothic Medium"/>
              </a:defRPr>
            </a:lvl1pPr>
          </a:lstStyle>
          <a:p>
            <a:pPr marL="26670">
              <a:lnSpc>
                <a:spcPts val="2110"/>
              </a:lnSpc>
            </a:pPr>
            <a:fld id="{81D60167-4931-47E6-BA6A-407CBD079E47}" type="slidenum">
              <a:rPr dirty="0">
                <a:solidFill>
                  <a:prstClr val="white"/>
                </a:solidFill>
              </a:rPr>
              <a:pPr marL="26670">
                <a:lnSpc>
                  <a:spcPts val="2110"/>
                </a:lnSpc>
              </a:pPr>
              <a:t>‹#›</a:t>
            </a:fld>
            <a:endParaRPr dirty="0">
              <a:solidFill>
                <a:prstClr val="white"/>
              </a:solidFill>
            </a:endParaRPr>
          </a:p>
        </p:txBody>
      </p:sp>
    </p:spTree>
    <p:extLst>
      <p:ext uri="{BB962C8B-B14F-4D97-AF65-F5344CB8AC3E}">
        <p14:creationId xmlns:p14="http://schemas.microsoft.com/office/powerpoint/2010/main" val="9060032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072C62"/>
                </a:solidFill>
                <a:latin typeface="Times New Roman"/>
                <a:cs typeface="Times New Roman"/>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sz="1800" b="0" i="0">
                <a:solidFill>
                  <a:schemeClr val="bg1"/>
                </a:solidFill>
                <a:latin typeface="Franklin Gothic Medium"/>
                <a:cs typeface="Franklin Gothic Medium"/>
              </a:defRPr>
            </a:lvl1pPr>
          </a:lstStyle>
          <a:p>
            <a:pPr marL="26670">
              <a:lnSpc>
                <a:spcPts val="2110"/>
              </a:lnSpc>
            </a:pPr>
            <a:fld id="{81D60167-4931-47E6-BA6A-407CBD079E47}" type="slidenum">
              <a:rPr dirty="0">
                <a:solidFill>
                  <a:prstClr val="white"/>
                </a:solidFill>
              </a:rPr>
              <a:pPr marL="26670">
                <a:lnSpc>
                  <a:spcPts val="2110"/>
                </a:lnSpc>
              </a:pPr>
              <a:t>‹#›</a:t>
            </a:fld>
            <a:endParaRPr dirty="0">
              <a:solidFill>
                <a:prstClr val="white"/>
              </a:solidFill>
            </a:endParaRPr>
          </a:p>
        </p:txBody>
      </p:sp>
    </p:spTree>
    <p:extLst>
      <p:ext uri="{BB962C8B-B14F-4D97-AF65-F5344CB8AC3E}">
        <p14:creationId xmlns:p14="http://schemas.microsoft.com/office/powerpoint/2010/main" val="42283702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072C62"/>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1800" b="0" i="0">
                <a:solidFill>
                  <a:schemeClr val="bg1"/>
                </a:solidFill>
                <a:latin typeface="Franklin Gothic Medium"/>
                <a:cs typeface="Franklin Gothic Medium"/>
              </a:defRPr>
            </a:lvl1pPr>
          </a:lstStyle>
          <a:p>
            <a:pPr marL="26670">
              <a:lnSpc>
                <a:spcPts val="2110"/>
              </a:lnSpc>
            </a:pPr>
            <a:fld id="{81D60167-4931-47E6-BA6A-407CBD079E47}" type="slidenum">
              <a:rPr dirty="0">
                <a:solidFill>
                  <a:prstClr val="white"/>
                </a:solidFill>
              </a:rPr>
              <a:pPr marL="26670">
                <a:lnSpc>
                  <a:spcPts val="2110"/>
                </a:lnSpc>
              </a:pPr>
              <a:t>‹#›</a:t>
            </a:fld>
            <a:endParaRPr dirty="0">
              <a:solidFill>
                <a:prstClr val="white"/>
              </a:solidFill>
            </a:endParaRPr>
          </a:p>
        </p:txBody>
      </p:sp>
    </p:spTree>
    <p:extLst>
      <p:ext uri="{BB962C8B-B14F-4D97-AF65-F5344CB8AC3E}">
        <p14:creationId xmlns:p14="http://schemas.microsoft.com/office/powerpoint/2010/main" val="3057899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1800" b="0" i="0">
                <a:solidFill>
                  <a:schemeClr val="bg1"/>
                </a:solidFill>
                <a:latin typeface="Franklin Gothic Medium"/>
                <a:cs typeface="Franklin Gothic Medium"/>
              </a:defRPr>
            </a:lvl1pPr>
          </a:lstStyle>
          <a:p>
            <a:pPr marL="26670">
              <a:lnSpc>
                <a:spcPts val="2110"/>
              </a:lnSpc>
            </a:pPr>
            <a:fld id="{81D60167-4931-47E6-BA6A-407CBD079E47}" type="slidenum">
              <a:rPr dirty="0">
                <a:solidFill>
                  <a:prstClr val="white"/>
                </a:solidFill>
              </a:rPr>
              <a:pPr marL="26670">
                <a:lnSpc>
                  <a:spcPts val="2110"/>
                </a:lnSpc>
              </a:pPr>
              <a:t>‹#›</a:t>
            </a:fld>
            <a:endParaRPr dirty="0">
              <a:solidFill>
                <a:prstClr val="white"/>
              </a:solidFill>
            </a:endParaRPr>
          </a:p>
        </p:txBody>
      </p:sp>
    </p:spTree>
    <p:extLst>
      <p:ext uri="{BB962C8B-B14F-4D97-AF65-F5344CB8AC3E}">
        <p14:creationId xmlns:p14="http://schemas.microsoft.com/office/powerpoint/2010/main" val="581296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D386FEC-79E8-4CD4-9FB2-5987C18A958C}" type="slidenum">
              <a:rPr lang="en-US" smtClean="0"/>
              <a:t>‹#›</a:t>
            </a:fld>
            <a:endParaRPr lang="en-US" dirty="0"/>
          </a:p>
        </p:txBody>
      </p:sp>
    </p:spTree>
    <p:extLst>
      <p:ext uri="{BB962C8B-B14F-4D97-AF65-F5344CB8AC3E}">
        <p14:creationId xmlns:p14="http://schemas.microsoft.com/office/powerpoint/2010/main" val="516339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D386FEC-79E8-4CD4-9FB2-5987C18A958C}" type="slidenum">
              <a:rPr lang="en-US" smtClean="0"/>
              <a:t>‹#›</a:t>
            </a:fld>
            <a:endParaRPr lang="en-US" dirty="0"/>
          </a:p>
        </p:txBody>
      </p:sp>
    </p:spTree>
    <p:extLst>
      <p:ext uri="{BB962C8B-B14F-4D97-AF65-F5344CB8AC3E}">
        <p14:creationId xmlns:p14="http://schemas.microsoft.com/office/powerpoint/2010/main" val="4066967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2D386FEC-79E8-4CD4-9FB2-5987C18A958C}" type="slidenum">
              <a:rPr lang="en-US" smtClean="0"/>
              <a:t>‹#›</a:t>
            </a:fld>
            <a:endParaRPr lang="en-US" dirty="0"/>
          </a:p>
        </p:txBody>
      </p:sp>
    </p:spTree>
    <p:extLst>
      <p:ext uri="{BB962C8B-B14F-4D97-AF65-F5344CB8AC3E}">
        <p14:creationId xmlns:p14="http://schemas.microsoft.com/office/powerpoint/2010/main" val="2105301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2D386FEC-79E8-4CD4-9FB2-5987C18A958C}" type="slidenum">
              <a:rPr lang="en-US" smtClean="0"/>
              <a:t>‹#›</a:t>
            </a:fld>
            <a:endParaRPr lang="en-US" dirty="0"/>
          </a:p>
        </p:txBody>
      </p:sp>
    </p:spTree>
    <p:extLst>
      <p:ext uri="{BB962C8B-B14F-4D97-AF65-F5344CB8AC3E}">
        <p14:creationId xmlns:p14="http://schemas.microsoft.com/office/powerpoint/2010/main" val="4111657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smtClean="0">
                <a:solidFill>
                  <a:schemeClr val="tx1"/>
                </a:solidFill>
              </a:rPr>
              <a:t>Click to edit Master subtitle style</a:t>
            </a:r>
            <a:endParaRPr lang="en-US" sz="3600" dirty="0">
              <a:solidFill>
                <a:schemeClr val="tx1"/>
              </a:solidFill>
            </a:endParaRP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dirty="0"/>
          </a:p>
        </p:txBody>
      </p:sp>
      <p:sp>
        <p:nvSpPr>
          <p:cNvPr id="5" name="Slide Number Placeholder 4"/>
          <p:cNvSpPr>
            <a:spLocks noGrp="1"/>
          </p:cNvSpPr>
          <p:nvPr>
            <p:ph type="sldNum" sz="quarter" idx="11"/>
          </p:nvPr>
        </p:nvSpPr>
        <p:spPr/>
        <p:txBody>
          <a:body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30276333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smtClean="0"/>
              <a:t>Click to edit Master title style</a:t>
            </a:r>
            <a:endParaRPr lang="en-US" dirty="0"/>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3736766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dirty="0"/>
          </a:p>
        </p:txBody>
      </p:sp>
    </p:spTree>
    <p:extLst>
      <p:ext uri="{BB962C8B-B14F-4D97-AF65-F5344CB8AC3E}">
        <p14:creationId xmlns:p14="http://schemas.microsoft.com/office/powerpoint/2010/main" val="20527491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image" Target="../media/image2.tif"/><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3.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3.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7" name="Isosceles Triangle 16"/>
          <p:cNvSpPr/>
          <p:nvPr/>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2D386FEC-79E8-4CD4-9FB2-5987C18A958C}" type="slidenum">
              <a:rPr lang="en-US" smtClean="0"/>
              <a:t>‹#›</a:t>
            </a:fld>
            <a:endParaRPr lang="en-US" dirty="0"/>
          </a:p>
        </p:txBody>
      </p:sp>
    </p:spTree>
    <p:extLst>
      <p:ext uri="{BB962C8B-B14F-4D97-AF65-F5344CB8AC3E}">
        <p14:creationId xmlns:p14="http://schemas.microsoft.com/office/powerpoint/2010/main" val="1331353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smtClean="0"/>
          </a:p>
        </p:txBody>
      </p:sp>
      <p:pic>
        <p:nvPicPr>
          <p:cNvPr id="8" name="Picture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398063780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169907" y="0"/>
            <a:ext cx="1783714" cy="6856730"/>
          </a:xfrm>
          <a:custGeom>
            <a:avLst/>
            <a:gdLst/>
            <a:ahLst/>
            <a:cxnLst/>
            <a:rect l="l" t="t" r="r" b="b"/>
            <a:pathLst>
              <a:path w="1783715" h="6856730">
                <a:moveTo>
                  <a:pt x="0" y="0"/>
                </a:moveTo>
                <a:lnTo>
                  <a:pt x="1783321" y="6856488"/>
                </a:lnTo>
              </a:path>
            </a:pathLst>
          </a:custGeom>
          <a:ln w="9143">
            <a:solidFill>
              <a:srgbClr val="4A66AC"/>
            </a:solidFill>
          </a:ln>
        </p:spPr>
        <p:txBody>
          <a:bodyPr wrap="square" lIns="0" tIns="0" rIns="0" bIns="0" rtlCol="0"/>
          <a:lstStyle/>
          <a:p>
            <a:endParaRPr>
              <a:solidFill>
                <a:prstClr val="black"/>
              </a:solidFill>
            </a:endParaRPr>
          </a:p>
        </p:txBody>
      </p:sp>
      <p:sp>
        <p:nvSpPr>
          <p:cNvPr id="17" name="bk object 17"/>
          <p:cNvSpPr/>
          <p:nvPr/>
        </p:nvSpPr>
        <p:spPr>
          <a:xfrm>
            <a:off x="8474960" y="3689603"/>
            <a:ext cx="3714115" cy="3166745"/>
          </a:xfrm>
          <a:custGeom>
            <a:avLst/>
            <a:gdLst/>
            <a:ahLst/>
            <a:cxnLst/>
            <a:rect l="l" t="t" r="r" b="b"/>
            <a:pathLst>
              <a:path w="3714115" h="3166745">
                <a:moveTo>
                  <a:pt x="3713568" y="0"/>
                </a:moveTo>
                <a:lnTo>
                  <a:pt x="0" y="3166605"/>
                </a:lnTo>
              </a:path>
            </a:pathLst>
          </a:custGeom>
          <a:ln w="9144">
            <a:solidFill>
              <a:srgbClr val="4A66AC"/>
            </a:solidFill>
          </a:ln>
        </p:spPr>
        <p:txBody>
          <a:bodyPr wrap="square" lIns="0" tIns="0" rIns="0" bIns="0" rtlCol="0"/>
          <a:lstStyle/>
          <a:p>
            <a:endParaRPr>
              <a:solidFill>
                <a:prstClr val="black"/>
              </a:solidFill>
            </a:endParaRPr>
          </a:p>
        </p:txBody>
      </p:sp>
      <p:sp>
        <p:nvSpPr>
          <p:cNvPr id="18" name="bk object 18"/>
          <p:cNvSpPr/>
          <p:nvPr/>
        </p:nvSpPr>
        <p:spPr>
          <a:xfrm>
            <a:off x="9184823" y="0"/>
            <a:ext cx="3004185" cy="6858000"/>
          </a:xfrm>
          <a:custGeom>
            <a:avLst/>
            <a:gdLst/>
            <a:ahLst/>
            <a:cxnLst/>
            <a:rect l="l" t="t" r="r" b="b"/>
            <a:pathLst>
              <a:path w="3004184" h="6858000">
                <a:moveTo>
                  <a:pt x="3004121" y="0"/>
                </a:moveTo>
                <a:lnTo>
                  <a:pt x="2042464" y="0"/>
                </a:lnTo>
                <a:lnTo>
                  <a:pt x="0" y="6858000"/>
                </a:lnTo>
                <a:lnTo>
                  <a:pt x="3004121" y="6858000"/>
                </a:lnTo>
                <a:lnTo>
                  <a:pt x="3004121" y="0"/>
                </a:lnTo>
                <a:close/>
              </a:path>
            </a:pathLst>
          </a:custGeom>
          <a:solidFill>
            <a:srgbClr val="4A66AC">
              <a:alpha val="36077"/>
            </a:srgbClr>
          </a:solidFill>
        </p:spPr>
        <p:txBody>
          <a:bodyPr wrap="square" lIns="0" tIns="0" rIns="0" bIns="0" rtlCol="0"/>
          <a:lstStyle/>
          <a:p>
            <a:endParaRPr>
              <a:solidFill>
                <a:prstClr val="black"/>
              </a:solidFill>
            </a:endParaRPr>
          </a:p>
        </p:txBody>
      </p:sp>
      <p:sp>
        <p:nvSpPr>
          <p:cNvPr id="19" name="bk object 19"/>
          <p:cNvSpPr/>
          <p:nvPr/>
        </p:nvSpPr>
        <p:spPr>
          <a:xfrm>
            <a:off x="9602720" y="0"/>
            <a:ext cx="2589530" cy="6858000"/>
          </a:xfrm>
          <a:custGeom>
            <a:avLst/>
            <a:gdLst/>
            <a:ahLst/>
            <a:cxnLst/>
            <a:rect l="l" t="t" r="r" b="b"/>
            <a:pathLst>
              <a:path w="2589529" h="6858000">
                <a:moveTo>
                  <a:pt x="2589288" y="0"/>
                </a:moveTo>
                <a:lnTo>
                  <a:pt x="0" y="0"/>
                </a:lnTo>
                <a:lnTo>
                  <a:pt x="1208189" y="6858000"/>
                </a:lnTo>
                <a:lnTo>
                  <a:pt x="2589288" y="6858000"/>
                </a:lnTo>
                <a:lnTo>
                  <a:pt x="2589288" y="0"/>
                </a:lnTo>
                <a:close/>
              </a:path>
            </a:pathLst>
          </a:custGeom>
          <a:solidFill>
            <a:srgbClr val="4A66AC">
              <a:alpha val="19999"/>
            </a:srgbClr>
          </a:solidFill>
        </p:spPr>
        <p:txBody>
          <a:bodyPr wrap="square" lIns="0" tIns="0" rIns="0" bIns="0" rtlCol="0"/>
          <a:lstStyle/>
          <a:p>
            <a:endParaRPr>
              <a:solidFill>
                <a:prstClr val="black"/>
              </a:solidFill>
            </a:endParaRPr>
          </a:p>
        </p:txBody>
      </p:sp>
      <p:sp>
        <p:nvSpPr>
          <p:cNvPr id="20" name="bk object 20"/>
          <p:cNvSpPr/>
          <p:nvPr/>
        </p:nvSpPr>
        <p:spPr>
          <a:xfrm>
            <a:off x="8939990" y="3057144"/>
            <a:ext cx="3252470" cy="3801110"/>
          </a:xfrm>
          <a:custGeom>
            <a:avLst/>
            <a:gdLst/>
            <a:ahLst/>
            <a:cxnLst/>
            <a:rect l="l" t="t" r="r" b="b"/>
            <a:pathLst>
              <a:path w="3252470" h="3801109">
                <a:moveTo>
                  <a:pt x="3252012" y="0"/>
                </a:moveTo>
                <a:lnTo>
                  <a:pt x="0" y="3800855"/>
                </a:lnTo>
                <a:lnTo>
                  <a:pt x="3252012" y="3800855"/>
                </a:lnTo>
                <a:lnTo>
                  <a:pt x="3252012" y="0"/>
                </a:lnTo>
                <a:close/>
              </a:path>
            </a:pathLst>
          </a:custGeom>
          <a:solidFill>
            <a:srgbClr val="374D81">
              <a:alpha val="65882"/>
            </a:srgbClr>
          </a:solidFill>
        </p:spPr>
        <p:txBody>
          <a:bodyPr wrap="square" lIns="0" tIns="0" rIns="0" bIns="0" rtlCol="0"/>
          <a:lstStyle/>
          <a:p>
            <a:endParaRPr>
              <a:solidFill>
                <a:prstClr val="black"/>
              </a:solidFill>
            </a:endParaRPr>
          </a:p>
        </p:txBody>
      </p:sp>
      <p:sp>
        <p:nvSpPr>
          <p:cNvPr id="21" name="bk object 21"/>
          <p:cNvSpPr/>
          <p:nvPr/>
        </p:nvSpPr>
        <p:spPr>
          <a:xfrm>
            <a:off x="9191240" y="0"/>
            <a:ext cx="2997835" cy="6858000"/>
          </a:xfrm>
          <a:custGeom>
            <a:avLst/>
            <a:gdLst/>
            <a:ahLst/>
            <a:cxnLst/>
            <a:rect l="l" t="t" r="r" b="b"/>
            <a:pathLst>
              <a:path w="2997834" h="6858000">
                <a:moveTo>
                  <a:pt x="2997708" y="0"/>
                </a:moveTo>
                <a:lnTo>
                  <a:pt x="0" y="0"/>
                </a:lnTo>
                <a:lnTo>
                  <a:pt x="2591422" y="6858000"/>
                </a:lnTo>
                <a:lnTo>
                  <a:pt x="2997708" y="6858000"/>
                </a:lnTo>
                <a:lnTo>
                  <a:pt x="2997708" y="0"/>
                </a:lnTo>
                <a:close/>
              </a:path>
            </a:pathLst>
          </a:custGeom>
          <a:solidFill>
            <a:srgbClr val="374D81">
              <a:alpha val="50195"/>
            </a:srgbClr>
          </a:solidFill>
        </p:spPr>
        <p:txBody>
          <a:bodyPr wrap="square" lIns="0" tIns="0" rIns="0" bIns="0" rtlCol="0"/>
          <a:lstStyle/>
          <a:p>
            <a:endParaRPr>
              <a:solidFill>
                <a:prstClr val="black"/>
              </a:solidFill>
            </a:endParaRPr>
          </a:p>
        </p:txBody>
      </p:sp>
      <p:sp>
        <p:nvSpPr>
          <p:cNvPr id="22" name="bk object 22"/>
          <p:cNvSpPr/>
          <p:nvPr/>
        </p:nvSpPr>
        <p:spPr>
          <a:xfrm>
            <a:off x="10899492" y="0"/>
            <a:ext cx="1289685" cy="6858000"/>
          </a:xfrm>
          <a:custGeom>
            <a:avLst/>
            <a:gdLst/>
            <a:ahLst/>
            <a:cxnLst/>
            <a:rect l="l" t="t" r="r" b="b"/>
            <a:pathLst>
              <a:path w="1289684" h="6858000">
                <a:moveTo>
                  <a:pt x="1289456" y="0"/>
                </a:moveTo>
                <a:lnTo>
                  <a:pt x="1018946" y="0"/>
                </a:lnTo>
                <a:lnTo>
                  <a:pt x="0" y="6858000"/>
                </a:lnTo>
                <a:lnTo>
                  <a:pt x="1289456" y="6858000"/>
                </a:lnTo>
                <a:lnTo>
                  <a:pt x="1289456" y="0"/>
                </a:lnTo>
                <a:close/>
              </a:path>
            </a:pathLst>
          </a:custGeom>
          <a:solidFill>
            <a:srgbClr val="5C64B7">
              <a:alpha val="70195"/>
            </a:srgbClr>
          </a:solidFill>
        </p:spPr>
        <p:txBody>
          <a:bodyPr wrap="square" lIns="0" tIns="0" rIns="0" bIns="0" rtlCol="0"/>
          <a:lstStyle/>
          <a:p>
            <a:endParaRPr>
              <a:solidFill>
                <a:prstClr val="black"/>
              </a:solidFill>
            </a:endParaRPr>
          </a:p>
        </p:txBody>
      </p:sp>
      <p:sp>
        <p:nvSpPr>
          <p:cNvPr id="23" name="bk object 23"/>
          <p:cNvSpPr/>
          <p:nvPr/>
        </p:nvSpPr>
        <p:spPr>
          <a:xfrm>
            <a:off x="10939275" y="0"/>
            <a:ext cx="1249680" cy="6858000"/>
          </a:xfrm>
          <a:custGeom>
            <a:avLst/>
            <a:gdLst/>
            <a:ahLst/>
            <a:cxnLst/>
            <a:rect l="l" t="t" r="r" b="b"/>
            <a:pathLst>
              <a:path w="1249679" h="6858000">
                <a:moveTo>
                  <a:pt x="1249680" y="0"/>
                </a:moveTo>
                <a:lnTo>
                  <a:pt x="0" y="0"/>
                </a:lnTo>
                <a:lnTo>
                  <a:pt x="1107770" y="6858000"/>
                </a:lnTo>
                <a:lnTo>
                  <a:pt x="1249680" y="6858000"/>
                </a:lnTo>
                <a:lnTo>
                  <a:pt x="1249680" y="0"/>
                </a:lnTo>
                <a:close/>
              </a:path>
            </a:pathLst>
          </a:custGeom>
          <a:solidFill>
            <a:srgbClr val="90A2CF"/>
          </a:solidFill>
        </p:spPr>
        <p:txBody>
          <a:bodyPr wrap="square" lIns="0" tIns="0" rIns="0" bIns="0" rtlCol="0"/>
          <a:lstStyle/>
          <a:p>
            <a:endParaRPr>
              <a:solidFill>
                <a:prstClr val="black"/>
              </a:solidFill>
            </a:endParaRPr>
          </a:p>
        </p:txBody>
      </p:sp>
      <p:sp>
        <p:nvSpPr>
          <p:cNvPr id="24" name="bk object 24"/>
          <p:cNvSpPr/>
          <p:nvPr/>
        </p:nvSpPr>
        <p:spPr>
          <a:xfrm>
            <a:off x="10377429" y="3598164"/>
            <a:ext cx="1811655" cy="3260090"/>
          </a:xfrm>
          <a:custGeom>
            <a:avLst/>
            <a:gdLst/>
            <a:ahLst/>
            <a:cxnLst/>
            <a:rect l="l" t="t" r="r" b="b"/>
            <a:pathLst>
              <a:path w="1811654" h="3260090">
                <a:moveTo>
                  <a:pt x="1811527" y="0"/>
                </a:moveTo>
                <a:lnTo>
                  <a:pt x="0" y="3259836"/>
                </a:lnTo>
                <a:lnTo>
                  <a:pt x="1811527" y="3259836"/>
                </a:lnTo>
                <a:lnTo>
                  <a:pt x="1811527" y="0"/>
                </a:lnTo>
                <a:close/>
              </a:path>
            </a:pathLst>
          </a:custGeom>
          <a:solidFill>
            <a:srgbClr val="374D81">
              <a:alpha val="65882"/>
            </a:srgbClr>
          </a:solidFill>
        </p:spPr>
        <p:txBody>
          <a:bodyPr wrap="square" lIns="0" tIns="0" rIns="0" bIns="0" rtlCol="0"/>
          <a:lstStyle/>
          <a:p>
            <a:endParaRPr>
              <a:solidFill>
                <a:prstClr val="black"/>
              </a:solidFill>
            </a:endParaRPr>
          </a:p>
        </p:txBody>
      </p:sp>
      <p:sp>
        <p:nvSpPr>
          <p:cNvPr id="25" name="bk object 25"/>
          <p:cNvSpPr/>
          <p:nvPr/>
        </p:nvSpPr>
        <p:spPr>
          <a:xfrm>
            <a:off x="0" y="4021835"/>
            <a:ext cx="447040" cy="2836545"/>
          </a:xfrm>
          <a:custGeom>
            <a:avLst/>
            <a:gdLst/>
            <a:ahLst/>
            <a:cxnLst/>
            <a:rect l="l" t="t" r="r" b="b"/>
            <a:pathLst>
              <a:path w="447040" h="2836545">
                <a:moveTo>
                  <a:pt x="0" y="0"/>
                </a:moveTo>
                <a:lnTo>
                  <a:pt x="0" y="2836164"/>
                </a:lnTo>
                <a:lnTo>
                  <a:pt x="446620" y="2836164"/>
                </a:lnTo>
                <a:lnTo>
                  <a:pt x="0" y="0"/>
                </a:lnTo>
                <a:close/>
              </a:path>
            </a:pathLst>
          </a:custGeom>
          <a:solidFill>
            <a:srgbClr val="072C62">
              <a:alpha val="70195"/>
            </a:srgbClr>
          </a:solidFill>
        </p:spPr>
        <p:txBody>
          <a:bodyPr wrap="square" lIns="0" tIns="0" rIns="0" bIns="0" rtlCol="0"/>
          <a:lstStyle/>
          <a:p>
            <a:endParaRPr>
              <a:solidFill>
                <a:prstClr val="black"/>
              </a:solidFill>
            </a:endParaRPr>
          </a:p>
        </p:txBody>
      </p:sp>
      <p:sp>
        <p:nvSpPr>
          <p:cNvPr id="26" name="bk object 26"/>
          <p:cNvSpPr/>
          <p:nvPr/>
        </p:nvSpPr>
        <p:spPr>
          <a:xfrm>
            <a:off x="9747503" y="0"/>
            <a:ext cx="2377440" cy="2377440"/>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1591617" y="287505"/>
            <a:ext cx="9008765" cy="1117600"/>
          </a:xfrm>
          <a:prstGeom prst="rect">
            <a:avLst/>
          </a:prstGeom>
        </p:spPr>
        <p:txBody>
          <a:bodyPr wrap="square" lIns="0" tIns="0" rIns="0" bIns="0">
            <a:spAutoFit/>
          </a:bodyPr>
          <a:lstStyle>
            <a:lvl1pPr>
              <a:defRPr sz="3600" b="0" i="0">
                <a:solidFill>
                  <a:srgbClr val="072C62"/>
                </a:solidFill>
                <a:latin typeface="Times New Roman"/>
                <a:cs typeface="Times New Roman"/>
              </a:defRPr>
            </a:lvl1pPr>
          </a:lstStyle>
          <a:p>
            <a:endParaRPr/>
          </a:p>
        </p:txBody>
      </p:sp>
      <p:sp>
        <p:nvSpPr>
          <p:cNvPr id="3" name="Holder 3"/>
          <p:cNvSpPr>
            <a:spLocks noGrp="1"/>
          </p:cNvSpPr>
          <p:nvPr>
            <p:ph type="body" idx="1"/>
          </p:nvPr>
        </p:nvSpPr>
        <p:spPr>
          <a:xfrm>
            <a:off x="1573524" y="2789402"/>
            <a:ext cx="9044950" cy="33401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endParaRPr lang="en-US">
              <a:solidFill>
                <a:prstClr val="black">
                  <a:tint val="75000"/>
                </a:prstClr>
              </a:solidFill>
            </a:endParaRPr>
          </a:p>
        </p:txBody>
      </p:sp>
      <p:sp>
        <p:nvSpPr>
          <p:cNvPr id="6" name="Holder 6"/>
          <p:cNvSpPr>
            <a:spLocks noGrp="1"/>
          </p:cNvSpPr>
          <p:nvPr>
            <p:ph type="sldNum" sz="quarter" idx="7"/>
          </p:nvPr>
        </p:nvSpPr>
        <p:spPr>
          <a:xfrm>
            <a:off x="11325053" y="6359727"/>
            <a:ext cx="325120" cy="285115"/>
          </a:xfrm>
          <a:prstGeom prst="rect">
            <a:avLst/>
          </a:prstGeom>
        </p:spPr>
        <p:txBody>
          <a:bodyPr wrap="square" lIns="0" tIns="0" rIns="0" bIns="0">
            <a:spAutoFit/>
          </a:bodyPr>
          <a:lstStyle>
            <a:lvl1pPr>
              <a:defRPr sz="1800" b="0" i="0">
                <a:solidFill>
                  <a:schemeClr val="bg1"/>
                </a:solidFill>
                <a:latin typeface="Franklin Gothic Medium"/>
                <a:cs typeface="Franklin Gothic Medium"/>
              </a:defRPr>
            </a:lvl1pPr>
          </a:lstStyle>
          <a:p>
            <a:pPr marL="26670">
              <a:lnSpc>
                <a:spcPts val="2110"/>
              </a:lnSpc>
            </a:pPr>
            <a:fld id="{81D60167-4931-47E6-BA6A-407CBD079E47}" type="slidenum">
              <a:rPr dirty="0">
                <a:solidFill>
                  <a:prstClr val="white"/>
                </a:solidFill>
              </a:rPr>
              <a:pPr marL="26670">
                <a:lnSpc>
                  <a:spcPts val="2110"/>
                </a:lnSpc>
              </a:pPr>
              <a:t>‹#›</a:t>
            </a:fld>
            <a:endParaRPr dirty="0">
              <a:solidFill>
                <a:prstClr val="white"/>
              </a:solidFill>
            </a:endParaRPr>
          </a:p>
        </p:txBody>
      </p:sp>
    </p:spTree>
    <p:extLst>
      <p:ext uri="{BB962C8B-B14F-4D97-AF65-F5344CB8AC3E}">
        <p14:creationId xmlns:p14="http://schemas.microsoft.com/office/powerpoint/2010/main" val="2350367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pPr algn="ctr"/>
            <a:r>
              <a:rPr lang="en-US" sz="3600" dirty="0" smtClean="0">
                <a:latin typeface="Times New Roman" panose="02020603050405020304" pitchFamily="18" charset="0"/>
                <a:cs typeface="Times New Roman" panose="02020603050405020304" pitchFamily="18" charset="0"/>
              </a:rPr>
              <a:t>House Budget Review Subcommittee on Primary and Secondary Education and Workforce Development</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February 13, 2019</a:t>
            </a:r>
            <a:endParaRPr lang="en-US" sz="3600" dirty="0">
              <a:latin typeface="Times New Roman" panose="02020603050405020304" pitchFamily="18" charset="0"/>
              <a:cs typeface="Times New Roman" panose="02020603050405020304" pitchFamily="18" charset="0"/>
            </a:endParaRPr>
          </a:p>
        </p:txBody>
      </p:sp>
      <p:sp>
        <p:nvSpPr>
          <p:cNvPr id="4" name="Subtitle 3"/>
          <p:cNvSpPr>
            <a:spLocks noGrp="1"/>
          </p:cNvSpPr>
          <p:nvPr>
            <p:ph type="subTitle" idx="1"/>
          </p:nvPr>
        </p:nvSpPr>
        <p:spPr>
          <a:xfrm>
            <a:off x="1057713" y="3354838"/>
            <a:ext cx="8298206" cy="1096899"/>
          </a:xfrm>
        </p:spPr>
        <p:txBody>
          <a:bodyPr>
            <a:noAutofit/>
          </a:bodyPr>
          <a:lstStyle/>
          <a:p>
            <a:pPr algn="ctr"/>
            <a:r>
              <a:rPr lang="en-US" sz="3600" dirty="0" smtClean="0">
                <a:solidFill>
                  <a:schemeClr val="bg2">
                    <a:lumMod val="50000"/>
                  </a:schemeClr>
                </a:solidFill>
                <a:latin typeface="Times New Roman" panose="02020603050405020304" pitchFamily="18" charset="0"/>
                <a:cs typeface="Times New Roman" panose="02020603050405020304" pitchFamily="18" charset="0"/>
              </a:rPr>
              <a:t>KDE Budget Overview</a:t>
            </a:r>
            <a:endParaRPr lang="en-US" sz="3600" dirty="0">
              <a:solidFill>
                <a:schemeClr val="bg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3076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Times New Roman" panose="02020603050405020304" pitchFamily="18" charset="0"/>
                <a:cs typeface="Times New Roman" panose="02020603050405020304" pitchFamily="18" charset="0"/>
              </a:rPr>
              <a:t>Questions</a:t>
            </a:r>
            <a:endParaRPr lang="en-US" sz="36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13"/>
          </p:nvPr>
        </p:nvSpPr>
        <p:spPr>
          <a:xfrm>
            <a:off x="555786" y="1074420"/>
            <a:ext cx="9188715" cy="5022385"/>
          </a:xfrm>
        </p:spPr>
        <p:txBody>
          <a:bodyPr>
            <a:normAutofit fontScale="92500" lnSpcReduction="10000"/>
          </a:bodyPr>
          <a:lstStyle/>
          <a:p>
            <a:pPr marL="0" indent="0" algn="ctr">
              <a:spcAft>
                <a:spcPts val="1000"/>
              </a:spcAft>
              <a:buNone/>
            </a:pPr>
            <a:r>
              <a:rPr lang="en-US" sz="2400" dirty="0" smtClean="0">
                <a:solidFill>
                  <a:schemeClr val="tx1"/>
                </a:solidFill>
                <a:latin typeface="Times New Roman" panose="02020603050405020304" pitchFamily="18" charset="0"/>
                <a:cs typeface="Times New Roman" panose="02020603050405020304" pitchFamily="18" charset="0"/>
              </a:rPr>
              <a:t>Wayne Lewis, Commissioner</a:t>
            </a:r>
          </a:p>
          <a:p>
            <a:pPr marL="0" indent="0" algn="ctr">
              <a:spcAft>
                <a:spcPts val="1000"/>
              </a:spcAft>
              <a:buNone/>
            </a:pPr>
            <a:r>
              <a:rPr lang="en-US" sz="2400" dirty="0" smtClean="0">
                <a:solidFill>
                  <a:schemeClr val="tx1"/>
                </a:solidFill>
                <a:latin typeface="Times New Roman" panose="02020603050405020304" pitchFamily="18" charset="0"/>
                <a:cs typeface="Times New Roman" panose="02020603050405020304" pitchFamily="18" charset="0"/>
              </a:rPr>
              <a:t>Kentucky Department of Education</a:t>
            </a:r>
          </a:p>
          <a:p>
            <a:pPr marL="0" indent="0" algn="ctr">
              <a:spcAft>
                <a:spcPts val="1000"/>
              </a:spcAft>
              <a:buNone/>
            </a:pPr>
            <a:r>
              <a:rPr lang="en-US" sz="2400" dirty="0" smtClean="0">
                <a:solidFill>
                  <a:schemeClr val="tx1"/>
                </a:solidFill>
                <a:latin typeface="Times New Roman" panose="02020603050405020304" pitchFamily="18" charset="0"/>
                <a:cs typeface="Times New Roman" panose="02020603050405020304" pitchFamily="18" charset="0"/>
              </a:rPr>
              <a:t>502-564-3141</a:t>
            </a:r>
            <a:endParaRPr lang="en-US" sz="2400" dirty="0">
              <a:solidFill>
                <a:schemeClr val="tx1"/>
              </a:solidFill>
              <a:latin typeface="Times New Roman" panose="02020603050405020304" pitchFamily="18" charset="0"/>
              <a:cs typeface="Times New Roman" panose="02020603050405020304" pitchFamily="18" charset="0"/>
            </a:endParaRPr>
          </a:p>
          <a:p>
            <a:pPr marL="0" indent="0" algn="ctr">
              <a:spcAft>
                <a:spcPts val="1000"/>
              </a:spcAft>
              <a:buNone/>
            </a:pPr>
            <a:r>
              <a:rPr lang="en-US" sz="2400" dirty="0" smtClean="0">
                <a:solidFill>
                  <a:schemeClr val="tx1"/>
                </a:solidFill>
                <a:latin typeface="Times New Roman" panose="02020603050405020304" pitchFamily="18" charset="0"/>
                <a:cs typeface="Times New Roman" panose="02020603050405020304" pitchFamily="18" charset="0"/>
              </a:rPr>
              <a:t>Robin Fields Kinney, Associate Commissioner </a:t>
            </a:r>
          </a:p>
          <a:p>
            <a:pPr marL="0" indent="0" algn="ctr">
              <a:spcAft>
                <a:spcPts val="1000"/>
              </a:spcAft>
              <a:buNone/>
            </a:pPr>
            <a:r>
              <a:rPr lang="en-US" sz="2400" dirty="0" smtClean="0">
                <a:solidFill>
                  <a:schemeClr val="tx1"/>
                </a:solidFill>
                <a:latin typeface="Times New Roman" panose="02020603050405020304" pitchFamily="18" charset="0"/>
                <a:cs typeface="Times New Roman" panose="02020603050405020304" pitchFamily="18" charset="0"/>
              </a:rPr>
              <a:t>Office of Finance and Operations</a:t>
            </a:r>
          </a:p>
          <a:p>
            <a:pPr marL="0" indent="0" algn="ctr">
              <a:spcAft>
                <a:spcPts val="1000"/>
              </a:spcAft>
              <a:buNone/>
            </a:pPr>
            <a:r>
              <a:rPr lang="en-US" sz="2400" dirty="0" smtClean="0">
                <a:solidFill>
                  <a:schemeClr val="tx1"/>
                </a:solidFill>
                <a:latin typeface="Times New Roman" panose="02020603050405020304" pitchFamily="18" charset="0"/>
                <a:cs typeface="Times New Roman" panose="02020603050405020304" pitchFamily="18" charset="0"/>
              </a:rPr>
              <a:t>502-564-1976</a:t>
            </a:r>
          </a:p>
          <a:p>
            <a:pPr marL="0" indent="0" algn="ctr">
              <a:spcAft>
                <a:spcPts val="1000"/>
              </a:spcAft>
              <a:buNone/>
            </a:pPr>
            <a:r>
              <a:rPr lang="en-US" sz="2400" dirty="0" smtClean="0">
                <a:solidFill>
                  <a:schemeClr val="tx1"/>
                </a:solidFill>
                <a:latin typeface="Times New Roman" panose="02020603050405020304" pitchFamily="18" charset="0"/>
                <a:cs typeface="Times New Roman" panose="02020603050405020304" pitchFamily="18" charset="0"/>
              </a:rPr>
              <a:t>Charles Harman, Director</a:t>
            </a:r>
          </a:p>
          <a:p>
            <a:pPr marL="0" indent="0" algn="ctr">
              <a:spcAft>
                <a:spcPts val="1000"/>
              </a:spcAft>
              <a:buNone/>
            </a:pPr>
            <a:r>
              <a:rPr lang="en-US" sz="2400" dirty="0" smtClean="0">
                <a:solidFill>
                  <a:schemeClr val="tx1"/>
                </a:solidFill>
                <a:latin typeface="Times New Roman" panose="02020603050405020304" pitchFamily="18" charset="0"/>
                <a:cs typeface="Times New Roman" panose="02020603050405020304" pitchFamily="18" charset="0"/>
              </a:rPr>
              <a:t>Division of Budgets and Financial Management </a:t>
            </a:r>
          </a:p>
          <a:p>
            <a:pPr marL="0" indent="0" algn="ctr">
              <a:spcAft>
                <a:spcPts val="1000"/>
              </a:spcAft>
              <a:buNone/>
            </a:pPr>
            <a:r>
              <a:rPr lang="en-US" sz="2400" dirty="0" smtClean="0">
                <a:solidFill>
                  <a:schemeClr val="tx1"/>
                </a:solidFill>
                <a:latin typeface="Times New Roman" panose="02020603050405020304" pitchFamily="18" charset="0"/>
                <a:cs typeface="Times New Roman" panose="02020603050405020304" pitchFamily="18" charset="0"/>
              </a:rPr>
              <a:t>502-564-1979</a:t>
            </a:r>
          </a:p>
          <a:p>
            <a:pPr>
              <a:spcAft>
                <a:spcPts val="1000"/>
              </a:spcAft>
            </a:pPr>
            <a:endParaRPr lang="en-US" dirty="0">
              <a:latin typeface="Franklin Gothic Book" panose="020B0503020102020204" pitchFamily="34" charset="0"/>
            </a:endParaRPr>
          </a:p>
          <a:p>
            <a:pPr>
              <a:spcAft>
                <a:spcPts val="1000"/>
              </a:spcAft>
            </a:pPr>
            <a:endParaRPr lang="en-US" dirty="0"/>
          </a:p>
        </p:txBody>
      </p:sp>
      <p:sp>
        <p:nvSpPr>
          <p:cNvPr id="5" name="Slide Number Placeholder 4"/>
          <p:cNvSpPr>
            <a:spLocks noGrp="1"/>
          </p:cNvSpPr>
          <p:nvPr>
            <p:ph type="sldNum" sz="quarter" idx="12"/>
          </p:nvPr>
        </p:nvSpPr>
        <p:spPr/>
        <p:txBody>
          <a:bodyPr/>
          <a:lstStyle/>
          <a:p>
            <a:fld id="{91BD7323-49BF-4C97-8773-5EC64C492009}" type="slidenum">
              <a:rPr lang="en-US" smtClean="0"/>
              <a:t>10</a:t>
            </a:fld>
            <a:endParaRPr lang="en-US" dirty="0"/>
          </a:p>
        </p:txBody>
      </p:sp>
    </p:spTree>
    <p:extLst>
      <p:ext uri="{BB962C8B-B14F-4D97-AF65-F5344CB8AC3E}">
        <p14:creationId xmlns:p14="http://schemas.microsoft.com/office/powerpoint/2010/main" val="3859632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57175"/>
            <a:ext cx="9644332" cy="919692"/>
          </a:xfrm>
        </p:spPr>
        <p:txBody>
          <a:bodyPr>
            <a:noAutofit/>
          </a:bodyPr>
          <a:lstStyle/>
          <a:p>
            <a:pPr algn="ctr"/>
            <a:r>
              <a:rPr lang="en-US" sz="3600" dirty="0" smtClean="0">
                <a:latin typeface="Times New Roman" panose="02020603050405020304" pitchFamily="18" charset="0"/>
                <a:cs typeface="Times New Roman" panose="02020603050405020304" pitchFamily="18" charset="0"/>
              </a:rPr>
              <a:t>Appropriations by Fund Source</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(post KDE Reorganization EO 2018-653)</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quarter" idx="4294967295"/>
          </p:nvPr>
        </p:nvSpPr>
        <p:spPr>
          <a:xfrm>
            <a:off x="301922" y="3157268"/>
            <a:ext cx="9601201" cy="3037280"/>
          </a:xfrm>
        </p:spPr>
        <p:txBody>
          <a:bodyPr>
            <a:normAutofit/>
          </a:bodyPr>
          <a:lstStyle/>
          <a:p>
            <a:pPr marL="0" indent="0">
              <a:buNone/>
            </a:pPr>
            <a:endParaRPr lang="en-US" sz="3200" dirty="0"/>
          </a:p>
          <a:p>
            <a:pPr marL="0" indent="0" algn="ctr">
              <a:buNone/>
            </a:pPr>
            <a:endParaRPr lang="en-US" sz="2400" dirty="0">
              <a:solidFill>
                <a:srgbClr val="FF0000"/>
              </a:solidFill>
              <a:latin typeface="Times New Roman" panose="02020603050405020304" pitchFamily="18" charset="0"/>
              <a:cs typeface="Times New Roman" panose="02020603050405020304" pitchFamily="18" charset="0"/>
            </a:endParaRPr>
          </a:p>
          <a:p>
            <a:endParaRPr lang="en-US" sz="2400" dirty="0"/>
          </a:p>
        </p:txBody>
      </p:sp>
      <p:graphicFrame>
        <p:nvGraphicFramePr>
          <p:cNvPr id="8" name="Table 7"/>
          <p:cNvGraphicFramePr>
            <a:graphicFrameLocks noGrp="1"/>
          </p:cNvGraphicFramePr>
          <p:nvPr>
            <p:extLst>
              <p:ext uri="{D42A27DB-BD31-4B8C-83A1-F6EECF244321}">
                <p14:modId xmlns:p14="http://schemas.microsoft.com/office/powerpoint/2010/main" val="10117092"/>
              </p:ext>
            </p:extLst>
          </p:nvPr>
        </p:nvGraphicFramePr>
        <p:xfrm>
          <a:off x="1030147" y="1787257"/>
          <a:ext cx="7682533" cy="4407291"/>
        </p:xfrm>
        <a:graphic>
          <a:graphicData uri="http://schemas.openxmlformats.org/drawingml/2006/table">
            <a:tbl>
              <a:tblPr firstRow="1" firstCol="1" bandRow="1">
                <a:tableStyleId>{5C22544A-7EE6-4342-B048-85BDC9FD1C3A}</a:tableStyleId>
              </a:tblPr>
              <a:tblGrid>
                <a:gridCol w="1900932"/>
                <a:gridCol w="1955068"/>
                <a:gridCol w="1955068"/>
                <a:gridCol w="1871465"/>
              </a:tblGrid>
              <a:tr h="686635">
                <a:tc>
                  <a:txBody>
                    <a:bodyPr/>
                    <a:lstStyle/>
                    <a:p>
                      <a:pPr marL="0" marR="0">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FY2018 </a:t>
                      </a:r>
                    </a:p>
                  </a:txBody>
                  <a:tcPr marL="68580" marR="68580" marT="0" marB="0" anchor="ctr"/>
                </a:tc>
                <a:tc>
                  <a:txBody>
                    <a:bodyPr/>
                    <a:lstStyle/>
                    <a:p>
                      <a:pPr marL="0" marR="0">
                        <a:lnSpc>
                          <a:spcPct val="107000"/>
                        </a:lnSpc>
                        <a:spcBef>
                          <a:spcPts val="0"/>
                        </a:spcBef>
                        <a:spcAft>
                          <a:spcPts val="0"/>
                        </a:spcAft>
                      </a:pP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FY2019</a:t>
                      </a:r>
                    </a:p>
                  </a:txBody>
                  <a:tcPr marL="68580" marR="68580" marT="0" marB="0" anchor="ctr"/>
                </a:tc>
                <a:tc>
                  <a:txBody>
                    <a:bodyPr/>
                    <a:lstStyle/>
                    <a:p>
                      <a:pPr marL="0" marR="0">
                        <a:lnSpc>
                          <a:spcPct val="107000"/>
                        </a:lnSpc>
                        <a:spcBef>
                          <a:spcPts val="0"/>
                        </a:spcBef>
                        <a:spcAft>
                          <a:spcPts val="0"/>
                        </a:spcAft>
                      </a:pPr>
                      <a:r>
                        <a:rPr lang="en-US" sz="2000" dirty="0" smtClean="0">
                          <a:effectLst/>
                          <a:latin typeface="Times New Roman" panose="02020603050405020304" pitchFamily="18" charset="0"/>
                          <a:cs typeface="Times New Roman" panose="02020603050405020304" pitchFamily="18" charset="0"/>
                        </a:rPr>
                        <a:t>FY2020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930164">
                <a:tc>
                  <a:txBody>
                    <a:bodyPr/>
                    <a:lstStyle/>
                    <a:p>
                      <a:pPr marL="0" marR="0">
                        <a:lnSpc>
                          <a:spcPct val="107000"/>
                        </a:lnSpc>
                        <a:spcBef>
                          <a:spcPts val="0"/>
                        </a:spcBef>
                        <a:spcAft>
                          <a:spcPts val="0"/>
                        </a:spcAft>
                      </a:pP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GENERAL</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$4,091,495,500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$4,121,932,400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$4,127,898,300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930164">
                <a:tc>
                  <a:txBody>
                    <a:bodyPr/>
                    <a:lstStyle/>
                    <a:p>
                      <a:pPr marL="0" marR="0">
                        <a:lnSpc>
                          <a:spcPct val="107000"/>
                        </a:lnSpc>
                        <a:spcBef>
                          <a:spcPts val="0"/>
                        </a:spcBef>
                        <a:spcAft>
                          <a:spcPts val="0"/>
                        </a:spcAft>
                      </a:pPr>
                      <a:r>
                        <a:rPr lang="en-US" sz="2000" dirty="0" smtClean="0">
                          <a:effectLst/>
                          <a:latin typeface="Times New Roman" panose="02020603050405020304" pitchFamily="18" charset="0"/>
                          <a:cs typeface="Times New Roman" panose="02020603050405020304" pitchFamily="18" charset="0"/>
                        </a:rPr>
                        <a:t>FEDERAL</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$948,493,100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$948,936,200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smtClean="0">
                          <a:effectLst/>
                          <a:latin typeface="Times New Roman" panose="02020603050405020304" pitchFamily="18" charset="0"/>
                          <a:cs typeface="Times New Roman" panose="02020603050405020304" pitchFamily="18" charset="0"/>
                        </a:rPr>
                        <a:t>$949,030,300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930164">
                <a:tc>
                  <a:txBody>
                    <a:bodyPr/>
                    <a:lstStyle/>
                    <a:p>
                      <a:pPr marL="0" marR="0">
                        <a:lnSpc>
                          <a:spcPct val="107000"/>
                        </a:lnSpc>
                        <a:spcBef>
                          <a:spcPts val="0"/>
                        </a:spcBef>
                        <a:spcAft>
                          <a:spcPts val="0"/>
                        </a:spcAft>
                      </a:pPr>
                      <a:r>
                        <a:rPr lang="en-US" sz="2000" dirty="0" smtClean="0">
                          <a:effectLst/>
                          <a:latin typeface="Times New Roman" panose="02020603050405020304" pitchFamily="18" charset="0"/>
                          <a:cs typeface="Times New Roman" panose="02020603050405020304" pitchFamily="18" charset="0"/>
                        </a:rPr>
                        <a:t>RESTRICTED</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$41,688,900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$43,321,000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smtClean="0">
                          <a:effectLst/>
                          <a:latin typeface="Times New Roman" panose="02020603050405020304" pitchFamily="18" charset="0"/>
                          <a:cs typeface="Times New Roman" panose="02020603050405020304" pitchFamily="18" charset="0"/>
                        </a:rPr>
                        <a:t>$43,420,900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930164">
                <a:tc>
                  <a:txBody>
                    <a:bodyPr/>
                    <a:lstStyle/>
                    <a:p>
                      <a:pPr marL="0" marR="0">
                        <a:lnSpc>
                          <a:spcPct val="107000"/>
                        </a:lnSpc>
                        <a:spcBef>
                          <a:spcPts val="0"/>
                        </a:spcBef>
                        <a:spcAft>
                          <a:spcPts val="0"/>
                        </a:spcAft>
                      </a:pP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TOTAL</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$5,081,677,500*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$5,114,189,600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$5,120,349,500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5" name="Slide Number Placeholder 4"/>
          <p:cNvSpPr>
            <a:spLocks noGrp="1"/>
          </p:cNvSpPr>
          <p:nvPr>
            <p:ph type="sldNum" sz="quarter" idx="12"/>
          </p:nvPr>
        </p:nvSpPr>
        <p:spPr/>
        <p:txBody>
          <a:bodyPr/>
          <a:lstStyle/>
          <a:p>
            <a:fld id="{91BD7323-49BF-4C97-8773-5EC64C492009}" type="slidenum">
              <a:rPr lang="en-US" smtClean="0"/>
              <a:t>2</a:t>
            </a:fld>
            <a:endParaRPr lang="en-US" dirty="0"/>
          </a:p>
        </p:txBody>
      </p:sp>
      <p:sp>
        <p:nvSpPr>
          <p:cNvPr id="2" name="TextBox 1"/>
          <p:cNvSpPr txBox="1"/>
          <p:nvPr/>
        </p:nvSpPr>
        <p:spPr>
          <a:xfrm>
            <a:off x="1030147" y="6464808"/>
            <a:ext cx="7682533" cy="369332"/>
          </a:xfrm>
          <a:prstGeom prst="rect">
            <a:avLst/>
          </a:prstGeom>
          <a:noFill/>
        </p:spPr>
        <p:txBody>
          <a:bodyPr wrap="square" rtlCol="0">
            <a:spAutoFit/>
          </a:bodyPr>
          <a:lstStyle/>
          <a:p>
            <a:r>
              <a:rPr lang="en-US" dirty="0" smtClean="0"/>
              <a:t>* </a:t>
            </a:r>
            <a:r>
              <a:rPr lang="en-US" dirty="0" smtClean="0">
                <a:latin typeface="Times New Roman" panose="02020603050405020304" pitchFamily="18" charset="0"/>
                <a:cs typeface="Times New Roman" panose="02020603050405020304" pitchFamily="18" charset="0"/>
              </a:rPr>
              <a:t>FY2018 revised after reductions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3322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5786" y="257025"/>
            <a:ext cx="8596668" cy="847498"/>
          </a:xfrm>
        </p:spPr>
        <p:txBody>
          <a:bodyPr>
            <a:noAutofit/>
          </a:bodyPr>
          <a:lstStyle/>
          <a:p>
            <a:r>
              <a:rPr lang="en-US" sz="3600" dirty="0" smtClean="0">
                <a:latin typeface="Times New Roman" panose="02020603050405020304" pitchFamily="18" charset="0"/>
                <a:cs typeface="Times New Roman" panose="02020603050405020304" pitchFamily="18" charset="0"/>
              </a:rPr>
              <a:t>KDE Appropriation Units</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quarter" idx="13"/>
          </p:nvPr>
        </p:nvSpPr>
        <p:spPr>
          <a:xfrm>
            <a:off x="259762" y="1167898"/>
            <a:ext cx="9188715" cy="5434450"/>
          </a:xfrm>
        </p:spPr>
        <p:txBody>
          <a:bodyPr>
            <a:normAutofit fontScale="92500" lnSpcReduction="10000"/>
          </a:bodyPr>
          <a:lstStyle/>
          <a:p>
            <a:pPr>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Operations and Support Services (BOSS)</a:t>
            </a:r>
          </a:p>
          <a:p>
            <a:pPr marL="800100" lvl="1" indent="-342900">
              <a:buFont typeface="Wingdings" panose="05000000000000000000" pitchFamily="2" charset="2"/>
              <a:buChar char="ü"/>
            </a:pPr>
            <a:r>
              <a:rPr lang="en-US" sz="2000" dirty="0">
                <a:solidFill>
                  <a:schemeClr val="tx1"/>
                </a:solidFill>
                <a:latin typeface="Times New Roman" panose="02020603050405020304" pitchFamily="18" charset="0"/>
                <a:cs typeface="Times New Roman" panose="02020603050405020304" pitchFamily="18" charset="0"/>
              </a:rPr>
              <a:t>This appropriation unit encompasses the administrative functions for the department, including the Commissioner’s </a:t>
            </a:r>
            <a:r>
              <a:rPr lang="en-US" sz="2000" dirty="0" smtClean="0">
                <a:solidFill>
                  <a:schemeClr val="tx1"/>
                </a:solidFill>
                <a:latin typeface="Times New Roman" panose="02020603050405020304" pitchFamily="18" charset="0"/>
                <a:cs typeface="Times New Roman" panose="02020603050405020304" pitchFamily="18" charset="0"/>
              </a:rPr>
              <a:t>Office, </a:t>
            </a:r>
            <a:r>
              <a:rPr lang="en-US" sz="2000" dirty="0">
                <a:solidFill>
                  <a:schemeClr val="tx1"/>
                </a:solidFill>
                <a:latin typeface="Times New Roman" panose="02020603050405020304" pitchFamily="18" charset="0"/>
                <a:cs typeface="Times New Roman" panose="02020603050405020304" pitchFamily="18" charset="0"/>
              </a:rPr>
              <a:t>Education </a:t>
            </a:r>
            <a:r>
              <a:rPr lang="en-US" sz="2000" dirty="0" smtClean="0">
                <a:solidFill>
                  <a:schemeClr val="tx1"/>
                </a:solidFill>
                <a:latin typeface="Times New Roman" panose="02020603050405020304" pitchFamily="18" charset="0"/>
                <a:cs typeface="Times New Roman" panose="02020603050405020304" pitchFamily="18" charset="0"/>
              </a:rPr>
              <a:t>Technology, Legal, </a:t>
            </a:r>
            <a:r>
              <a:rPr lang="en-US" sz="2000" dirty="0">
                <a:solidFill>
                  <a:schemeClr val="tx1"/>
                </a:solidFill>
                <a:latin typeface="Times New Roman" panose="02020603050405020304" pitchFamily="18" charset="0"/>
                <a:cs typeface="Times New Roman" panose="02020603050405020304" pitchFamily="18" charset="0"/>
              </a:rPr>
              <a:t>and Finance and </a:t>
            </a:r>
            <a:r>
              <a:rPr lang="en-US" sz="2000" dirty="0" smtClean="0">
                <a:solidFill>
                  <a:schemeClr val="tx1"/>
                </a:solidFill>
                <a:latin typeface="Times New Roman" panose="02020603050405020304" pitchFamily="18" charset="0"/>
                <a:cs typeface="Times New Roman" panose="02020603050405020304" pitchFamily="18" charset="0"/>
              </a:rPr>
              <a:t>Operations.</a:t>
            </a:r>
            <a:endParaRPr lang="en-US" sz="2000" dirty="0">
              <a:solidFill>
                <a:schemeClr val="tx1"/>
              </a:solidFill>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ü"/>
            </a:pPr>
            <a:r>
              <a:rPr lang="en-US" sz="2000" dirty="0">
                <a:solidFill>
                  <a:schemeClr val="tx1"/>
                </a:solidFill>
                <a:latin typeface="Times New Roman" panose="02020603050405020304" pitchFamily="18" charset="0"/>
                <a:cs typeface="Times New Roman" panose="02020603050405020304" pitchFamily="18" charset="0"/>
              </a:rPr>
              <a:t>FY19 $</a:t>
            </a:r>
            <a:r>
              <a:rPr lang="en-US" sz="2000" dirty="0" smtClean="0">
                <a:solidFill>
                  <a:schemeClr val="tx1"/>
                </a:solidFill>
                <a:latin typeface="Times New Roman" panose="02020603050405020304" pitchFamily="18" charset="0"/>
                <a:cs typeface="Times New Roman" panose="02020603050405020304" pitchFamily="18" charset="0"/>
              </a:rPr>
              <a:t>456,425,200		Staff - 182</a:t>
            </a:r>
            <a:endParaRPr lang="en-US" sz="2000"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Learning and Results Services (LARS)</a:t>
            </a:r>
          </a:p>
          <a:p>
            <a:pPr marL="800100" lvl="1" indent="-342900">
              <a:buFont typeface="Wingdings" panose="05000000000000000000" pitchFamily="2" charset="2"/>
              <a:buChar char="ü"/>
            </a:pPr>
            <a:r>
              <a:rPr lang="en-US" sz="2000" dirty="0">
                <a:solidFill>
                  <a:schemeClr val="tx1"/>
                </a:solidFill>
                <a:latin typeface="Times New Roman" panose="02020603050405020304" pitchFamily="18" charset="0"/>
                <a:cs typeface="Times New Roman" panose="02020603050405020304" pitchFamily="18" charset="0"/>
              </a:rPr>
              <a:t>This appropriation unit encompasses Career and Technical Education and Student </a:t>
            </a:r>
            <a:r>
              <a:rPr lang="en-US" sz="2000" dirty="0" smtClean="0">
                <a:solidFill>
                  <a:schemeClr val="tx1"/>
                </a:solidFill>
                <a:latin typeface="Times New Roman" panose="02020603050405020304" pitchFamily="18" charset="0"/>
                <a:cs typeface="Times New Roman" panose="02020603050405020304" pitchFamily="18" charset="0"/>
              </a:rPr>
              <a:t>Transition, </a:t>
            </a:r>
            <a:r>
              <a:rPr lang="en-US" sz="2000" dirty="0">
                <a:solidFill>
                  <a:schemeClr val="tx1"/>
                </a:solidFill>
                <a:latin typeface="Times New Roman" panose="02020603050405020304" pitchFamily="18" charset="0"/>
                <a:cs typeface="Times New Roman" panose="02020603050405020304" pitchFamily="18" charset="0"/>
              </a:rPr>
              <a:t>Standards, Assessment and </a:t>
            </a:r>
            <a:r>
              <a:rPr lang="en-US" sz="2000" dirty="0" smtClean="0">
                <a:solidFill>
                  <a:schemeClr val="tx1"/>
                </a:solidFill>
                <a:latin typeface="Times New Roman" panose="02020603050405020304" pitchFamily="18" charset="0"/>
                <a:cs typeface="Times New Roman" panose="02020603050405020304" pitchFamily="18" charset="0"/>
              </a:rPr>
              <a:t>Accountability, </a:t>
            </a:r>
            <a:r>
              <a:rPr lang="en-US" sz="2000" dirty="0">
                <a:solidFill>
                  <a:schemeClr val="tx1"/>
                </a:solidFill>
                <a:latin typeface="Times New Roman" panose="02020603050405020304" pitchFamily="18" charset="0"/>
                <a:cs typeface="Times New Roman" panose="02020603050405020304" pitchFamily="18" charset="0"/>
              </a:rPr>
              <a:t>Continuous Improvement and </a:t>
            </a:r>
            <a:r>
              <a:rPr lang="en-US" sz="2000" dirty="0" smtClean="0">
                <a:solidFill>
                  <a:schemeClr val="tx1"/>
                </a:solidFill>
                <a:latin typeface="Times New Roman" panose="02020603050405020304" pitchFamily="18" charset="0"/>
                <a:cs typeface="Times New Roman" panose="02020603050405020304" pitchFamily="18" charset="0"/>
              </a:rPr>
              <a:t>Support, </a:t>
            </a:r>
            <a:r>
              <a:rPr lang="en-US" sz="2000" dirty="0">
                <a:solidFill>
                  <a:schemeClr val="tx1"/>
                </a:solidFill>
                <a:latin typeface="Times New Roman" panose="02020603050405020304" pitchFamily="18" charset="0"/>
                <a:cs typeface="Times New Roman" panose="02020603050405020304" pitchFamily="18" charset="0"/>
              </a:rPr>
              <a:t>Educator Licensure and </a:t>
            </a:r>
            <a:r>
              <a:rPr lang="en-US" sz="2000" dirty="0" smtClean="0">
                <a:solidFill>
                  <a:schemeClr val="tx1"/>
                </a:solidFill>
                <a:latin typeface="Times New Roman" panose="02020603050405020304" pitchFamily="18" charset="0"/>
                <a:cs typeface="Times New Roman" panose="02020603050405020304" pitchFamily="18" charset="0"/>
              </a:rPr>
              <a:t>Effectiveness, </a:t>
            </a:r>
            <a:r>
              <a:rPr lang="en-US" sz="2000" dirty="0">
                <a:solidFill>
                  <a:schemeClr val="tx1"/>
                </a:solidFill>
                <a:latin typeface="Times New Roman" panose="02020603050405020304" pitchFamily="18" charset="0"/>
                <a:cs typeface="Times New Roman" panose="02020603050405020304" pitchFamily="18" charset="0"/>
              </a:rPr>
              <a:t>Special Education and Early </a:t>
            </a:r>
            <a:r>
              <a:rPr lang="en-US" sz="2000" dirty="0" smtClean="0">
                <a:solidFill>
                  <a:schemeClr val="tx1"/>
                </a:solidFill>
                <a:latin typeface="Times New Roman" panose="02020603050405020304" pitchFamily="18" charset="0"/>
                <a:cs typeface="Times New Roman" panose="02020603050405020304" pitchFamily="18" charset="0"/>
              </a:rPr>
              <a:t>Learning, </a:t>
            </a:r>
            <a:r>
              <a:rPr lang="en-US" sz="2000" dirty="0">
                <a:solidFill>
                  <a:schemeClr val="tx1"/>
                </a:solidFill>
                <a:latin typeface="Times New Roman" panose="02020603050405020304" pitchFamily="18" charset="0"/>
                <a:cs typeface="Times New Roman" panose="02020603050405020304" pitchFamily="18" charset="0"/>
              </a:rPr>
              <a:t>the Kentucky School for the </a:t>
            </a:r>
            <a:r>
              <a:rPr lang="en-US" sz="2000" dirty="0" smtClean="0">
                <a:solidFill>
                  <a:schemeClr val="tx1"/>
                </a:solidFill>
                <a:latin typeface="Times New Roman" panose="02020603050405020304" pitchFamily="18" charset="0"/>
                <a:cs typeface="Times New Roman" panose="02020603050405020304" pitchFamily="18" charset="0"/>
              </a:rPr>
              <a:t>Blind </a:t>
            </a:r>
            <a:r>
              <a:rPr lang="en-US" sz="2000" dirty="0">
                <a:solidFill>
                  <a:schemeClr val="tx1"/>
                </a:solidFill>
                <a:latin typeface="Times New Roman" panose="02020603050405020304" pitchFamily="18" charset="0"/>
                <a:cs typeface="Times New Roman" panose="02020603050405020304" pitchFamily="18" charset="0"/>
              </a:rPr>
              <a:t>and the Kentucky School for the </a:t>
            </a:r>
            <a:r>
              <a:rPr lang="en-US" sz="2000" dirty="0" smtClean="0">
                <a:solidFill>
                  <a:schemeClr val="tx1"/>
                </a:solidFill>
                <a:latin typeface="Times New Roman" panose="02020603050405020304" pitchFamily="18" charset="0"/>
                <a:cs typeface="Times New Roman" panose="02020603050405020304" pitchFamily="18" charset="0"/>
              </a:rPr>
              <a:t>Deaf.</a:t>
            </a:r>
            <a:endParaRPr lang="en-US" sz="2000" dirty="0">
              <a:solidFill>
                <a:schemeClr val="tx1"/>
              </a:solidFill>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ü"/>
            </a:pPr>
            <a:r>
              <a:rPr lang="en-US" sz="2000" dirty="0">
                <a:solidFill>
                  <a:schemeClr val="tx1"/>
                </a:solidFill>
                <a:latin typeface="Times New Roman" panose="02020603050405020304" pitchFamily="18" charset="0"/>
                <a:cs typeface="Times New Roman" panose="02020603050405020304" pitchFamily="18" charset="0"/>
              </a:rPr>
              <a:t>FY19 $</a:t>
            </a:r>
            <a:r>
              <a:rPr lang="en-US" sz="2000" dirty="0" smtClean="0">
                <a:solidFill>
                  <a:schemeClr val="tx1"/>
                </a:solidFill>
                <a:latin typeface="Times New Roman" panose="02020603050405020304" pitchFamily="18" charset="0"/>
                <a:cs typeface="Times New Roman" panose="02020603050405020304" pitchFamily="18" charset="0"/>
              </a:rPr>
              <a:t>1,601,263,600	Staff - 905</a:t>
            </a:r>
            <a:endParaRPr lang="en-US" sz="2000" dirty="0">
              <a:solidFill>
                <a:schemeClr val="tx1"/>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Support Education Excellence in Kentucky (SEEK)</a:t>
            </a:r>
          </a:p>
          <a:p>
            <a:pPr marL="800100" lvl="1" indent="-342900">
              <a:buFont typeface="Wingdings" panose="05000000000000000000" pitchFamily="2" charset="2"/>
              <a:buChar char="ü"/>
            </a:pPr>
            <a:r>
              <a:rPr lang="en-US" sz="2000" dirty="0">
                <a:solidFill>
                  <a:schemeClr val="tx1"/>
                </a:solidFill>
                <a:latin typeface="Times New Roman" panose="02020603050405020304" pitchFamily="18" charset="0"/>
                <a:cs typeface="Times New Roman" panose="02020603050405020304" pitchFamily="18" charset="0"/>
              </a:rPr>
              <a:t>SEEK is a formula driven allocation for state funds that flow to school districts.  The appropriation includes funding for transportation, special needs students, facilities, the Teacher Retirement System and the National Board Certified Teacher program. </a:t>
            </a:r>
          </a:p>
          <a:p>
            <a:pPr marL="800100" lvl="1" indent="-342900">
              <a:buFont typeface="Wingdings" panose="05000000000000000000" pitchFamily="2" charset="2"/>
              <a:buChar char="ü"/>
            </a:pPr>
            <a:r>
              <a:rPr lang="en-US" sz="2000" dirty="0">
                <a:solidFill>
                  <a:schemeClr val="tx1"/>
                </a:solidFill>
                <a:latin typeface="Times New Roman" panose="02020603050405020304" pitchFamily="18" charset="0"/>
                <a:cs typeface="Times New Roman" panose="02020603050405020304" pitchFamily="18" charset="0"/>
              </a:rPr>
              <a:t>FY19 $3,056,500,800</a:t>
            </a:r>
          </a:p>
        </p:txBody>
      </p:sp>
      <p:sp>
        <p:nvSpPr>
          <p:cNvPr id="5" name="Slide Number Placeholder 4"/>
          <p:cNvSpPr>
            <a:spLocks noGrp="1"/>
          </p:cNvSpPr>
          <p:nvPr>
            <p:ph type="sldNum" sz="quarter" idx="12"/>
          </p:nvPr>
        </p:nvSpPr>
        <p:spPr/>
        <p:txBody>
          <a:bodyPr/>
          <a:lstStyle/>
          <a:p>
            <a:fld id="{91BD7323-49BF-4C97-8773-5EC64C492009}" type="slidenum">
              <a:rPr lang="en-US" smtClean="0"/>
              <a:t>3</a:t>
            </a:fld>
            <a:endParaRPr lang="en-US" dirty="0"/>
          </a:p>
        </p:txBody>
      </p:sp>
    </p:spTree>
    <p:extLst>
      <p:ext uri="{BB962C8B-B14F-4D97-AF65-F5344CB8AC3E}">
        <p14:creationId xmlns:p14="http://schemas.microsoft.com/office/powerpoint/2010/main" val="16313940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719669569"/>
              </p:ext>
            </p:extLst>
          </p:nvPr>
        </p:nvGraphicFramePr>
        <p:xfrm>
          <a:off x="120770" y="586597"/>
          <a:ext cx="8695427" cy="6271403"/>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7"/>
          </p:nvPr>
        </p:nvSpPr>
        <p:spPr/>
        <p:txBody>
          <a:bodyPr/>
          <a:lstStyle/>
          <a:p>
            <a:pPr marL="26670">
              <a:lnSpc>
                <a:spcPts val="2110"/>
              </a:lnSpc>
            </a:pPr>
            <a:fld id="{81D60167-4931-47E6-BA6A-407CBD079E47}" type="slidenum">
              <a:rPr lang="en-US" smtClean="0">
                <a:solidFill>
                  <a:prstClr val="white"/>
                </a:solidFill>
              </a:rPr>
              <a:pPr marL="26670">
                <a:lnSpc>
                  <a:spcPts val="2110"/>
                </a:lnSpc>
              </a:pPr>
              <a:t>4</a:t>
            </a:fld>
            <a:endParaRPr lang="en-US" dirty="0">
              <a:solidFill>
                <a:prstClr val="white"/>
              </a:solidFill>
            </a:endParaRPr>
          </a:p>
        </p:txBody>
      </p:sp>
    </p:spTree>
    <p:extLst>
      <p:ext uri="{BB962C8B-B14F-4D97-AF65-F5344CB8AC3E}">
        <p14:creationId xmlns:p14="http://schemas.microsoft.com/office/powerpoint/2010/main" val="4018679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015323811"/>
              </p:ext>
            </p:extLst>
          </p:nvPr>
        </p:nvGraphicFramePr>
        <p:xfrm>
          <a:off x="1268083" y="905773"/>
          <a:ext cx="7824159" cy="5218981"/>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7"/>
          </p:nvPr>
        </p:nvSpPr>
        <p:spPr/>
        <p:txBody>
          <a:bodyPr/>
          <a:lstStyle/>
          <a:p>
            <a:pPr marL="26670">
              <a:lnSpc>
                <a:spcPts val="2110"/>
              </a:lnSpc>
            </a:pPr>
            <a:fld id="{81D60167-4931-47E6-BA6A-407CBD079E47}" type="slidenum">
              <a:rPr lang="en-US" smtClean="0">
                <a:solidFill>
                  <a:prstClr val="white"/>
                </a:solidFill>
              </a:rPr>
              <a:pPr marL="26670">
                <a:lnSpc>
                  <a:spcPts val="2110"/>
                </a:lnSpc>
              </a:pPr>
              <a:t>5</a:t>
            </a:fld>
            <a:endParaRPr lang="en-US" dirty="0">
              <a:solidFill>
                <a:prstClr val="white"/>
              </a:solidFill>
            </a:endParaRPr>
          </a:p>
        </p:txBody>
      </p:sp>
    </p:spTree>
    <p:extLst>
      <p:ext uri="{BB962C8B-B14F-4D97-AF65-F5344CB8AC3E}">
        <p14:creationId xmlns:p14="http://schemas.microsoft.com/office/powerpoint/2010/main" val="435600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Times New Roman" panose="02020603050405020304" pitchFamily="18" charset="0"/>
                <a:cs typeface="Times New Roman" panose="02020603050405020304" pitchFamily="18" charset="0"/>
              </a:rPr>
              <a:t>KDE Operational Reductions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(HB200VO)</a:t>
            </a:r>
            <a:endParaRPr lang="en-US" sz="36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13"/>
          </p:nvPr>
        </p:nvSpPr>
        <p:spPr>
          <a:xfrm>
            <a:off x="555786" y="1499615"/>
            <a:ext cx="9188715" cy="4890487"/>
          </a:xfrm>
        </p:spPr>
        <p:txBody>
          <a:bodyPr>
            <a:normAutofit fontScale="85000" lnSpcReduction="20000"/>
          </a:bodyPr>
          <a:lstStyle/>
          <a:p>
            <a:pPr>
              <a:buClr>
                <a:srgbClr val="FFC000"/>
              </a:buClr>
            </a:pPr>
            <a:r>
              <a:rPr lang="en-US" sz="3100" dirty="0" smtClean="0">
                <a:solidFill>
                  <a:schemeClr val="tx1"/>
                </a:solidFill>
                <a:latin typeface="Times New Roman" panose="02020603050405020304" pitchFamily="18" charset="0"/>
                <a:cs typeface="Times New Roman" panose="02020603050405020304" pitchFamily="18" charset="0"/>
              </a:rPr>
              <a:t>54M reduction</a:t>
            </a:r>
          </a:p>
          <a:p>
            <a:pPr>
              <a:buClr>
                <a:srgbClr val="FFC000"/>
              </a:buClr>
            </a:pPr>
            <a:r>
              <a:rPr lang="en-US" sz="3100" dirty="0" smtClean="0">
                <a:solidFill>
                  <a:schemeClr val="tx1"/>
                </a:solidFill>
                <a:latin typeface="Times New Roman" panose="02020603050405020304" pitchFamily="18" charset="0"/>
                <a:cs typeface="Times New Roman" panose="02020603050405020304" pitchFamily="18" charset="0"/>
              </a:rPr>
              <a:t>25 KDE Positions</a:t>
            </a:r>
          </a:p>
          <a:p>
            <a:pPr lvl="1">
              <a:buClr>
                <a:srgbClr val="FFC000"/>
              </a:buClr>
            </a:pPr>
            <a:r>
              <a:rPr lang="en-US" sz="3100" dirty="0" smtClean="0">
                <a:solidFill>
                  <a:schemeClr val="tx1"/>
                </a:solidFill>
                <a:latin typeface="Times New Roman" panose="02020603050405020304" pitchFamily="18" charset="0"/>
                <a:cs typeface="Times New Roman" panose="02020603050405020304" pitchFamily="18" charset="0"/>
              </a:rPr>
              <a:t>Eliminate 25 unfilled positions</a:t>
            </a:r>
          </a:p>
          <a:p>
            <a:pPr lvl="1">
              <a:buClr>
                <a:srgbClr val="FFC000"/>
              </a:buClr>
            </a:pPr>
            <a:r>
              <a:rPr lang="en-US" sz="3100" dirty="0" smtClean="0">
                <a:solidFill>
                  <a:schemeClr val="tx1"/>
                </a:solidFill>
                <a:latin typeface="Times New Roman" panose="02020603050405020304" pitchFamily="18" charset="0"/>
                <a:cs typeface="Times New Roman" panose="02020603050405020304" pitchFamily="18" charset="0"/>
              </a:rPr>
              <a:t>Reduce operating budget</a:t>
            </a:r>
          </a:p>
          <a:p>
            <a:pPr lvl="1">
              <a:buClr>
                <a:srgbClr val="FFC000"/>
              </a:buClr>
            </a:pPr>
            <a:r>
              <a:rPr lang="en-US" sz="3100" dirty="0" smtClean="0">
                <a:solidFill>
                  <a:schemeClr val="tx1"/>
                </a:solidFill>
                <a:latin typeface="Times New Roman" panose="02020603050405020304" pitchFamily="18" charset="0"/>
                <a:cs typeface="Times New Roman" panose="02020603050405020304" pitchFamily="18" charset="0"/>
              </a:rPr>
              <a:t>Reduce travel</a:t>
            </a:r>
          </a:p>
          <a:p>
            <a:pPr lvl="1">
              <a:buClr>
                <a:srgbClr val="FFC000"/>
              </a:buClr>
            </a:pPr>
            <a:r>
              <a:rPr lang="en-US" sz="3100" dirty="0" smtClean="0">
                <a:solidFill>
                  <a:schemeClr val="tx1"/>
                </a:solidFill>
                <a:latin typeface="Times New Roman" panose="02020603050405020304" pitchFamily="18" charset="0"/>
                <a:cs typeface="Times New Roman" panose="02020603050405020304" pitchFamily="18" charset="0"/>
              </a:rPr>
              <a:t>All KDE offices impacted to varying degrees</a:t>
            </a:r>
          </a:p>
          <a:p>
            <a:pPr marL="457200" lvl="1" indent="0">
              <a:buClr>
                <a:srgbClr val="FFC000"/>
              </a:buClr>
              <a:buNone/>
            </a:pPr>
            <a:endParaRPr lang="en-US" sz="3100" dirty="0">
              <a:solidFill>
                <a:schemeClr val="tx1"/>
              </a:solidFill>
              <a:latin typeface="Times New Roman" panose="02020603050405020304" pitchFamily="18" charset="0"/>
              <a:cs typeface="Times New Roman" panose="02020603050405020304" pitchFamily="18" charset="0"/>
            </a:endParaRPr>
          </a:p>
          <a:p>
            <a:pPr marL="457200" lvl="1" indent="0">
              <a:buClr>
                <a:srgbClr val="FFC000"/>
              </a:buClr>
              <a:buNone/>
            </a:pPr>
            <a:r>
              <a:rPr lang="en-US" sz="3100" dirty="0" smtClean="0">
                <a:solidFill>
                  <a:schemeClr val="tx1"/>
                </a:solidFill>
                <a:latin typeface="Times New Roman" panose="02020603050405020304" pitchFamily="18" charset="0"/>
                <a:cs typeface="Times New Roman" panose="02020603050405020304" pitchFamily="18" charset="0"/>
              </a:rPr>
              <a:t>17 MOA Positions </a:t>
            </a:r>
          </a:p>
          <a:p>
            <a:pPr lvl="1">
              <a:buClr>
                <a:srgbClr val="FFC000"/>
              </a:buClr>
            </a:pPr>
            <a:r>
              <a:rPr lang="en-US" sz="3100" dirty="0" smtClean="0">
                <a:solidFill>
                  <a:schemeClr val="tx1"/>
                </a:solidFill>
                <a:latin typeface="Times New Roman" panose="02020603050405020304" pitchFamily="18" charset="0"/>
                <a:cs typeface="Times New Roman" panose="02020603050405020304" pitchFamily="18" charset="0"/>
              </a:rPr>
              <a:t>Not renew 17 MOA positions</a:t>
            </a:r>
          </a:p>
          <a:p>
            <a:pPr lvl="2">
              <a:buClr>
                <a:srgbClr val="FFC000"/>
              </a:buClr>
            </a:pPr>
            <a:r>
              <a:rPr lang="en-US" sz="3100" dirty="0" smtClean="0">
                <a:solidFill>
                  <a:schemeClr val="tx1"/>
                </a:solidFill>
                <a:latin typeface="Times New Roman" panose="02020603050405020304" pitchFamily="18" charset="0"/>
                <a:cs typeface="Times New Roman" panose="02020603050405020304" pitchFamily="18" charset="0"/>
              </a:rPr>
              <a:t>Content</a:t>
            </a:r>
          </a:p>
          <a:p>
            <a:pPr lvl="2">
              <a:buClr>
                <a:srgbClr val="FFC000"/>
              </a:buClr>
            </a:pPr>
            <a:r>
              <a:rPr lang="en-US" sz="3100" dirty="0" smtClean="0">
                <a:solidFill>
                  <a:schemeClr val="tx1"/>
                </a:solidFill>
                <a:latin typeface="Times New Roman" panose="02020603050405020304" pitchFamily="18" charset="0"/>
                <a:cs typeface="Times New Roman" panose="02020603050405020304" pitchFamily="18" charset="0"/>
              </a:rPr>
              <a:t>Network instructional specialists</a:t>
            </a:r>
          </a:p>
          <a:p>
            <a:pPr marL="914400" lvl="2" indent="0">
              <a:buClr>
                <a:srgbClr val="FFC000"/>
              </a:buClr>
              <a:buNone/>
            </a:pPr>
            <a:endParaRPr lang="en-US" sz="3100" dirty="0" smtClean="0">
              <a:solidFill>
                <a:schemeClr val="tx1"/>
              </a:solidFill>
              <a:latin typeface="Times New Roman" panose="02020603050405020304" pitchFamily="18" charset="0"/>
              <a:cs typeface="Times New Roman" panose="02020603050405020304" pitchFamily="18" charset="0"/>
            </a:endParaRPr>
          </a:p>
          <a:p>
            <a:pPr lvl="2">
              <a:buClr>
                <a:srgbClr val="FFC000"/>
              </a:buClr>
            </a:pPr>
            <a:endParaRPr lang="en-US" dirty="0" smtClean="0"/>
          </a:p>
        </p:txBody>
      </p:sp>
      <p:sp>
        <p:nvSpPr>
          <p:cNvPr id="4" name="Slide Number Placeholder 3"/>
          <p:cNvSpPr>
            <a:spLocks noGrp="1"/>
          </p:cNvSpPr>
          <p:nvPr>
            <p:ph type="sldNum" sz="quarter" idx="12"/>
          </p:nvPr>
        </p:nvSpPr>
        <p:spPr/>
        <p:txBody>
          <a:bodyPr/>
          <a:lstStyle/>
          <a:p>
            <a:fld id="{91BD7323-49BF-4C97-8773-5EC64C492009}" type="slidenum">
              <a:rPr lang="en-US" smtClean="0"/>
              <a:t>6</a:t>
            </a:fld>
            <a:endParaRPr lang="en-US" dirty="0"/>
          </a:p>
        </p:txBody>
      </p:sp>
    </p:spTree>
    <p:extLst>
      <p:ext uri="{BB962C8B-B14F-4D97-AF65-F5344CB8AC3E}">
        <p14:creationId xmlns:p14="http://schemas.microsoft.com/office/powerpoint/2010/main" val="2088850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2425" y="285473"/>
            <a:ext cx="8696325" cy="553998"/>
          </a:xfrm>
          <a:prstGeom prst="rect">
            <a:avLst/>
          </a:prstGeom>
        </p:spPr>
        <p:txBody>
          <a:bodyPr vert="horz" wrap="square" lIns="0" tIns="0" rIns="0" bIns="0" rtlCol="0">
            <a:spAutoFit/>
          </a:bodyPr>
          <a:lstStyle/>
          <a:p>
            <a:pPr marL="12700" algn="ctr">
              <a:lnSpc>
                <a:spcPct val="100000"/>
              </a:lnSpc>
            </a:pPr>
            <a:r>
              <a:rPr lang="en-US" spc="-10" dirty="0" smtClean="0"/>
              <a:t>Other P-12 </a:t>
            </a:r>
            <a:r>
              <a:rPr lang="en-US" spc="-10" dirty="0" smtClean="0">
                <a:solidFill>
                  <a:schemeClr val="tx2">
                    <a:lumMod val="75000"/>
                  </a:schemeClr>
                </a:solidFill>
              </a:rPr>
              <a:t>Education</a:t>
            </a:r>
            <a:r>
              <a:rPr lang="en-US" spc="-10" dirty="0" smtClean="0"/>
              <a:t> Budget Impacts</a:t>
            </a:r>
            <a:endParaRPr dirty="0"/>
          </a:p>
        </p:txBody>
      </p:sp>
      <p:sp>
        <p:nvSpPr>
          <p:cNvPr id="3" name="object 3"/>
          <p:cNvSpPr txBox="1"/>
          <p:nvPr/>
        </p:nvSpPr>
        <p:spPr>
          <a:xfrm>
            <a:off x="539114" y="1112924"/>
            <a:ext cx="8322945" cy="6052939"/>
          </a:xfrm>
          <a:prstGeom prst="rect">
            <a:avLst/>
          </a:prstGeom>
        </p:spPr>
        <p:txBody>
          <a:bodyPr vert="horz" wrap="square" lIns="0" tIns="0" rIns="0" bIns="0" rtlCol="0" anchor="ctr">
            <a:spAutoFit/>
          </a:bodyPr>
          <a:lstStyle/>
          <a:p>
            <a:pPr marL="355600" indent="-342900">
              <a:buClr>
                <a:srgbClr val="FFC000"/>
              </a:buClr>
              <a:buFont typeface="Wingdings 3" panose="05040102010807070707" pitchFamily="18" charset="2"/>
              <a:buChar char=""/>
            </a:pPr>
            <a:r>
              <a:rPr lang="en-US" sz="2400" dirty="0" smtClean="0">
                <a:latin typeface="Times New Roman"/>
                <a:cs typeface="Times New Roman"/>
              </a:rPr>
              <a:t>BOSS and LARS </a:t>
            </a:r>
            <a:r>
              <a:rPr lang="en-US" sz="2400" dirty="0">
                <a:latin typeface="Times New Roman"/>
                <a:cs typeface="Times New Roman"/>
              </a:rPr>
              <a:t>R</a:t>
            </a:r>
            <a:r>
              <a:rPr sz="2400" dirty="0" smtClean="0">
                <a:latin typeface="Times New Roman"/>
                <a:cs typeface="Times New Roman"/>
              </a:rPr>
              <a:t>eduction</a:t>
            </a:r>
            <a:r>
              <a:rPr sz="2400" spc="-150" dirty="0" smtClean="0">
                <a:latin typeface="Times New Roman"/>
                <a:cs typeface="Times New Roman"/>
              </a:rPr>
              <a:t> </a:t>
            </a:r>
            <a:r>
              <a:rPr sz="2400" dirty="0">
                <a:latin typeface="Times New Roman"/>
                <a:cs typeface="Times New Roman"/>
              </a:rPr>
              <a:t>$</a:t>
            </a:r>
            <a:r>
              <a:rPr sz="2400" dirty="0" smtClean="0">
                <a:latin typeface="Times New Roman"/>
                <a:cs typeface="Times New Roman"/>
              </a:rPr>
              <a:t>54</a:t>
            </a:r>
            <a:r>
              <a:rPr lang="en-US" sz="2400" dirty="0" smtClean="0">
                <a:latin typeface="Times New Roman"/>
                <a:cs typeface="Times New Roman"/>
              </a:rPr>
              <a:t>M:</a:t>
            </a:r>
          </a:p>
          <a:p>
            <a:pPr marL="647700" indent="-234315">
              <a:spcBef>
                <a:spcPts val="1010"/>
              </a:spcBef>
              <a:buClr>
                <a:srgbClr val="FFC000"/>
              </a:buClr>
              <a:buSzPct val="80000"/>
              <a:buFont typeface="Franklin Gothic Medium"/>
              <a:buChar char="●"/>
              <a:tabLst>
                <a:tab pos="648335" algn="l"/>
              </a:tabLst>
            </a:pPr>
            <a:r>
              <a:rPr lang="en-US" sz="2400" dirty="0" smtClean="0">
                <a:latin typeface="Times New Roman"/>
                <a:cs typeface="Times New Roman"/>
              </a:rPr>
              <a:t>	Frankfort </a:t>
            </a:r>
            <a:r>
              <a:rPr lang="en-US" sz="2400" spc="-5" dirty="0">
                <a:latin typeface="Times New Roman"/>
                <a:cs typeface="Times New Roman"/>
              </a:rPr>
              <a:t>Based </a:t>
            </a:r>
            <a:r>
              <a:rPr lang="en-US" sz="2400" dirty="0">
                <a:latin typeface="Times New Roman"/>
                <a:cs typeface="Times New Roman"/>
              </a:rPr>
              <a:t>Operations, KETS, and KEN (BOSS): </a:t>
            </a:r>
            <a:r>
              <a:rPr lang="en-US" sz="2400" spc="5" dirty="0">
                <a:latin typeface="Times New Roman"/>
                <a:cs typeface="Times New Roman"/>
              </a:rPr>
              <a:t>6.25% </a:t>
            </a:r>
            <a:r>
              <a:rPr lang="en-US" sz="2400" dirty="0">
                <a:latin typeface="Times New Roman"/>
                <a:cs typeface="Times New Roman"/>
              </a:rPr>
              <a:t>cut</a:t>
            </a:r>
            <a:r>
              <a:rPr lang="en-US" sz="2400" spc="-225" dirty="0">
                <a:latin typeface="Times New Roman"/>
                <a:cs typeface="Times New Roman"/>
              </a:rPr>
              <a:t> </a:t>
            </a:r>
            <a:r>
              <a:rPr lang="en-US" sz="2400" dirty="0">
                <a:latin typeface="Times New Roman"/>
                <a:cs typeface="Times New Roman"/>
              </a:rPr>
              <a:t>($3.1M</a:t>
            </a:r>
            <a:r>
              <a:rPr lang="en-US" sz="2400" dirty="0" smtClean="0">
                <a:latin typeface="Times New Roman"/>
                <a:cs typeface="Times New Roman"/>
              </a:rPr>
              <a:t>).</a:t>
            </a:r>
          </a:p>
          <a:p>
            <a:pPr marL="647700" indent="-234315">
              <a:spcBef>
                <a:spcPts val="1010"/>
              </a:spcBef>
              <a:buClr>
                <a:srgbClr val="FFC000"/>
              </a:buClr>
              <a:buSzPct val="80000"/>
              <a:buFont typeface="Franklin Gothic Medium"/>
              <a:buChar char="●"/>
              <a:tabLst>
                <a:tab pos="648335" algn="l"/>
              </a:tabLst>
            </a:pPr>
            <a:r>
              <a:rPr lang="en-US" sz="2400" dirty="0" smtClean="0">
                <a:latin typeface="Times New Roman"/>
                <a:cs typeface="Times New Roman"/>
              </a:rPr>
              <a:t>Grant </a:t>
            </a:r>
            <a:r>
              <a:rPr lang="en-US" sz="2400" dirty="0">
                <a:latin typeface="Times New Roman"/>
                <a:cs typeface="Times New Roman"/>
              </a:rPr>
              <a:t>line </a:t>
            </a:r>
            <a:r>
              <a:rPr lang="en-US" sz="2400" spc="-10" dirty="0">
                <a:latin typeface="Times New Roman"/>
                <a:cs typeface="Times New Roman"/>
              </a:rPr>
              <a:t>items </a:t>
            </a:r>
            <a:r>
              <a:rPr lang="en-US" sz="2400" dirty="0">
                <a:latin typeface="Times New Roman"/>
                <a:cs typeface="Times New Roman"/>
              </a:rPr>
              <a:t>(LARS): </a:t>
            </a:r>
            <a:r>
              <a:rPr lang="en-US" sz="2400" dirty="0" smtClean="0">
                <a:latin typeface="Times New Roman"/>
                <a:cs typeface="Times New Roman"/>
              </a:rPr>
              <a:t>program eliminated or subject to </a:t>
            </a:r>
            <a:r>
              <a:rPr lang="en-US" sz="2400" spc="5" dirty="0" smtClean="0">
                <a:latin typeface="Times New Roman"/>
                <a:cs typeface="Times New Roman"/>
              </a:rPr>
              <a:t>6.25</a:t>
            </a:r>
            <a:r>
              <a:rPr lang="en-US" sz="2400" spc="5" dirty="0">
                <a:latin typeface="Times New Roman"/>
                <a:cs typeface="Times New Roman"/>
              </a:rPr>
              <a:t>% </a:t>
            </a:r>
            <a:r>
              <a:rPr lang="en-US" sz="2400" dirty="0" smtClean="0">
                <a:latin typeface="Times New Roman"/>
                <a:cs typeface="Times New Roman"/>
              </a:rPr>
              <a:t>cut ($</a:t>
            </a:r>
            <a:r>
              <a:rPr lang="en-US" sz="2400" dirty="0">
                <a:latin typeface="Times New Roman"/>
                <a:cs typeface="Times New Roman"/>
              </a:rPr>
              <a:t>50.9M</a:t>
            </a:r>
            <a:r>
              <a:rPr lang="en-US" sz="2400" dirty="0" smtClean="0">
                <a:latin typeface="Times New Roman"/>
                <a:cs typeface="Times New Roman"/>
              </a:rPr>
              <a:t>).</a:t>
            </a:r>
          </a:p>
          <a:p>
            <a:pPr marL="1104900" lvl="1" indent="-234315">
              <a:spcBef>
                <a:spcPts val="1010"/>
              </a:spcBef>
              <a:buClr>
                <a:srgbClr val="FFC000"/>
              </a:buClr>
              <a:buSzPct val="80000"/>
              <a:buFont typeface="Franklin Gothic Medium"/>
              <a:buChar char="●"/>
              <a:tabLst>
                <a:tab pos="648335" algn="l"/>
              </a:tabLst>
            </a:pPr>
            <a:r>
              <a:rPr lang="en-US" sz="2400" dirty="0" smtClean="0">
                <a:latin typeface="Times New Roman"/>
                <a:cs typeface="Times New Roman"/>
              </a:rPr>
              <a:t>Instructional Resources, Commonwealth School Improvement Fund, Preschool, Read to Achieve, Math Achievement, State Agency Children</a:t>
            </a:r>
          </a:p>
          <a:p>
            <a:pPr marL="355600" indent="-342900">
              <a:buClr>
                <a:srgbClr val="FFC000"/>
              </a:buClr>
              <a:buFont typeface="Wingdings 3" panose="05040102010807070707" pitchFamily="18" charset="2"/>
              <a:buChar char=""/>
            </a:pPr>
            <a:r>
              <a:rPr lang="en-US" sz="2400" dirty="0">
                <a:latin typeface="Times New Roman"/>
                <a:cs typeface="Times New Roman"/>
              </a:rPr>
              <a:t>Capital </a:t>
            </a:r>
            <a:r>
              <a:rPr lang="en-US" sz="2400" spc="-5" dirty="0">
                <a:latin typeface="Times New Roman"/>
                <a:cs typeface="Times New Roman"/>
              </a:rPr>
              <a:t>Fund </a:t>
            </a:r>
            <a:r>
              <a:rPr lang="en-US" sz="2400" dirty="0">
                <a:latin typeface="Times New Roman"/>
                <a:cs typeface="Times New Roman"/>
              </a:rPr>
              <a:t>Maintenance </a:t>
            </a:r>
            <a:r>
              <a:rPr lang="en-US" sz="2400" spc="-5" dirty="0">
                <a:latin typeface="Times New Roman"/>
                <a:cs typeface="Times New Roman"/>
              </a:rPr>
              <a:t>Pool </a:t>
            </a:r>
            <a:r>
              <a:rPr lang="en-US" sz="2400" dirty="0">
                <a:latin typeface="Times New Roman"/>
                <a:cs typeface="Times New Roman"/>
              </a:rPr>
              <a:t>reduced by</a:t>
            </a:r>
            <a:r>
              <a:rPr lang="en-US" sz="2400" spc="-204" dirty="0">
                <a:latin typeface="Times New Roman"/>
                <a:cs typeface="Times New Roman"/>
              </a:rPr>
              <a:t> </a:t>
            </a:r>
            <a:r>
              <a:rPr lang="en-US" sz="2400" dirty="0">
                <a:latin typeface="Times New Roman"/>
                <a:cs typeface="Times New Roman"/>
              </a:rPr>
              <a:t>$1.5M</a:t>
            </a:r>
            <a:r>
              <a:rPr lang="en-US" sz="2400" dirty="0" smtClean="0">
                <a:latin typeface="Times New Roman"/>
                <a:cs typeface="Times New Roman"/>
              </a:rPr>
              <a:t>.</a:t>
            </a:r>
          </a:p>
          <a:p>
            <a:pPr marL="12700">
              <a:buClr>
                <a:srgbClr val="FFC000"/>
              </a:buClr>
            </a:pPr>
            <a:endParaRPr lang="en-US" sz="2400" dirty="0" smtClean="0">
              <a:latin typeface="Times New Roman"/>
              <a:cs typeface="Times New Roman"/>
            </a:endParaRPr>
          </a:p>
          <a:p>
            <a:pPr marL="355600" indent="-342900">
              <a:buClr>
                <a:srgbClr val="FFC000"/>
              </a:buClr>
              <a:buFont typeface="Wingdings 3" panose="05040102010807070707" pitchFamily="18" charset="2"/>
              <a:buChar char=""/>
            </a:pPr>
            <a:r>
              <a:rPr lang="en-US" sz="2400" dirty="0">
                <a:latin typeface="Times New Roman"/>
                <a:cs typeface="Times New Roman"/>
              </a:rPr>
              <a:t>KFICS $600,000 </a:t>
            </a:r>
            <a:r>
              <a:rPr lang="en-US" sz="2400" spc="-5" dirty="0">
                <a:latin typeface="Times New Roman"/>
                <a:cs typeface="Times New Roman"/>
              </a:rPr>
              <a:t>in </a:t>
            </a:r>
            <a:r>
              <a:rPr lang="en-US" sz="2400" spc="-5" dirty="0" smtClean="0">
                <a:latin typeface="Times New Roman"/>
                <a:cs typeface="Times New Roman"/>
              </a:rPr>
              <a:t>each year</a:t>
            </a:r>
            <a:r>
              <a:rPr lang="en-US" sz="2400" dirty="0" smtClean="0">
                <a:latin typeface="Times New Roman"/>
                <a:cs typeface="Times New Roman"/>
              </a:rPr>
              <a:t>;</a:t>
            </a:r>
            <a:endParaRPr lang="en-US" sz="2400" dirty="0">
              <a:latin typeface="Times New Roman"/>
              <a:cs typeface="Times New Roman"/>
            </a:endParaRPr>
          </a:p>
          <a:p>
            <a:pPr marL="355600" indent="-342900">
              <a:buClr>
                <a:srgbClr val="FFC000"/>
              </a:buClr>
              <a:buFont typeface="Wingdings 3" panose="05040102010807070707" pitchFamily="18" charset="2"/>
              <a:buChar char=""/>
            </a:pPr>
            <a:r>
              <a:rPr lang="en-US" sz="2400" dirty="0">
                <a:latin typeface="Times New Roman"/>
                <a:cs typeface="Times New Roman"/>
              </a:rPr>
              <a:t>AP/IB $</a:t>
            </a:r>
            <a:r>
              <a:rPr lang="en-US" sz="2400" dirty="0" smtClean="0">
                <a:latin typeface="Times New Roman"/>
                <a:cs typeface="Times New Roman"/>
              </a:rPr>
              <a:t>1.0M in </a:t>
            </a:r>
            <a:r>
              <a:rPr lang="en-US" sz="2400" spc="-5" dirty="0" smtClean="0">
                <a:latin typeface="Times New Roman"/>
                <a:cs typeface="Times New Roman"/>
              </a:rPr>
              <a:t>each year;</a:t>
            </a:r>
            <a:endParaRPr lang="en-US" sz="2400" dirty="0">
              <a:latin typeface="Times New Roman"/>
              <a:cs typeface="Times New Roman"/>
            </a:endParaRPr>
          </a:p>
          <a:p>
            <a:pPr marL="355600" indent="-342900">
              <a:buClr>
                <a:srgbClr val="FFC000"/>
              </a:buClr>
              <a:buFont typeface="Wingdings 3" panose="05040102010807070707" pitchFamily="18" charset="2"/>
              <a:buChar char=""/>
            </a:pPr>
            <a:r>
              <a:rPr lang="en-US" sz="2400" dirty="0" smtClean="0">
                <a:latin typeface="Times New Roman"/>
                <a:cs typeface="Times New Roman"/>
              </a:rPr>
              <a:t>Safe </a:t>
            </a:r>
            <a:r>
              <a:rPr lang="en-US" sz="2400" dirty="0">
                <a:latin typeface="Times New Roman"/>
                <a:cs typeface="Times New Roman"/>
              </a:rPr>
              <a:t>Schools </a:t>
            </a:r>
            <a:r>
              <a:rPr lang="en-US" sz="2400" spc="-5" dirty="0">
                <a:latin typeface="Times New Roman"/>
                <a:cs typeface="Times New Roman"/>
              </a:rPr>
              <a:t>receives an additional </a:t>
            </a:r>
            <a:r>
              <a:rPr lang="en-US" sz="2400" spc="5" dirty="0">
                <a:latin typeface="Times New Roman"/>
                <a:cs typeface="Times New Roman"/>
              </a:rPr>
              <a:t>$2.6M </a:t>
            </a:r>
            <a:r>
              <a:rPr lang="en-US" sz="2400" spc="-5" dirty="0">
                <a:latin typeface="Times New Roman"/>
                <a:cs typeface="Times New Roman"/>
              </a:rPr>
              <a:t>in each fiscal</a:t>
            </a:r>
            <a:r>
              <a:rPr lang="en-US" sz="2400" spc="-125" dirty="0">
                <a:latin typeface="Times New Roman"/>
                <a:cs typeface="Times New Roman"/>
              </a:rPr>
              <a:t> </a:t>
            </a:r>
            <a:r>
              <a:rPr lang="en-US" sz="2400" spc="-25" dirty="0" smtClean="0">
                <a:latin typeface="Times New Roman"/>
                <a:cs typeface="Times New Roman"/>
              </a:rPr>
              <a:t>year.</a:t>
            </a:r>
          </a:p>
          <a:p>
            <a:pPr marL="355600" indent="-342900">
              <a:buClr>
                <a:srgbClr val="FFC000"/>
              </a:buClr>
              <a:buFont typeface="Wingdings 3" panose="05040102010807070707" pitchFamily="18" charset="2"/>
              <a:buChar char=""/>
            </a:pPr>
            <a:r>
              <a:rPr lang="en-US" sz="2400" spc="-25" dirty="0" smtClean="0">
                <a:latin typeface="Times New Roman"/>
                <a:cs typeface="Times New Roman"/>
              </a:rPr>
              <a:t>SEEK base guarantee of $4,000 per student</a:t>
            </a:r>
            <a:endParaRPr lang="en-US" sz="2400" dirty="0">
              <a:solidFill>
                <a:prstClr val="black"/>
              </a:solidFill>
              <a:latin typeface="Times New Roman"/>
              <a:cs typeface="Times New Roman"/>
            </a:endParaRPr>
          </a:p>
          <a:p>
            <a:pPr marL="12700">
              <a:spcBef>
                <a:spcPts val="990"/>
              </a:spcBef>
              <a:buClr>
                <a:srgbClr val="FFC000"/>
              </a:buClr>
            </a:pPr>
            <a:endParaRPr sz="2400" dirty="0">
              <a:solidFill>
                <a:prstClr val="black"/>
              </a:solidFill>
              <a:latin typeface="Times New Roman"/>
              <a:cs typeface="Times New Roman"/>
            </a:endParaRPr>
          </a:p>
        </p:txBody>
      </p:sp>
      <p:sp>
        <p:nvSpPr>
          <p:cNvPr id="4" name="Slide Number Placeholder 3"/>
          <p:cNvSpPr>
            <a:spLocks noGrp="1"/>
          </p:cNvSpPr>
          <p:nvPr>
            <p:ph type="sldNum" sz="quarter" idx="7"/>
          </p:nvPr>
        </p:nvSpPr>
        <p:spPr/>
        <p:txBody>
          <a:bodyPr/>
          <a:lstStyle/>
          <a:p>
            <a:pPr marL="26670">
              <a:lnSpc>
                <a:spcPts val="2110"/>
              </a:lnSpc>
            </a:pPr>
            <a:fld id="{81D60167-4931-47E6-BA6A-407CBD079E47}" type="slidenum">
              <a:rPr lang="en-US" smtClean="0">
                <a:solidFill>
                  <a:prstClr val="white"/>
                </a:solidFill>
              </a:rPr>
              <a:pPr marL="26670">
                <a:lnSpc>
                  <a:spcPts val="2110"/>
                </a:lnSpc>
              </a:pPr>
              <a:t>7</a:t>
            </a:fld>
            <a:endParaRPr lang="en-US" dirty="0">
              <a:solidFill>
                <a:prstClr val="white"/>
              </a:solidFill>
            </a:endParaRPr>
          </a:p>
        </p:txBody>
      </p:sp>
    </p:spTree>
    <p:extLst>
      <p:ext uri="{BB962C8B-B14F-4D97-AF65-F5344CB8AC3E}">
        <p14:creationId xmlns:p14="http://schemas.microsoft.com/office/powerpoint/2010/main" val="2269603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anose="02020603050405020304" pitchFamily="18" charset="0"/>
                <a:cs typeface="Times New Roman" panose="02020603050405020304" pitchFamily="18" charset="0"/>
              </a:rPr>
              <a:t>Office of Career and Technical Education and Student Transition</a:t>
            </a:r>
            <a:endParaRPr lang="en-US" sz="36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13"/>
          </p:nvPr>
        </p:nvSpPr>
        <p:spPr>
          <a:xfrm>
            <a:off x="555786" y="1777835"/>
            <a:ext cx="9188715" cy="4901324"/>
          </a:xfrm>
        </p:spPr>
        <p:txBody>
          <a:bodyPr>
            <a:normAutofit fontScale="85000" lnSpcReduction="20000"/>
          </a:bodyPr>
          <a:lstStyle/>
          <a:p>
            <a:pPr lvl="1"/>
            <a:r>
              <a:rPr lang="en-US" sz="2400" dirty="0" smtClean="0">
                <a:latin typeface="Times New Roman" panose="02020603050405020304" pitchFamily="18" charset="0"/>
                <a:cs typeface="Times New Roman" panose="02020603050405020304" pitchFamily="18" charset="0"/>
              </a:rPr>
              <a:t>$81,929,200 (general, federal, and restricted)</a:t>
            </a:r>
          </a:p>
          <a:p>
            <a:pPr lvl="1"/>
            <a:r>
              <a:rPr lang="en-US" sz="2400" dirty="0" smtClean="0">
                <a:latin typeface="Times New Roman" panose="02020603050405020304" pitchFamily="18" charset="0"/>
                <a:cs typeface="Times New Roman" panose="02020603050405020304" pitchFamily="18" charset="0"/>
              </a:rPr>
              <a:t>53 Area Technology Centers </a:t>
            </a:r>
          </a:p>
          <a:p>
            <a:pPr lvl="2"/>
            <a:r>
              <a:rPr lang="en-US" sz="2100" dirty="0" smtClean="0">
                <a:latin typeface="Times New Roman" panose="02020603050405020304" pitchFamily="18" charset="0"/>
                <a:cs typeface="Times New Roman" panose="02020603050405020304" pitchFamily="18" charset="0"/>
              </a:rPr>
              <a:t>Staffing 593 (39 Central Office, 554 ATC’s)</a:t>
            </a:r>
          </a:p>
          <a:p>
            <a:pPr lvl="2"/>
            <a:r>
              <a:rPr lang="en-US" sz="2100" dirty="0" smtClean="0">
                <a:latin typeface="Times New Roman" panose="02020603050405020304" pitchFamily="18" charset="0"/>
                <a:cs typeface="Times New Roman" panose="02020603050405020304" pitchFamily="18" charset="0"/>
              </a:rPr>
              <a:t>$40,863,400 – SEEK and LARS </a:t>
            </a:r>
          </a:p>
          <a:p>
            <a:pPr lvl="1"/>
            <a:r>
              <a:rPr lang="en-US" sz="2400" dirty="0" smtClean="0">
                <a:latin typeface="Times New Roman" panose="02020603050405020304" pitchFamily="18" charset="0"/>
                <a:cs typeface="Times New Roman" panose="02020603050405020304" pitchFamily="18" charset="0"/>
              </a:rPr>
              <a:t>42 Locally Operated Technology Centers</a:t>
            </a:r>
          </a:p>
          <a:p>
            <a:pPr lvl="2"/>
            <a:r>
              <a:rPr lang="en-US" sz="2100" dirty="0" smtClean="0">
                <a:latin typeface="Times New Roman" panose="02020603050405020304" pitchFamily="18" charset="0"/>
                <a:cs typeface="Times New Roman" panose="02020603050405020304" pitchFamily="18" charset="0"/>
              </a:rPr>
              <a:t>Administered by local School Districts</a:t>
            </a:r>
          </a:p>
          <a:p>
            <a:pPr lvl="2"/>
            <a:r>
              <a:rPr lang="en-US" sz="2100" dirty="0" smtClean="0">
                <a:latin typeface="Times New Roman" panose="02020603050405020304" pitchFamily="18" charset="0"/>
                <a:cs typeface="Times New Roman" panose="02020603050405020304" pitchFamily="18" charset="0"/>
              </a:rPr>
              <a:t>Locally Operated Centers not receiving funds – Hardin, Hopkins, Laurel, Oldham, Owensboro, and Spencer</a:t>
            </a:r>
          </a:p>
          <a:p>
            <a:pPr lvl="2"/>
            <a:r>
              <a:rPr lang="en-US" sz="2100" dirty="0" smtClean="0">
                <a:latin typeface="Times New Roman" panose="02020603050405020304" pitchFamily="18" charset="0"/>
                <a:cs typeface="Times New Roman" panose="02020603050405020304" pitchFamily="18" charset="0"/>
              </a:rPr>
              <a:t>$11,843,500 – LARS</a:t>
            </a:r>
          </a:p>
          <a:p>
            <a:pPr lvl="1">
              <a:buSzPct val="1300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FFA Leadership Training </a:t>
            </a:r>
            <a:r>
              <a:rPr lang="en-US" sz="2200" dirty="0" smtClean="0">
                <a:latin typeface="Times New Roman" panose="02020603050405020304" pitchFamily="18" charset="0"/>
                <a:cs typeface="Times New Roman" panose="02020603050405020304" pitchFamily="18" charset="0"/>
              </a:rPr>
              <a:t>Center</a:t>
            </a:r>
          </a:p>
          <a:p>
            <a:pPr lvl="2">
              <a:buFont typeface="Wingdings" panose="05000000000000000000" pitchFamily="2" charset="2"/>
              <a:buChar char="ü"/>
            </a:pPr>
            <a:r>
              <a:rPr lang="en-US" sz="2100" dirty="0">
                <a:latin typeface="Times New Roman" panose="02020603050405020304" pitchFamily="18" charset="0"/>
                <a:cs typeface="Times New Roman" panose="02020603050405020304" pitchFamily="18" charset="0"/>
              </a:rPr>
              <a:t>38 buildings located on 125 acres in Hardinsburg</a:t>
            </a:r>
          </a:p>
          <a:p>
            <a:pPr lvl="2">
              <a:buFont typeface="Wingdings" panose="05000000000000000000" pitchFamily="2" charset="2"/>
              <a:buChar char="ü"/>
            </a:pPr>
            <a:r>
              <a:rPr lang="en-US" sz="2100" dirty="0">
                <a:latin typeface="Times New Roman" panose="02020603050405020304" pitchFamily="18" charset="0"/>
                <a:cs typeface="Times New Roman" panose="02020603050405020304" pitchFamily="18" charset="0"/>
              </a:rPr>
              <a:t>Provides leadership training for nearly 3000 youth from every county in KY</a:t>
            </a:r>
          </a:p>
          <a:p>
            <a:pPr lvl="2">
              <a:buFont typeface="Wingdings" panose="05000000000000000000" pitchFamily="2" charset="2"/>
              <a:buChar char="ü"/>
            </a:pPr>
            <a:r>
              <a:rPr lang="en-US" sz="2100" dirty="0">
                <a:latin typeface="Times New Roman" panose="02020603050405020304" pitchFamily="18" charset="0"/>
                <a:cs typeface="Times New Roman" panose="02020603050405020304" pitchFamily="18" charset="0"/>
              </a:rPr>
              <a:t>Self-sustaining through tuition </a:t>
            </a:r>
            <a:r>
              <a:rPr lang="en-US" sz="2100" dirty="0" smtClean="0">
                <a:latin typeface="Times New Roman" panose="02020603050405020304" pitchFamily="18" charset="0"/>
                <a:cs typeface="Times New Roman" panose="02020603050405020304" pitchFamily="18" charset="0"/>
              </a:rPr>
              <a:t>payments</a:t>
            </a:r>
          </a:p>
          <a:p>
            <a:pPr lvl="1">
              <a:buSzPct val="130000"/>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Salary schedules, step and rank – KRS 156.808 and 780 KAR 3:020</a:t>
            </a:r>
            <a:endParaRPr lang="en-US" sz="2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1BD7323-49BF-4C97-8773-5EC64C492009}" type="slidenum">
              <a:rPr lang="en-US" smtClean="0"/>
              <a:t>8</a:t>
            </a:fld>
            <a:endParaRPr lang="en-US" dirty="0"/>
          </a:p>
        </p:txBody>
      </p:sp>
    </p:spTree>
    <p:extLst>
      <p:ext uri="{BB962C8B-B14F-4D97-AF65-F5344CB8AC3E}">
        <p14:creationId xmlns:p14="http://schemas.microsoft.com/office/powerpoint/2010/main" val="3098320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5" y="222518"/>
            <a:ext cx="8596668" cy="1856447"/>
          </a:xfrm>
        </p:spPr>
        <p:txBody>
          <a:bodyPr>
            <a:normAutofit/>
          </a:bodyPr>
          <a:lstStyle/>
          <a:p>
            <a:r>
              <a:rPr lang="en-US" sz="3600" dirty="0" smtClean="0">
                <a:latin typeface="Times New Roman" panose="02020603050405020304" pitchFamily="18" charset="0"/>
                <a:cs typeface="Times New Roman" panose="02020603050405020304" pitchFamily="18" charset="0"/>
              </a:rPr>
              <a:t>State Schools</a:t>
            </a:r>
            <a:endParaRPr lang="en-US" sz="36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13"/>
          </p:nvPr>
        </p:nvSpPr>
        <p:spPr>
          <a:xfrm>
            <a:off x="0" y="1026545"/>
            <a:ext cx="9188715" cy="6135694"/>
          </a:xfrm>
        </p:spPr>
        <p:txBody>
          <a:bodyPr>
            <a:normAutofit/>
          </a:bodyPr>
          <a:lstStyle/>
          <a:p>
            <a:pPr lvl="1">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KY School for the Blind (KSB)</a:t>
            </a:r>
          </a:p>
          <a:p>
            <a:pPr lvl="2">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15 buildings located on 14 acres on Frankfort Avenue in Louisville</a:t>
            </a:r>
          </a:p>
          <a:p>
            <a:pPr lvl="2">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A residential school offering a comprehensive K-12 education to blind and visually impaired students.	</a:t>
            </a:r>
          </a:p>
          <a:p>
            <a:pPr lvl="2">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FY19 $6,811,600		FY20 $6,853,100	</a:t>
            </a:r>
            <a:endParaRPr lang="en-US" sz="20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 KY School for the Deaf (KSD)</a:t>
            </a:r>
          </a:p>
          <a:p>
            <a:pPr lvl="2">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14 buildings located on approximately 130 acres on South Second Street in Danville</a:t>
            </a:r>
          </a:p>
          <a:p>
            <a:pPr lvl="2">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 residential school offering a comprehensive </a:t>
            </a:r>
            <a:r>
              <a:rPr lang="en-US" sz="2000" dirty="0" smtClean="0">
                <a:latin typeface="Times New Roman" panose="02020603050405020304" pitchFamily="18" charset="0"/>
                <a:cs typeface="Times New Roman" panose="02020603050405020304" pitchFamily="18" charset="0"/>
              </a:rPr>
              <a:t>P-12 </a:t>
            </a:r>
            <a:r>
              <a:rPr lang="en-US" sz="2000" dirty="0">
                <a:latin typeface="Times New Roman" panose="02020603050405020304" pitchFamily="18" charset="0"/>
                <a:cs typeface="Times New Roman" panose="02020603050405020304" pitchFamily="18" charset="0"/>
              </a:rPr>
              <a:t>education to </a:t>
            </a:r>
            <a:r>
              <a:rPr lang="en-US" sz="2000" dirty="0" smtClean="0">
                <a:latin typeface="Times New Roman" panose="02020603050405020304" pitchFamily="18" charset="0"/>
                <a:cs typeface="Times New Roman" panose="02020603050405020304" pitchFamily="18" charset="0"/>
              </a:rPr>
              <a:t>deaf and hard of hearing students.</a:t>
            </a:r>
          </a:p>
          <a:p>
            <a:pPr lvl="2">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FY19 $10,019,700		FY20 $10,080,600</a:t>
            </a:r>
          </a:p>
          <a:p>
            <a:pPr lvl="1">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Not eligible to receive SEEK funds</a:t>
            </a:r>
          </a:p>
          <a:p>
            <a:pPr lvl="1">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Not eligible to receive local tax revenue</a:t>
            </a:r>
          </a:p>
          <a:p>
            <a:pPr lvl="1">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Salary schedules, step and </a:t>
            </a:r>
            <a:r>
              <a:rPr lang="en-US" sz="2000" dirty="0">
                <a:latin typeface="Times New Roman" panose="02020603050405020304" pitchFamily="18" charset="0"/>
                <a:cs typeface="Times New Roman" panose="02020603050405020304" pitchFamily="18" charset="0"/>
              </a:rPr>
              <a:t>r</a:t>
            </a:r>
            <a:r>
              <a:rPr lang="en-US" sz="2000" dirty="0" smtClean="0">
                <a:latin typeface="Times New Roman" panose="02020603050405020304" pitchFamily="18" charset="0"/>
                <a:cs typeface="Times New Roman" panose="02020603050405020304" pitchFamily="18" charset="0"/>
              </a:rPr>
              <a:t>ank – KRS 163.032</a:t>
            </a:r>
          </a:p>
        </p:txBody>
      </p:sp>
      <p:sp>
        <p:nvSpPr>
          <p:cNvPr id="4" name="Slide Number Placeholder 3"/>
          <p:cNvSpPr>
            <a:spLocks noGrp="1"/>
          </p:cNvSpPr>
          <p:nvPr>
            <p:ph type="sldNum" sz="quarter" idx="12"/>
          </p:nvPr>
        </p:nvSpPr>
        <p:spPr/>
        <p:txBody>
          <a:bodyPr/>
          <a:lstStyle/>
          <a:p>
            <a:fld id="{91BD7323-49BF-4C97-8773-5EC64C492009}" type="slidenum">
              <a:rPr lang="en-US" smtClean="0"/>
              <a:t>9</a:t>
            </a:fld>
            <a:endParaRPr lang="en-US" dirty="0"/>
          </a:p>
        </p:txBody>
      </p:sp>
    </p:spTree>
    <p:extLst>
      <p:ext uri="{BB962C8B-B14F-4D97-AF65-F5344CB8AC3E}">
        <p14:creationId xmlns:p14="http://schemas.microsoft.com/office/powerpoint/2010/main" val="486036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3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xml><?xml version="1.0" encoding="utf-8"?>
<a:theme xmlns:a="http://schemas.openxmlformats.org/drawingml/2006/main" name="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template</Template>
  <TotalTime>2928</TotalTime>
  <Words>356</Words>
  <Application>Microsoft Office PowerPoint</Application>
  <PresentationFormat>Widescreen</PresentationFormat>
  <Paragraphs>107</Paragraphs>
  <Slides>10</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10</vt:i4>
      </vt:variant>
    </vt:vector>
  </HeadingPairs>
  <TitlesOfParts>
    <vt:vector size="22" baseType="lpstr">
      <vt:lpstr>Arial</vt:lpstr>
      <vt:lpstr>Calibri</vt:lpstr>
      <vt:lpstr>Franklin Gothic Book</vt:lpstr>
      <vt:lpstr>Franklin Gothic Medium</vt:lpstr>
      <vt:lpstr>Georgia</vt:lpstr>
      <vt:lpstr>Times New Roman</vt:lpstr>
      <vt:lpstr>Wingdings</vt:lpstr>
      <vt:lpstr>Wingdings 2</vt:lpstr>
      <vt:lpstr>Wingdings 3</vt:lpstr>
      <vt:lpstr>3_Theme1</vt:lpstr>
      <vt:lpstr>Theme1</vt:lpstr>
      <vt:lpstr>Office Theme</vt:lpstr>
      <vt:lpstr>House Budget Review Subcommittee on Primary and Secondary Education and Workforce Development February 13, 2019</vt:lpstr>
      <vt:lpstr>Appropriations by Fund Source  (post KDE Reorganization EO 2018-653) </vt:lpstr>
      <vt:lpstr>KDE Appropriation Units</vt:lpstr>
      <vt:lpstr>PowerPoint Presentation</vt:lpstr>
      <vt:lpstr>PowerPoint Presentation</vt:lpstr>
      <vt:lpstr>KDE Operational Reductions  (HB200VO)</vt:lpstr>
      <vt:lpstr>Other P-12 Education Budget Impacts</vt:lpstr>
      <vt:lpstr>Office of Career and Technical Education and Student Transition</vt:lpstr>
      <vt:lpstr>State Schools</vt:lpstr>
      <vt:lpstr>Questions</vt:lpstr>
    </vt:vector>
  </TitlesOfParts>
  <Company>Kentucky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Duncan, Donna - Director, Division of District Support</dc:creator>
  <cp:lastModifiedBy>Harman, Charles - Director, Division of Budget and Financial Management</cp:lastModifiedBy>
  <cp:revision>292</cp:revision>
  <cp:lastPrinted>2019-02-04T14:22:10Z</cp:lastPrinted>
  <dcterms:created xsi:type="dcterms:W3CDTF">2017-11-15T13:29:37Z</dcterms:created>
  <dcterms:modified xsi:type="dcterms:W3CDTF">2019-02-12T15:37:28Z</dcterms:modified>
</cp:coreProperties>
</file>