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8" r:id="rId10"/>
    <p:sldId id="270" r:id="rId11"/>
    <p:sldId id="271" r:id="rId12"/>
    <p:sldId id="266" r:id="rId13"/>
  </p:sldIdLst>
  <p:sldSz cx="12192000" cy="6858000"/>
  <p:notesSz cx="7023100" cy="9309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bre Franklin Medium" panose="00000600000000000000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Libre Franklin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3" autoAdjust="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 Pupil</a:t>
            </a:r>
          </a:p>
        </c:rich>
      </c:tx>
      <c:layout>
        <c:manualLayout>
          <c:xMode val="edge"/>
          <c:yMode val="edge"/>
          <c:x val="0.44081164643246312"/>
          <c:y val="5.1096226724706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"/>
            <c:marker>
              <c:symbol val="none"/>
            </c:marker>
            <c:bubble3D val="0"/>
            <c:spPr>
              <a:ln w="57150" cap="rnd" cmpd="sng" algn="ctr">
                <a:solidFill>
                  <a:srgbClr val="00B050"/>
                </a:solidFill>
                <a:round/>
              </a:ln>
              <a:effectLst/>
            </c:spPr>
          </c:dPt>
          <c:cat>
            <c:strRef>
              <c:f>Sheet1!$A$2:$A$12</c:f>
              <c:strCache>
                <c:ptCount val="11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</c:strCache>
            </c:strRef>
          </c:cat>
          <c:val>
            <c:numRef>
              <c:f>Sheet1!$B$2:$B$12</c:f>
              <c:numCache>
                <c:formatCode>"$"#,##0_);[Red]\("$"#,##0\)</c:formatCode>
                <c:ptCount val="11"/>
                <c:pt idx="0">
                  <c:v>3903</c:v>
                </c:pt>
                <c:pt idx="1">
                  <c:v>3833</c:v>
                </c:pt>
                <c:pt idx="2">
                  <c:v>3827</c:v>
                </c:pt>
                <c:pt idx="3">
                  <c:v>3911</c:v>
                </c:pt>
                <c:pt idx="4">
                  <c:v>3981</c:v>
                </c:pt>
                <c:pt idx="5">
                  <c:v>3981</c:v>
                </c:pt>
                <c:pt idx="6">
                  <c:v>3981</c:v>
                </c:pt>
                <c:pt idx="7">
                  <c:v>4000</c:v>
                </c:pt>
                <c:pt idx="8">
                  <c:v>4000</c:v>
                </c:pt>
                <c:pt idx="9">
                  <c:v>4040</c:v>
                </c:pt>
                <c:pt idx="10">
                  <c:v>4040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36152584"/>
        <c:axId val="236148664"/>
      </c:lineChart>
      <c:catAx>
        <c:axId val="23615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48664"/>
        <c:crosses val="autoZero"/>
        <c:auto val="1"/>
        <c:lblAlgn val="ctr"/>
        <c:lblOffset val="100"/>
        <c:noMultiLvlLbl val="0"/>
      </c:catAx>
      <c:valAx>
        <c:axId val="236148664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5258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191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251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47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7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d3493c1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d3493c10f_0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7d3493c10f_0_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07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291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19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29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54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55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23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4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8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5400"/>
              <a:buFont typeface="Georgia"/>
              <a:buNone/>
              <a:defRPr sz="5400">
                <a:solidFill>
                  <a:srgbClr val="072B6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25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Google Shape;29;p2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31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Google Shape;3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/>
          <p:nvPr/>
        </p:nvSpPr>
        <p:spPr>
          <a:xfrm rot="10800000" flipH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507475" y="514924"/>
            <a:ext cx="5766527" cy="602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573088" y="2629957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3"/>
          </p:nvPr>
        </p:nvSpPr>
        <p:spPr>
          <a:xfrm>
            <a:off x="573088" y="514924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4"/>
          </p:nvPr>
        </p:nvSpPr>
        <p:spPr>
          <a:xfrm>
            <a:off x="573088" y="4744990"/>
            <a:ext cx="2525712" cy="17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>
            <a:spLocks noGrp="1"/>
          </p:cNvSpPr>
          <p:nvPr>
            <p:ph type="pic" idx="2"/>
          </p:nvPr>
        </p:nvSpPr>
        <p:spPr>
          <a:xfrm>
            <a:off x="677334" y="395785"/>
            <a:ext cx="8596668" cy="605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280"/>
              <a:buFont typeface="Libre Franklin Medium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601142" y="3903134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1000"/>
              </a:spcBef>
              <a:spcAft>
                <a:spcPts val="0"/>
              </a:spcAft>
              <a:buSzPts val="3200"/>
              <a:buFont typeface="Libre Franklin Medium"/>
              <a:buNone/>
              <a:defRPr sz="32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560"/>
              <a:buFont typeface="Libre Franklin Medium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2800"/>
              <a:buFont typeface="Libre Franklin Medium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20476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555786" y="1773451"/>
            <a:ext cx="9188715" cy="490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810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Char char="●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581634" y="1796387"/>
            <a:ext cx="9090025" cy="487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810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Char char="●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810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Char char="●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81000" algn="l">
              <a:spcBef>
                <a:spcPts val="1000"/>
              </a:spcBef>
              <a:spcAft>
                <a:spcPts val="0"/>
              </a:spcAft>
              <a:buSzPts val="2400"/>
              <a:buFont typeface="Libre Franklin Medium"/>
              <a:buChar char="●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2"/>
          </p:nvPr>
        </p:nvSpPr>
        <p:spPr>
          <a:xfrm>
            <a:off x="581025" y="1801813"/>
            <a:ext cx="4481513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581633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5228456" y="1801625"/>
            <a:ext cx="4297680" cy="469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5228455" y="1872852"/>
            <a:ext cx="4297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3"/>
          </p:nvPr>
        </p:nvSpPr>
        <p:spPr>
          <a:xfrm>
            <a:off x="581633" y="2689786"/>
            <a:ext cx="4297680" cy="380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4"/>
          </p:nvPr>
        </p:nvSpPr>
        <p:spPr>
          <a:xfrm>
            <a:off x="5228456" y="2689787"/>
            <a:ext cx="4297680" cy="380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✓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🞂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169166" y="-8467"/>
              <a:ext cx="1783321" cy="685648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8475260" y="3681413"/>
              <a:ext cx="3713565" cy="3166604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5963B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1CF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072B6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072B6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3600"/>
              <a:buFont typeface="Noto Sans Symbols"/>
              <a:buChar char="🞂"/>
              <a:defRPr sz="36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9116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560"/>
              <a:buFont typeface="Libre Franklin Medium"/>
              <a:buChar char="●"/>
              <a:defRPr sz="3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4064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800"/>
              <a:buFont typeface="Noto Sans Symbols"/>
              <a:buChar char="✓"/>
              <a:defRPr sz="2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81000" algn="l" rtl="0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ts val="2400"/>
              <a:buFont typeface="Noto Sans Symbols"/>
              <a:buChar char="🞂"/>
              <a:defRPr sz="24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pic>
        <p:nvPicPr>
          <p:cNvPr id="23" name="Google Shape;23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747105" y="0"/>
            <a:ext cx="2377440" cy="2377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562063" y="1526795"/>
            <a:ext cx="9353724" cy="395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4800"/>
              <a:buFont typeface="Libre Franklin Medium"/>
              <a:buNone/>
            </a:pPr>
            <a:r>
              <a:rPr lang="en-US" sz="4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4800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4800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Budget Review Subcommittee on Primary and Secondary Education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February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19,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2020</a:t>
            </a:r>
            <a:b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Kentucky Department of Education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endParaRPr sz="2400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555786" y="219456"/>
            <a:ext cx="859666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Libre Franklin Medium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Additional Items to Consider (cont.)</a:t>
            </a:r>
            <a:r>
              <a:rPr lang="en-US" sz="4000" b="1" dirty="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endParaRPr sz="4000" b="1" dirty="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555786" y="1600200"/>
            <a:ext cx="9188715" cy="51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sz="2200" dirty="0" smtClean="0">
                <a:latin typeface="+mn-lt"/>
              </a:rPr>
              <a:t>School Improvement funding $14.4M in each year of the biennium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KDE has identified fifty-one Comprehensive Support and Improvement (CSI) schools as required by SB1 (2017) and ESSA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CSI schools are in the bottom 5% as determined by level or graduation rate</a:t>
            </a:r>
          </a:p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sz="2200" dirty="0" smtClean="0">
                <a:latin typeface="+mn-lt"/>
              </a:rPr>
              <a:t>Career &amp; Technical Education funding $9.2M in FY21 and $9.7M in FY22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State-operated ATC operating funds - $3.6M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Locally-operated CTC funds - $5.6M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Industry Certifications - $1.0M</a:t>
            </a:r>
          </a:p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sz="2200" dirty="0" smtClean="0">
                <a:latin typeface="+mn-lt"/>
              </a:rPr>
              <a:t>New Estill County ATC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General fund operating funds included in HB352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SEEK Increase still needed - $400,000</a:t>
            </a:r>
          </a:p>
          <a:p>
            <a:pPr marL="1657350" lvl="3" indent="-285750">
              <a:spcBef>
                <a:spcPts val="0"/>
              </a:spcBef>
              <a:buSzPts val="2880"/>
              <a:buChar char="●"/>
            </a:pPr>
            <a:endParaRPr lang="en-US" dirty="0" smtClean="0">
              <a:latin typeface="+mn-lt"/>
            </a:endParaRPr>
          </a:p>
          <a:p>
            <a:pPr marL="1657350" lvl="3" indent="-285750">
              <a:spcBef>
                <a:spcPts val="0"/>
              </a:spcBef>
              <a:buSzPts val="2880"/>
              <a:buChar char="●"/>
            </a:pPr>
            <a:endParaRPr lang="en-US" dirty="0" smtClean="0">
              <a:latin typeface="+mn-lt"/>
            </a:endParaRPr>
          </a:p>
          <a:p>
            <a:pPr marL="1657350" lvl="3" indent="-285750">
              <a:spcBef>
                <a:spcPts val="0"/>
              </a:spcBef>
              <a:buSzPts val="2880"/>
              <a:buChar char="●"/>
            </a:pPr>
            <a:endParaRPr lang="en-US" dirty="0" smtClean="0">
              <a:latin typeface="+mn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dirty="0" smtClean="0"/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72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555786" y="45268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Libre Franklin Medium"/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Additional Language Needed</a:t>
            </a:r>
            <a:r>
              <a:rPr lang="en-US" dirty="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endParaRPr dirty="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555786" y="1773482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dirty="0" smtClean="0">
                <a:latin typeface="+mn-lt"/>
              </a:rPr>
              <a:t>Expedited BG-1 process language for SB1 (2019) facility upgrades</a:t>
            </a:r>
          </a:p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dirty="0" smtClean="0">
                <a:latin typeface="+mn-lt"/>
              </a:rPr>
              <a:t>Limited English Proficiency language</a:t>
            </a: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dirty="0" smtClean="0">
              <a:latin typeface="+mn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dirty="0" smtClean="0"/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29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55775" y="604497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cs typeface="Libre Franklin" panose="020B0604020202020204" charset="0"/>
              </a:rPr>
              <a:t>Questions/Comments</a:t>
            </a:r>
            <a:endParaRPr b="1" dirty="0">
              <a:solidFill>
                <a:schemeClr val="accent1"/>
              </a:solidFill>
              <a:latin typeface="+mj-lt"/>
              <a:cs typeface="Libre Franklin" panose="020B0604020202020204" charset="0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555775" y="1797381"/>
            <a:ext cx="9188700" cy="46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j-lt"/>
              </a:rPr>
              <a:t>Robin Kinney, Associate Commissioner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j-lt"/>
              </a:rPr>
              <a:t>Office of Finance and Operations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en-US" sz="2800" dirty="0">
              <a:latin typeface="+mj-lt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j-lt"/>
              </a:rPr>
              <a:t>Charlie Harman, Director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+mj-lt"/>
              </a:rPr>
              <a:t>Division of Budgets and Financial Management</a:t>
            </a:r>
            <a:endParaRPr sz="2800" dirty="0">
              <a:latin typeface="+mj-lt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55149" y="-13137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</a:b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HB352 Proposed KDE Budget</a:t>
            </a:r>
            <a:endParaRPr b="1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555786" y="1851928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2"/>
              <a:buChar char="●"/>
            </a:pPr>
            <a:endParaRPr lang="en-US" sz="2590" dirty="0" smtClean="0">
              <a:solidFill>
                <a:schemeClr val="dk1"/>
              </a:solidFill>
              <a:latin typeface="+mj-lt"/>
            </a:endParaRPr>
          </a:p>
          <a:p>
            <a:pPr marL="742950" lvl="1" indent="-172973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76"/>
              <a:buNone/>
            </a:pPr>
            <a:endParaRPr sz="222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784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8834"/>
              </p:ext>
            </p:extLst>
          </p:nvPr>
        </p:nvGraphicFramePr>
        <p:xfrm>
          <a:off x="685799" y="1856133"/>
          <a:ext cx="9015985" cy="417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733"/>
                <a:gridCol w="2195116"/>
                <a:gridCol w="2258568"/>
                <a:gridCol w="2258568"/>
              </a:tblGrid>
              <a:tr h="81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 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HB200 (2018)   FY2020</a:t>
                      </a:r>
                      <a:endParaRPr lang="en-US" sz="20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HB352       FY2021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HB352       FY2022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126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General </a:t>
                      </a:r>
                      <a:r>
                        <a:rPr lang="en-US" sz="2000" baseline="0" dirty="0" smtClean="0">
                          <a:effectLst/>
                        </a:rPr>
                        <a:t>Funds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   Reg. </a:t>
                      </a:r>
                      <a:r>
                        <a:rPr lang="en-US" sz="2000" baseline="0" dirty="0" err="1" smtClean="0">
                          <a:effectLst/>
                        </a:rPr>
                        <a:t>Approp</a:t>
                      </a:r>
                      <a:r>
                        <a:rPr lang="en-US" sz="2000" baseline="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   Cont. </a:t>
                      </a:r>
                      <a:r>
                        <a:rPr lang="en-US" sz="2000" baseline="0" dirty="0" err="1" smtClean="0">
                          <a:effectLst/>
                        </a:rPr>
                        <a:t>Approp</a:t>
                      </a:r>
                      <a:r>
                        <a:rPr lang="en-US" sz="2000" baseline="0" dirty="0" smtClean="0"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$4,110,698,300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$17,200,000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</a:t>
                      </a:r>
                      <a:r>
                        <a:rPr lang="en-US" sz="2000" baseline="0" dirty="0" smtClean="0">
                          <a:effectLst/>
                        </a:rPr>
                        <a:t>4,165,548,300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$67,800,000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</a:t>
                      </a:r>
                      <a:r>
                        <a:rPr lang="en-US" sz="2000" baseline="0" dirty="0" smtClean="0">
                          <a:effectLst/>
                        </a:rPr>
                        <a:t>4,209,219,500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$8,500,000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22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Restricted Funds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$43,420,900</a:t>
                      </a:r>
                      <a:endParaRPr lang="en-US" sz="20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$46,232,300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$47,509,300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22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Federal Funds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$969,030,300</a:t>
                      </a:r>
                      <a:endParaRPr lang="en-US" sz="20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$971,728,200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$971,836,400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822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TOTAL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$5,140,349,500</a:t>
                      </a:r>
                      <a:endParaRPr lang="en-US" sz="200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$5,251,308,800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$5,237,065,200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555786" y="62845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$</a:t>
            </a: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2,000 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Teacher Salary Increase</a:t>
            </a:r>
            <a:endParaRPr b="1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555786" y="1288850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endParaRPr lang="en-US" sz="3600" dirty="0" smtClean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912877" lvl="1" indent="-342900">
              <a:lnSpc>
                <a:spcPct val="80000"/>
              </a:lnSpc>
              <a:buSzPts val="1776"/>
            </a:pPr>
            <a:r>
              <a:rPr lang="en-US" sz="2800" dirty="0">
                <a:latin typeface="+mn-lt"/>
              </a:rPr>
              <a:t>$2,000 Teacher Salary Increase </a:t>
            </a:r>
          </a:p>
          <a:p>
            <a:pPr marL="1484377" lvl="2" indent="-457200">
              <a:lnSpc>
                <a:spcPct val="80000"/>
              </a:lnSpc>
              <a:buSzPts val="1776"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increase for teachers who provide daily instruction to students</a:t>
            </a:r>
          </a:p>
          <a:p>
            <a:pPr marL="1484377" lvl="2" indent="-457200">
              <a:lnSpc>
                <a:spcPct val="80000"/>
              </a:lnSpc>
              <a:buSzPts val="1776"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$85,266,700 in FY21</a:t>
            </a:r>
          </a:p>
          <a:p>
            <a:pPr marL="1484377" lvl="2" indent="-457200">
              <a:lnSpc>
                <a:spcPct val="80000"/>
              </a:lnSpc>
              <a:buSzPts val="1776"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$79,298,000 in FY22</a:t>
            </a:r>
          </a:p>
          <a:p>
            <a:pPr marL="1484377" lvl="2" indent="-457200">
              <a:lnSpc>
                <a:spcPct val="80000"/>
              </a:lnSpc>
              <a:buSzPts val="1776"/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$11,345,900 in </a:t>
            </a:r>
            <a:r>
              <a:rPr lang="en-US" dirty="0" smtClean="0">
                <a:latin typeface="+mn-lt"/>
              </a:rPr>
              <a:t>FY21, </a:t>
            </a:r>
            <a:r>
              <a:rPr lang="en-US" dirty="0">
                <a:latin typeface="+mn-lt"/>
              </a:rPr>
              <a:t>$10,551,700 in FY22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for employer retirement contribution related to salary increase</a:t>
            </a: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729283" y="20992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SEEK</a:t>
            </a:r>
            <a:endParaRPr b="1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0" y="1303288"/>
            <a:ext cx="10076688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>
                <a:latin typeface="+mj-lt"/>
                <a:sym typeface="Libre Franklin Medium"/>
              </a:rPr>
              <a:t>Increase SEEK per pupil by 1%, from $4,000 to $</a:t>
            </a:r>
            <a:r>
              <a:rPr lang="en-US" sz="2800" dirty="0" smtClean="0">
                <a:latin typeface="+mj-lt"/>
                <a:sym typeface="Libre Franklin Medium"/>
              </a:rPr>
              <a:t>4,040</a:t>
            </a:r>
          </a:p>
          <a:p>
            <a:pPr marL="1257300" lvl="2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Increase funding of $39.0M in FY21 and $48.5M in FY22</a:t>
            </a: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 smtClean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 smtClean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lang="en-US" sz="2400" dirty="0" smtClean="0">
              <a:latin typeface="+mj-lt"/>
            </a:endParaRPr>
          </a:p>
          <a:p>
            <a:pPr marL="914400" lvl="2" indent="0">
              <a:spcBef>
                <a:spcPts val="0"/>
              </a:spcBef>
              <a:buSzPts val="2880"/>
              <a:buNone/>
            </a:pPr>
            <a:endParaRPr sz="2400" dirty="0">
              <a:latin typeface="+mj-lt"/>
            </a:endParaRPr>
          </a:p>
          <a:p>
            <a:pPr marL="742950" lvl="1" indent="-285750">
              <a:spcBef>
                <a:spcPts val="0"/>
              </a:spcBef>
              <a:buSzPts val="2880"/>
            </a:pPr>
            <a:endParaRPr lang="en-US" sz="2800" dirty="0" smtClean="0">
              <a:latin typeface="+mn-lt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56621908"/>
              </p:ext>
            </p:extLst>
          </p:nvPr>
        </p:nvGraphicFramePr>
        <p:xfrm>
          <a:off x="1232364" y="2441448"/>
          <a:ext cx="7611960" cy="387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555786" y="53134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Textbook Funding</a:t>
            </a:r>
            <a:r>
              <a:rPr lang="en-US" b="1" dirty="0" smtClean="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b="1" dirty="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555786" y="2043952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>
                <a:latin typeface="+mj-lt"/>
                <a:sym typeface="Libre Franklin Medium"/>
              </a:rPr>
              <a:t>Textbooks – includes </a:t>
            </a:r>
            <a:r>
              <a:rPr lang="en-US" sz="2800" dirty="0" smtClean="0">
                <a:latin typeface="+mj-lt"/>
                <a:sym typeface="Libre Franklin Medium"/>
              </a:rPr>
              <a:t>$11.0M </a:t>
            </a:r>
            <a:r>
              <a:rPr lang="en-US" sz="2800" dirty="0">
                <a:latin typeface="+mj-lt"/>
                <a:sym typeface="Libre Franklin Medium"/>
              </a:rPr>
              <a:t>in each year of the biennium for Textbooks/Instructional </a:t>
            </a:r>
            <a:r>
              <a:rPr lang="en-US" sz="2800" dirty="0" smtClean="0">
                <a:latin typeface="+mj-lt"/>
                <a:sym typeface="Libre Franklin Medium"/>
              </a:rPr>
              <a:t>Resources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KRS 156.400 – 156.476 &amp; 704 KAR 3:455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K-8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Uses – textbooks, hardcopy and electronic formats, periodicals, and wireless devices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Flexibility</a:t>
            </a: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Libre Franklin Medium"/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Preschool Funding for Disadvantaged Areas</a:t>
            </a:r>
            <a:endParaRPr b="1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555786" y="2043952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>
                <a:latin typeface="+mj-lt"/>
                <a:sym typeface="Libre Franklin Medium"/>
              </a:rPr>
              <a:t>Includes </a:t>
            </a:r>
            <a:r>
              <a:rPr lang="en-US" sz="2800" dirty="0" smtClean="0">
                <a:latin typeface="+mj-lt"/>
              </a:rPr>
              <a:t>$</a:t>
            </a:r>
            <a:r>
              <a:rPr lang="en-US" sz="2800" dirty="0" smtClean="0">
                <a:latin typeface="+mj-lt"/>
                <a:sym typeface="Libre Franklin Medium"/>
              </a:rPr>
              <a:t>5.0M </a:t>
            </a:r>
            <a:r>
              <a:rPr lang="en-US" sz="2800" dirty="0">
                <a:latin typeface="+mj-lt"/>
                <a:sym typeface="Libre Franklin Medium"/>
              </a:rPr>
              <a:t>in each year of the biennium to support preschool programs in disadvantaged </a:t>
            </a:r>
            <a:r>
              <a:rPr lang="en-US" sz="2800" dirty="0" smtClean="0">
                <a:latin typeface="+mj-lt"/>
                <a:sym typeface="Libre Franklin Medium"/>
              </a:rPr>
              <a:t>areas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No changes to the eligibility</a:t>
            </a: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  <a:sym typeface="Libre Franklin Medium"/>
              </a:rPr>
              <a:t>Efforts will be to reach eligible children in areas with the poorest participation</a:t>
            </a:r>
            <a:endParaRPr lang="en-US" sz="3600" dirty="0">
              <a:latin typeface="+mj-lt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880"/>
              <a:buChar char="●"/>
            </a:pPr>
            <a:r>
              <a:rPr lang="en-US" sz="2800" dirty="0" smtClean="0">
                <a:latin typeface="+mj-lt"/>
              </a:rPr>
              <a:t>SEEK Excess – FY21 and FY22 – preschool and all-day kindergarten</a:t>
            </a:r>
            <a:endParaRPr sz="2800" dirty="0">
              <a:latin typeface="+mj-lt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Libre Franklin Medium"/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KSB/KSD/FFA Campus Information</a:t>
            </a:r>
            <a:r>
              <a:rPr lang="en-US" dirty="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	</a:t>
            </a:r>
            <a:endParaRPr dirty="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555786" y="2043952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dirty="0" smtClean="0">
                <a:latin typeface="+mn-lt"/>
              </a:rPr>
              <a:t>Kentucky School for the Blind and Kentucky School for Deaf are residential facilities 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KSB is located in Louisville</a:t>
            </a:r>
          </a:p>
          <a:p>
            <a:pPr marL="1714500" lvl="3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KSD is located in Danville</a:t>
            </a:r>
          </a:p>
          <a:p>
            <a:pPr marL="1371600" lvl="3" indent="0">
              <a:spcBef>
                <a:spcPts val="0"/>
              </a:spcBef>
              <a:buSzPts val="2880"/>
              <a:buNone/>
            </a:pPr>
            <a:endParaRPr lang="en-US" dirty="0" smtClean="0">
              <a:latin typeface="+mn-lt"/>
            </a:endParaRPr>
          </a:p>
          <a:p>
            <a:pPr marL="1200150" lvl="2" indent="-285750">
              <a:spcBef>
                <a:spcPts val="0"/>
              </a:spcBef>
              <a:buSzPts val="2880"/>
              <a:buChar char="●"/>
            </a:pPr>
            <a:r>
              <a:rPr lang="en-US" dirty="0" smtClean="0">
                <a:latin typeface="+mn-lt"/>
              </a:rPr>
              <a:t>FFA Leadership Training Center is located in Hardinsburg</a:t>
            </a: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6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ibre Franklin Medium"/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Capital </a:t>
            </a: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Projects</a:t>
            </a:r>
            <a:endParaRPr b="1" dirty="0">
              <a:solidFill>
                <a:schemeClr val="accent1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555786" y="1759281"/>
            <a:ext cx="9188715" cy="45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2560"/>
              <a:buChar char="●"/>
            </a:pPr>
            <a:r>
              <a:rPr lang="en-US" sz="2800" dirty="0" smtClean="0">
                <a:latin typeface="+mj-lt"/>
                <a:sym typeface="Libre Franklin Medium"/>
              </a:rPr>
              <a:t>KSB/KSD/FFA</a:t>
            </a:r>
          </a:p>
          <a:p>
            <a:pPr marL="1257300" lvl="2">
              <a:spcBef>
                <a:spcPts val="0"/>
              </a:spcBef>
              <a:buSzPts val="256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sym typeface="Libre Franklin Medium"/>
              </a:rPr>
              <a:t>$5.0M </a:t>
            </a:r>
            <a:r>
              <a:rPr lang="en-US" sz="2400" dirty="0">
                <a:latin typeface="+mj-lt"/>
                <a:sym typeface="Libre Franklin Medium"/>
              </a:rPr>
              <a:t>in each year of the biennium for HVAC </a:t>
            </a:r>
            <a:r>
              <a:rPr lang="en-US" sz="2400" dirty="0" smtClean="0">
                <a:latin typeface="+mj-lt"/>
                <a:sym typeface="Libre Franklin Medium"/>
              </a:rPr>
              <a:t>Pool</a:t>
            </a:r>
            <a:endParaRPr lang="en-US" sz="2400" dirty="0">
              <a:latin typeface="+mj-lt"/>
            </a:endParaRPr>
          </a:p>
          <a:p>
            <a:pPr marL="1257300" lvl="2">
              <a:spcBef>
                <a:spcPts val="0"/>
              </a:spcBef>
              <a:buSzPts val="256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sym typeface="Libre Franklin Medium"/>
              </a:rPr>
              <a:t>$3,272,000 </a:t>
            </a:r>
            <a:r>
              <a:rPr lang="en-US" sz="2400" dirty="0">
                <a:latin typeface="+mj-lt"/>
                <a:sym typeface="Libre Franklin Medium"/>
              </a:rPr>
              <a:t>in FY21 for Roof Replacement </a:t>
            </a:r>
            <a:r>
              <a:rPr lang="en-US" sz="2400" dirty="0" smtClean="0">
                <a:latin typeface="+mj-lt"/>
                <a:sym typeface="Libre Franklin Medium"/>
              </a:rPr>
              <a:t>Pool</a:t>
            </a:r>
            <a:endParaRPr lang="en-US" sz="2400" dirty="0">
              <a:latin typeface="+mj-lt"/>
            </a:endParaRPr>
          </a:p>
          <a:p>
            <a:pPr marL="1257300" lvl="2">
              <a:spcBef>
                <a:spcPts val="0"/>
              </a:spcBef>
              <a:buSzPts val="2560"/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  <a:sym typeface="Libre Franklin Medium"/>
              </a:rPr>
              <a:t>$1.0M </a:t>
            </a:r>
            <a:r>
              <a:rPr lang="en-US" sz="2400" dirty="0">
                <a:latin typeface="+mj-lt"/>
                <a:sym typeface="Libre Franklin Medium"/>
              </a:rPr>
              <a:t>in each </a:t>
            </a:r>
            <a:r>
              <a:rPr lang="en-US" sz="2400" dirty="0" smtClean="0">
                <a:latin typeface="+mj-lt"/>
                <a:sym typeface="Libre Franklin Medium"/>
              </a:rPr>
              <a:t>year of the biennium for </a:t>
            </a:r>
            <a:r>
              <a:rPr lang="en-US" sz="2400" dirty="0">
                <a:latin typeface="+mj-lt"/>
                <a:sym typeface="Libre Franklin Medium"/>
              </a:rPr>
              <a:t>Maintenance </a:t>
            </a:r>
            <a:r>
              <a:rPr lang="en-US" sz="2400" dirty="0" smtClean="0">
                <a:latin typeface="+mj-lt"/>
                <a:sym typeface="Libre Franklin Medium"/>
              </a:rPr>
              <a:t>Pool</a:t>
            </a:r>
          </a:p>
          <a:p>
            <a:pPr marL="914400" lvl="2" indent="0">
              <a:spcBef>
                <a:spcPts val="0"/>
              </a:spcBef>
              <a:buSzPts val="2560"/>
              <a:buNone/>
            </a:pPr>
            <a:endParaRPr lang="en-US" sz="2400" dirty="0" smtClean="0">
              <a:latin typeface="+mj-lt"/>
              <a:sym typeface="Libre Franklin Medium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560"/>
              <a:buChar char="●"/>
            </a:pPr>
            <a:r>
              <a:rPr lang="en-US" sz="2800" dirty="0" smtClean="0">
                <a:latin typeface="+mj-lt"/>
              </a:rPr>
              <a:t>$18.2M for local school district safety related facility upgrades (SB1 2019)</a:t>
            </a:r>
            <a:endParaRPr sz="2800" dirty="0">
              <a:latin typeface="+mj-lt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Libre Franklin Medium"/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Additional Items to Consider</a:t>
            </a:r>
            <a:endParaRPr dirty="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555786" y="1746504"/>
            <a:ext cx="9188715" cy="485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>
              <a:spcBef>
                <a:spcPts val="0"/>
              </a:spcBef>
              <a:buSzPts val="2880"/>
            </a:pPr>
            <a:r>
              <a:rPr lang="en-US" sz="2800" dirty="0" smtClean="0">
                <a:latin typeface="+mj-lt"/>
              </a:rPr>
              <a:t>KSB and KSD Operational Funding</a:t>
            </a:r>
            <a:endParaRPr lang="en-US" sz="2800" dirty="0">
              <a:latin typeface="+mj-lt"/>
            </a:endParaRPr>
          </a:p>
          <a:p>
            <a:pPr marL="742950" lvl="1" indent="-285750">
              <a:spcBef>
                <a:spcPts val="0"/>
              </a:spcBef>
              <a:buSzPts val="2880"/>
            </a:pPr>
            <a:r>
              <a:rPr lang="en-US" sz="2800" dirty="0" smtClean="0">
                <a:latin typeface="+mj-lt"/>
              </a:rPr>
              <a:t>$</a:t>
            </a:r>
            <a:r>
              <a:rPr lang="en-US" sz="2800" dirty="0">
                <a:latin typeface="+mj-lt"/>
              </a:rPr>
              <a:t>1.5M in funding was requested but not included in </a:t>
            </a:r>
            <a:r>
              <a:rPr lang="en-US" sz="2800" dirty="0" smtClean="0">
                <a:latin typeface="+mj-lt"/>
              </a:rPr>
              <a:t>HB352 t</a:t>
            </a:r>
            <a:r>
              <a:rPr lang="en-US" sz="2400" dirty="0" smtClean="0">
                <a:latin typeface="+mj-lt"/>
                <a:sym typeface="Libre Franklin Medium"/>
              </a:rPr>
              <a:t>o support the day-to-day </a:t>
            </a:r>
            <a:r>
              <a:rPr lang="en-US" sz="2400" dirty="0">
                <a:latin typeface="+mj-lt"/>
                <a:sym typeface="Libre Franklin Medium"/>
              </a:rPr>
              <a:t>operations of these </a:t>
            </a:r>
            <a:r>
              <a:rPr lang="en-US" sz="2400" dirty="0" smtClean="0">
                <a:latin typeface="+mj-lt"/>
                <a:sym typeface="Libre Franklin Medium"/>
              </a:rPr>
              <a:t>schools, such as:</a:t>
            </a:r>
          </a:p>
          <a:p>
            <a:pPr lvl="3" indent="-457200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Rising utility costs </a:t>
            </a:r>
          </a:p>
          <a:p>
            <a:pPr lvl="3" indent="-457200">
              <a:spcBef>
                <a:spcPts val="0"/>
              </a:spcBef>
              <a:buSzPts val="2880"/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Specialized services for students</a:t>
            </a:r>
          </a:p>
          <a:p>
            <a:pPr marL="1371600" lvl="3" indent="0">
              <a:spcBef>
                <a:spcPts val="0"/>
              </a:spcBef>
              <a:buSzPts val="2880"/>
              <a:buNone/>
            </a:pPr>
            <a:endParaRPr dirty="0">
              <a:latin typeface="+mj-lt"/>
            </a:endParaRPr>
          </a:p>
          <a:p>
            <a:pPr marL="742950" lvl="1" indent="-285750">
              <a:spcBef>
                <a:spcPts val="0"/>
              </a:spcBef>
              <a:buSzPts val="2880"/>
            </a:pPr>
            <a:r>
              <a:rPr lang="en-US" sz="2800" dirty="0" smtClean="0">
                <a:latin typeface="Arial"/>
              </a:rPr>
              <a:t>These schools do not have taxing authority</a:t>
            </a:r>
          </a:p>
          <a:p>
            <a:pPr marL="742950" lvl="1" indent="-285750">
              <a:spcBef>
                <a:spcPts val="0"/>
              </a:spcBef>
              <a:buSzPts val="2880"/>
            </a:pPr>
            <a:r>
              <a:rPr lang="en-US" sz="2800" dirty="0" smtClean="0">
                <a:latin typeface="Arial"/>
                <a:ea typeface="Libre Franklin Medium"/>
                <a:cs typeface="Libre Franklin Medium"/>
                <a:sym typeface="Libre Franklin Medium"/>
              </a:rPr>
              <a:t>Stagnant funding since FY2008</a:t>
            </a:r>
            <a:endParaRPr sz="2400" dirty="0" smtClean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742950" lvl="1" indent="-16383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16510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030413" y="6314034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687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DE Template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504</Words>
  <Application>Microsoft Office PowerPoint</Application>
  <PresentationFormat>Widescreen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Libre Franklin Medium</vt:lpstr>
      <vt:lpstr>Noto Sans Symbols</vt:lpstr>
      <vt:lpstr>Times New Roman</vt:lpstr>
      <vt:lpstr>Georgia</vt:lpstr>
      <vt:lpstr>Arial</vt:lpstr>
      <vt:lpstr>Wingdings</vt:lpstr>
      <vt:lpstr>Libre Franklin</vt:lpstr>
      <vt:lpstr>Theme1</vt:lpstr>
      <vt:lpstr> Budget Review Subcommittee on Primary and Secondary Education  February 19, 2020   Kentucky Department of Education </vt:lpstr>
      <vt:lpstr> HB352 Proposed KDE Budget</vt:lpstr>
      <vt:lpstr>$2,000 Teacher Salary Increase</vt:lpstr>
      <vt:lpstr>SEEK</vt:lpstr>
      <vt:lpstr>Textbook Funding </vt:lpstr>
      <vt:lpstr>Preschool Funding for Disadvantaged Areas</vt:lpstr>
      <vt:lpstr>KSB/KSD/FFA Campus Information </vt:lpstr>
      <vt:lpstr>Capital Projects</vt:lpstr>
      <vt:lpstr>Additional Items to Consider</vt:lpstr>
      <vt:lpstr>Additional Items to Consider (cont.) </vt:lpstr>
      <vt:lpstr>Additional Language Needed </vt:lpstr>
      <vt:lpstr>Questions/Comments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Budget Update  February 4, 2020   Kentucky Department of Education</dc:title>
  <dc:creator>Wirth, Karen - Division of Budget and Financial Management</dc:creator>
  <cp:lastModifiedBy>Wirth, Karen - Division of Budget and Financial Management</cp:lastModifiedBy>
  <cp:revision>15</cp:revision>
  <cp:lastPrinted>2020-02-18T14:39:12Z</cp:lastPrinted>
  <dcterms:modified xsi:type="dcterms:W3CDTF">2020-02-18T16:32:35Z</dcterms:modified>
</cp:coreProperties>
</file>