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i2ITWCi851wG+l3b7rVqwp/UFTq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13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 name="Google Shape;3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0d89d7791f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g10d89d7791f_0_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0d89d7791f_0_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g10d89d7791f_0_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10d89d7791f_0_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g10d89d7791f_0_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d89d7791f_0_2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g10d89d7791f_0_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0d89d7791f_0_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g10d89d7791f_0_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0d89d7791f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g10d89d7791f_0_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 name="Google Shape;42;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0d89d7791f_0_3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g10d89d7791f_0_3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 name="Google Shape;48;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 name="Google Shape;54;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 name="Google Shape;60;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 name="Google Shape;66;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 name="Google Shape;73;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17"/>
          <p:cNvSpPr txBox="1">
            <a:spLocks noGrp="1"/>
          </p:cNvSpPr>
          <p:nvPr>
            <p:ph type="ctrTitle"/>
          </p:nvPr>
        </p:nvSpPr>
        <p:spPr>
          <a:xfrm>
            <a:off x="4713890" y="2668697"/>
            <a:ext cx="3980793" cy="1520605"/>
          </a:xfrm>
          <a:prstGeom prst="rect">
            <a:avLst/>
          </a:prstGeom>
          <a:noFill/>
          <a:ln>
            <a:noFill/>
          </a:ln>
        </p:spPr>
        <p:txBody>
          <a:bodyPr spcFirstLastPara="1" wrap="square" lIns="91425" tIns="45700" rIns="91425" bIns="45700" anchor="ctr" anchorCtr="0">
            <a:normAutofit/>
          </a:bodyPr>
          <a:lstStyle>
            <a:lvl1pPr lvl="0" algn="r">
              <a:lnSpc>
                <a:spcPct val="90000"/>
              </a:lnSpc>
              <a:spcBef>
                <a:spcPts val="0"/>
              </a:spcBef>
              <a:spcAft>
                <a:spcPts val="0"/>
              </a:spcAft>
              <a:buClr>
                <a:srgbClr val="595959"/>
              </a:buClr>
              <a:buSzPts val="2800"/>
              <a:buFont typeface="Calibri"/>
              <a:buNone/>
              <a:defRPr sz="2800">
                <a:solidFill>
                  <a:srgbClr val="59595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7"/>
          <p:cNvSpPr txBox="1">
            <a:spLocks noGrp="1"/>
          </p:cNvSpPr>
          <p:nvPr>
            <p:ph type="subTitle" idx="1"/>
          </p:nvPr>
        </p:nvSpPr>
        <p:spPr>
          <a:xfrm>
            <a:off x="3925614" y="4335518"/>
            <a:ext cx="4769069" cy="867488"/>
          </a:xfrm>
          <a:prstGeom prst="rect">
            <a:avLst/>
          </a:prstGeom>
          <a:noFill/>
          <a:ln>
            <a:noFill/>
          </a:ln>
        </p:spPr>
        <p:txBody>
          <a:bodyPr spcFirstLastPara="1" wrap="square" lIns="91425" tIns="45700" rIns="91425" bIns="45700" anchor="ctr" anchorCtr="0">
            <a:normAutofit/>
          </a:bodyPr>
          <a:lstStyle>
            <a:lvl1pPr lvl="0" algn="r">
              <a:lnSpc>
                <a:spcPct val="90000"/>
              </a:lnSpc>
              <a:spcBef>
                <a:spcPts val="1000"/>
              </a:spcBef>
              <a:spcAft>
                <a:spcPts val="0"/>
              </a:spcAft>
              <a:buClr>
                <a:srgbClr val="BFBFBF"/>
              </a:buClr>
              <a:buSzPts val="1600"/>
              <a:buNone/>
              <a:defRPr sz="1600">
                <a:solidFill>
                  <a:srgbClr val="BFBFBF"/>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blipFill>
          <a:blip r:embed="rId2">
            <a:alphaModFix/>
          </a:blip>
          <a:stretch>
            <a:fillRect/>
          </a:stretch>
        </a:blipFill>
        <a:effectLst/>
      </p:bgPr>
    </p:bg>
    <p:spTree>
      <p:nvGrpSpPr>
        <p:cNvPr id="1" name="Shape 18"/>
        <p:cNvGrpSpPr/>
        <p:nvPr/>
      </p:nvGrpSpPr>
      <p:grpSpPr>
        <a:xfrm>
          <a:off x="0" y="0"/>
          <a:ext cx="0" cy="0"/>
          <a:chOff x="0" y="0"/>
          <a:chExt cx="0" cy="0"/>
        </a:xfrm>
      </p:grpSpPr>
      <p:sp>
        <p:nvSpPr>
          <p:cNvPr id="19" name="Google Shape;19;p18"/>
          <p:cNvSpPr txBox="1">
            <a:spLocks noGrp="1"/>
          </p:cNvSpPr>
          <p:nvPr>
            <p:ph type="title"/>
          </p:nvPr>
        </p:nvSpPr>
        <p:spPr>
          <a:xfrm>
            <a:off x="628650" y="536027"/>
            <a:ext cx="5322833" cy="96957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595959"/>
              </a:buClr>
              <a:buSzPts val="2000"/>
              <a:buFont typeface="Arial"/>
              <a:buNone/>
              <a:defRPr sz="2000">
                <a:solidFill>
                  <a:srgbClr val="595959"/>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18"/>
          <p:cNvSpPr txBox="1">
            <a:spLocks noGrp="1"/>
          </p:cNvSpPr>
          <p:nvPr>
            <p:ph type="body" idx="1"/>
          </p:nvPr>
        </p:nvSpPr>
        <p:spPr>
          <a:xfrm>
            <a:off x="628650" y="1773621"/>
            <a:ext cx="7886700" cy="3980793"/>
          </a:xfrm>
          <a:prstGeom prst="rect">
            <a:avLst/>
          </a:prstGeom>
          <a:noFill/>
          <a:ln>
            <a:noFill/>
          </a:ln>
        </p:spPr>
        <p:txBody>
          <a:bodyPr spcFirstLastPara="1" wrap="square" lIns="91425" tIns="45700" rIns="91425" bIns="45700" anchor="t" anchorCtr="0">
            <a:normAutofit/>
          </a:bodyPr>
          <a:lstStyle>
            <a:lvl1pPr marL="457200" lvl="0" indent="-298450" algn="l">
              <a:lnSpc>
                <a:spcPct val="90000"/>
              </a:lnSpc>
              <a:spcBef>
                <a:spcPts val="1000"/>
              </a:spcBef>
              <a:spcAft>
                <a:spcPts val="0"/>
              </a:spcAft>
              <a:buClr>
                <a:srgbClr val="595959"/>
              </a:buClr>
              <a:buSzPts val="1100"/>
              <a:buChar char="•"/>
              <a:defRPr sz="1100">
                <a:solidFill>
                  <a:srgbClr val="595959"/>
                </a:solidFill>
                <a:latin typeface="Arial"/>
                <a:ea typeface="Arial"/>
                <a:cs typeface="Arial"/>
                <a:sym typeface="Arial"/>
              </a:defRPr>
            </a:lvl1pPr>
            <a:lvl2pPr marL="914400" lvl="1" indent="-298450" algn="l">
              <a:lnSpc>
                <a:spcPct val="90000"/>
              </a:lnSpc>
              <a:spcBef>
                <a:spcPts val="500"/>
              </a:spcBef>
              <a:spcAft>
                <a:spcPts val="0"/>
              </a:spcAft>
              <a:buClr>
                <a:srgbClr val="595959"/>
              </a:buClr>
              <a:buSzPts val="1100"/>
              <a:buChar char="•"/>
              <a:defRPr sz="1100">
                <a:solidFill>
                  <a:srgbClr val="595959"/>
                </a:solidFill>
                <a:latin typeface="Arial"/>
                <a:ea typeface="Arial"/>
                <a:cs typeface="Arial"/>
                <a:sym typeface="Arial"/>
              </a:defRPr>
            </a:lvl2pPr>
            <a:lvl3pPr marL="1371600" lvl="2" indent="-298450" algn="l">
              <a:lnSpc>
                <a:spcPct val="90000"/>
              </a:lnSpc>
              <a:spcBef>
                <a:spcPts val="500"/>
              </a:spcBef>
              <a:spcAft>
                <a:spcPts val="0"/>
              </a:spcAft>
              <a:buClr>
                <a:srgbClr val="595959"/>
              </a:buClr>
              <a:buSzPts val="1100"/>
              <a:buChar char="•"/>
              <a:defRPr sz="1100">
                <a:solidFill>
                  <a:srgbClr val="595959"/>
                </a:solidFill>
                <a:latin typeface="Arial"/>
                <a:ea typeface="Arial"/>
                <a:cs typeface="Arial"/>
                <a:sym typeface="Arial"/>
              </a:defRPr>
            </a:lvl3pPr>
            <a:lvl4pPr marL="1828800" lvl="3" indent="-298450" algn="l">
              <a:lnSpc>
                <a:spcPct val="90000"/>
              </a:lnSpc>
              <a:spcBef>
                <a:spcPts val="500"/>
              </a:spcBef>
              <a:spcAft>
                <a:spcPts val="0"/>
              </a:spcAft>
              <a:buClr>
                <a:srgbClr val="595959"/>
              </a:buClr>
              <a:buSzPts val="1100"/>
              <a:buChar char="•"/>
              <a:defRPr sz="1100">
                <a:solidFill>
                  <a:srgbClr val="595959"/>
                </a:solidFill>
                <a:latin typeface="Arial"/>
                <a:ea typeface="Arial"/>
                <a:cs typeface="Arial"/>
                <a:sym typeface="Arial"/>
              </a:defRPr>
            </a:lvl4pPr>
            <a:lvl5pPr marL="2286000" lvl="4" indent="-298450" algn="l">
              <a:lnSpc>
                <a:spcPct val="90000"/>
              </a:lnSpc>
              <a:spcBef>
                <a:spcPts val="500"/>
              </a:spcBef>
              <a:spcAft>
                <a:spcPts val="0"/>
              </a:spcAft>
              <a:buClr>
                <a:srgbClr val="595959"/>
              </a:buClr>
              <a:buSzPts val="1100"/>
              <a:buChar char="•"/>
              <a:defRPr sz="1100">
                <a:solidFill>
                  <a:srgbClr val="595959"/>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bg>
      <p:bgPr>
        <a:blipFill>
          <a:blip r:embed="rId2">
            <a:alphaModFix/>
          </a:blip>
          <a:stretch>
            <a:fillRect/>
          </a:stretch>
        </a:blipFill>
        <a:effectLst/>
      </p:bgPr>
    </p:bg>
    <p:spTree>
      <p:nvGrpSpPr>
        <p:cNvPr id="1" name="Shape 21"/>
        <p:cNvGrpSpPr/>
        <p:nvPr/>
      </p:nvGrpSpPr>
      <p:grpSpPr>
        <a:xfrm>
          <a:off x="0" y="0"/>
          <a:ext cx="0" cy="0"/>
          <a:chOff x="0" y="0"/>
          <a:chExt cx="0" cy="0"/>
        </a:xfrm>
      </p:grpSpPr>
      <p:sp>
        <p:nvSpPr>
          <p:cNvPr id="22" name="Google Shape;22;p19"/>
          <p:cNvSpPr txBox="1">
            <a:spLocks noGrp="1"/>
          </p:cNvSpPr>
          <p:nvPr>
            <p:ph type="title"/>
          </p:nvPr>
        </p:nvSpPr>
        <p:spPr>
          <a:xfrm>
            <a:off x="628650" y="536027"/>
            <a:ext cx="5322833" cy="96957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595959"/>
              </a:buClr>
              <a:buSzPts val="2000"/>
              <a:buFont typeface="Arial"/>
              <a:buNone/>
              <a:defRPr sz="2000">
                <a:solidFill>
                  <a:srgbClr val="595959"/>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9"/>
          <p:cNvSpPr txBox="1">
            <a:spLocks noGrp="1"/>
          </p:cNvSpPr>
          <p:nvPr>
            <p:ph type="body" idx="1"/>
          </p:nvPr>
        </p:nvSpPr>
        <p:spPr>
          <a:xfrm>
            <a:off x="628650" y="1773621"/>
            <a:ext cx="3886200" cy="3980793"/>
          </a:xfrm>
          <a:prstGeom prst="rect">
            <a:avLst/>
          </a:prstGeom>
          <a:noFill/>
          <a:ln>
            <a:noFill/>
          </a:ln>
        </p:spPr>
        <p:txBody>
          <a:bodyPr spcFirstLastPara="1" wrap="square" lIns="91425" tIns="45700" rIns="91425" bIns="45700" anchor="t" anchorCtr="0">
            <a:normAutofit/>
          </a:bodyPr>
          <a:lstStyle>
            <a:lvl1pPr marL="457200" lvl="0" indent="-298450" algn="l">
              <a:lnSpc>
                <a:spcPct val="90000"/>
              </a:lnSpc>
              <a:spcBef>
                <a:spcPts val="1000"/>
              </a:spcBef>
              <a:spcAft>
                <a:spcPts val="0"/>
              </a:spcAft>
              <a:buClr>
                <a:srgbClr val="595959"/>
              </a:buClr>
              <a:buSzPts val="1100"/>
              <a:buChar char="•"/>
              <a:defRPr sz="1100">
                <a:solidFill>
                  <a:srgbClr val="595959"/>
                </a:solidFill>
                <a:latin typeface="Arial"/>
                <a:ea typeface="Arial"/>
                <a:cs typeface="Arial"/>
                <a:sym typeface="Arial"/>
              </a:defRPr>
            </a:lvl1pPr>
            <a:lvl2pPr marL="914400" lvl="1" indent="-298450" algn="l">
              <a:lnSpc>
                <a:spcPct val="90000"/>
              </a:lnSpc>
              <a:spcBef>
                <a:spcPts val="500"/>
              </a:spcBef>
              <a:spcAft>
                <a:spcPts val="0"/>
              </a:spcAft>
              <a:buClr>
                <a:srgbClr val="595959"/>
              </a:buClr>
              <a:buSzPts val="1100"/>
              <a:buChar char="•"/>
              <a:defRPr sz="1100">
                <a:solidFill>
                  <a:srgbClr val="595959"/>
                </a:solidFill>
                <a:latin typeface="Arial"/>
                <a:ea typeface="Arial"/>
                <a:cs typeface="Arial"/>
                <a:sym typeface="Arial"/>
              </a:defRPr>
            </a:lvl2pPr>
            <a:lvl3pPr marL="1371600" lvl="2" indent="-298450" algn="l">
              <a:lnSpc>
                <a:spcPct val="90000"/>
              </a:lnSpc>
              <a:spcBef>
                <a:spcPts val="500"/>
              </a:spcBef>
              <a:spcAft>
                <a:spcPts val="0"/>
              </a:spcAft>
              <a:buClr>
                <a:srgbClr val="595959"/>
              </a:buClr>
              <a:buSzPts val="1100"/>
              <a:buChar char="•"/>
              <a:defRPr sz="1100">
                <a:solidFill>
                  <a:srgbClr val="595959"/>
                </a:solidFill>
                <a:latin typeface="Arial"/>
                <a:ea typeface="Arial"/>
                <a:cs typeface="Arial"/>
                <a:sym typeface="Arial"/>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9"/>
          <p:cNvSpPr txBox="1">
            <a:spLocks noGrp="1"/>
          </p:cNvSpPr>
          <p:nvPr>
            <p:ph type="body" idx="2"/>
          </p:nvPr>
        </p:nvSpPr>
        <p:spPr>
          <a:xfrm>
            <a:off x="4629150" y="1773621"/>
            <a:ext cx="3886200" cy="3980793"/>
          </a:xfrm>
          <a:prstGeom prst="rect">
            <a:avLst/>
          </a:prstGeom>
          <a:noFill/>
          <a:ln>
            <a:noFill/>
          </a:ln>
        </p:spPr>
        <p:txBody>
          <a:bodyPr spcFirstLastPara="1" wrap="square" lIns="91425" tIns="45700" rIns="91425" bIns="45700" anchor="t" anchorCtr="0">
            <a:normAutofit/>
          </a:bodyPr>
          <a:lstStyle>
            <a:lvl1pPr marL="457200" lvl="0" indent="-298450" algn="l">
              <a:lnSpc>
                <a:spcPct val="90000"/>
              </a:lnSpc>
              <a:spcBef>
                <a:spcPts val="1000"/>
              </a:spcBef>
              <a:spcAft>
                <a:spcPts val="0"/>
              </a:spcAft>
              <a:buClr>
                <a:srgbClr val="595959"/>
              </a:buClr>
              <a:buSzPts val="1100"/>
              <a:buChar char="•"/>
              <a:defRPr sz="1100">
                <a:solidFill>
                  <a:srgbClr val="595959"/>
                </a:solidFill>
                <a:latin typeface="Arial"/>
                <a:ea typeface="Arial"/>
                <a:cs typeface="Arial"/>
                <a:sym typeface="Arial"/>
              </a:defRPr>
            </a:lvl1pPr>
            <a:lvl2pPr marL="914400" lvl="1" indent="-298450" algn="l">
              <a:lnSpc>
                <a:spcPct val="90000"/>
              </a:lnSpc>
              <a:spcBef>
                <a:spcPts val="500"/>
              </a:spcBef>
              <a:spcAft>
                <a:spcPts val="0"/>
              </a:spcAft>
              <a:buClr>
                <a:srgbClr val="595959"/>
              </a:buClr>
              <a:buSzPts val="1100"/>
              <a:buChar char="•"/>
              <a:defRPr sz="1100">
                <a:solidFill>
                  <a:srgbClr val="595959"/>
                </a:solidFill>
                <a:latin typeface="Arial"/>
                <a:ea typeface="Arial"/>
                <a:cs typeface="Arial"/>
                <a:sym typeface="Arial"/>
              </a:defRPr>
            </a:lvl2pPr>
            <a:lvl3pPr marL="1371600" lvl="2" indent="-298450" algn="l">
              <a:lnSpc>
                <a:spcPct val="90000"/>
              </a:lnSpc>
              <a:spcBef>
                <a:spcPts val="500"/>
              </a:spcBef>
              <a:spcAft>
                <a:spcPts val="0"/>
              </a:spcAft>
              <a:buClr>
                <a:srgbClr val="595959"/>
              </a:buClr>
              <a:buSzPts val="1100"/>
              <a:buChar char="•"/>
              <a:defRPr sz="1100">
                <a:solidFill>
                  <a:srgbClr val="595959"/>
                </a:solidFill>
                <a:latin typeface="Arial"/>
                <a:ea typeface="Arial"/>
                <a:cs typeface="Arial"/>
                <a:sym typeface="Arial"/>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2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0"/>
        <p:cNvGrpSpPr/>
        <p:nvPr/>
      </p:nvGrpSpPr>
      <p:grpSpPr>
        <a:xfrm>
          <a:off x="0" y="0"/>
          <a:ext cx="0" cy="0"/>
          <a:chOff x="0" y="0"/>
          <a:chExt cx="0" cy="0"/>
        </a:xfrm>
      </p:grpSpPr>
      <p:pic>
        <p:nvPicPr>
          <p:cNvPr id="31" name="Google Shape;31;p21"/>
          <p:cNvPicPr preferRelativeResize="0"/>
          <p:nvPr/>
        </p:nvPicPr>
        <p:blipFill rotWithShape="1">
          <a:blip r:embed="rId2">
            <a:alphaModFix/>
          </a:blip>
          <a:srcRect/>
          <a:stretch/>
        </p:blipFill>
        <p:spPr>
          <a:xfrm>
            <a:off x="0" y="0"/>
            <a:ext cx="9144000" cy="6858000"/>
          </a:xfrm>
          <a:prstGeom prst="rect">
            <a:avLst/>
          </a:prstGeom>
          <a:noFill/>
          <a:ln>
            <a:noFill/>
          </a:ln>
        </p:spPr>
      </p:pic>
      <p:sp>
        <p:nvSpPr>
          <p:cNvPr id="32" name="Google Shape;32;p21"/>
          <p:cNvSpPr txBox="1">
            <a:spLocks noGrp="1"/>
          </p:cNvSpPr>
          <p:nvPr>
            <p:ph type="title"/>
          </p:nvPr>
        </p:nvSpPr>
        <p:spPr>
          <a:xfrm>
            <a:off x="772511" y="2175640"/>
            <a:ext cx="5841124" cy="215199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200"/>
              <a:buFont typeface="Arial"/>
              <a:buNone/>
              <a:defRPr sz="22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6"/>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va.stone@uky.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kyadvocacy@gmail.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1"/>
          <p:cNvSpPr txBox="1">
            <a:spLocks noGrp="1"/>
          </p:cNvSpPr>
          <p:nvPr>
            <p:ph type="ctrTitle"/>
          </p:nvPr>
        </p:nvSpPr>
        <p:spPr>
          <a:xfrm>
            <a:off x="4907280" y="538100"/>
            <a:ext cx="4006395" cy="21840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95959"/>
              </a:buClr>
              <a:buSzPts val="4350"/>
              <a:buFont typeface="Calibri"/>
              <a:buNone/>
            </a:pPr>
            <a:r>
              <a:rPr lang="en-US" sz="4350" b="1" dirty="0"/>
              <a:t>A </a:t>
            </a:r>
            <a:r>
              <a:rPr lang="en-US" sz="4350" b="1" dirty="0" smtClean="0"/>
              <a:t>Nurse </a:t>
            </a:r>
            <a:r>
              <a:rPr lang="en-US" sz="4350" b="1" dirty="0"/>
              <a:t>in Every </a:t>
            </a:r>
            <a:r>
              <a:rPr lang="en-US" sz="4350" b="1" dirty="0" smtClean="0"/>
              <a:t>KY School All Day, Every Day</a:t>
            </a:r>
            <a:endParaRPr dirty="0"/>
          </a:p>
        </p:txBody>
      </p:sp>
      <p:sp>
        <p:nvSpPr>
          <p:cNvPr id="38" name="Google Shape;38;p1"/>
          <p:cNvSpPr txBox="1"/>
          <p:nvPr/>
        </p:nvSpPr>
        <p:spPr>
          <a:xfrm>
            <a:off x="4297680" y="2722100"/>
            <a:ext cx="4615995" cy="2982325"/>
          </a:xfrm>
          <a:prstGeom prst="rect">
            <a:avLst/>
          </a:prstGeom>
          <a:noFill/>
          <a:ln>
            <a:noFill/>
          </a:ln>
        </p:spPr>
        <p:txBody>
          <a:bodyPr spcFirstLastPara="1" wrap="square" lIns="91425" tIns="91425" rIns="91425" bIns="91425" anchor="t" anchorCtr="0">
            <a:spAutoFit/>
          </a:bodyPr>
          <a:lstStyle/>
          <a:p>
            <a:pPr lvl="0">
              <a:lnSpc>
                <a:spcPct val="90000"/>
              </a:lnSpc>
            </a:pPr>
            <a:r>
              <a:rPr lang="en-US" sz="2800" dirty="0" smtClean="0">
                <a:solidFill>
                  <a:schemeClr val="dk1"/>
                </a:solidFill>
                <a:latin typeface="Calibri"/>
                <a:ea typeface="Calibri"/>
                <a:cs typeface="Calibri"/>
                <a:sym typeface="Calibri"/>
              </a:rPr>
              <a:t>        Eva </a:t>
            </a:r>
            <a:r>
              <a:rPr lang="en-US" sz="2800" dirty="0">
                <a:solidFill>
                  <a:schemeClr val="dk1"/>
                </a:solidFill>
                <a:latin typeface="Calibri"/>
                <a:ea typeface="Calibri"/>
                <a:cs typeface="Calibri"/>
                <a:sym typeface="Calibri"/>
              </a:rPr>
              <a:t>Stone, DNP, APRN</a:t>
            </a:r>
          </a:p>
          <a:p>
            <a:pPr lvl="0">
              <a:lnSpc>
                <a:spcPct val="90000"/>
              </a:lnSpc>
            </a:pPr>
            <a:r>
              <a:rPr lang="en-US" sz="2800" dirty="0" smtClean="0">
                <a:solidFill>
                  <a:schemeClr val="dk1"/>
                </a:solidFill>
                <a:latin typeface="Calibri"/>
                <a:ea typeface="Calibri"/>
                <a:cs typeface="Calibri"/>
                <a:sym typeface="Calibri"/>
              </a:rPr>
              <a:t>          </a:t>
            </a:r>
            <a:r>
              <a:rPr lang="en-US" sz="2800" u="sng" dirty="0" smtClean="0">
                <a:solidFill>
                  <a:schemeClr val="dk1"/>
                </a:solidFill>
                <a:latin typeface="Calibri"/>
                <a:ea typeface="Calibri"/>
                <a:cs typeface="Calibri"/>
                <a:sym typeface="Calibri"/>
                <a:hlinkClick r:id="rId3"/>
              </a:rPr>
              <a:t>eva.stone@uky.edu</a:t>
            </a:r>
            <a:r>
              <a:rPr lang="en-US" sz="2800" u="sng" dirty="0" smtClean="0">
                <a:solidFill>
                  <a:schemeClr val="dk1"/>
                </a:solidFill>
                <a:latin typeface="Calibri"/>
                <a:ea typeface="Calibri"/>
                <a:cs typeface="Calibri"/>
                <a:sym typeface="Calibri"/>
              </a:rPr>
              <a:t> </a:t>
            </a:r>
            <a:endParaRPr lang="en-US" sz="2800" u="sng" dirty="0">
              <a:solidFill>
                <a:schemeClr val="dk1"/>
              </a:solidFill>
              <a:latin typeface="Calibri"/>
              <a:ea typeface="Calibri"/>
              <a:cs typeface="Calibri"/>
              <a:sym typeface="Calibri"/>
            </a:endParaRPr>
          </a:p>
          <a:p>
            <a:pPr marL="0" lvl="0" indent="0" algn="l" rtl="0">
              <a:lnSpc>
                <a:spcPct val="90000"/>
              </a:lnSpc>
              <a:spcBef>
                <a:spcPts val="0"/>
              </a:spcBef>
              <a:spcAft>
                <a:spcPts val="0"/>
              </a:spcAft>
              <a:buNone/>
            </a:pPr>
            <a:endParaRPr lang="en-US" sz="3000" dirty="0" smtClean="0">
              <a:solidFill>
                <a:schemeClr val="dk1"/>
              </a:solidFill>
              <a:latin typeface="Calibri"/>
              <a:ea typeface="Calibri"/>
              <a:cs typeface="Calibri"/>
              <a:sym typeface="Calibri"/>
            </a:endParaRPr>
          </a:p>
          <a:p>
            <a:pPr marL="0" lvl="0" indent="0" algn="l" rtl="0">
              <a:lnSpc>
                <a:spcPct val="90000"/>
              </a:lnSpc>
              <a:spcBef>
                <a:spcPts val="0"/>
              </a:spcBef>
              <a:spcAft>
                <a:spcPts val="0"/>
              </a:spcAft>
              <a:buNone/>
            </a:pPr>
            <a:r>
              <a:rPr lang="en-US" sz="3000" dirty="0" smtClean="0">
                <a:solidFill>
                  <a:schemeClr val="dk1"/>
                </a:solidFill>
                <a:latin typeface="Calibri"/>
                <a:ea typeface="Calibri"/>
                <a:cs typeface="Calibri"/>
                <a:sym typeface="Calibri"/>
              </a:rPr>
              <a:t>      </a:t>
            </a:r>
            <a:r>
              <a:rPr lang="en-US" sz="2800" dirty="0" smtClean="0">
                <a:solidFill>
                  <a:schemeClr val="dk1"/>
                </a:solidFill>
                <a:latin typeface="Calibri"/>
                <a:ea typeface="Calibri"/>
                <a:cs typeface="Calibri"/>
                <a:sym typeface="Calibri"/>
              </a:rPr>
              <a:t>Sheila </a:t>
            </a:r>
            <a:r>
              <a:rPr lang="en-US" sz="2800" dirty="0">
                <a:solidFill>
                  <a:schemeClr val="dk1"/>
                </a:solidFill>
                <a:latin typeface="Calibri"/>
                <a:ea typeface="Calibri"/>
                <a:cs typeface="Calibri"/>
                <a:sym typeface="Calibri"/>
              </a:rPr>
              <a:t>A. Schuster, Ph.D.</a:t>
            </a:r>
            <a:br>
              <a:rPr lang="en-US" sz="2800" dirty="0">
                <a:solidFill>
                  <a:schemeClr val="dk1"/>
                </a:solidFill>
                <a:latin typeface="Calibri"/>
                <a:ea typeface="Calibri"/>
                <a:cs typeface="Calibri"/>
                <a:sym typeface="Calibri"/>
              </a:rPr>
            </a:br>
            <a:r>
              <a:rPr lang="en-US" sz="3000" dirty="0" smtClean="0">
                <a:solidFill>
                  <a:schemeClr val="dk1"/>
                </a:solidFill>
                <a:latin typeface="Calibri"/>
                <a:ea typeface="Calibri"/>
                <a:cs typeface="Calibri"/>
                <a:sym typeface="Calibri"/>
              </a:rPr>
              <a:t>       </a:t>
            </a:r>
            <a:r>
              <a:rPr lang="en-US" sz="2800" u="sng" dirty="0" smtClean="0">
                <a:solidFill>
                  <a:schemeClr val="dk1"/>
                </a:solidFill>
                <a:latin typeface="Calibri"/>
                <a:ea typeface="Calibri"/>
                <a:cs typeface="Calibri"/>
                <a:sym typeface="Calibri"/>
                <a:hlinkClick r:id="rId4"/>
              </a:rPr>
              <a:t>kyadvocacy@gmail.com</a:t>
            </a:r>
            <a:endParaRPr lang="en-US" sz="2800" u="sng" dirty="0" smtClean="0">
              <a:solidFill>
                <a:schemeClr val="dk1"/>
              </a:solidFill>
              <a:latin typeface="Calibri"/>
              <a:ea typeface="Calibri"/>
              <a:cs typeface="Calibri"/>
              <a:sym typeface="Calibri"/>
            </a:endParaRPr>
          </a:p>
          <a:p>
            <a:pPr marL="0" lvl="0" indent="0" algn="l" rtl="0">
              <a:lnSpc>
                <a:spcPct val="90000"/>
              </a:lnSpc>
              <a:spcBef>
                <a:spcPts val="0"/>
              </a:spcBef>
              <a:spcAft>
                <a:spcPts val="0"/>
              </a:spcAft>
              <a:buNone/>
            </a:pPr>
            <a:endParaRPr lang="en-US" sz="2800" u="sng" dirty="0">
              <a:solidFill>
                <a:schemeClr val="dk1"/>
              </a:solidFill>
              <a:latin typeface="Calibri"/>
              <a:cs typeface="Calibri"/>
              <a:sym typeface="Calibri"/>
            </a:endParaRPr>
          </a:p>
          <a:p>
            <a:pPr marL="0" lvl="0" indent="0" algn="l" rtl="0">
              <a:lnSpc>
                <a:spcPct val="90000"/>
              </a:lnSpc>
              <a:spcBef>
                <a:spcPts val="0"/>
              </a:spcBef>
              <a:spcAft>
                <a:spcPts val="0"/>
              </a:spcAft>
              <a:buNone/>
            </a:pPr>
            <a:r>
              <a:rPr lang="en-US" sz="2800" dirty="0" smtClean="0">
                <a:solidFill>
                  <a:schemeClr val="dk1"/>
                </a:solidFill>
                <a:latin typeface="Calibri"/>
                <a:cs typeface="Calibri"/>
                <a:sym typeface="Calibri"/>
              </a:rPr>
              <a:t>  KNA School Nurse Task Force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00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4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0"/>
          <p:cNvSpPr txBox="1">
            <a:spLocks noGrp="1"/>
          </p:cNvSpPr>
          <p:nvPr>
            <p:ph type="title"/>
          </p:nvPr>
        </p:nvSpPr>
        <p:spPr>
          <a:xfrm>
            <a:off x="486803" y="734958"/>
            <a:ext cx="8308541" cy="73725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FFFFFF"/>
              </a:buClr>
              <a:buSzPct val="100000"/>
              <a:buFont typeface="Arial"/>
              <a:buNone/>
            </a:pPr>
            <a:r>
              <a:rPr lang="en-US" sz="1350">
                <a:solidFill>
                  <a:srgbClr val="FFFFFF"/>
                </a:solidFill>
              </a:rPr>
              <a:t>The Solution: </a:t>
            </a:r>
            <a:r>
              <a:rPr lang="en-US" sz="1350" i="1">
                <a:solidFill>
                  <a:srgbClr val="FFFFFF"/>
                </a:solidFill>
              </a:rPr>
              <a:t>A School Nurse in Every School All Day Every Day</a:t>
            </a:r>
            <a:r>
              <a:rPr lang="en-US" b="0"/>
              <a:t/>
            </a:r>
            <a:br>
              <a:rPr lang="en-US" b="0"/>
            </a:br>
            <a:r>
              <a:rPr lang="en-US"/>
              <a:t/>
            </a:r>
            <a:br>
              <a:rPr lang="en-US"/>
            </a:br>
            <a:r>
              <a:rPr lang="en-US" sz="2200">
                <a:latin typeface="Calibri"/>
                <a:ea typeface="Calibri"/>
                <a:cs typeface="Calibri"/>
                <a:sym typeface="Calibri"/>
              </a:rPr>
              <a:t/>
            </a:r>
            <a:br>
              <a:rPr lang="en-US" sz="2200">
                <a:latin typeface="Calibri"/>
                <a:ea typeface="Calibri"/>
                <a:cs typeface="Calibri"/>
                <a:sym typeface="Calibri"/>
              </a:rPr>
            </a:br>
            <a:r>
              <a:rPr lang="en-US" sz="3600">
                <a:latin typeface="Calibri"/>
                <a:ea typeface="Calibri"/>
                <a:cs typeface="Calibri"/>
                <a:sym typeface="Calibri"/>
              </a:rPr>
              <a:t>Research Has Shown Schools With Nurses Have:</a:t>
            </a:r>
            <a:r>
              <a:rPr lang="en-US" sz="3300"/>
              <a:t/>
            </a:r>
            <a:br>
              <a:rPr lang="en-US" sz="3300"/>
            </a:br>
            <a:r>
              <a:rPr lang="en-US"/>
              <a:t/>
            </a:r>
            <a:br>
              <a:rPr lang="en-US"/>
            </a:br>
            <a:r>
              <a:rPr lang="en-US" sz="2700"/>
              <a:t/>
            </a:r>
            <a:br>
              <a:rPr lang="en-US" sz="2700"/>
            </a:br>
            <a:endParaRPr sz="2700"/>
          </a:p>
        </p:txBody>
      </p:sp>
      <p:sp>
        <p:nvSpPr>
          <p:cNvPr id="94" name="Google Shape;94;p10"/>
          <p:cNvSpPr txBox="1">
            <a:spLocks noGrp="1"/>
          </p:cNvSpPr>
          <p:nvPr>
            <p:ph type="body" idx="1"/>
          </p:nvPr>
        </p:nvSpPr>
        <p:spPr>
          <a:xfrm>
            <a:off x="628650" y="1773621"/>
            <a:ext cx="3886200" cy="398079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0000"/>
              </a:buClr>
              <a:buSzPts val="2000"/>
              <a:buChar char="•"/>
            </a:pPr>
            <a:r>
              <a:rPr lang="en-US" sz="2000" b="1">
                <a:solidFill>
                  <a:srgbClr val="000000"/>
                </a:solidFill>
                <a:latin typeface="Calibri"/>
                <a:ea typeface="Calibri"/>
                <a:cs typeface="Calibri"/>
                <a:sym typeface="Calibri"/>
              </a:rPr>
              <a:t>Improved attendance rates with lower absenteeism</a:t>
            </a:r>
            <a:endParaRPr/>
          </a:p>
          <a:p>
            <a:pPr marL="228600" lvl="0" indent="-228600" algn="l" rtl="0">
              <a:lnSpc>
                <a:spcPct val="90000"/>
              </a:lnSpc>
              <a:spcBef>
                <a:spcPts val="750"/>
              </a:spcBef>
              <a:spcAft>
                <a:spcPts val="0"/>
              </a:spcAft>
              <a:buClr>
                <a:srgbClr val="000000"/>
              </a:buClr>
              <a:buSzPts val="2000"/>
              <a:buChar char="•"/>
            </a:pPr>
            <a:r>
              <a:rPr lang="en-US" sz="2000" b="1">
                <a:solidFill>
                  <a:srgbClr val="000000"/>
                </a:solidFill>
                <a:latin typeface="Calibri"/>
                <a:ea typeface="Calibri"/>
                <a:cs typeface="Calibri"/>
                <a:sym typeface="Calibri"/>
              </a:rPr>
              <a:t>Higher high school graduation rates</a:t>
            </a:r>
            <a:endParaRPr/>
          </a:p>
          <a:p>
            <a:pPr marL="228600" lvl="0" indent="-228600" algn="l" rtl="0">
              <a:lnSpc>
                <a:spcPct val="90000"/>
              </a:lnSpc>
              <a:spcBef>
                <a:spcPts val="750"/>
              </a:spcBef>
              <a:spcAft>
                <a:spcPts val="0"/>
              </a:spcAft>
              <a:buClr>
                <a:srgbClr val="000000"/>
              </a:buClr>
              <a:buSzPts val="2000"/>
              <a:buChar char="•"/>
            </a:pPr>
            <a:r>
              <a:rPr lang="en-US" sz="2000" b="1">
                <a:solidFill>
                  <a:srgbClr val="000000"/>
                </a:solidFill>
                <a:latin typeface="Calibri"/>
                <a:ea typeface="Calibri"/>
                <a:cs typeface="Calibri"/>
                <a:sym typeface="Calibri"/>
              </a:rPr>
              <a:t>Higher standardized test scores</a:t>
            </a:r>
            <a:endParaRPr/>
          </a:p>
          <a:p>
            <a:pPr marL="228600" lvl="0" indent="-228600" algn="l" rtl="0">
              <a:lnSpc>
                <a:spcPct val="90000"/>
              </a:lnSpc>
              <a:spcBef>
                <a:spcPts val="750"/>
              </a:spcBef>
              <a:spcAft>
                <a:spcPts val="0"/>
              </a:spcAft>
              <a:buClr>
                <a:srgbClr val="000000"/>
              </a:buClr>
              <a:buSzPts val="2000"/>
              <a:buChar char="•"/>
            </a:pPr>
            <a:r>
              <a:rPr lang="en-US" sz="2000">
                <a:solidFill>
                  <a:srgbClr val="000000"/>
                </a:solidFill>
                <a:latin typeface="Calibri"/>
                <a:ea typeface="Calibri"/>
                <a:cs typeface="Calibri"/>
                <a:sym typeface="Calibri"/>
              </a:rPr>
              <a:t>Decreased use of local emergency department services</a:t>
            </a:r>
            <a:endParaRPr/>
          </a:p>
          <a:p>
            <a:pPr marL="228600" lvl="0" indent="-228600" algn="l" rtl="0">
              <a:lnSpc>
                <a:spcPct val="90000"/>
              </a:lnSpc>
              <a:spcBef>
                <a:spcPts val="750"/>
              </a:spcBef>
              <a:spcAft>
                <a:spcPts val="0"/>
              </a:spcAft>
              <a:buClr>
                <a:srgbClr val="000000"/>
              </a:buClr>
              <a:buSzPts val="2000"/>
              <a:buChar char="•"/>
            </a:pPr>
            <a:r>
              <a:rPr lang="en-US" sz="2000">
                <a:solidFill>
                  <a:srgbClr val="000000"/>
                </a:solidFill>
                <a:latin typeface="Calibri"/>
                <a:ea typeface="Calibri"/>
                <a:cs typeface="Calibri"/>
                <a:sym typeface="Calibri"/>
              </a:rPr>
              <a:t>Reduced transmission of infectious diseases</a:t>
            </a:r>
            <a:endParaRPr/>
          </a:p>
          <a:p>
            <a:pPr marL="228600" lvl="0" indent="-158750" algn="l" rtl="0">
              <a:lnSpc>
                <a:spcPct val="90000"/>
              </a:lnSpc>
              <a:spcBef>
                <a:spcPts val="1000"/>
              </a:spcBef>
              <a:spcAft>
                <a:spcPts val="0"/>
              </a:spcAft>
              <a:buClr>
                <a:srgbClr val="595959"/>
              </a:buClr>
              <a:buSzPts val="1100"/>
              <a:buNone/>
            </a:pPr>
            <a:endParaRPr/>
          </a:p>
        </p:txBody>
      </p:sp>
      <p:sp>
        <p:nvSpPr>
          <p:cNvPr id="95" name="Google Shape;95;p10"/>
          <p:cNvSpPr txBox="1">
            <a:spLocks noGrp="1"/>
          </p:cNvSpPr>
          <p:nvPr>
            <p:ph type="body" idx="2"/>
          </p:nvPr>
        </p:nvSpPr>
        <p:spPr>
          <a:xfrm>
            <a:off x="4629150" y="1773621"/>
            <a:ext cx="3886200" cy="398079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0000"/>
              </a:buClr>
              <a:buSzPts val="1800"/>
              <a:buChar char="•"/>
            </a:pPr>
            <a:r>
              <a:rPr lang="en-US" sz="1800" dirty="0">
                <a:solidFill>
                  <a:srgbClr val="000000"/>
                </a:solidFill>
                <a:latin typeface="Calibri"/>
                <a:ea typeface="Calibri"/>
                <a:cs typeface="Calibri"/>
                <a:sym typeface="Calibri"/>
              </a:rPr>
              <a:t>Earlier diagnosis and treatment of problems – physical, psychosocial, </a:t>
            </a:r>
            <a:r>
              <a:rPr lang="en-US" sz="1800" dirty="0" smtClean="0">
                <a:solidFill>
                  <a:srgbClr val="000000"/>
                </a:solidFill>
                <a:latin typeface="Calibri"/>
                <a:ea typeface="Calibri"/>
                <a:cs typeface="Calibri"/>
                <a:sym typeface="Calibri"/>
              </a:rPr>
              <a:t>mental </a:t>
            </a:r>
            <a:r>
              <a:rPr lang="en-US" sz="1800" b="1" dirty="0" smtClean="0">
                <a:solidFill>
                  <a:srgbClr val="000000"/>
                </a:solidFill>
                <a:latin typeface="Calibri"/>
                <a:ea typeface="Calibri"/>
                <a:cs typeface="Calibri"/>
                <a:sym typeface="Calibri"/>
              </a:rPr>
              <a:t>and </a:t>
            </a:r>
            <a:r>
              <a:rPr lang="en-US" sz="1800" b="1" dirty="0">
                <a:solidFill>
                  <a:srgbClr val="000000"/>
                </a:solidFill>
                <a:latin typeface="Calibri"/>
                <a:ea typeface="Calibri"/>
                <a:cs typeface="Calibri"/>
                <a:sym typeface="Calibri"/>
              </a:rPr>
              <a:t>academic</a:t>
            </a:r>
            <a:endParaRPr dirty="0"/>
          </a:p>
          <a:p>
            <a:pPr marL="228600" lvl="0" indent="-228600" algn="l" rtl="0">
              <a:lnSpc>
                <a:spcPct val="90000"/>
              </a:lnSpc>
              <a:spcBef>
                <a:spcPts val="750"/>
              </a:spcBef>
              <a:spcAft>
                <a:spcPts val="0"/>
              </a:spcAft>
              <a:buClr>
                <a:srgbClr val="000000"/>
              </a:buClr>
              <a:buSzPts val="1800"/>
              <a:buChar char="•"/>
            </a:pPr>
            <a:r>
              <a:rPr lang="en-US" sz="1800" dirty="0">
                <a:solidFill>
                  <a:srgbClr val="000000"/>
                </a:solidFill>
                <a:latin typeface="Calibri"/>
                <a:ea typeface="Calibri"/>
                <a:cs typeface="Calibri"/>
                <a:sym typeface="Calibri"/>
              </a:rPr>
              <a:t>Management of chronic childhood conditions—e.g., asthma, diabetes, cystic fibrosis, seizures</a:t>
            </a:r>
            <a:endParaRPr dirty="0"/>
          </a:p>
          <a:p>
            <a:pPr marL="228600" lvl="0" indent="-228600" algn="l" rtl="0">
              <a:lnSpc>
                <a:spcPct val="90000"/>
              </a:lnSpc>
              <a:spcBef>
                <a:spcPts val="750"/>
              </a:spcBef>
              <a:spcAft>
                <a:spcPts val="0"/>
              </a:spcAft>
              <a:buClr>
                <a:srgbClr val="000000"/>
              </a:buClr>
              <a:buSzPts val="1800"/>
              <a:buChar char="•"/>
            </a:pPr>
            <a:r>
              <a:rPr lang="en-US" sz="1800" dirty="0">
                <a:solidFill>
                  <a:srgbClr val="000000"/>
                </a:solidFill>
                <a:latin typeface="Calibri"/>
                <a:ea typeface="Calibri"/>
                <a:cs typeface="Calibri"/>
                <a:sym typeface="Calibri"/>
              </a:rPr>
              <a:t>Assessment and referral of students with substance use</a:t>
            </a:r>
            <a:endParaRPr dirty="0"/>
          </a:p>
          <a:p>
            <a:pPr marL="228600" lvl="0" indent="-228600" algn="l" rtl="0">
              <a:lnSpc>
                <a:spcPct val="90000"/>
              </a:lnSpc>
              <a:spcBef>
                <a:spcPts val="750"/>
              </a:spcBef>
              <a:spcAft>
                <a:spcPts val="0"/>
              </a:spcAft>
              <a:buClr>
                <a:srgbClr val="000000"/>
              </a:buClr>
              <a:buSzPts val="1800"/>
              <a:buChar char="•"/>
            </a:pPr>
            <a:r>
              <a:rPr lang="en-US" sz="1800" dirty="0">
                <a:solidFill>
                  <a:srgbClr val="000000"/>
                </a:solidFill>
                <a:latin typeface="Calibri"/>
                <a:ea typeface="Calibri"/>
                <a:cs typeface="Calibri"/>
                <a:sym typeface="Calibri"/>
              </a:rPr>
              <a:t>Screening, individual assessment and referral of students with poor physical </a:t>
            </a:r>
            <a:r>
              <a:rPr lang="en-US" sz="1800" b="1" dirty="0">
                <a:solidFill>
                  <a:srgbClr val="000000"/>
                </a:solidFill>
                <a:latin typeface="Calibri"/>
                <a:ea typeface="Calibri"/>
                <a:cs typeface="Calibri"/>
                <a:sym typeface="Calibri"/>
              </a:rPr>
              <a:t>or mental health</a:t>
            </a:r>
            <a:endParaRPr dirty="0"/>
          </a:p>
          <a:p>
            <a:pPr marL="228600" lvl="0" indent="-158750" algn="l" rtl="0">
              <a:lnSpc>
                <a:spcPct val="90000"/>
              </a:lnSpc>
              <a:spcBef>
                <a:spcPts val="1000"/>
              </a:spcBef>
              <a:spcAft>
                <a:spcPts val="0"/>
              </a:spcAft>
              <a:buClr>
                <a:srgbClr val="595959"/>
              </a:buClr>
              <a:buSzPts val="11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1"/>
          <p:cNvSpPr txBox="1">
            <a:spLocks noGrp="1"/>
          </p:cNvSpPr>
          <p:nvPr>
            <p:ph type="title"/>
          </p:nvPr>
        </p:nvSpPr>
        <p:spPr>
          <a:xfrm>
            <a:off x="800100" y="1339196"/>
            <a:ext cx="7543800" cy="1028700"/>
          </a:xfrm>
          <a:prstGeom prst="rect">
            <a:avLst/>
          </a:prstGeom>
          <a:noFill/>
          <a:ln>
            <a:noFill/>
          </a:ln>
        </p:spPr>
        <p:txBody>
          <a:bodyPr spcFirstLastPara="1" wrap="square" lIns="68575" tIns="34275" rIns="68575" bIns="34275" anchor="ctr"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sz="3600"/>
              <a:t>School Nurse Mental Health Intervention:</a:t>
            </a:r>
            <a:endParaRPr/>
          </a:p>
        </p:txBody>
      </p:sp>
      <p:grpSp>
        <p:nvGrpSpPr>
          <p:cNvPr id="101" name="Google Shape;101;p11"/>
          <p:cNvGrpSpPr/>
          <p:nvPr/>
        </p:nvGrpSpPr>
        <p:grpSpPr>
          <a:xfrm>
            <a:off x="1136034" y="2589803"/>
            <a:ext cx="6871930" cy="2792958"/>
            <a:chOff x="335934" y="6"/>
            <a:chExt cx="6871930" cy="2792958"/>
          </a:xfrm>
        </p:grpSpPr>
        <p:sp>
          <p:nvSpPr>
            <p:cNvPr id="102" name="Google Shape;102;p11"/>
            <p:cNvSpPr/>
            <p:nvPr/>
          </p:nvSpPr>
          <p:spPr>
            <a:xfrm>
              <a:off x="335934" y="1243"/>
              <a:ext cx="2147478" cy="1288486"/>
            </a:xfrm>
            <a:prstGeom prst="rect">
              <a:avLst/>
            </a:prstGeom>
            <a:solidFill>
              <a:schemeClr val="accent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1"/>
            <p:cNvSpPr txBox="1"/>
            <p:nvPr/>
          </p:nvSpPr>
          <p:spPr>
            <a:xfrm>
              <a:off x="335934" y="1243"/>
              <a:ext cx="2147478" cy="128848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en-US" sz="1400" b="1" i="0" u="none" strike="noStrike" cap="none">
                  <a:solidFill>
                    <a:schemeClr val="lt1"/>
                  </a:solidFill>
                  <a:latin typeface="Calibri"/>
                  <a:ea typeface="Calibri"/>
                  <a:cs typeface="Calibri"/>
                  <a:sym typeface="Calibri"/>
                </a:rPr>
                <a:t>Promotion of health and wellness programs</a:t>
              </a:r>
              <a:endParaRPr sz="1400" b="1" i="0" u="none" strike="noStrike" cap="none">
                <a:solidFill>
                  <a:schemeClr val="lt1"/>
                </a:solidFill>
                <a:latin typeface="Calibri"/>
                <a:ea typeface="Calibri"/>
                <a:cs typeface="Calibri"/>
                <a:sym typeface="Calibri"/>
              </a:endParaRPr>
            </a:p>
          </p:txBody>
        </p:sp>
        <p:sp>
          <p:nvSpPr>
            <p:cNvPr id="104" name="Google Shape;104;p11"/>
            <p:cNvSpPr/>
            <p:nvPr/>
          </p:nvSpPr>
          <p:spPr>
            <a:xfrm>
              <a:off x="2698160" y="1243"/>
              <a:ext cx="2147478" cy="1288486"/>
            </a:xfrm>
            <a:prstGeom prst="rect">
              <a:avLst/>
            </a:prstGeom>
            <a:solidFill>
              <a:schemeClr val="accent3"/>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1"/>
            <p:cNvSpPr txBox="1"/>
            <p:nvPr/>
          </p:nvSpPr>
          <p:spPr>
            <a:xfrm>
              <a:off x="2698160" y="1243"/>
              <a:ext cx="2147478" cy="128848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en-US" sz="1400" b="1" i="0" u="none" strike="noStrike" cap="none">
                  <a:solidFill>
                    <a:schemeClr val="lt1"/>
                  </a:solidFill>
                  <a:latin typeface="Calibri"/>
                  <a:ea typeface="Calibri"/>
                  <a:cs typeface="Calibri"/>
                  <a:sym typeface="Calibri"/>
                </a:rPr>
                <a:t>Management of teasing and bullying resulting in decreased child anxiety and concentration problems</a:t>
              </a:r>
              <a:endParaRPr sz="1400" b="1" i="0" u="none" strike="noStrike" cap="none">
                <a:solidFill>
                  <a:schemeClr val="lt1"/>
                </a:solidFill>
                <a:latin typeface="Calibri"/>
                <a:ea typeface="Calibri"/>
                <a:cs typeface="Calibri"/>
                <a:sym typeface="Calibri"/>
              </a:endParaRPr>
            </a:p>
          </p:txBody>
        </p:sp>
        <p:sp>
          <p:nvSpPr>
            <p:cNvPr id="106" name="Google Shape;106;p11"/>
            <p:cNvSpPr/>
            <p:nvPr/>
          </p:nvSpPr>
          <p:spPr>
            <a:xfrm>
              <a:off x="5060386" y="6"/>
              <a:ext cx="2147478" cy="1288486"/>
            </a:xfrm>
            <a:prstGeom prst="rect">
              <a:avLst/>
            </a:prstGeom>
            <a:solidFill>
              <a:schemeClr val="accent4"/>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1"/>
            <p:cNvSpPr txBox="1"/>
            <p:nvPr/>
          </p:nvSpPr>
          <p:spPr>
            <a:xfrm>
              <a:off x="5060386" y="6"/>
              <a:ext cx="2147478" cy="128848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en-US" sz="1400" b="1" i="0" u="none" strike="noStrike" cap="none">
                  <a:solidFill>
                    <a:schemeClr val="lt1"/>
                  </a:solidFill>
                  <a:latin typeface="Calibri"/>
                  <a:ea typeface="Calibri"/>
                  <a:cs typeface="Calibri"/>
                  <a:sym typeface="Calibri"/>
                </a:rPr>
                <a:t>Decreased absenteeism or early dismissal with  nurses vs school staff</a:t>
              </a:r>
              <a:endParaRPr sz="1400" b="1" i="0" u="none" strike="noStrike" cap="none">
                <a:solidFill>
                  <a:schemeClr val="lt1"/>
                </a:solidFill>
                <a:latin typeface="Calibri"/>
                <a:ea typeface="Calibri"/>
                <a:cs typeface="Calibri"/>
                <a:sym typeface="Calibri"/>
              </a:endParaRPr>
            </a:p>
          </p:txBody>
        </p:sp>
        <p:sp>
          <p:nvSpPr>
            <p:cNvPr id="108" name="Google Shape;108;p11"/>
            <p:cNvSpPr/>
            <p:nvPr/>
          </p:nvSpPr>
          <p:spPr>
            <a:xfrm>
              <a:off x="1517047" y="1504478"/>
              <a:ext cx="2147478" cy="1288486"/>
            </a:xfrm>
            <a:prstGeom prst="rect">
              <a:avLst/>
            </a:prstGeom>
            <a:solidFill>
              <a:srgbClr val="599BD5"/>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txBox="1"/>
            <p:nvPr/>
          </p:nvSpPr>
          <p:spPr>
            <a:xfrm>
              <a:off x="1517047" y="1504478"/>
              <a:ext cx="2147478" cy="128848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en-US" sz="1400" b="1" i="0" u="none" strike="noStrike" cap="none">
                  <a:solidFill>
                    <a:schemeClr val="lt1"/>
                  </a:solidFill>
                  <a:latin typeface="Calibri"/>
                  <a:ea typeface="Calibri"/>
                  <a:cs typeface="Calibri"/>
                  <a:sym typeface="Calibri"/>
                </a:rPr>
                <a:t>Further decreased absenteeism or early dismissal with FT nurses vs PT nurses</a:t>
              </a:r>
              <a:endParaRPr sz="1400" b="1" i="0" u="none" strike="noStrike" cap="none">
                <a:solidFill>
                  <a:schemeClr val="lt1"/>
                </a:solidFill>
                <a:latin typeface="Calibri"/>
                <a:ea typeface="Calibri"/>
                <a:cs typeface="Calibri"/>
                <a:sym typeface="Calibri"/>
              </a:endParaRPr>
            </a:p>
          </p:txBody>
        </p:sp>
        <p:sp>
          <p:nvSpPr>
            <p:cNvPr id="110" name="Google Shape;110;p11"/>
            <p:cNvSpPr/>
            <p:nvPr/>
          </p:nvSpPr>
          <p:spPr>
            <a:xfrm>
              <a:off x="3879273" y="1504478"/>
              <a:ext cx="2147478" cy="1288486"/>
            </a:xfrm>
            <a:prstGeom prst="rect">
              <a:avLst/>
            </a:prstGeom>
            <a:solidFill>
              <a:schemeClr val="accent6"/>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txBox="1"/>
            <p:nvPr/>
          </p:nvSpPr>
          <p:spPr>
            <a:xfrm>
              <a:off x="3879273" y="1504478"/>
              <a:ext cx="2147478" cy="1288486"/>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en-US" sz="1400" b="1" i="0" u="none" strike="noStrike" cap="none">
                  <a:solidFill>
                    <a:schemeClr val="lt1"/>
                  </a:solidFill>
                  <a:latin typeface="Calibri"/>
                  <a:ea typeface="Calibri"/>
                  <a:cs typeface="Calibri"/>
                  <a:sym typeface="Calibri"/>
                </a:rPr>
                <a:t>A safe place for students to share confidential information and concerns  about themselves or others in the school community</a:t>
              </a:r>
              <a:endParaRPr sz="1400" b="1" i="0" u="none" strike="noStrike" cap="none">
                <a:solidFill>
                  <a:schemeClr val="lt1"/>
                </a:solidFill>
                <a:latin typeface="Calibri"/>
                <a:ea typeface="Calibri"/>
                <a:cs typeface="Calibri"/>
                <a:sym typeface="Calibri"/>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2"/>
          <p:cNvSpPr txBox="1">
            <a:spLocks noGrp="1"/>
          </p:cNvSpPr>
          <p:nvPr>
            <p:ph type="title"/>
          </p:nvPr>
        </p:nvSpPr>
        <p:spPr>
          <a:xfrm>
            <a:off x="628650" y="536027"/>
            <a:ext cx="7298343" cy="96957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595959"/>
              </a:buClr>
              <a:buSzPts val="4000"/>
              <a:buFont typeface="Calibri"/>
              <a:buNone/>
            </a:pPr>
            <a:r>
              <a:rPr lang="en-US" sz="4000">
                <a:latin typeface="Calibri"/>
                <a:ea typeface="Calibri"/>
                <a:cs typeface="Calibri"/>
                <a:sym typeface="Calibri"/>
              </a:rPr>
              <a:t>School Nurse’s Role in Covid -19</a:t>
            </a:r>
            <a:endParaRPr/>
          </a:p>
        </p:txBody>
      </p:sp>
      <p:sp>
        <p:nvSpPr>
          <p:cNvPr id="117" name="Google Shape;117;p12"/>
          <p:cNvSpPr txBox="1">
            <a:spLocks noGrp="1"/>
          </p:cNvSpPr>
          <p:nvPr>
            <p:ph type="body" idx="1"/>
          </p:nvPr>
        </p:nvSpPr>
        <p:spPr>
          <a:xfrm>
            <a:off x="628650" y="1773621"/>
            <a:ext cx="7886700" cy="3980793"/>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rgbClr val="595959"/>
              </a:buClr>
              <a:buSzPts val="2800"/>
              <a:buChar char="•"/>
            </a:pPr>
            <a:r>
              <a:rPr lang="en-US" sz="2800" dirty="0">
                <a:latin typeface="Calibri"/>
                <a:ea typeface="Calibri"/>
                <a:cs typeface="Calibri"/>
                <a:sym typeface="Calibri"/>
              </a:rPr>
              <a:t>Contact Tracing</a:t>
            </a:r>
            <a:endParaRPr dirty="0"/>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Vaccine Clinics</a:t>
            </a:r>
            <a:endParaRPr dirty="0"/>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Education</a:t>
            </a:r>
            <a:endParaRPr dirty="0"/>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Testing</a:t>
            </a:r>
            <a:endParaRPr dirty="0"/>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Support for in-person learning</a:t>
            </a:r>
            <a:endParaRPr dirty="0"/>
          </a:p>
          <a:p>
            <a:pPr marL="228600" lvl="0" indent="-228600" algn="l" rtl="0">
              <a:lnSpc>
                <a:spcPct val="90000"/>
              </a:lnSpc>
              <a:spcBef>
                <a:spcPts val="1000"/>
              </a:spcBef>
              <a:spcAft>
                <a:spcPts val="0"/>
              </a:spcAft>
              <a:buClr>
                <a:srgbClr val="595959"/>
              </a:buClr>
              <a:buSzPts val="2800"/>
              <a:buChar char="•"/>
            </a:pPr>
            <a:r>
              <a:rPr lang="en-US" sz="2800" dirty="0" smtClean="0">
                <a:latin typeface="Calibri"/>
                <a:ea typeface="Calibri"/>
                <a:cs typeface="Calibri"/>
                <a:sym typeface="Calibri"/>
              </a:rPr>
              <a:t>Coordination of </a:t>
            </a:r>
            <a:r>
              <a:rPr lang="en-US" sz="2800" dirty="0">
                <a:latin typeface="Calibri"/>
                <a:ea typeface="Calibri"/>
                <a:cs typeface="Calibri"/>
                <a:sym typeface="Calibri"/>
              </a:rPr>
              <a:t>Care</a:t>
            </a:r>
            <a:endParaRPr dirty="0"/>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Outreach</a:t>
            </a:r>
            <a:endParaRPr dirty="0"/>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Work during non-traditional instruction </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3"/>
          <p:cNvSpPr txBox="1">
            <a:spLocks noGrp="1"/>
          </p:cNvSpPr>
          <p:nvPr>
            <p:ph type="title"/>
          </p:nvPr>
        </p:nvSpPr>
        <p:spPr>
          <a:xfrm>
            <a:off x="628650" y="536027"/>
            <a:ext cx="7298343" cy="96957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595959"/>
              </a:buClr>
              <a:buSzPts val="4000"/>
              <a:buFont typeface="Calibri"/>
              <a:buNone/>
            </a:pPr>
            <a:r>
              <a:rPr lang="en-US" sz="4000">
                <a:latin typeface="Calibri"/>
                <a:ea typeface="Calibri"/>
                <a:cs typeface="Calibri"/>
                <a:sym typeface="Calibri"/>
              </a:rPr>
              <a:t>Funding Support</a:t>
            </a:r>
            <a:endParaRPr/>
          </a:p>
        </p:txBody>
      </p:sp>
      <p:sp>
        <p:nvSpPr>
          <p:cNvPr id="123" name="Google Shape;123;p13"/>
          <p:cNvSpPr txBox="1">
            <a:spLocks noGrp="1"/>
          </p:cNvSpPr>
          <p:nvPr>
            <p:ph type="body" idx="1"/>
          </p:nvPr>
        </p:nvSpPr>
        <p:spPr>
          <a:xfrm>
            <a:off x="628650" y="1773621"/>
            <a:ext cx="7886700" cy="398079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sz="2800">
                <a:solidFill>
                  <a:schemeClr val="dk1"/>
                </a:solidFill>
                <a:latin typeface="Calibri"/>
                <a:ea typeface="Calibri"/>
                <a:cs typeface="Calibri"/>
                <a:sym typeface="Calibri"/>
              </a:rPr>
              <a:t>Reversal of the Medicaid Free Care Rule</a:t>
            </a:r>
            <a:endParaRPr/>
          </a:p>
          <a:p>
            <a:pPr marL="228600" lvl="0" indent="-228600" algn="l" rtl="0">
              <a:lnSpc>
                <a:spcPct val="90000"/>
              </a:lnSpc>
              <a:spcBef>
                <a:spcPts val="1000"/>
              </a:spcBef>
              <a:spcAft>
                <a:spcPts val="0"/>
              </a:spcAft>
              <a:buClr>
                <a:schemeClr val="dk1"/>
              </a:buClr>
              <a:buSzPts val="2800"/>
              <a:buChar char="•"/>
            </a:pPr>
            <a:r>
              <a:rPr lang="en-US" sz="2800">
                <a:solidFill>
                  <a:schemeClr val="dk1"/>
                </a:solidFill>
                <a:latin typeface="Calibri"/>
                <a:ea typeface="Calibri"/>
                <a:cs typeface="Calibri"/>
                <a:sym typeface="Calibri"/>
              </a:rPr>
              <a:t>Community Partnerships</a:t>
            </a:r>
            <a:endParaRPr/>
          </a:p>
          <a:p>
            <a:pPr marL="228600" lvl="0" indent="-228600" algn="l" rtl="0">
              <a:lnSpc>
                <a:spcPct val="90000"/>
              </a:lnSpc>
              <a:spcBef>
                <a:spcPts val="1000"/>
              </a:spcBef>
              <a:spcAft>
                <a:spcPts val="0"/>
              </a:spcAft>
              <a:buClr>
                <a:schemeClr val="dk1"/>
              </a:buClr>
              <a:buSzPts val="2800"/>
              <a:buChar char="•"/>
            </a:pPr>
            <a:r>
              <a:rPr lang="en-US" sz="2800">
                <a:solidFill>
                  <a:schemeClr val="dk1"/>
                </a:solidFill>
                <a:latin typeface="Calibri"/>
                <a:ea typeface="Calibri"/>
                <a:cs typeface="Calibri"/>
                <a:sym typeface="Calibri"/>
              </a:rPr>
              <a:t>ESSA Plan: Title I, II, and IV funds – Part A can be utilized to fund a nurse in the school</a:t>
            </a:r>
            <a:endParaRPr/>
          </a:p>
          <a:p>
            <a:pPr marL="228600" lvl="0" indent="-228600" algn="l" rtl="0">
              <a:lnSpc>
                <a:spcPct val="90000"/>
              </a:lnSpc>
              <a:spcBef>
                <a:spcPts val="1000"/>
              </a:spcBef>
              <a:spcAft>
                <a:spcPts val="0"/>
              </a:spcAft>
              <a:buClr>
                <a:schemeClr val="dk1"/>
              </a:buClr>
              <a:buSzPts val="2800"/>
              <a:buChar char="•"/>
            </a:pPr>
            <a:r>
              <a:rPr lang="en-US" sz="2800">
                <a:solidFill>
                  <a:schemeClr val="dk1"/>
                </a:solidFill>
                <a:latin typeface="Calibri"/>
                <a:ea typeface="Calibri"/>
                <a:cs typeface="Calibri"/>
                <a:sym typeface="Calibri"/>
              </a:rPr>
              <a:t>ESSER- during pandemic</a:t>
            </a:r>
            <a:endParaRPr/>
          </a:p>
          <a:p>
            <a:pPr marL="228600" lvl="0" indent="-50800" algn="l" rtl="0">
              <a:lnSpc>
                <a:spcPct val="90000"/>
              </a:lnSpc>
              <a:spcBef>
                <a:spcPts val="1000"/>
              </a:spcBef>
              <a:spcAft>
                <a:spcPts val="0"/>
              </a:spcAft>
              <a:buClr>
                <a:srgbClr val="595959"/>
              </a:buClr>
              <a:buSzPts val="2800"/>
              <a:buNone/>
            </a:pPr>
            <a:endParaRPr sz="2800">
              <a:solidFill>
                <a:schemeClr val="dk1"/>
              </a:solidFill>
              <a:latin typeface="Calibri"/>
              <a:ea typeface="Calibri"/>
              <a:cs typeface="Calibri"/>
              <a:sym typeface="Calibri"/>
            </a:endParaRPr>
          </a:p>
          <a:p>
            <a:pPr marL="228600" lvl="0" indent="-50800" algn="l" rtl="0">
              <a:lnSpc>
                <a:spcPct val="90000"/>
              </a:lnSpc>
              <a:spcBef>
                <a:spcPts val="1000"/>
              </a:spcBef>
              <a:spcAft>
                <a:spcPts val="0"/>
              </a:spcAft>
              <a:buClr>
                <a:srgbClr val="595959"/>
              </a:buClr>
              <a:buSzPts val="2800"/>
              <a:buNone/>
            </a:pPr>
            <a:endParaRPr sz="2800">
              <a:latin typeface="Calibri"/>
              <a:ea typeface="Calibri"/>
              <a:cs typeface="Calibri"/>
              <a:sym typeface="Calibri"/>
            </a:endParaRPr>
          </a:p>
          <a:p>
            <a:pPr marL="228600" lvl="0" indent="-50800" algn="l" rtl="0">
              <a:lnSpc>
                <a:spcPct val="90000"/>
              </a:lnSpc>
              <a:spcBef>
                <a:spcPts val="1000"/>
              </a:spcBef>
              <a:spcAft>
                <a:spcPts val="0"/>
              </a:spcAft>
              <a:buClr>
                <a:srgbClr val="595959"/>
              </a:buClr>
              <a:buSzPts val="2800"/>
              <a:buNone/>
            </a:pPr>
            <a:endParaRPr sz="2800">
              <a:latin typeface="Calibri"/>
              <a:ea typeface="Calibri"/>
              <a:cs typeface="Calibri"/>
              <a:sym typeface="Calibri"/>
            </a:endParaRPr>
          </a:p>
          <a:p>
            <a:pPr marL="228600" lvl="0" indent="-50800" algn="l" rtl="0">
              <a:lnSpc>
                <a:spcPct val="90000"/>
              </a:lnSpc>
              <a:spcBef>
                <a:spcPts val="1000"/>
              </a:spcBef>
              <a:spcAft>
                <a:spcPts val="0"/>
              </a:spcAft>
              <a:buClr>
                <a:srgbClr val="595959"/>
              </a:buClr>
              <a:buSzPts val="2800"/>
              <a:buNone/>
            </a:pPr>
            <a:endParaRPr sz="2800">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10d89d7791f_0_6"/>
          <p:cNvSpPr txBox="1">
            <a:spLocks noGrp="1"/>
          </p:cNvSpPr>
          <p:nvPr>
            <p:ph type="title"/>
          </p:nvPr>
        </p:nvSpPr>
        <p:spPr>
          <a:xfrm>
            <a:off x="772510" y="2175640"/>
            <a:ext cx="6298800" cy="21519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n-US" sz="5400">
                <a:latin typeface="Calibri"/>
                <a:ea typeface="Calibri"/>
                <a:cs typeface="Calibri"/>
                <a:sym typeface="Calibri"/>
              </a:rPr>
              <a:t>Funding A School Nurse in Every KY School, All Day, Every Day</a:t>
            </a:r>
            <a:endParaRPr sz="5400">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10d89d7791f_0_10"/>
          <p:cNvSpPr txBox="1">
            <a:spLocks noGrp="1"/>
          </p:cNvSpPr>
          <p:nvPr>
            <p:ph type="title"/>
          </p:nvPr>
        </p:nvSpPr>
        <p:spPr>
          <a:xfrm>
            <a:off x="628650" y="536027"/>
            <a:ext cx="7174200" cy="969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200"/>
              <a:buFont typeface="Calibri"/>
              <a:buNone/>
            </a:pPr>
            <a:r>
              <a:rPr lang="en-US" sz="3200">
                <a:solidFill>
                  <a:schemeClr val="dk1"/>
                </a:solidFill>
                <a:latin typeface="Calibri"/>
                <a:ea typeface="Calibri"/>
                <a:cs typeface="Calibri"/>
                <a:sym typeface="Calibri"/>
              </a:rPr>
              <a:t>Funding A School Nurse All Day, Every Day</a:t>
            </a:r>
            <a:r>
              <a:rPr lang="en-US" sz="4000">
                <a:solidFill>
                  <a:schemeClr val="dk1"/>
                </a:solidFill>
                <a:latin typeface="Calibri"/>
                <a:ea typeface="Calibri"/>
                <a:cs typeface="Calibri"/>
                <a:sym typeface="Calibri"/>
              </a:rPr>
              <a:t> </a:t>
            </a:r>
            <a:endParaRPr sz="4000">
              <a:solidFill>
                <a:schemeClr val="dk1"/>
              </a:solidFill>
              <a:latin typeface="Calibri"/>
              <a:ea typeface="Calibri"/>
              <a:cs typeface="Calibri"/>
              <a:sym typeface="Calibri"/>
            </a:endParaRPr>
          </a:p>
        </p:txBody>
      </p:sp>
      <p:sp>
        <p:nvSpPr>
          <p:cNvPr id="134" name="Google Shape;134;g10d89d7791f_0_10"/>
          <p:cNvSpPr txBox="1">
            <a:spLocks noGrp="1"/>
          </p:cNvSpPr>
          <p:nvPr>
            <p:ph type="body" idx="1"/>
          </p:nvPr>
        </p:nvSpPr>
        <p:spPr>
          <a:xfrm>
            <a:off x="628650" y="1773621"/>
            <a:ext cx="7886700" cy="398070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200"/>
              <a:buChar char="•"/>
            </a:pPr>
            <a:r>
              <a:rPr lang="en-US" sz="2200" b="1">
                <a:solidFill>
                  <a:schemeClr val="dk1"/>
                </a:solidFill>
                <a:latin typeface="Calibri"/>
                <a:ea typeface="Calibri"/>
                <a:cs typeface="Calibri"/>
                <a:sym typeface="Calibri"/>
              </a:rPr>
              <a:t>THE NEED:</a:t>
            </a:r>
            <a:r>
              <a:rPr lang="en-US" sz="2200">
                <a:solidFill>
                  <a:schemeClr val="dk1"/>
                </a:solidFill>
                <a:latin typeface="Calibri"/>
                <a:ea typeface="Calibri"/>
                <a:cs typeface="Calibri"/>
                <a:sym typeface="Calibri"/>
              </a:rPr>
              <a:t>  Given Kentucky’s poor health rankings, historic lack of access to health care services and the current COVID pandemic with its physical and mental health impacts, the urgency has never been greater to focus on the health of Kentucky’s children and youth.  And the school setting – both in terms of location and access – offers the greatest opportunity for regular physical and mental health contact with Kentucky’s students.</a:t>
            </a:r>
            <a:endParaRPr/>
          </a:p>
          <a:p>
            <a:pPr marL="228600" lvl="0" indent="-228600" algn="l" rtl="0">
              <a:lnSpc>
                <a:spcPct val="90000"/>
              </a:lnSpc>
              <a:spcBef>
                <a:spcPts val="1600"/>
              </a:spcBef>
              <a:spcAft>
                <a:spcPts val="0"/>
              </a:spcAft>
              <a:buClr>
                <a:schemeClr val="dk1"/>
              </a:buClr>
              <a:buSzPts val="2200"/>
              <a:buChar char="•"/>
            </a:pPr>
            <a:r>
              <a:rPr lang="en-US" sz="2200" b="1">
                <a:solidFill>
                  <a:schemeClr val="dk1"/>
                </a:solidFill>
                <a:latin typeface="Calibri"/>
                <a:ea typeface="Calibri"/>
                <a:cs typeface="Calibri"/>
                <a:sym typeface="Calibri"/>
              </a:rPr>
              <a:t>THE CONTEXT:</a:t>
            </a:r>
            <a:r>
              <a:rPr lang="en-US" sz="2200">
                <a:solidFill>
                  <a:schemeClr val="dk1"/>
                </a:solidFill>
                <a:latin typeface="Calibri"/>
                <a:ea typeface="Calibri"/>
                <a:cs typeface="Calibri"/>
                <a:sym typeface="Calibri"/>
              </a:rPr>
              <a:t>  Hiring of school nurses is at the discretion of each school district and has been done inconsistently over the years.  The greatest obstacle is the lack of funding, but there has also been a lack of consistent data-collection, making it impossible to fully evaluate the range of outcomes from having a nurse in the school building.</a:t>
            </a:r>
            <a:endParaRPr/>
          </a:p>
          <a:p>
            <a:pPr marL="228600" lvl="0" indent="-101600" algn="l" rtl="0">
              <a:lnSpc>
                <a:spcPct val="90000"/>
              </a:lnSpc>
              <a:spcBef>
                <a:spcPts val="1000"/>
              </a:spcBef>
              <a:spcAft>
                <a:spcPts val="0"/>
              </a:spcAft>
              <a:buClr>
                <a:srgbClr val="595959"/>
              </a:buClr>
              <a:buSzPts val="2000"/>
              <a:buNone/>
            </a:pPr>
            <a:endParaRPr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10d89d7791f_0_15"/>
          <p:cNvSpPr txBox="1">
            <a:spLocks noGrp="1"/>
          </p:cNvSpPr>
          <p:nvPr>
            <p:ph type="title"/>
          </p:nvPr>
        </p:nvSpPr>
        <p:spPr>
          <a:xfrm>
            <a:off x="628650" y="536027"/>
            <a:ext cx="7189500" cy="969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200"/>
              <a:buFont typeface="Calibri"/>
              <a:buNone/>
            </a:pPr>
            <a:r>
              <a:rPr lang="en-US" sz="3200">
                <a:solidFill>
                  <a:schemeClr val="dk1"/>
                </a:solidFill>
                <a:latin typeface="Calibri"/>
                <a:ea typeface="Calibri"/>
                <a:cs typeface="Calibri"/>
                <a:sym typeface="Calibri"/>
              </a:rPr>
              <a:t>Funding A School Nurse All Day, Every Day </a:t>
            </a:r>
            <a:endParaRPr sz="3200">
              <a:latin typeface="Calibri"/>
              <a:ea typeface="Calibri"/>
              <a:cs typeface="Calibri"/>
              <a:sym typeface="Calibri"/>
            </a:endParaRPr>
          </a:p>
        </p:txBody>
      </p:sp>
      <p:sp>
        <p:nvSpPr>
          <p:cNvPr id="140" name="Google Shape;140;g10d89d7791f_0_15"/>
          <p:cNvSpPr txBox="1">
            <a:spLocks noGrp="1"/>
          </p:cNvSpPr>
          <p:nvPr>
            <p:ph type="body" idx="1"/>
          </p:nvPr>
        </p:nvSpPr>
        <p:spPr>
          <a:xfrm>
            <a:off x="628650" y="1773621"/>
            <a:ext cx="7886700" cy="3980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00"/>
              <a:buNone/>
            </a:pPr>
            <a:r>
              <a:rPr lang="en-US" sz="2000" b="1" dirty="0">
                <a:solidFill>
                  <a:schemeClr val="dk1"/>
                </a:solidFill>
                <a:latin typeface="Calibri"/>
                <a:ea typeface="Calibri"/>
                <a:cs typeface="Calibri"/>
                <a:sym typeface="Calibri"/>
              </a:rPr>
              <a:t>PROPOSED COST OF A FULL-TIME SCHOOL NURSE IN KENTUCKY:</a:t>
            </a:r>
            <a:endParaRPr sz="2000" dirty="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000"/>
              <a:buChar char="•"/>
            </a:pPr>
            <a:r>
              <a:rPr lang="en-US" sz="2000" dirty="0">
                <a:solidFill>
                  <a:schemeClr val="dk1"/>
                </a:solidFill>
                <a:latin typeface="Calibri"/>
                <a:ea typeface="Calibri"/>
                <a:cs typeface="Calibri"/>
                <a:sym typeface="Calibri"/>
              </a:rPr>
              <a:t>We surveyed school nurse salaries in our contiguous states, as well as other southern states. From that information, we chose an hourly school nurse salary rate of $27/hour, which </a:t>
            </a:r>
            <a:r>
              <a:rPr lang="en-US" sz="2000" dirty="0" smtClean="0">
                <a:solidFill>
                  <a:schemeClr val="dk1"/>
                </a:solidFill>
                <a:latin typeface="Calibri"/>
                <a:ea typeface="Calibri"/>
                <a:cs typeface="Calibri"/>
                <a:sym typeface="Calibri"/>
              </a:rPr>
              <a:t>places </a:t>
            </a:r>
            <a:r>
              <a:rPr lang="en-US" sz="2000" dirty="0">
                <a:solidFill>
                  <a:schemeClr val="dk1"/>
                </a:solidFill>
                <a:latin typeface="Calibri"/>
                <a:ea typeface="Calibri"/>
                <a:cs typeface="Calibri"/>
                <a:sym typeface="Calibri"/>
              </a:rPr>
              <a:t>Kentucky in the middle of the 12 states that were surveyed.</a:t>
            </a:r>
            <a:endParaRPr dirty="0"/>
          </a:p>
          <a:p>
            <a:pPr marL="228600" lvl="0" indent="-228600" algn="l" rtl="0">
              <a:lnSpc>
                <a:spcPct val="90000"/>
              </a:lnSpc>
              <a:spcBef>
                <a:spcPts val="1000"/>
              </a:spcBef>
              <a:spcAft>
                <a:spcPts val="0"/>
              </a:spcAft>
              <a:buClr>
                <a:schemeClr val="dk1"/>
              </a:buClr>
              <a:buSzPts val="2000"/>
              <a:buChar char="•"/>
            </a:pPr>
            <a:r>
              <a:rPr lang="en-US" sz="2000" dirty="0">
                <a:solidFill>
                  <a:schemeClr val="dk1"/>
                </a:solidFill>
                <a:latin typeface="Calibri"/>
                <a:ea typeface="Calibri"/>
                <a:cs typeface="Calibri"/>
                <a:sym typeface="Calibri"/>
              </a:rPr>
              <a:t>A typical school year is 43 weeks, with a work week of 37.5 hours/week, making the school year 1,612.5 working hours.</a:t>
            </a:r>
            <a:endParaRPr dirty="0"/>
          </a:p>
          <a:p>
            <a:pPr marL="228600" lvl="0" indent="-228600" algn="l" rtl="0">
              <a:lnSpc>
                <a:spcPct val="90000"/>
              </a:lnSpc>
              <a:spcBef>
                <a:spcPts val="1000"/>
              </a:spcBef>
              <a:spcAft>
                <a:spcPts val="0"/>
              </a:spcAft>
              <a:buClr>
                <a:schemeClr val="dk1"/>
              </a:buClr>
              <a:buSzPts val="2000"/>
              <a:buChar char="•"/>
            </a:pPr>
            <a:r>
              <a:rPr lang="en-US" sz="2000" dirty="0">
                <a:solidFill>
                  <a:schemeClr val="dk1"/>
                </a:solidFill>
                <a:latin typeface="Calibri"/>
                <a:ea typeface="Calibri"/>
                <a:cs typeface="Calibri"/>
                <a:sym typeface="Calibri"/>
              </a:rPr>
              <a:t>At $27/hour, the base salary is $43,537.  </a:t>
            </a:r>
            <a:endParaRPr dirty="0"/>
          </a:p>
          <a:p>
            <a:pPr marL="228600" lvl="0" indent="-228600" algn="l" rtl="0">
              <a:lnSpc>
                <a:spcPct val="90000"/>
              </a:lnSpc>
              <a:spcBef>
                <a:spcPts val="1000"/>
              </a:spcBef>
              <a:spcAft>
                <a:spcPts val="0"/>
              </a:spcAft>
              <a:buClr>
                <a:schemeClr val="dk1"/>
              </a:buClr>
              <a:buSzPts val="2000"/>
              <a:buChar char="•"/>
            </a:pPr>
            <a:r>
              <a:rPr lang="en-US" sz="2000" dirty="0">
                <a:solidFill>
                  <a:schemeClr val="dk1"/>
                </a:solidFill>
                <a:latin typeface="Calibri"/>
                <a:ea typeface="Calibri"/>
                <a:cs typeface="Calibri"/>
                <a:sym typeface="Calibri"/>
              </a:rPr>
              <a:t>We added in 30% of the salary for benefits, which would be $13,061.</a:t>
            </a:r>
            <a:endParaRPr dirty="0"/>
          </a:p>
          <a:p>
            <a:pPr marL="228600" lvl="0" indent="-228600" algn="l" rtl="0">
              <a:lnSpc>
                <a:spcPct val="90000"/>
              </a:lnSpc>
              <a:spcBef>
                <a:spcPts val="1000"/>
              </a:spcBef>
              <a:spcAft>
                <a:spcPts val="0"/>
              </a:spcAft>
              <a:buClr>
                <a:schemeClr val="dk1"/>
              </a:buClr>
              <a:buSzPts val="2000"/>
              <a:buChar char="•"/>
            </a:pPr>
            <a:r>
              <a:rPr lang="en-US" sz="2000" dirty="0">
                <a:solidFill>
                  <a:schemeClr val="dk1"/>
                </a:solidFill>
                <a:latin typeface="Calibri"/>
                <a:ea typeface="Calibri"/>
                <a:cs typeface="Calibri"/>
                <a:sym typeface="Calibri"/>
              </a:rPr>
              <a:t>The total salary for the school year for each full-time nurse would be: </a:t>
            </a:r>
            <a:r>
              <a:rPr lang="en-US" sz="2000" b="1" dirty="0">
                <a:solidFill>
                  <a:schemeClr val="dk1"/>
                </a:solidFill>
                <a:latin typeface="Calibri"/>
                <a:ea typeface="Calibri"/>
                <a:cs typeface="Calibri"/>
                <a:sym typeface="Calibri"/>
              </a:rPr>
              <a:t>$56,598.</a:t>
            </a:r>
            <a:endParaRPr sz="2000" dirty="0">
              <a:solidFill>
                <a:schemeClr val="dk1"/>
              </a:solidFill>
              <a:latin typeface="Calibri"/>
              <a:ea typeface="Calibri"/>
              <a:cs typeface="Calibri"/>
              <a:sym typeface="Calibri"/>
            </a:endParaRPr>
          </a:p>
          <a:p>
            <a:pPr marL="228600" lvl="0" indent="-101600" algn="l" rtl="0">
              <a:lnSpc>
                <a:spcPct val="90000"/>
              </a:lnSpc>
              <a:spcBef>
                <a:spcPts val="1000"/>
              </a:spcBef>
              <a:spcAft>
                <a:spcPts val="0"/>
              </a:spcAft>
              <a:buClr>
                <a:srgbClr val="595959"/>
              </a:buClr>
              <a:buSzPts val="2000"/>
              <a:buNone/>
            </a:pPr>
            <a:endParaRPr sz="2000" dirty="0">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10d89d7791f_0_20"/>
          <p:cNvSpPr txBox="1">
            <a:spLocks noGrp="1"/>
          </p:cNvSpPr>
          <p:nvPr>
            <p:ph type="title"/>
          </p:nvPr>
        </p:nvSpPr>
        <p:spPr>
          <a:xfrm>
            <a:off x="415290" y="536027"/>
            <a:ext cx="7387500" cy="969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200"/>
              <a:buFont typeface="Calibri"/>
              <a:buNone/>
            </a:pPr>
            <a:r>
              <a:rPr lang="en-US" sz="3200">
                <a:solidFill>
                  <a:schemeClr val="dk1"/>
                </a:solidFill>
                <a:latin typeface="Calibri"/>
                <a:ea typeface="Calibri"/>
                <a:cs typeface="Calibri"/>
                <a:sym typeface="Calibri"/>
              </a:rPr>
              <a:t>Funding A School Nurse All Day, Every Day </a:t>
            </a:r>
            <a:endParaRPr sz="3200">
              <a:latin typeface="Calibri"/>
              <a:ea typeface="Calibri"/>
              <a:cs typeface="Calibri"/>
              <a:sym typeface="Calibri"/>
            </a:endParaRPr>
          </a:p>
        </p:txBody>
      </p:sp>
      <p:sp>
        <p:nvSpPr>
          <p:cNvPr id="146" name="Google Shape;146;g10d89d7791f_0_20"/>
          <p:cNvSpPr txBox="1">
            <a:spLocks noGrp="1"/>
          </p:cNvSpPr>
          <p:nvPr>
            <p:ph type="body" idx="1"/>
          </p:nvPr>
        </p:nvSpPr>
        <p:spPr>
          <a:xfrm>
            <a:off x="628650" y="1773621"/>
            <a:ext cx="7886700" cy="3980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en-US" sz="2400" b="1">
                <a:solidFill>
                  <a:schemeClr val="dk1"/>
                </a:solidFill>
                <a:latin typeface="Calibri"/>
                <a:ea typeface="Calibri"/>
                <a:cs typeface="Calibri"/>
                <a:sym typeface="Calibri"/>
              </a:rPr>
              <a:t>OUR PROPOSAL:</a:t>
            </a:r>
            <a:r>
              <a:rPr lang="en-US" sz="2400">
                <a:solidFill>
                  <a:schemeClr val="dk1"/>
                </a:solidFill>
                <a:latin typeface="Calibri"/>
                <a:ea typeface="Calibri"/>
                <a:cs typeface="Calibri"/>
                <a:sym typeface="Calibri"/>
              </a:rPr>
              <a:t>  </a:t>
            </a:r>
            <a:endParaRPr/>
          </a:p>
          <a:p>
            <a:pPr marL="228600" lvl="0" indent="-228600" algn="l" rtl="0">
              <a:lnSpc>
                <a:spcPct val="90000"/>
              </a:lnSpc>
              <a:spcBef>
                <a:spcPts val="1000"/>
              </a:spcBef>
              <a:spcAft>
                <a:spcPts val="0"/>
              </a:spcAft>
              <a:buClr>
                <a:schemeClr val="dk1"/>
              </a:buClr>
              <a:buSzPts val="2400"/>
              <a:buChar char="•"/>
            </a:pPr>
            <a:r>
              <a:rPr lang="en-US" sz="2400">
                <a:solidFill>
                  <a:schemeClr val="dk1"/>
                </a:solidFill>
                <a:latin typeface="Calibri"/>
                <a:ea typeface="Calibri"/>
                <a:cs typeface="Calibri"/>
                <a:sym typeface="Calibri"/>
              </a:rPr>
              <a:t>With $9M in funding each year of the upcoming biennial budget, every public high school, middle school and elementary (K – 5</a:t>
            </a:r>
            <a:r>
              <a:rPr lang="en-US" sz="2400" baseline="30000">
                <a:solidFill>
                  <a:schemeClr val="dk1"/>
                </a:solidFill>
                <a:latin typeface="Calibri"/>
                <a:ea typeface="Calibri"/>
                <a:cs typeface="Calibri"/>
                <a:sym typeface="Calibri"/>
              </a:rPr>
              <a:t>th</a:t>
            </a:r>
            <a:r>
              <a:rPr lang="en-US" sz="2400">
                <a:solidFill>
                  <a:schemeClr val="dk1"/>
                </a:solidFill>
                <a:latin typeface="Calibri"/>
                <a:ea typeface="Calibri"/>
                <a:cs typeface="Calibri"/>
                <a:sym typeface="Calibri"/>
              </a:rPr>
              <a:t> grade) school in Kentucky would have </a:t>
            </a:r>
            <a:br>
              <a:rPr lang="en-US" sz="2400">
                <a:solidFill>
                  <a:schemeClr val="dk1"/>
                </a:solidFill>
                <a:latin typeface="Calibri"/>
                <a:ea typeface="Calibri"/>
                <a:cs typeface="Calibri"/>
                <a:sym typeface="Calibri"/>
              </a:rPr>
            </a:br>
            <a:r>
              <a:rPr lang="en-US" sz="2400">
                <a:solidFill>
                  <a:schemeClr val="dk1"/>
                </a:solidFill>
                <a:latin typeface="Calibri"/>
                <a:ea typeface="Calibri"/>
                <a:cs typeface="Calibri"/>
                <a:sym typeface="Calibri"/>
              </a:rPr>
              <a:t>a school nurse in their building all day, every day. </a:t>
            </a:r>
            <a:endParaRPr sz="240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2400"/>
              <a:buChar char="•"/>
            </a:pPr>
            <a:r>
              <a:rPr lang="en-US" sz="2400">
                <a:solidFill>
                  <a:schemeClr val="dk1"/>
                </a:solidFill>
                <a:latin typeface="Calibri"/>
                <a:ea typeface="Calibri"/>
                <a:cs typeface="Calibri"/>
                <a:sym typeface="Calibri"/>
              </a:rPr>
              <a:t> School districts that do not have a full-time nurse in each of their high schools, middle schools or elementary schools  would be given funding for salary and benefits to hire a full-time nurse or to supplement their part-time nurse to a full-time position. </a:t>
            </a:r>
            <a:endParaRPr sz="24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g10d89d7791f_0_25"/>
          <p:cNvSpPr txBox="1">
            <a:spLocks noGrp="1"/>
          </p:cNvSpPr>
          <p:nvPr>
            <p:ph type="title"/>
          </p:nvPr>
        </p:nvSpPr>
        <p:spPr>
          <a:xfrm>
            <a:off x="628650" y="536027"/>
            <a:ext cx="7174200" cy="969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200"/>
              <a:buFont typeface="Calibri"/>
              <a:buNone/>
            </a:pPr>
            <a:r>
              <a:rPr lang="en-US" sz="3200">
                <a:solidFill>
                  <a:schemeClr val="dk1"/>
                </a:solidFill>
                <a:latin typeface="Calibri"/>
                <a:ea typeface="Calibri"/>
                <a:cs typeface="Calibri"/>
                <a:sym typeface="Calibri"/>
              </a:rPr>
              <a:t>Funding A School Nurse All Day, Every Day </a:t>
            </a:r>
            <a:endParaRPr sz="3200">
              <a:latin typeface="Calibri"/>
              <a:ea typeface="Calibri"/>
              <a:cs typeface="Calibri"/>
              <a:sym typeface="Calibri"/>
            </a:endParaRPr>
          </a:p>
        </p:txBody>
      </p:sp>
      <p:sp>
        <p:nvSpPr>
          <p:cNvPr id="152" name="Google Shape;152;g10d89d7791f_0_25"/>
          <p:cNvSpPr txBox="1">
            <a:spLocks noGrp="1"/>
          </p:cNvSpPr>
          <p:nvPr>
            <p:ph type="body" idx="1"/>
          </p:nvPr>
        </p:nvSpPr>
        <p:spPr>
          <a:xfrm>
            <a:off x="628650" y="1773621"/>
            <a:ext cx="7886700" cy="39807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800"/>
              <a:buNone/>
            </a:pPr>
            <a:r>
              <a:rPr lang="en-US" sz="1800" b="1">
                <a:solidFill>
                  <a:schemeClr val="dk1"/>
                </a:solidFill>
                <a:latin typeface="Calibri"/>
                <a:ea typeface="Calibri"/>
                <a:cs typeface="Calibri"/>
                <a:sym typeface="Calibri"/>
              </a:rPr>
              <a:t>OUTCOMES:</a:t>
            </a:r>
            <a:r>
              <a:rPr lang="en-US"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marL="228600" lvl="0" indent="-228600" algn="l" rtl="0">
              <a:lnSpc>
                <a:spcPct val="90000"/>
              </a:lnSpc>
              <a:spcBef>
                <a:spcPts val="1000"/>
              </a:spcBef>
              <a:spcAft>
                <a:spcPts val="0"/>
              </a:spcAft>
              <a:buClr>
                <a:schemeClr val="dk1"/>
              </a:buClr>
              <a:buSzPts val="1800"/>
              <a:buChar char="•"/>
            </a:pPr>
            <a:r>
              <a:rPr lang="en-US" sz="1800">
                <a:solidFill>
                  <a:schemeClr val="dk1"/>
                </a:solidFill>
                <a:latin typeface="Calibri"/>
                <a:ea typeface="Calibri"/>
                <a:cs typeface="Calibri"/>
                <a:sym typeface="Calibri"/>
              </a:rPr>
              <a:t>The literature suggests that having a nurse full-time in the school building will yield a positive influence on student attendance, identification and management of chronic health conditions, early detection and intervention with mental health issues, improved coordination of health and mental health services within the school and with community providers, assistance with testing for communicable diseases, and improved availability of health education.  The legislative work done after the Marshall County High School shooting in developing trauma-informed schools will be enhanced and reinforced by having a full-time nurse in the building who can be one of those trusted adults to whom students confide.</a:t>
            </a:r>
            <a:endParaRPr/>
          </a:p>
          <a:p>
            <a:pPr marL="228600" lvl="0" indent="-228600" algn="l" rtl="0">
              <a:lnSpc>
                <a:spcPct val="90000"/>
              </a:lnSpc>
              <a:spcBef>
                <a:spcPts val="1000"/>
              </a:spcBef>
              <a:spcAft>
                <a:spcPts val="0"/>
              </a:spcAft>
              <a:buClr>
                <a:schemeClr val="dk1"/>
              </a:buClr>
              <a:buSzPts val="1800"/>
              <a:buChar char="•"/>
            </a:pPr>
            <a:r>
              <a:rPr lang="en-US" sz="1800">
                <a:solidFill>
                  <a:schemeClr val="dk1"/>
                </a:solidFill>
                <a:latin typeface="Calibri"/>
                <a:ea typeface="Calibri"/>
                <a:cs typeface="Calibri"/>
                <a:sym typeface="Calibri"/>
              </a:rPr>
              <a:t>Research on the outcomes of placing a nurse in every Kentucky school would be conducted by the UK College of Nursing and would continue over the next several years, as funding allows.</a:t>
            </a:r>
            <a:endParaRPr sz="1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g10d89d7791f_0_30"/>
          <p:cNvSpPr txBox="1">
            <a:spLocks noGrp="1"/>
          </p:cNvSpPr>
          <p:nvPr>
            <p:ph type="title"/>
          </p:nvPr>
        </p:nvSpPr>
        <p:spPr>
          <a:xfrm>
            <a:off x="590813" y="536027"/>
            <a:ext cx="7212000" cy="969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200"/>
              <a:buFont typeface="Calibri"/>
              <a:buNone/>
            </a:pPr>
            <a:r>
              <a:rPr lang="en-US" sz="3200">
                <a:solidFill>
                  <a:schemeClr val="dk1"/>
                </a:solidFill>
                <a:latin typeface="Calibri"/>
                <a:ea typeface="Calibri"/>
                <a:cs typeface="Calibri"/>
                <a:sym typeface="Calibri"/>
              </a:rPr>
              <a:t>Funding A School Nurse All Day, Every Day </a:t>
            </a:r>
            <a:endParaRPr sz="3200">
              <a:latin typeface="Calibri"/>
              <a:ea typeface="Calibri"/>
              <a:cs typeface="Calibri"/>
              <a:sym typeface="Calibri"/>
            </a:endParaRPr>
          </a:p>
        </p:txBody>
      </p:sp>
      <p:sp>
        <p:nvSpPr>
          <p:cNvPr id="158" name="Google Shape;158;g10d89d7791f_0_30"/>
          <p:cNvSpPr txBox="1">
            <a:spLocks noGrp="1"/>
          </p:cNvSpPr>
          <p:nvPr>
            <p:ph type="body" idx="1"/>
          </p:nvPr>
        </p:nvSpPr>
        <p:spPr>
          <a:xfrm>
            <a:off x="628650" y="1773621"/>
            <a:ext cx="7886700" cy="3980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200"/>
              <a:buNone/>
            </a:pPr>
            <a:r>
              <a:rPr lang="en-US" sz="2200" b="1" dirty="0">
                <a:solidFill>
                  <a:schemeClr val="dk1"/>
                </a:solidFill>
                <a:latin typeface="Calibri"/>
                <a:ea typeface="Calibri"/>
                <a:cs typeface="Calibri"/>
                <a:sym typeface="Calibri"/>
              </a:rPr>
              <a:t>FUNDING OPPORTUNITIES FOR SUSTAINABILITY:</a:t>
            </a:r>
            <a:r>
              <a:rPr lang="en-US" sz="2200" dirty="0">
                <a:solidFill>
                  <a:schemeClr val="dk1"/>
                </a:solidFill>
                <a:latin typeface="Calibri"/>
                <a:ea typeface="Calibri"/>
                <a:cs typeface="Calibri"/>
                <a:sym typeface="Calibri"/>
              </a:rPr>
              <a:t>  </a:t>
            </a:r>
            <a:endParaRPr dirty="0"/>
          </a:p>
          <a:p>
            <a:pPr marL="0" lvl="0" indent="0" algn="l" rtl="0">
              <a:lnSpc>
                <a:spcPct val="90000"/>
              </a:lnSpc>
              <a:spcBef>
                <a:spcPts val="1000"/>
              </a:spcBef>
              <a:spcAft>
                <a:spcPts val="0"/>
              </a:spcAft>
              <a:buClr>
                <a:schemeClr val="dk1"/>
              </a:buClr>
              <a:buSzPts val="2200"/>
              <a:buNone/>
            </a:pPr>
            <a:r>
              <a:rPr lang="en-US" sz="2200" dirty="0">
                <a:solidFill>
                  <a:schemeClr val="dk1"/>
                </a:solidFill>
                <a:latin typeface="Calibri"/>
                <a:ea typeface="Calibri"/>
                <a:cs typeface="Calibri"/>
                <a:sym typeface="Calibri"/>
              </a:rPr>
              <a:t>In 2018, Governor Bevin’s administration sought and was granted permission from CMS to “reverse the Medicaid Free Care Rule” so that Medicaid-eligible services delivered in the school setting could be </a:t>
            </a:r>
            <a:r>
              <a:rPr lang="en-US" sz="2200" dirty="0" smtClean="0">
                <a:solidFill>
                  <a:schemeClr val="dk1"/>
                </a:solidFill>
                <a:latin typeface="Calibri"/>
                <a:ea typeface="Calibri"/>
                <a:cs typeface="Calibri"/>
                <a:sym typeface="Calibri"/>
              </a:rPr>
              <a:t>covered if </a:t>
            </a:r>
            <a:r>
              <a:rPr lang="en-US" sz="2200" dirty="0">
                <a:solidFill>
                  <a:schemeClr val="dk1"/>
                </a:solidFill>
                <a:latin typeface="Calibri"/>
                <a:ea typeface="Calibri"/>
                <a:cs typeface="Calibri"/>
                <a:sym typeface="Calibri"/>
              </a:rPr>
              <a:t>made available to all Medicaid-eligible students, not just those who have an Individualized Educational Program (IEP), as had formerly been the case.  </a:t>
            </a:r>
            <a:endParaRPr sz="2200" dirty="0">
              <a:solidFill>
                <a:schemeClr val="dk1"/>
              </a:solidFill>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r>
              <a:rPr lang="en-US" sz="2200" dirty="0">
                <a:solidFill>
                  <a:schemeClr val="dk1"/>
                </a:solidFill>
                <a:latin typeface="Calibri"/>
                <a:ea typeface="Calibri"/>
                <a:cs typeface="Calibri"/>
                <a:sym typeface="Calibri"/>
              </a:rPr>
              <a:t>While it has taken some time to prepare the schools to use this funding mechanism, it is now in place and </a:t>
            </a:r>
            <a:r>
              <a:rPr lang="en-US" sz="2200" dirty="0" smtClean="0">
                <a:solidFill>
                  <a:schemeClr val="dk1"/>
                </a:solidFill>
                <a:latin typeface="Calibri"/>
                <a:ea typeface="Calibri"/>
                <a:cs typeface="Calibri"/>
                <a:sym typeface="Calibri"/>
              </a:rPr>
              <a:t>covered services provided by the </a:t>
            </a:r>
            <a:r>
              <a:rPr lang="en-US" sz="2200" smtClean="0">
                <a:solidFill>
                  <a:schemeClr val="dk1"/>
                </a:solidFill>
                <a:latin typeface="Calibri"/>
                <a:ea typeface="Calibri"/>
                <a:cs typeface="Calibri"/>
                <a:sym typeface="Calibri"/>
              </a:rPr>
              <a:t>school nurse can </a:t>
            </a:r>
            <a:r>
              <a:rPr lang="en-US" sz="2200" dirty="0">
                <a:solidFill>
                  <a:schemeClr val="dk1"/>
                </a:solidFill>
                <a:latin typeface="Calibri"/>
                <a:ea typeface="Calibri"/>
                <a:cs typeface="Calibri"/>
                <a:sym typeface="Calibri"/>
              </a:rPr>
              <a:t>be billed to Medicaid.  This provides a mechanism for school nurses to “earn” part of their salary by delivering health services.</a:t>
            </a:r>
            <a:endParaRPr dirty="0"/>
          </a:p>
          <a:p>
            <a:pPr marL="228600" lvl="0" indent="-76200" algn="l" rtl="0">
              <a:lnSpc>
                <a:spcPct val="90000"/>
              </a:lnSpc>
              <a:spcBef>
                <a:spcPts val="1000"/>
              </a:spcBef>
              <a:spcAft>
                <a:spcPts val="0"/>
              </a:spcAft>
              <a:buClr>
                <a:srgbClr val="595959"/>
              </a:buClr>
              <a:buSzPts val="2400"/>
              <a:buNone/>
            </a:pPr>
            <a:endParaRPr sz="2400"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p2"/>
          <p:cNvSpPr txBox="1">
            <a:spLocks noGrp="1"/>
          </p:cNvSpPr>
          <p:nvPr>
            <p:ph type="title"/>
          </p:nvPr>
        </p:nvSpPr>
        <p:spPr>
          <a:xfrm>
            <a:off x="628650" y="536027"/>
            <a:ext cx="5322833" cy="96957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4800"/>
              <a:buFont typeface="Calibri"/>
              <a:buNone/>
            </a:pPr>
            <a:r>
              <a:rPr lang="en-US" sz="4800">
                <a:latin typeface="Calibri"/>
                <a:ea typeface="Calibri"/>
                <a:cs typeface="Calibri"/>
                <a:sym typeface="Calibri"/>
              </a:rPr>
              <a:t>Kentucky’s Kids</a:t>
            </a:r>
            <a:endParaRPr/>
          </a:p>
        </p:txBody>
      </p:sp>
      <p:sp>
        <p:nvSpPr>
          <p:cNvPr id="45" name="Google Shape;45;p2"/>
          <p:cNvSpPr txBox="1">
            <a:spLocks noGrp="1"/>
          </p:cNvSpPr>
          <p:nvPr>
            <p:ph type="body" idx="1"/>
          </p:nvPr>
        </p:nvSpPr>
        <p:spPr>
          <a:xfrm>
            <a:off x="628650" y="1773621"/>
            <a:ext cx="7886700" cy="398079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595959"/>
              </a:buClr>
              <a:buSzPts val="3600"/>
              <a:buChar char="•"/>
            </a:pPr>
            <a:r>
              <a:rPr lang="en-US" sz="3600">
                <a:latin typeface="Calibri"/>
                <a:ea typeface="Calibri"/>
                <a:cs typeface="Calibri"/>
                <a:sym typeface="Calibri"/>
              </a:rPr>
              <a:t>Preschool- 12</a:t>
            </a:r>
            <a:r>
              <a:rPr lang="en-US" sz="3600" baseline="30000">
                <a:latin typeface="Calibri"/>
                <a:ea typeface="Calibri"/>
                <a:cs typeface="Calibri"/>
                <a:sym typeface="Calibri"/>
              </a:rPr>
              <a:t>th</a:t>
            </a:r>
            <a:r>
              <a:rPr lang="en-US" sz="3600">
                <a:latin typeface="Calibri"/>
                <a:ea typeface="Calibri"/>
                <a:cs typeface="Calibri"/>
                <a:sym typeface="Calibri"/>
              </a:rPr>
              <a:t> grade- 638,236  children</a:t>
            </a:r>
            <a:endParaRPr/>
          </a:p>
          <a:p>
            <a:pPr marL="228600" lvl="0" indent="-228600" algn="l" rtl="0">
              <a:lnSpc>
                <a:spcPct val="90000"/>
              </a:lnSpc>
              <a:spcBef>
                <a:spcPts val="1000"/>
              </a:spcBef>
              <a:spcAft>
                <a:spcPts val="0"/>
              </a:spcAft>
              <a:buClr>
                <a:srgbClr val="595959"/>
              </a:buClr>
              <a:buSzPts val="3600"/>
              <a:buChar char="•"/>
            </a:pPr>
            <a:r>
              <a:rPr lang="en-US" sz="3600">
                <a:latin typeface="Calibri"/>
                <a:ea typeface="Calibri"/>
                <a:cs typeface="Calibri"/>
                <a:sym typeface="Calibri"/>
              </a:rPr>
              <a:t>60.5% economically disadvantaged</a:t>
            </a:r>
            <a:endParaRPr/>
          </a:p>
          <a:p>
            <a:pPr marL="228600" lvl="0" indent="-228600" algn="l" rtl="0">
              <a:lnSpc>
                <a:spcPct val="90000"/>
              </a:lnSpc>
              <a:spcBef>
                <a:spcPts val="1000"/>
              </a:spcBef>
              <a:spcAft>
                <a:spcPts val="0"/>
              </a:spcAft>
              <a:buClr>
                <a:srgbClr val="595959"/>
              </a:buClr>
              <a:buSzPts val="3600"/>
              <a:buChar char="•"/>
            </a:pPr>
            <a:r>
              <a:rPr lang="en-US" sz="3600">
                <a:latin typeface="Calibri"/>
                <a:ea typeface="Calibri"/>
                <a:cs typeface="Calibri"/>
                <a:sym typeface="Calibri"/>
              </a:rPr>
              <a:t>25.5% children of color</a:t>
            </a:r>
            <a:endParaRPr/>
          </a:p>
          <a:p>
            <a:pPr marL="228600" lvl="0" indent="-228600" algn="l" rtl="0">
              <a:lnSpc>
                <a:spcPct val="90000"/>
              </a:lnSpc>
              <a:spcBef>
                <a:spcPts val="1000"/>
              </a:spcBef>
              <a:spcAft>
                <a:spcPts val="0"/>
              </a:spcAft>
              <a:buClr>
                <a:srgbClr val="595959"/>
              </a:buClr>
              <a:buSzPts val="3600"/>
              <a:buChar char="•"/>
            </a:pPr>
            <a:r>
              <a:rPr lang="en-US" sz="3600">
                <a:latin typeface="Calibri"/>
                <a:ea typeface="Calibri"/>
                <a:cs typeface="Calibri"/>
                <a:sym typeface="Calibri"/>
              </a:rPr>
              <a:t>Disparities in 4</a:t>
            </a:r>
            <a:r>
              <a:rPr lang="en-US" sz="3600" baseline="30000">
                <a:latin typeface="Calibri"/>
                <a:ea typeface="Calibri"/>
                <a:cs typeface="Calibri"/>
                <a:sym typeface="Calibri"/>
              </a:rPr>
              <a:t>th</a:t>
            </a:r>
            <a:r>
              <a:rPr lang="en-US" sz="3600">
                <a:latin typeface="Calibri"/>
                <a:ea typeface="Calibri"/>
                <a:cs typeface="Calibri"/>
                <a:sym typeface="Calibri"/>
              </a:rPr>
              <a:t> grade reading levels by economic status and race</a:t>
            </a:r>
            <a:endParaRPr/>
          </a:p>
          <a:p>
            <a:pPr marL="0" lvl="0" indent="0" algn="l" rtl="0">
              <a:lnSpc>
                <a:spcPct val="90000"/>
              </a:lnSpc>
              <a:spcBef>
                <a:spcPts val="1000"/>
              </a:spcBef>
              <a:spcAft>
                <a:spcPts val="0"/>
              </a:spcAft>
              <a:buClr>
                <a:srgbClr val="595959"/>
              </a:buClr>
              <a:buSzPts val="2000"/>
              <a:buNone/>
            </a:pPr>
            <a:endParaRPr sz="2000">
              <a:latin typeface="Calibri"/>
              <a:ea typeface="Calibri"/>
              <a:cs typeface="Calibri"/>
              <a:sym typeface="Calibri"/>
            </a:endParaRPr>
          </a:p>
          <a:p>
            <a:pPr marL="228600" lvl="0" indent="-101600" algn="l" rtl="0">
              <a:lnSpc>
                <a:spcPct val="90000"/>
              </a:lnSpc>
              <a:spcBef>
                <a:spcPts val="1000"/>
              </a:spcBef>
              <a:spcAft>
                <a:spcPts val="0"/>
              </a:spcAft>
              <a:buClr>
                <a:srgbClr val="595959"/>
              </a:buClr>
              <a:buSzPts val="2000"/>
              <a:buNone/>
            </a:pPr>
            <a:endParaRPr sz="2000">
              <a:latin typeface="Calibri"/>
              <a:ea typeface="Calibri"/>
              <a:cs typeface="Calibri"/>
              <a:sym typeface="Calibri"/>
            </a:endParaRPr>
          </a:p>
          <a:p>
            <a:pPr marL="685800" lvl="1" indent="-101600" algn="l" rtl="0">
              <a:lnSpc>
                <a:spcPct val="90000"/>
              </a:lnSpc>
              <a:spcBef>
                <a:spcPts val="500"/>
              </a:spcBef>
              <a:spcAft>
                <a:spcPts val="0"/>
              </a:spcAft>
              <a:buClr>
                <a:srgbClr val="595959"/>
              </a:buClr>
              <a:buSzPts val="2000"/>
              <a:buNone/>
            </a:pPr>
            <a:endParaRPr sz="2000">
              <a:latin typeface="Calibri"/>
              <a:ea typeface="Calibri"/>
              <a:cs typeface="Calibri"/>
              <a:sym typeface="Calibri"/>
            </a:endParaRPr>
          </a:p>
          <a:p>
            <a:pPr marL="685800" lvl="1" indent="-101600" algn="l" rtl="0">
              <a:lnSpc>
                <a:spcPct val="90000"/>
              </a:lnSpc>
              <a:spcBef>
                <a:spcPts val="500"/>
              </a:spcBef>
              <a:spcAft>
                <a:spcPts val="0"/>
              </a:spcAft>
              <a:buClr>
                <a:srgbClr val="595959"/>
              </a:buClr>
              <a:buSzPts val="2000"/>
              <a:buNone/>
            </a:pPr>
            <a:endParaRPr sz="2000">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10d89d7791f_0_35"/>
          <p:cNvSpPr txBox="1">
            <a:spLocks noGrp="1"/>
          </p:cNvSpPr>
          <p:nvPr>
            <p:ph type="title"/>
          </p:nvPr>
        </p:nvSpPr>
        <p:spPr>
          <a:xfrm>
            <a:off x="772511" y="2175640"/>
            <a:ext cx="5841000" cy="21519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5400"/>
              <a:buFont typeface="Calibri"/>
              <a:buNone/>
            </a:pPr>
            <a:r>
              <a:rPr lang="en-US" sz="5400">
                <a:latin typeface="Calibri"/>
                <a:ea typeface="Calibri"/>
                <a:cs typeface="Calibri"/>
                <a:sym typeface="Calibri"/>
              </a:rPr>
              <a:t>Questions??</a:t>
            </a:r>
            <a:endParaRPr sz="54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3"/>
          <p:cNvSpPr txBox="1">
            <a:spLocks noGrp="1"/>
          </p:cNvSpPr>
          <p:nvPr>
            <p:ph type="title"/>
          </p:nvPr>
        </p:nvSpPr>
        <p:spPr>
          <a:xfrm>
            <a:off x="628650" y="536027"/>
            <a:ext cx="5322833" cy="96957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4800"/>
              <a:buFont typeface="Calibri"/>
              <a:buNone/>
            </a:pPr>
            <a:r>
              <a:rPr lang="en-US" sz="4800">
                <a:latin typeface="Calibri"/>
                <a:ea typeface="Calibri"/>
                <a:cs typeface="Calibri"/>
                <a:sym typeface="Calibri"/>
              </a:rPr>
              <a:t>Kentucky’s Kids</a:t>
            </a:r>
            <a:endParaRPr/>
          </a:p>
        </p:txBody>
      </p:sp>
      <p:sp>
        <p:nvSpPr>
          <p:cNvPr id="51" name="Google Shape;51;p3"/>
          <p:cNvSpPr txBox="1">
            <a:spLocks noGrp="1"/>
          </p:cNvSpPr>
          <p:nvPr>
            <p:ph type="body" idx="1"/>
          </p:nvPr>
        </p:nvSpPr>
        <p:spPr>
          <a:xfrm>
            <a:off x="628650" y="1773621"/>
            <a:ext cx="7886700" cy="398079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595959"/>
              </a:buClr>
              <a:buSzPts val="2800"/>
              <a:buChar char="•"/>
            </a:pPr>
            <a:r>
              <a:rPr lang="en-US" sz="2800">
                <a:latin typeface="Calibri"/>
                <a:ea typeface="Calibri"/>
                <a:cs typeface="Calibri"/>
                <a:sym typeface="Calibri"/>
              </a:rPr>
              <a:t>Visits to the school nurse 2019/2020   </a:t>
            </a:r>
            <a:r>
              <a:rPr lang="en-US" sz="2800" b="1" i="0" u="none" strike="noStrike">
                <a:solidFill>
                  <a:srgbClr val="000000"/>
                </a:solidFill>
                <a:latin typeface="Calibri"/>
                <a:ea typeface="Calibri"/>
                <a:cs typeface="Calibri"/>
                <a:sym typeface="Calibri"/>
              </a:rPr>
              <a:t>2,338,816</a:t>
            </a:r>
            <a:r>
              <a:rPr lang="en-US" sz="2800" b="1">
                <a:latin typeface="Calibri"/>
                <a:ea typeface="Calibri"/>
                <a:cs typeface="Calibri"/>
                <a:sym typeface="Calibri"/>
              </a:rPr>
              <a:t>  </a:t>
            </a:r>
            <a:r>
              <a:rPr lang="en-US" sz="2800">
                <a:latin typeface="Calibri"/>
                <a:ea typeface="Calibri"/>
                <a:cs typeface="Calibri"/>
                <a:sym typeface="Calibri"/>
              </a:rPr>
              <a:t> </a:t>
            </a:r>
            <a:endParaRPr/>
          </a:p>
          <a:p>
            <a:pPr marL="228600" lvl="0" indent="-50800" algn="l" rtl="0">
              <a:lnSpc>
                <a:spcPct val="90000"/>
              </a:lnSpc>
              <a:spcBef>
                <a:spcPts val="1000"/>
              </a:spcBef>
              <a:spcAft>
                <a:spcPts val="0"/>
              </a:spcAft>
              <a:buClr>
                <a:srgbClr val="595959"/>
              </a:buClr>
              <a:buSzPts val="2800"/>
              <a:buNone/>
            </a:pPr>
            <a:endParaRPr sz="2800">
              <a:latin typeface="Calibri"/>
              <a:ea typeface="Calibri"/>
              <a:cs typeface="Calibri"/>
              <a:sym typeface="Calibri"/>
            </a:endParaRPr>
          </a:p>
          <a:p>
            <a:pPr marL="228600" lvl="0" indent="-228600" algn="l" rtl="0">
              <a:lnSpc>
                <a:spcPct val="90000"/>
              </a:lnSpc>
              <a:spcBef>
                <a:spcPts val="1000"/>
              </a:spcBef>
              <a:spcAft>
                <a:spcPts val="0"/>
              </a:spcAft>
              <a:buClr>
                <a:srgbClr val="595959"/>
              </a:buClr>
              <a:buSzPts val="2800"/>
              <a:buChar char="•"/>
            </a:pPr>
            <a:r>
              <a:rPr lang="en-US" sz="2800">
                <a:latin typeface="Calibri"/>
                <a:ea typeface="Calibri"/>
                <a:cs typeface="Calibri"/>
                <a:sym typeface="Calibri"/>
              </a:rPr>
              <a:t>Visits to the school nurse 2020/2021  </a:t>
            </a:r>
            <a:r>
              <a:rPr lang="en-US" sz="2800" b="1" i="0" u="none" strike="noStrike">
                <a:solidFill>
                  <a:srgbClr val="000000"/>
                </a:solidFill>
                <a:latin typeface="Calibri"/>
                <a:ea typeface="Calibri"/>
                <a:cs typeface="Calibri"/>
                <a:sym typeface="Calibri"/>
              </a:rPr>
              <a:t>851,252</a:t>
            </a:r>
            <a:r>
              <a:rPr lang="en-US" sz="2800" b="1">
                <a:latin typeface="Calibri"/>
                <a:ea typeface="Calibri"/>
                <a:cs typeface="Calibri"/>
                <a:sym typeface="Calibri"/>
              </a:rPr>
              <a:t> </a:t>
            </a:r>
            <a:endParaRPr/>
          </a:p>
          <a:p>
            <a:pPr marL="228600" lvl="0" indent="-50800" algn="l" rtl="0">
              <a:lnSpc>
                <a:spcPct val="90000"/>
              </a:lnSpc>
              <a:spcBef>
                <a:spcPts val="1000"/>
              </a:spcBef>
              <a:spcAft>
                <a:spcPts val="0"/>
              </a:spcAft>
              <a:buClr>
                <a:srgbClr val="595959"/>
              </a:buClr>
              <a:buSzPts val="2800"/>
              <a:buNone/>
            </a:pPr>
            <a:endParaRPr sz="2800">
              <a:latin typeface="Calibri"/>
              <a:ea typeface="Calibri"/>
              <a:cs typeface="Calibri"/>
              <a:sym typeface="Calibri"/>
            </a:endParaRPr>
          </a:p>
          <a:p>
            <a:pPr marL="228600" lvl="0" indent="-228600" algn="l" rtl="0">
              <a:lnSpc>
                <a:spcPct val="90000"/>
              </a:lnSpc>
              <a:spcBef>
                <a:spcPts val="1000"/>
              </a:spcBef>
              <a:spcAft>
                <a:spcPts val="0"/>
              </a:spcAft>
              <a:buClr>
                <a:srgbClr val="595959"/>
              </a:buClr>
              <a:buSzPts val="2800"/>
              <a:buChar char="•"/>
            </a:pPr>
            <a:r>
              <a:rPr lang="en-US" sz="2800">
                <a:latin typeface="Calibri"/>
                <a:ea typeface="Calibri"/>
                <a:cs typeface="Calibri"/>
                <a:sym typeface="Calibri"/>
              </a:rPr>
              <a:t>Chronic Health Conditions </a:t>
            </a:r>
            <a:r>
              <a:rPr lang="en-US" sz="2800" b="1">
                <a:latin typeface="Calibri"/>
                <a:ea typeface="Calibri"/>
                <a:cs typeface="Calibri"/>
                <a:sym typeface="Calibri"/>
              </a:rPr>
              <a:t>121,105</a:t>
            </a:r>
            <a:endParaRPr/>
          </a:p>
          <a:p>
            <a:pPr marL="228600" lvl="0" indent="-50800" algn="l" rtl="0">
              <a:lnSpc>
                <a:spcPct val="90000"/>
              </a:lnSpc>
              <a:spcBef>
                <a:spcPts val="1000"/>
              </a:spcBef>
              <a:spcAft>
                <a:spcPts val="0"/>
              </a:spcAft>
              <a:buClr>
                <a:srgbClr val="595959"/>
              </a:buClr>
              <a:buSzPts val="2800"/>
              <a:buNone/>
            </a:pPr>
            <a:endParaRPr sz="2800" b="1">
              <a:latin typeface="Calibri"/>
              <a:ea typeface="Calibri"/>
              <a:cs typeface="Calibri"/>
              <a:sym typeface="Calibri"/>
            </a:endParaRPr>
          </a:p>
          <a:p>
            <a:pPr marL="228600" lvl="0" indent="-228600" algn="l" rtl="0">
              <a:lnSpc>
                <a:spcPct val="90000"/>
              </a:lnSpc>
              <a:spcBef>
                <a:spcPts val="1000"/>
              </a:spcBef>
              <a:spcAft>
                <a:spcPts val="0"/>
              </a:spcAft>
              <a:buClr>
                <a:srgbClr val="595959"/>
              </a:buClr>
              <a:buSzPts val="2800"/>
              <a:buChar char="•"/>
            </a:pPr>
            <a:r>
              <a:rPr lang="en-US" sz="2800">
                <a:latin typeface="Calibri"/>
                <a:ea typeface="Calibri"/>
                <a:cs typeface="Calibri"/>
                <a:sym typeface="Calibri"/>
              </a:rPr>
              <a:t>Number of districts reporting no school nurses</a:t>
            </a:r>
            <a:r>
              <a:rPr lang="en-US" sz="2800" b="1">
                <a:latin typeface="Calibri"/>
                <a:ea typeface="Calibri"/>
                <a:cs typeface="Calibri"/>
                <a:sym typeface="Calibri"/>
              </a:rPr>
              <a:t>: 29</a:t>
            </a:r>
            <a:endParaRPr/>
          </a:p>
          <a:p>
            <a:pPr marL="685800" lvl="1" indent="-50800" algn="l" rtl="0">
              <a:lnSpc>
                <a:spcPct val="90000"/>
              </a:lnSpc>
              <a:spcBef>
                <a:spcPts val="500"/>
              </a:spcBef>
              <a:spcAft>
                <a:spcPts val="0"/>
              </a:spcAft>
              <a:buClr>
                <a:srgbClr val="595959"/>
              </a:buClr>
              <a:buSzPts val="2800"/>
              <a:buNone/>
            </a:pPr>
            <a:endParaRPr sz="2800">
              <a:latin typeface="Calibri"/>
              <a:ea typeface="Calibri"/>
              <a:cs typeface="Calibri"/>
              <a:sym typeface="Calibri"/>
            </a:endParaRPr>
          </a:p>
          <a:p>
            <a:pPr marL="457200" lvl="1" indent="0" algn="l" rtl="0">
              <a:lnSpc>
                <a:spcPct val="90000"/>
              </a:lnSpc>
              <a:spcBef>
                <a:spcPts val="500"/>
              </a:spcBef>
              <a:spcAft>
                <a:spcPts val="0"/>
              </a:spcAft>
              <a:buClr>
                <a:srgbClr val="595959"/>
              </a:buClr>
              <a:buSzPts val="2000"/>
              <a:buNone/>
            </a:pP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4"/>
          <p:cNvSpPr txBox="1">
            <a:spLocks noGrp="1"/>
          </p:cNvSpPr>
          <p:nvPr>
            <p:ph type="title"/>
          </p:nvPr>
        </p:nvSpPr>
        <p:spPr>
          <a:xfrm>
            <a:off x="628650" y="536027"/>
            <a:ext cx="6489197" cy="969579"/>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595959"/>
              </a:buClr>
              <a:buSzPct val="100000"/>
              <a:buFont typeface="Calibri"/>
              <a:buNone/>
            </a:pPr>
            <a:r>
              <a:rPr lang="en-US" sz="4800">
                <a:latin typeface="Calibri"/>
                <a:ea typeface="Calibri"/>
                <a:cs typeface="Calibri"/>
                <a:sym typeface="Calibri"/>
              </a:rPr>
              <a:t>Kentucky’s Kids-Pandemic</a:t>
            </a:r>
            <a:endParaRPr sz="4800"/>
          </a:p>
        </p:txBody>
      </p:sp>
      <p:sp>
        <p:nvSpPr>
          <p:cNvPr id="57" name="Google Shape;57;p4"/>
          <p:cNvSpPr txBox="1">
            <a:spLocks noGrp="1"/>
          </p:cNvSpPr>
          <p:nvPr>
            <p:ph type="body" idx="1"/>
          </p:nvPr>
        </p:nvSpPr>
        <p:spPr>
          <a:xfrm>
            <a:off x="628650" y="1773621"/>
            <a:ext cx="7886700" cy="398079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595959"/>
              </a:buClr>
              <a:buSzPts val="2800"/>
              <a:buChar char="•"/>
            </a:pPr>
            <a:r>
              <a:rPr lang="en-US" sz="2800" dirty="0">
                <a:latin typeface="Calibri"/>
                <a:ea typeface="Calibri"/>
                <a:cs typeface="Calibri"/>
                <a:sym typeface="Calibri"/>
              </a:rPr>
              <a:t>Preventive Health </a:t>
            </a:r>
            <a:r>
              <a:rPr lang="en-US" sz="2800" smtClean="0">
                <a:latin typeface="Calibri"/>
                <a:ea typeface="Calibri"/>
                <a:cs typeface="Calibri"/>
                <a:sym typeface="Calibri"/>
              </a:rPr>
              <a:t>Exams </a:t>
            </a:r>
            <a:endParaRPr dirty="0"/>
          </a:p>
          <a:p>
            <a:pPr marL="228600" lvl="0" indent="-50800" algn="l" rtl="0">
              <a:lnSpc>
                <a:spcPct val="90000"/>
              </a:lnSpc>
              <a:spcBef>
                <a:spcPts val="1000"/>
              </a:spcBef>
              <a:spcAft>
                <a:spcPts val="0"/>
              </a:spcAft>
              <a:buClr>
                <a:srgbClr val="595959"/>
              </a:buClr>
              <a:buSzPts val="2800"/>
              <a:buNone/>
            </a:pPr>
            <a:endParaRPr sz="2800" dirty="0">
              <a:latin typeface="Calibri"/>
              <a:ea typeface="Calibri"/>
              <a:cs typeface="Calibri"/>
              <a:sym typeface="Calibri"/>
            </a:endParaRPr>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Immunization </a:t>
            </a:r>
            <a:r>
              <a:rPr lang="en-US" sz="2800" dirty="0" smtClean="0">
                <a:latin typeface="Calibri"/>
                <a:ea typeface="Calibri"/>
                <a:cs typeface="Calibri"/>
                <a:sym typeface="Calibri"/>
              </a:rPr>
              <a:t>Rates </a:t>
            </a:r>
            <a:endParaRPr dirty="0"/>
          </a:p>
          <a:p>
            <a:pPr marL="228600" lvl="0" indent="-50800" algn="l" rtl="0">
              <a:lnSpc>
                <a:spcPct val="90000"/>
              </a:lnSpc>
              <a:spcBef>
                <a:spcPts val="1000"/>
              </a:spcBef>
              <a:spcAft>
                <a:spcPts val="0"/>
              </a:spcAft>
              <a:buClr>
                <a:srgbClr val="595959"/>
              </a:buClr>
              <a:buSzPts val="2800"/>
              <a:buNone/>
            </a:pPr>
            <a:endParaRPr sz="2800" dirty="0">
              <a:latin typeface="Calibri"/>
              <a:ea typeface="Calibri"/>
              <a:cs typeface="Calibri"/>
              <a:sym typeface="Calibri"/>
            </a:endParaRPr>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School</a:t>
            </a:r>
            <a:endParaRPr dirty="0"/>
          </a:p>
          <a:p>
            <a:pPr marL="228600" lvl="0" indent="-50800" algn="l" rtl="0">
              <a:lnSpc>
                <a:spcPct val="90000"/>
              </a:lnSpc>
              <a:spcBef>
                <a:spcPts val="1000"/>
              </a:spcBef>
              <a:spcAft>
                <a:spcPts val="0"/>
              </a:spcAft>
              <a:buClr>
                <a:srgbClr val="595959"/>
              </a:buClr>
              <a:buSzPts val="2800"/>
              <a:buNone/>
            </a:pPr>
            <a:endParaRPr sz="2800" dirty="0">
              <a:latin typeface="Calibri"/>
              <a:ea typeface="Calibri"/>
              <a:cs typeface="Calibri"/>
              <a:sym typeface="Calibri"/>
            </a:endParaRPr>
          </a:p>
          <a:p>
            <a:pPr marL="228600" lvl="0" indent="-228600" algn="l" rtl="0">
              <a:lnSpc>
                <a:spcPct val="90000"/>
              </a:lnSpc>
              <a:spcBef>
                <a:spcPts val="1000"/>
              </a:spcBef>
              <a:spcAft>
                <a:spcPts val="0"/>
              </a:spcAft>
              <a:buClr>
                <a:srgbClr val="595959"/>
              </a:buClr>
              <a:buSzPts val="2800"/>
              <a:buChar char="•"/>
            </a:pPr>
            <a:r>
              <a:rPr lang="en-US" sz="2800" dirty="0">
                <a:latin typeface="Calibri"/>
                <a:ea typeface="Calibri"/>
                <a:cs typeface="Calibri"/>
                <a:sym typeface="Calibri"/>
              </a:rPr>
              <a:t>Loss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5"/>
          <p:cNvSpPr txBox="1">
            <a:spLocks noGrp="1"/>
          </p:cNvSpPr>
          <p:nvPr>
            <p:ph type="title"/>
          </p:nvPr>
        </p:nvSpPr>
        <p:spPr>
          <a:xfrm>
            <a:off x="628650" y="536027"/>
            <a:ext cx="5322833" cy="96957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3600"/>
              <a:buFont typeface="Calibri"/>
              <a:buNone/>
            </a:pPr>
            <a:r>
              <a:rPr lang="en-US" sz="3600">
                <a:latin typeface="Calibri"/>
                <a:ea typeface="Calibri"/>
                <a:cs typeface="Calibri"/>
                <a:sym typeface="Calibri"/>
              </a:rPr>
              <a:t>Significance</a:t>
            </a:r>
            <a:endParaRPr/>
          </a:p>
        </p:txBody>
      </p:sp>
      <p:sp>
        <p:nvSpPr>
          <p:cNvPr id="63" name="Google Shape;63;p5"/>
          <p:cNvSpPr txBox="1">
            <a:spLocks noGrp="1"/>
          </p:cNvSpPr>
          <p:nvPr>
            <p:ph type="body" idx="1"/>
          </p:nvPr>
        </p:nvSpPr>
        <p:spPr>
          <a:xfrm>
            <a:off x="628650" y="1773621"/>
            <a:ext cx="7886700" cy="398079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0000"/>
              </a:buClr>
              <a:buSzPts val="2000"/>
              <a:buChar char="•"/>
            </a:pPr>
            <a:r>
              <a:rPr lang="en-US" sz="2000" dirty="0">
                <a:solidFill>
                  <a:srgbClr val="000000"/>
                </a:solidFill>
                <a:latin typeface="Calibri"/>
                <a:ea typeface="Calibri"/>
                <a:cs typeface="Calibri"/>
                <a:sym typeface="Calibri"/>
              </a:rPr>
              <a:t>Researchers state that second only to home, school represents the most influential environment in a child’s life </a:t>
            </a:r>
            <a:endParaRPr dirty="0"/>
          </a:p>
          <a:p>
            <a:pPr marL="228600" lvl="0" indent="-228600" algn="l" rtl="0">
              <a:lnSpc>
                <a:spcPct val="90000"/>
              </a:lnSpc>
              <a:spcBef>
                <a:spcPts val="750"/>
              </a:spcBef>
              <a:spcAft>
                <a:spcPts val="0"/>
              </a:spcAft>
              <a:buClr>
                <a:srgbClr val="000000"/>
              </a:buClr>
              <a:buSzPts val="2000"/>
              <a:buChar char="•"/>
            </a:pPr>
            <a:r>
              <a:rPr lang="en-US" sz="2000" dirty="0">
                <a:solidFill>
                  <a:srgbClr val="000000"/>
                </a:solidFill>
                <a:latin typeface="Calibri"/>
                <a:ea typeface="Calibri"/>
                <a:cs typeface="Calibri"/>
                <a:sym typeface="Calibri"/>
              </a:rPr>
              <a:t>School nurses promote and support healthy behaviors by being a part of every school community, resulting in positive outcomes:</a:t>
            </a:r>
            <a:endParaRPr dirty="0"/>
          </a:p>
          <a:p>
            <a:pPr marL="557213" lvl="1" indent="-214312" algn="l" rtl="0">
              <a:lnSpc>
                <a:spcPct val="90000"/>
              </a:lnSpc>
              <a:spcBef>
                <a:spcPts val="375"/>
              </a:spcBef>
              <a:spcAft>
                <a:spcPts val="0"/>
              </a:spcAft>
              <a:buClr>
                <a:srgbClr val="000000"/>
              </a:buClr>
              <a:buSzPts val="2000"/>
              <a:buChar char="•"/>
            </a:pPr>
            <a:r>
              <a:rPr lang="en-US" sz="2000" dirty="0">
                <a:solidFill>
                  <a:srgbClr val="000000"/>
                </a:solidFill>
                <a:latin typeface="Calibri"/>
                <a:ea typeface="Calibri"/>
                <a:cs typeface="Calibri"/>
                <a:sym typeface="Calibri"/>
              </a:rPr>
              <a:t>Leads to healthy outcomes</a:t>
            </a:r>
            <a:endParaRPr dirty="0"/>
          </a:p>
          <a:p>
            <a:pPr marL="857250" lvl="2" indent="-171450" algn="l" rtl="0">
              <a:lnSpc>
                <a:spcPct val="90000"/>
              </a:lnSpc>
              <a:spcBef>
                <a:spcPts val="375"/>
              </a:spcBef>
              <a:spcAft>
                <a:spcPts val="0"/>
              </a:spcAft>
              <a:buClr>
                <a:srgbClr val="000000"/>
              </a:buClr>
              <a:buSzPts val="2000"/>
              <a:buChar char="•"/>
            </a:pPr>
            <a:r>
              <a:rPr lang="en-US" sz="2000" dirty="0">
                <a:solidFill>
                  <a:srgbClr val="000000"/>
                </a:solidFill>
                <a:latin typeface="Calibri"/>
                <a:ea typeface="Calibri"/>
                <a:cs typeface="Calibri"/>
                <a:sym typeface="Calibri"/>
              </a:rPr>
              <a:t>Academic</a:t>
            </a:r>
            <a:endParaRPr dirty="0"/>
          </a:p>
          <a:p>
            <a:pPr marL="857250" lvl="2" indent="-171450" algn="l" rtl="0">
              <a:lnSpc>
                <a:spcPct val="90000"/>
              </a:lnSpc>
              <a:spcBef>
                <a:spcPts val="375"/>
              </a:spcBef>
              <a:spcAft>
                <a:spcPts val="0"/>
              </a:spcAft>
              <a:buClr>
                <a:srgbClr val="000000"/>
              </a:buClr>
              <a:buSzPts val="2000"/>
              <a:buChar char="•"/>
            </a:pPr>
            <a:r>
              <a:rPr lang="en-US" sz="2000" dirty="0">
                <a:solidFill>
                  <a:srgbClr val="000000"/>
                </a:solidFill>
                <a:latin typeface="Calibri"/>
                <a:ea typeface="Calibri"/>
                <a:cs typeface="Calibri"/>
                <a:sym typeface="Calibri"/>
              </a:rPr>
              <a:t>Physical</a:t>
            </a:r>
            <a:endParaRPr dirty="0"/>
          </a:p>
          <a:p>
            <a:pPr marL="857250" lvl="2" indent="-171450" algn="l" rtl="0">
              <a:lnSpc>
                <a:spcPct val="90000"/>
              </a:lnSpc>
              <a:spcBef>
                <a:spcPts val="375"/>
              </a:spcBef>
              <a:spcAft>
                <a:spcPts val="0"/>
              </a:spcAft>
              <a:buClr>
                <a:srgbClr val="000000"/>
              </a:buClr>
              <a:buSzPts val="2000"/>
              <a:buChar char="•"/>
            </a:pPr>
            <a:r>
              <a:rPr lang="en-US" sz="2000" dirty="0">
                <a:solidFill>
                  <a:srgbClr val="000000"/>
                </a:solidFill>
                <a:latin typeface="Calibri"/>
                <a:ea typeface="Calibri"/>
                <a:cs typeface="Calibri"/>
                <a:sym typeface="Calibri"/>
              </a:rPr>
              <a:t>Psychosocial</a:t>
            </a:r>
            <a:endParaRPr dirty="0"/>
          </a:p>
          <a:p>
            <a:pPr marL="857250" lvl="2" indent="-171450" algn="l" rtl="0">
              <a:lnSpc>
                <a:spcPct val="90000"/>
              </a:lnSpc>
              <a:spcBef>
                <a:spcPts val="375"/>
              </a:spcBef>
              <a:spcAft>
                <a:spcPts val="0"/>
              </a:spcAft>
              <a:buClr>
                <a:srgbClr val="000000"/>
              </a:buClr>
              <a:buSzPts val="2000"/>
              <a:buChar char="•"/>
            </a:pPr>
            <a:r>
              <a:rPr lang="en-US" sz="2000" dirty="0">
                <a:solidFill>
                  <a:srgbClr val="000000"/>
                </a:solidFill>
                <a:latin typeface="Calibri"/>
                <a:ea typeface="Calibri"/>
                <a:cs typeface="Calibri"/>
                <a:sym typeface="Calibri"/>
              </a:rPr>
              <a:t>Mental Health</a:t>
            </a:r>
            <a:endParaRPr dirty="0"/>
          </a:p>
          <a:p>
            <a:pPr marL="257175" lvl="0" indent="-228600" algn="l" rtl="0">
              <a:lnSpc>
                <a:spcPct val="90000"/>
              </a:lnSpc>
              <a:spcBef>
                <a:spcPts val="375"/>
              </a:spcBef>
              <a:spcAft>
                <a:spcPts val="0"/>
              </a:spcAft>
              <a:buClr>
                <a:srgbClr val="000000"/>
              </a:buClr>
              <a:buSzPts val="2000"/>
              <a:buChar char="•"/>
            </a:pPr>
            <a:r>
              <a:rPr lang="en-US" sz="2000" dirty="0">
                <a:solidFill>
                  <a:srgbClr val="000000"/>
                </a:solidFill>
                <a:latin typeface="Calibri"/>
                <a:ea typeface="Calibri"/>
                <a:cs typeface="Calibri"/>
                <a:sym typeface="Calibri"/>
              </a:rPr>
              <a:t>A child’s ability to learn is directly related to health status</a:t>
            </a:r>
            <a:endParaRPr dirty="0"/>
          </a:p>
          <a:p>
            <a:pPr marL="228600" lvl="0" indent="-228600" algn="l" rtl="0">
              <a:lnSpc>
                <a:spcPct val="90000"/>
              </a:lnSpc>
              <a:spcBef>
                <a:spcPts val="1000"/>
              </a:spcBef>
              <a:spcAft>
                <a:spcPts val="0"/>
              </a:spcAft>
              <a:buClr>
                <a:srgbClr val="000000"/>
              </a:buClr>
              <a:buSzPts val="2000"/>
              <a:buChar char="•"/>
            </a:pPr>
            <a:r>
              <a:rPr lang="en-US" sz="2000" dirty="0" smtClean="0">
                <a:solidFill>
                  <a:srgbClr val="000000"/>
                </a:solidFill>
                <a:latin typeface="Calibri"/>
                <a:ea typeface="Calibri"/>
                <a:cs typeface="Calibri"/>
                <a:sym typeface="Calibri"/>
              </a:rPr>
              <a:t>Schools are a </a:t>
            </a:r>
            <a:r>
              <a:rPr lang="en-US" sz="2000" dirty="0">
                <a:solidFill>
                  <a:srgbClr val="000000"/>
                </a:solidFill>
                <a:latin typeface="Calibri"/>
                <a:ea typeface="Calibri"/>
                <a:cs typeface="Calibri"/>
                <a:sym typeface="Calibri"/>
              </a:rPr>
              <a:t>hidden system of health care</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6"/>
          <p:cNvSpPr txBox="1">
            <a:spLocks noGrp="1"/>
          </p:cNvSpPr>
          <p:nvPr>
            <p:ph type="title"/>
          </p:nvPr>
        </p:nvSpPr>
        <p:spPr>
          <a:xfrm>
            <a:off x="628650" y="536027"/>
            <a:ext cx="5322833" cy="96957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4000"/>
              <a:buFont typeface="Calibri"/>
              <a:buNone/>
            </a:pPr>
            <a:r>
              <a:rPr lang="en-US" sz="4000">
                <a:latin typeface="Calibri"/>
                <a:ea typeface="Calibri"/>
                <a:cs typeface="Calibri"/>
                <a:sym typeface="Calibri"/>
              </a:rPr>
              <a:t>Concerns</a:t>
            </a:r>
            <a:endParaRPr sz="4000"/>
          </a:p>
        </p:txBody>
      </p:sp>
      <p:sp>
        <p:nvSpPr>
          <p:cNvPr id="69" name="Google Shape;69;p6"/>
          <p:cNvSpPr txBox="1">
            <a:spLocks noGrp="1"/>
          </p:cNvSpPr>
          <p:nvPr>
            <p:ph type="body" idx="1"/>
          </p:nvPr>
        </p:nvSpPr>
        <p:spPr>
          <a:xfrm>
            <a:off x="628650" y="1773621"/>
            <a:ext cx="542308" cy="3980793"/>
          </a:xfrm>
          <a:prstGeom prst="rect">
            <a:avLst/>
          </a:prstGeom>
          <a:noFill/>
          <a:ln>
            <a:noFill/>
          </a:ln>
        </p:spPr>
        <p:txBody>
          <a:bodyPr spcFirstLastPara="1" wrap="square" lIns="91425" tIns="45700" rIns="91425" bIns="45700" anchor="t" anchorCtr="0">
            <a:normAutofit/>
          </a:bodyPr>
          <a:lstStyle/>
          <a:p>
            <a:pPr marL="685800" lvl="1" indent="-142875" algn="l" rtl="0">
              <a:lnSpc>
                <a:spcPct val="90000"/>
              </a:lnSpc>
              <a:spcBef>
                <a:spcPts val="0"/>
              </a:spcBef>
              <a:spcAft>
                <a:spcPts val="0"/>
              </a:spcAft>
              <a:buClr>
                <a:srgbClr val="595959"/>
              </a:buClr>
              <a:buSzPts val="1350"/>
              <a:buNone/>
            </a:pPr>
            <a:endParaRPr sz="1350"/>
          </a:p>
          <a:p>
            <a:pPr marL="685800" lvl="1" indent="-142875" algn="l" rtl="0">
              <a:lnSpc>
                <a:spcPct val="90000"/>
              </a:lnSpc>
              <a:spcBef>
                <a:spcPts val="500"/>
              </a:spcBef>
              <a:spcAft>
                <a:spcPts val="0"/>
              </a:spcAft>
              <a:buClr>
                <a:srgbClr val="595959"/>
              </a:buClr>
              <a:buSzPts val="1350"/>
              <a:buNone/>
            </a:pPr>
            <a:endParaRPr sz="1350"/>
          </a:p>
          <a:p>
            <a:pPr marL="685800" lvl="1" indent="-142875" algn="l" rtl="0">
              <a:lnSpc>
                <a:spcPct val="90000"/>
              </a:lnSpc>
              <a:spcBef>
                <a:spcPts val="500"/>
              </a:spcBef>
              <a:spcAft>
                <a:spcPts val="0"/>
              </a:spcAft>
              <a:buClr>
                <a:srgbClr val="595959"/>
              </a:buClr>
              <a:buSzPts val="1350"/>
              <a:buNone/>
            </a:pPr>
            <a:endParaRPr sz="1350"/>
          </a:p>
          <a:p>
            <a:pPr marL="685800" lvl="1" indent="-142875" algn="l" rtl="0">
              <a:lnSpc>
                <a:spcPct val="90000"/>
              </a:lnSpc>
              <a:spcBef>
                <a:spcPts val="500"/>
              </a:spcBef>
              <a:spcAft>
                <a:spcPts val="0"/>
              </a:spcAft>
              <a:buClr>
                <a:srgbClr val="595959"/>
              </a:buClr>
              <a:buSzPts val="1350"/>
              <a:buNone/>
            </a:pPr>
            <a:endParaRPr sz="1350"/>
          </a:p>
          <a:p>
            <a:pPr marL="685800" lvl="1" indent="-142875" algn="l" rtl="0">
              <a:lnSpc>
                <a:spcPct val="90000"/>
              </a:lnSpc>
              <a:spcBef>
                <a:spcPts val="500"/>
              </a:spcBef>
              <a:spcAft>
                <a:spcPts val="0"/>
              </a:spcAft>
              <a:buClr>
                <a:srgbClr val="595959"/>
              </a:buClr>
              <a:buSzPts val="1350"/>
              <a:buNone/>
            </a:pPr>
            <a:endParaRPr sz="1350"/>
          </a:p>
          <a:p>
            <a:pPr marL="685800" lvl="1" indent="-142875" algn="l" rtl="0">
              <a:lnSpc>
                <a:spcPct val="90000"/>
              </a:lnSpc>
              <a:spcBef>
                <a:spcPts val="500"/>
              </a:spcBef>
              <a:spcAft>
                <a:spcPts val="0"/>
              </a:spcAft>
              <a:buClr>
                <a:srgbClr val="595959"/>
              </a:buClr>
              <a:buSzPts val="1350"/>
              <a:buNone/>
            </a:pPr>
            <a:endParaRPr sz="1350"/>
          </a:p>
        </p:txBody>
      </p:sp>
      <p:sp>
        <p:nvSpPr>
          <p:cNvPr id="70" name="Google Shape;70;p6"/>
          <p:cNvSpPr txBox="1">
            <a:spLocks noGrp="1"/>
          </p:cNvSpPr>
          <p:nvPr>
            <p:ph type="body" idx="2"/>
          </p:nvPr>
        </p:nvSpPr>
        <p:spPr>
          <a:xfrm>
            <a:off x="559165" y="1773621"/>
            <a:ext cx="7956185" cy="398079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595959"/>
              </a:buClr>
              <a:buSzPts val="3600"/>
              <a:buChar char="•"/>
            </a:pPr>
            <a:r>
              <a:rPr lang="en-US" sz="3600">
                <a:latin typeface="Calibri"/>
                <a:ea typeface="Calibri"/>
                <a:cs typeface="Calibri"/>
                <a:sym typeface="Calibri"/>
              </a:rPr>
              <a:t>Disabilities</a:t>
            </a:r>
            <a:endParaRPr/>
          </a:p>
          <a:p>
            <a:pPr marL="228600" lvl="0" indent="-228600" algn="l" rtl="0">
              <a:lnSpc>
                <a:spcPct val="90000"/>
              </a:lnSpc>
              <a:spcBef>
                <a:spcPts val="1000"/>
              </a:spcBef>
              <a:spcAft>
                <a:spcPts val="0"/>
              </a:spcAft>
              <a:buClr>
                <a:srgbClr val="595959"/>
              </a:buClr>
              <a:buSzPts val="3600"/>
              <a:buChar char="•"/>
            </a:pPr>
            <a:r>
              <a:rPr lang="en-US" sz="3600">
                <a:latin typeface="Calibri"/>
                <a:ea typeface="Calibri"/>
                <a:cs typeface="Calibri"/>
                <a:sym typeface="Calibri"/>
              </a:rPr>
              <a:t>Poverty rates</a:t>
            </a:r>
            <a:endParaRPr/>
          </a:p>
          <a:p>
            <a:pPr marL="228600" lvl="0" indent="-228600" algn="l" rtl="0">
              <a:lnSpc>
                <a:spcPct val="90000"/>
              </a:lnSpc>
              <a:spcBef>
                <a:spcPts val="1000"/>
              </a:spcBef>
              <a:spcAft>
                <a:spcPts val="0"/>
              </a:spcAft>
              <a:buClr>
                <a:srgbClr val="595959"/>
              </a:buClr>
              <a:buSzPts val="3600"/>
              <a:buChar char="•"/>
            </a:pPr>
            <a:r>
              <a:rPr lang="en-US" sz="3600">
                <a:latin typeface="Calibri"/>
                <a:ea typeface="Calibri"/>
                <a:cs typeface="Calibri"/>
                <a:sym typeface="Calibri"/>
              </a:rPr>
              <a:t>Medical care</a:t>
            </a:r>
            <a:endParaRPr/>
          </a:p>
          <a:p>
            <a:pPr marL="228600" lvl="0" indent="-228600" algn="l" rtl="0">
              <a:lnSpc>
                <a:spcPct val="90000"/>
              </a:lnSpc>
              <a:spcBef>
                <a:spcPts val="1000"/>
              </a:spcBef>
              <a:spcAft>
                <a:spcPts val="0"/>
              </a:spcAft>
              <a:buClr>
                <a:srgbClr val="595959"/>
              </a:buClr>
              <a:buSzPts val="3600"/>
              <a:buChar char="•"/>
            </a:pPr>
            <a:r>
              <a:rPr lang="en-US" sz="3600">
                <a:latin typeface="Calibri"/>
                <a:ea typeface="Calibri"/>
                <a:cs typeface="Calibri"/>
                <a:sym typeface="Calibri"/>
              </a:rPr>
              <a:t>Chronic absenteeism</a:t>
            </a:r>
            <a:endParaRPr/>
          </a:p>
          <a:p>
            <a:pPr marL="228600" lvl="0" indent="-228600" algn="l" rtl="0">
              <a:lnSpc>
                <a:spcPct val="90000"/>
              </a:lnSpc>
              <a:spcBef>
                <a:spcPts val="1000"/>
              </a:spcBef>
              <a:spcAft>
                <a:spcPts val="0"/>
              </a:spcAft>
              <a:buClr>
                <a:srgbClr val="595959"/>
              </a:buClr>
              <a:buSzPts val="3600"/>
              <a:buChar char="•"/>
            </a:pPr>
            <a:r>
              <a:rPr lang="en-US" sz="3600">
                <a:latin typeface="Calibri"/>
                <a:ea typeface="Calibri"/>
                <a:cs typeface="Calibri"/>
                <a:sym typeface="Calibri"/>
              </a:rPr>
              <a:t>School success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7"/>
          <p:cNvSpPr txBox="1">
            <a:spLocks noGrp="1"/>
          </p:cNvSpPr>
          <p:nvPr>
            <p:ph type="title"/>
          </p:nvPr>
        </p:nvSpPr>
        <p:spPr>
          <a:xfrm>
            <a:off x="628650" y="536027"/>
            <a:ext cx="5322833" cy="96957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4000"/>
              <a:buFont typeface="Calibri"/>
              <a:buNone/>
            </a:pPr>
            <a:r>
              <a:rPr lang="en-US" sz="4000">
                <a:latin typeface="Calibri"/>
                <a:ea typeface="Calibri"/>
                <a:cs typeface="Calibri"/>
                <a:sym typeface="Calibri"/>
              </a:rPr>
              <a:t>The Future</a:t>
            </a:r>
            <a:endParaRPr/>
          </a:p>
        </p:txBody>
      </p:sp>
      <p:sp>
        <p:nvSpPr>
          <p:cNvPr id="76" name="Google Shape;76;p7"/>
          <p:cNvSpPr txBox="1">
            <a:spLocks noGrp="1"/>
          </p:cNvSpPr>
          <p:nvPr>
            <p:ph type="body" idx="1"/>
          </p:nvPr>
        </p:nvSpPr>
        <p:spPr>
          <a:xfrm>
            <a:off x="628649" y="1644605"/>
            <a:ext cx="7245715" cy="4109810"/>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90000"/>
              </a:lnSpc>
              <a:spcBef>
                <a:spcPts val="0"/>
              </a:spcBef>
              <a:spcAft>
                <a:spcPts val="0"/>
              </a:spcAft>
              <a:buClr>
                <a:srgbClr val="595959"/>
              </a:buClr>
              <a:buSzPct val="100000"/>
              <a:buChar char="•"/>
            </a:pPr>
            <a:r>
              <a:rPr lang="en-US" sz="3200" b="1">
                <a:latin typeface="Calibri"/>
                <a:ea typeface="Calibri"/>
                <a:cs typeface="Calibri"/>
                <a:sym typeface="Calibri"/>
              </a:rPr>
              <a:t>Kentucky</a:t>
            </a:r>
            <a:r>
              <a:rPr lang="en-US" sz="3200">
                <a:latin typeface="Calibri"/>
                <a:ea typeface="Calibri"/>
                <a:cs typeface="Calibri"/>
                <a:sym typeface="Calibri"/>
              </a:rPr>
              <a:t> is among the bottom 10 in the nation for multiple health indicators in children:</a:t>
            </a:r>
            <a:endParaRPr/>
          </a:p>
          <a:p>
            <a:pPr marL="685800" lvl="1" indent="-228600" algn="l" rtl="0">
              <a:lnSpc>
                <a:spcPct val="90000"/>
              </a:lnSpc>
              <a:spcBef>
                <a:spcPts val="500"/>
              </a:spcBef>
              <a:spcAft>
                <a:spcPts val="0"/>
              </a:spcAft>
              <a:buClr>
                <a:srgbClr val="595959"/>
              </a:buClr>
              <a:buSzPct val="100000"/>
              <a:buChar char="•"/>
            </a:pPr>
            <a:r>
              <a:rPr lang="en-US" sz="3200">
                <a:latin typeface="Calibri"/>
                <a:ea typeface="Calibri"/>
                <a:cs typeface="Calibri"/>
                <a:sym typeface="Calibri"/>
              </a:rPr>
              <a:t>Physical health</a:t>
            </a:r>
            <a:endParaRPr/>
          </a:p>
          <a:p>
            <a:pPr marL="685800" lvl="1" indent="-228600" algn="l" rtl="0">
              <a:lnSpc>
                <a:spcPct val="90000"/>
              </a:lnSpc>
              <a:spcBef>
                <a:spcPts val="500"/>
              </a:spcBef>
              <a:spcAft>
                <a:spcPts val="0"/>
              </a:spcAft>
              <a:buClr>
                <a:srgbClr val="595959"/>
              </a:buClr>
              <a:buSzPct val="100000"/>
              <a:buChar char="•"/>
            </a:pPr>
            <a:r>
              <a:rPr lang="en-US" sz="3200" b="1">
                <a:latin typeface="Calibri"/>
                <a:ea typeface="Calibri"/>
                <a:cs typeface="Calibri"/>
                <a:sym typeface="Calibri"/>
              </a:rPr>
              <a:t>Mental health</a:t>
            </a:r>
            <a:endParaRPr/>
          </a:p>
          <a:p>
            <a:pPr marL="685800" lvl="1" indent="-228600" algn="l" rtl="0">
              <a:lnSpc>
                <a:spcPct val="90000"/>
              </a:lnSpc>
              <a:spcBef>
                <a:spcPts val="500"/>
              </a:spcBef>
              <a:spcAft>
                <a:spcPts val="0"/>
              </a:spcAft>
              <a:buClr>
                <a:srgbClr val="595959"/>
              </a:buClr>
              <a:buSzPct val="100000"/>
              <a:buChar char="•"/>
            </a:pPr>
            <a:r>
              <a:rPr lang="en-US" sz="3200">
                <a:latin typeface="Calibri"/>
                <a:ea typeface="Calibri"/>
                <a:cs typeface="Calibri"/>
                <a:sym typeface="Calibri"/>
              </a:rPr>
              <a:t>Diabetes</a:t>
            </a:r>
            <a:endParaRPr/>
          </a:p>
          <a:p>
            <a:pPr marL="685800" lvl="1" indent="-228600" algn="l" rtl="0">
              <a:lnSpc>
                <a:spcPct val="90000"/>
              </a:lnSpc>
              <a:spcBef>
                <a:spcPts val="500"/>
              </a:spcBef>
              <a:spcAft>
                <a:spcPts val="0"/>
              </a:spcAft>
              <a:buClr>
                <a:srgbClr val="595959"/>
              </a:buClr>
              <a:buSzPct val="100000"/>
              <a:buChar char="•"/>
            </a:pPr>
            <a:r>
              <a:rPr lang="en-US" sz="3200">
                <a:latin typeface="Calibri"/>
                <a:ea typeface="Calibri"/>
                <a:cs typeface="Calibri"/>
                <a:sym typeface="Calibri"/>
              </a:rPr>
              <a:t>Asthma</a:t>
            </a:r>
            <a:endParaRPr/>
          </a:p>
          <a:p>
            <a:pPr marL="685800" lvl="1" indent="-228600" algn="l" rtl="0">
              <a:lnSpc>
                <a:spcPct val="90000"/>
              </a:lnSpc>
              <a:spcBef>
                <a:spcPts val="500"/>
              </a:spcBef>
              <a:spcAft>
                <a:spcPts val="0"/>
              </a:spcAft>
              <a:buClr>
                <a:srgbClr val="595959"/>
              </a:buClr>
              <a:buSzPct val="100000"/>
              <a:buChar char="•"/>
            </a:pPr>
            <a:r>
              <a:rPr lang="en-US" sz="3200">
                <a:latin typeface="Calibri"/>
                <a:ea typeface="Calibri"/>
                <a:cs typeface="Calibri"/>
                <a:sym typeface="Calibri"/>
              </a:rPr>
              <a:t>Obesity</a:t>
            </a:r>
            <a:endParaRPr/>
          </a:p>
          <a:p>
            <a:pPr marL="685800" lvl="1" indent="-228600" algn="l" rtl="0">
              <a:lnSpc>
                <a:spcPct val="90000"/>
              </a:lnSpc>
              <a:spcBef>
                <a:spcPts val="500"/>
              </a:spcBef>
              <a:spcAft>
                <a:spcPts val="0"/>
              </a:spcAft>
              <a:buClr>
                <a:srgbClr val="595959"/>
              </a:buClr>
              <a:buSzPct val="100000"/>
              <a:buChar char="•"/>
            </a:pPr>
            <a:r>
              <a:rPr lang="en-US" sz="3200">
                <a:latin typeface="Calibri"/>
                <a:ea typeface="Calibri"/>
                <a:cs typeface="Calibri"/>
                <a:sym typeface="Calibri"/>
              </a:rPr>
              <a:t>Oral health</a:t>
            </a:r>
            <a:endParaRPr/>
          </a:p>
          <a:p>
            <a:pPr marL="685800" lvl="1" indent="-228600" algn="l" rtl="0">
              <a:lnSpc>
                <a:spcPct val="90000"/>
              </a:lnSpc>
              <a:spcBef>
                <a:spcPts val="500"/>
              </a:spcBef>
              <a:spcAft>
                <a:spcPts val="0"/>
              </a:spcAft>
              <a:buClr>
                <a:srgbClr val="595959"/>
              </a:buClr>
              <a:buSzPct val="100000"/>
              <a:buChar char="•"/>
            </a:pPr>
            <a:r>
              <a:rPr lang="en-US" sz="3200" b="1">
                <a:latin typeface="Calibri"/>
                <a:ea typeface="Calibri"/>
                <a:cs typeface="Calibri"/>
                <a:sym typeface="Calibri"/>
              </a:rPr>
              <a:t>Substance use</a:t>
            </a:r>
            <a:endParaRPr/>
          </a:p>
          <a:p>
            <a:pPr marL="685800" lvl="1" indent="-149352" algn="l" rtl="0">
              <a:lnSpc>
                <a:spcPct val="90000"/>
              </a:lnSpc>
              <a:spcBef>
                <a:spcPts val="500"/>
              </a:spcBef>
              <a:spcAft>
                <a:spcPts val="0"/>
              </a:spcAft>
              <a:buClr>
                <a:srgbClr val="595959"/>
              </a:buClr>
              <a:buSzPct val="100000"/>
              <a:buNone/>
            </a:pPr>
            <a:endParaRPr sz="1350"/>
          </a:p>
          <a:p>
            <a:pPr marL="685800" lvl="1" indent="-149352" algn="l" rtl="0">
              <a:lnSpc>
                <a:spcPct val="90000"/>
              </a:lnSpc>
              <a:spcBef>
                <a:spcPts val="500"/>
              </a:spcBef>
              <a:spcAft>
                <a:spcPts val="0"/>
              </a:spcAft>
              <a:buClr>
                <a:srgbClr val="595959"/>
              </a:buClr>
              <a:buSzPct val="100000"/>
              <a:buNone/>
            </a:pPr>
            <a:endParaRPr sz="1350"/>
          </a:p>
          <a:p>
            <a:pPr marL="685800" lvl="1" indent="-149352" algn="l" rtl="0">
              <a:lnSpc>
                <a:spcPct val="90000"/>
              </a:lnSpc>
              <a:spcBef>
                <a:spcPts val="500"/>
              </a:spcBef>
              <a:spcAft>
                <a:spcPts val="0"/>
              </a:spcAft>
              <a:buClr>
                <a:srgbClr val="595959"/>
              </a:buClr>
              <a:buSzPct val="100000"/>
              <a:buNone/>
            </a:pPr>
            <a:endParaRPr sz="1350"/>
          </a:p>
          <a:p>
            <a:pPr marL="685800" lvl="1" indent="-149352" algn="l" rtl="0">
              <a:lnSpc>
                <a:spcPct val="90000"/>
              </a:lnSpc>
              <a:spcBef>
                <a:spcPts val="500"/>
              </a:spcBef>
              <a:spcAft>
                <a:spcPts val="0"/>
              </a:spcAft>
              <a:buClr>
                <a:srgbClr val="595959"/>
              </a:buClr>
              <a:buSzPct val="100000"/>
              <a:buNone/>
            </a:pPr>
            <a:endParaRPr sz="1350"/>
          </a:p>
          <a:p>
            <a:pPr marL="685800" lvl="1" indent="-149352" algn="l" rtl="0">
              <a:lnSpc>
                <a:spcPct val="90000"/>
              </a:lnSpc>
              <a:spcBef>
                <a:spcPts val="500"/>
              </a:spcBef>
              <a:spcAft>
                <a:spcPts val="0"/>
              </a:spcAft>
              <a:buClr>
                <a:srgbClr val="595959"/>
              </a:buClr>
              <a:buSzPct val="100000"/>
              <a:buNone/>
            </a:pPr>
            <a:endParaRPr sz="1350"/>
          </a:p>
          <a:p>
            <a:pPr marL="685800" lvl="1" indent="-149352" algn="l" rtl="0">
              <a:lnSpc>
                <a:spcPct val="90000"/>
              </a:lnSpc>
              <a:spcBef>
                <a:spcPts val="500"/>
              </a:spcBef>
              <a:spcAft>
                <a:spcPts val="0"/>
              </a:spcAft>
              <a:buClr>
                <a:srgbClr val="595959"/>
              </a:buClr>
              <a:buSzPct val="100000"/>
              <a:buNone/>
            </a:pPr>
            <a:endParaRPr sz="135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8"/>
          <p:cNvSpPr txBox="1">
            <a:spLocks noGrp="1"/>
          </p:cNvSpPr>
          <p:nvPr>
            <p:ph type="title"/>
          </p:nvPr>
        </p:nvSpPr>
        <p:spPr>
          <a:xfrm>
            <a:off x="628650" y="536027"/>
            <a:ext cx="5322833" cy="96957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95959"/>
              </a:buClr>
              <a:buSzPts val="3200"/>
              <a:buFont typeface="Calibri"/>
              <a:buNone/>
            </a:pPr>
            <a:r>
              <a:rPr lang="en-US" sz="3200">
                <a:latin typeface="Calibri"/>
                <a:ea typeface="Calibri"/>
                <a:cs typeface="Calibri"/>
                <a:sym typeface="Calibri"/>
              </a:rPr>
              <a:t>Support for school nurses</a:t>
            </a:r>
            <a:endParaRPr/>
          </a:p>
        </p:txBody>
      </p:sp>
      <p:sp>
        <p:nvSpPr>
          <p:cNvPr id="82" name="Google Shape;82;p8"/>
          <p:cNvSpPr txBox="1">
            <a:spLocks noGrp="1"/>
          </p:cNvSpPr>
          <p:nvPr>
            <p:ph type="body" idx="1"/>
          </p:nvPr>
        </p:nvSpPr>
        <p:spPr>
          <a:xfrm>
            <a:off x="800100" y="1611711"/>
            <a:ext cx="7543800" cy="404572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595959"/>
              </a:buClr>
              <a:buSzPts val="2000"/>
              <a:buChar char="•"/>
            </a:pPr>
            <a:r>
              <a:rPr lang="en-US" sz="2000" dirty="0">
                <a:latin typeface="Calibri"/>
                <a:ea typeface="Calibri"/>
                <a:cs typeface="Calibri"/>
                <a:sym typeface="Calibri"/>
              </a:rPr>
              <a:t>American Academy of Pediatrics says:</a:t>
            </a:r>
            <a:endParaRPr dirty="0"/>
          </a:p>
          <a:p>
            <a:pPr marL="685800" lvl="1" indent="-228600" algn="l" rtl="0">
              <a:lnSpc>
                <a:spcPct val="90000"/>
              </a:lnSpc>
              <a:spcBef>
                <a:spcPts val="500"/>
              </a:spcBef>
              <a:spcAft>
                <a:spcPts val="0"/>
              </a:spcAft>
              <a:buClr>
                <a:srgbClr val="595959"/>
              </a:buClr>
              <a:buSzPts val="2000"/>
              <a:buChar char="•"/>
            </a:pPr>
            <a:r>
              <a:rPr lang="en-US" sz="2000" dirty="0">
                <a:latin typeface="Calibri"/>
                <a:ea typeface="Calibri"/>
                <a:cs typeface="Calibri"/>
                <a:sym typeface="Calibri"/>
              </a:rPr>
              <a:t>School nurses improve the </a:t>
            </a:r>
            <a:r>
              <a:rPr lang="en-US" sz="2000" dirty="0" smtClean="0">
                <a:latin typeface="Calibri"/>
                <a:ea typeface="Calibri"/>
                <a:cs typeface="Calibri"/>
                <a:sym typeface="Calibri"/>
              </a:rPr>
              <a:t>health, </a:t>
            </a:r>
            <a:r>
              <a:rPr lang="en-US" sz="2000" dirty="0">
                <a:latin typeface="Calibri"/>
                <a:ea typeface="Calibri"/>
                <a:cs typeface="Calibri"/>
                <a:sym typeface="Calibri"/>
              </a:rPr>
              <a:t>well-being and safety of students, coordinate healthcare needs, and can positively impact the social determinants of </a:t>
            </a:r>
            <a:r>
              <a:rPr lang="en-US" sz="2000" dirty="0" smtClean="0">
                <a:latin typeface="Calibri"/>
                <a:ea typeface="Calibri"/>
                <a:cs typeface="Calibri"/>
                <a:sym typeface="Calibri"/>
              </a:rPr>
              <a:t>health (economics</a:t>
            </a:r>
            <a:r>
              <a:rPr lang="en-US" sz="2000" dirty="0">
                <a:latin typeface="Calibri"/>
                <a:ea typeface="Calibri"/>
                <a:cs typeface="Calibri"/>
                <a:sym typeface="Calibri"/>
              </a:rPr>
              <a:t>, health, education, </a:t>
            </a:r>
            <a:r>
              <a:rPr lang="en-US" sz="2000" dirty="0" smtClean="0">
                <a:latin typeface="Calibri"/>
                <a:ea typeface="Calibri"/>
                <a:cs typeface="Calibri"/>
                <a:sym typeface="Calibri"/>
              </a:rPr>
              <a:t>social/community </a:t>
            </a:r>
            <a:r>
              <a:rPr lang="en-US" sz="2000" dirty="0">
                <a:latin typeface="Calibri"/>
                <a:ea typeface="Calibri"/>
                <a:cs typeface="Calibri"/>
                <a:sym typeface="Calibri"/>
              </a:rPr>
              <a:t>and environments</a:t>
            </a:r>
            <a:r>
              <a:rPr lang="en-US" sz="2000" dirty="0" smtClean="0">
                <a:latin typeface="Calibri"/>
                <a:ea typeface="Calibri"/>
                <a:cs typeface="Calibri"/>
                <a:sym typeface="Calibri"/>
              </a:rPr>
              <a:t>).</a:t>
            </a:r>
            <a:endParaRPr dirty="0"/>
          </a:p>
          <a:p>
            <a:pPr marL="228600" lvl="0" indent="-228600" algn="l" rtl="0">
              <a:lnSpc>
                <a:spcPct val="90000"/>
              </a:lnSpc>
              <a:spcBef>
                <a:spcPts val="1000"/>
              </a:spcBef>
              <a:spcAft>
                <a:spcPts val="0"/>
              </a:spcAft>
              <a:buClr>
                <a:srgbClr val="595959"/>
              </a:buClr>
              <a:buSzPts val="2000"/>
              <a:buChar char="•"/>
            </a:pPr>
            <a:r>
              <a:rPr lang="en-US" sz="2000" dirty="0">
                <a:latin typeface="Calibri"/>
                <a:ea typeface="Calibri"/>
                <a:cs typeface="Calibri"/>
                <a:sym typeface="Calibri"/>
              </a:rPr>
              <a:t>American School Superintendents Association endorses Coordinated School Health :</a:t>
            </a:r>
            <a:endParaRPr dirty="0"/>
          </a:p>
          <a:p>
            <a:pPr marL="685800" lvl="1" indent="-228600" algn="l" rtl="0">
              <a:lnSpc>
                <a:spcPct val="90000"/>
              </a:lnSpc>
              <a:spcBef>
                <a:spcPts val="500"/>
              </a:spcBef>
              <a:spcAft>
                <a:spcPts val="0"/>
              </a:spcAft>
              <a:buClr>
                <a:srgbClr val="595959"/>
              </a:buClr>
              <a:buSzPts val="2000"/>
              <a:buChar char="•"/>
            </a:pPr>
            <a:r>
              <a:rPr lang="en-US" sz="2000" dirty="0">
                <a:latin typeface="Calibri"/>
                <a:ea typeface="Calibri"/>
                <a:cs typeface="Calibri"/>
                <a:sym typeface="Calibri"/>
              </a:rPr>
              <a:t>Schools play a critical role in promoting health; </a:t>
            </a:r>
            <a:r>
              <a:rPr lang="en-US" sz="2000" dirty="0" smtClean="0">
                <a:latin typeface="Calibri"/>
                <a:ea typeface="Calibri"/>
                <a:cs typeface="Calibri"/>
                <a:sym typeface="Calibri"/>
              </a:rPr>
              <a:t>improved </a:t>
            </a:r>
            <a:r>
              <a:rPr lang="en-US" sz="2000" dirty="0">
                <a:latin typeface="Calibri"/>
                <a:ea typeface="Calibri"/>
                <a:cs typeface="Calibri"/>
                <a:sym typeface="Calibri"/>
              </a:rPr>
              <a:t>health leads to increased academic success, and healthy students are better learners.</a:t>
            </a:r>
            <a:endParaRPr dirty="0"/>
          </a:p>
          <a:p>
            <a:pPr marL="685800" lvl="1" indent="-228600" algn="l" rtl="0">
              <a:lnSpc>
                <a:spcPct val="90000"/>
              </a:lnSpc>
              <a:spcBef>
                <a:spcPts val="500"/>
              </a:spcBef>
              <a:spcAft>
                <a:spcPts val="0"/>
              </a:spcAft>
              <a:buClr>
                <a:srgbClr val="595959"/>
              </a:buClr>
              <a:buSzPts val="2000"/>
              <a:buChar char="•"/>
            </a:pPr>
            <a:r>
              <a:rPr lang="en-US" sz="2000" b="1" dirty="0">
                <a:latin typeface="Calibri"/>
                <a:ea typeface="Calibri"/>
                <a:cs typeface="Calibri"/>
                <a:sym typeface="Calibri"/>
              </a:rPr>
              <a:t>The link between health and schools has become more important during </a:t>
            </a:r>
            <a:r>
              <a:rPr lang="en-US" sz="2000" b="1" dirty="0" smtClean="0">
                <a:latin typeface="Calibri"/>
                <a:ea typeface="Calibri"/>
                <a:cs typeface="Calibri"/>
                <a:sym typeface="Calibri"/>
              </a:rPr>
              <a:t>Covid-19 </a:t>
            </a:r>
            <a:r>
              <a:rPr lang="en-US" sz="2000" b="1" dirty="0">
                <a:latin typeface="Calibri"/>
                <a:ea typeface="Calibri"/>
                <a:cs typeface="Calibri"/>
                <a:sym typeface="Calibri"/>
              </a:rPr>
              <a:t>!</a:t>
            </a:r>
            <a:endParaRPr dirty="0"/>
          </a:p>
          <a:p>
            <a:pPr marL="685800" lvl="1" indent="-142875" algn="l" rtl="0">
              <a:lnSpc>
                <a:spcPct val="90000"/>
              </a:lnSpc>
              <a:spcBef>
                <a:spcPts val="500"/>
              </a:spcBef>
              <a:spcAft>
                <a:spcPts val="0"/>
              </a:spcAft>
              <a:buClr>
                <a:srgbClr val="595959"/>
              </a:buClr>
              <a:buSzPts val="1350"/>
              <a:buNone/>
            </a:pPr>
            <a:endParaRPr sz="1350" dirty="0">
              <a:highlight>
                <a:srgbClr val="FFFF00"/>
              </a:highlight>
            </a:endParaRPr>
          </a:p>
          <a:p>
            <a:pPr marL="685800" lvl="1" indent="-142875" algn="l" rtl="0">
              <a:lnSpc>
                <a:spcPct val="90000"/>
              </a:lnSpc>
              <a:spcBef>
                <a:spcPts val="500"/>
              </a:spcBef>
              <a:spcAft>
                <a:spcPts val="0"/>
              </a:spcAft>
              <a:buClr>
                <a:srgbClr val="595959"/>
              </a:buClr>
              <a:buSzPts val="1350"/>
              <a:buNone/>
            </a:pPr>
            <a:endParaRPr sz="1350" dirty="0">
              <a:highlight>
                <a:srgbClr val="FFFF00"/>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9"/>
          <p:cNvSpPr txBox="1">
            <a:spLocks noGrp="1"/>
          </p:cNvSpPr>
          <p:nvPr>
            <p:ph type="title"/>
          </p:nvPr>
        </p:nvSpPr>
        <p:spPr>
          <a:xfrm>
            <a:off x="628650" y="536027"/>
            <a:ext cx="6541825" cy="96957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595959"/>
              </a:buClr>
              <a:buSzPts val="4000"/>
              <a:buFont typeface="Calibri"/>
              <a:buNone/>
            </a:pPr>
            <a:r>
              <a:rPr lang="en-US" sz="4000">
                <a:latin typeface="Calibri"/>
                <a:ea typeface="Calibri"/>
                <a:cs typeface="Calibri"/>
                <a:sym typeface="Calibri"/>
              </a:rPr>
              <a:t>The 21</a:t>
            </a:r>
            <a:r>
              <a:rPr lang="en-US" sz="4000" baseline="30000">
                <a:latin typeface="Calibri"/>
                <a:ea typeface="Calibri"/>
                <a:cs typeface="Calibri"/>
                <a:sym typeface="Calibri"/>
              </a:rPr>
              <a:t>st</a:t>
            </a:r>
            <a:r>
              <a:rPr lang="en-US" sz="4000">
                <a:latin typeface="Calibri"/>
                <a:ea typeface="Calibri"/>
                <a:cs typeface="Calibri"/>
                <a:sym typeface="Calibri"/>
              </a:rPr>
              <a:t> Century School Nurse</a:t>
            </a:r>
            <a:endParaRPr/>
          </a:p>
        </p:txBody>
      </p:sp>
      <p:sp>
        <p:nvSpPr>
          <p:cNvPr id="88" name="Google Shape;88;p9"/>
          <p:cNvSpPr txBox="1">
            <a:spLocks noGrp="1"/>
          </p:cNvSpPr>
          <p:nvPr>
            <p:ph type="body" idx="1"/>
          </p:nvPr>
        </p:nvSpPr>
        <p:spPr>
          <a:xfrm>
            <a:off x="628650" y="1773621"/>
            <a:ext cx="7886700" cy="3980793"/>
          </a:xfrm>
          <a:prstGeom prst="rect">
            <a:avLst/>
          </a:prstGeom>
          <a:noFill/>
          <a:ln>
            <a:noFill/>
          </a:ln>
        </p:spPr>
        <p:txBody>
          <a:bodyPr spcFirstLastPara="1" wrap="square" lIns="91425" tIns="45700" rIns="91425" bIns="45700" anchor="t" anchorCtr="0">
            <a:normAutofit lnSpcReduction="10000"/>
          </a:bodyPr>
          <a:lstStyle/>
          <a:p>
            <a:pPr marL="228600" lvl="0" indent="-279400" algn="l" rtl="0">
              <a:lnSpc>
                <a:spcPct val="90000"/>
              </a:lnSpc>
              <a:spcBef>
                <a:spcPts val="0"/>
              </a:spcBef>
              <a:spcAft>
                <a:spcPts val="0"/>
              </a:spcAft>
              <a:buClr>
                <a:srgbClr val="595959"/>
              </a:buClr>
              <a:buSzPts val="4400"/>
              <a:buChar char="•"/>
            </a:pPr>
            <a:r>
              <a:rPr lang="en-US" sz="4400" dirty="0">
                <a:latin typeface="Calibri"/>
                <a:ea typeface="Calibri"/>
                <a:cs typeface="Calibri"/>
                <a:sym typeface="Calibri"/>
              </a:rPr>
              <a:t>Community/Public health</a:t>
            </a:r>
            <a:endParaRPr dirty="0"/>
          </a:p>
          <a:p>
            <a:pPr marL="228600" lvl="0" indent="-279400" algn="l" rtl="0">
              <a:lnSpc>
                <a:spcPct val="90000"/>
              </a:lnSpc>
              <a:spcBef>
                <a:spcPts val="1000"/>
              </a:spcBef>
              <a:spcAft>
                <a:spcPts val="0"/>
              </a:spcAft>
              <a:buClr>
                <a:srgbClr val="595959"/>
              </a:buClr>
              <a:buSzPts val="4400"/>
              <a:buChar char="•"/>
            </a:pPr>
            <a:r>
              <a:rPr lang="en-US" sz="4400" dirty="0">
                <a:latin typeface="Calibri"/>
                <a:ea typeface="Calibri"/>
                <a:cs typeface="Calibri"/>
                <a:sym typeface="Calibri"/>
              </a:rPr>
              <a:t>Care Coordination</a:t>
            </a:r>
            <a:endParaRPr dirty="0"/>
          </a:p>
          <a:p>
            <a:pPr marL="228600" lvl="0" indent="-279400" algn="l" rtl="0">
              <a:lnSpc>
                <a:spcPct val="90000"/>
              </a:lnSpc>
              <a:spcBef>
                <a:spcPts val="1000"/>
              </a:spcBef>
              <a:spcAft>
                <a:spcPts val="0"/>
              </a:spcAft>
              <a:buClr>
                <a:srgbClr val="595959"/>
              </a:buClr>
              <a:buSzPts val="4400"/>
              <a:buChar char="•"/>
            </a:pPr>
            <a:r>
              <a:rPr lang="en-US" sz="4400" dirty="0">
                <a:latin typeface="Calibri"/>
                <a:ea typeface="Calibri"/>
                <a:cs typeface="Calibri"/>
                <a:sym typeface="Calibri"/>
              </a:rPr>
              <a:t>Leadership</a:t>
            </a:r>
            <a:endParaRPr dirty="0"/>
          </a:p>
          <a:p>
            <a:pPr marL="228600" lvl="0" indent="-279400" algn="l" rtl="0">
              <a:lnSpc>
                <a:spcPct val="90000"/>
              </a:lnSpc>
              <a:spcBef>
                <a:spcPts val="1000"/>
              </a:spcBef>
              <a:spcAft>
                <a:spcPts val="0"/>
              </a:spcAft>
              <a:buClr>
                <a:srgbClr val="595959"/>
              </a:buClr>
              <a:buSzPts val="4400"/>
              <a:buChar char="•"/>
            </a:pPr>
            <a:r>
              <a:rPr lang="en-US" sz="4400" dirty="0">
                <a:latin typeface="Calibri"/>
                <a:ea typeface="Calibri"/>
                <a:cs typeface="Calibri"/>
                <a:sym typeface="Calibri"/>
              </a:rPr>
              <a:t>Quality </a:t>
            </a:r>
            <a:r>
              <a:rPr lang="en-US" sz="4400" dirty="0" smtClean="0">
                <a:latin typeface="Calibri"/>
                <a:ea typeface="Calibri"/>
                <a:cs typeface="Calibri"/>
                <a:sym typeface="Calibri"/>
              </a:rPr>
              <a:t>Improvement</a:t>
            </a:r>
          </a:p>
          <a:p>
            <a:pPr marL="228600" lvl="0" indent="-279400" algn="l" rtl="0">
              <a:lnSpc>
                <a:spcPct val="90000"/>
              </a:lnSpc>
              <a:spcBef>
                <a:spcPts val="1000"/>
              </a:spcBef>
              <a:spcAft>
                <a:spcPts val="0"/>
              </a:spcAft>
              <a:buClr>
                <a:srgbClr val="595959"/>
              </a:buClr>
              <a:buSzPts val="4400"/>
              <a:buChar char="•"/>
            </a:pPr>
            <a:r>
              <a:rPr lang="en-US" sz="4400" dirty="0" smtClean="0">
                <a:latin typeface="Calibri" panose="020F0502020204030204" pitchFamily="34" charset="0"/>
                <a:cs typeface="Calibri" panose="020F0502020204030204" pitchFamily="34" charset="0"/>
              </a:rPr>
              <a:t>Assessment of physical &amp; mental health</a:t>
            </a:r>
            <a:endParaRPr sz="4400"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1099</Words>
  <Application>Microsoft Office PowerPoint</Application>
  <PresentationFormat>On-screen Show (4:3)</PresentationFormat>
  <Paragraphs>131</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A Nurse in Every KY School All Day, Every Day</vt:lpstr>
      <vt:lpstr>Kentucky’s Kids</vt:lpstr>
      <vt:lpstr>Kentucky’s Kids</vt:lpstr>
      <vt:lpstr>Kentucky’s Kids-Pandemic</vt:lpstr>
      <vt:lpstr>Significance</vt:lpstr>
      <vt:lpstr>Concerns</vt:lpstr>
      <vt:lpstr>The Future</vt:lpstr>
      <vt:lpstr>Support for school nurses</vt:lpstr>
      <vt:lpstr>The 21st Century School Nurse</vt:lpstr>
      <vt:lpstr>The Solution: A School Nurse in Every School All Day Every Day   Research Has Shown Schools With Nurses Have:   </vt:lpstr>
      <vt:lpstr>School Nurse Mental Health Intervention:</vt:lpstr>
      <vt:lpstr>School Nurse’s Role in Covid -19</vt:lpstr>
      <vt:lpstr>Funding Support</vt:lpstr>
      <vt:lpstr>Funding A School Nurse in Every KY School, All Day, Every Day</vt:lpstr>
      <vt:lpstr>Funding A School Nurse All Day, Every Day </vt:lpstr>
      <vt:lpstr>Funding A School Nurse All Day, Every Day </vt:lpstr>
      <vt:lpstr>Funding A School Nurse All Day, Every Day </vt:lpstr>
      <vt:lpstr>Funding A School Nurse All Day, Every Day </vt:lpstr>
      <vt:lpstr>Funding A School Nurse All Day, Every Day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School Nurse in Every School Every day</dc:title>
  <dc:creator>Eyedea Design</dc:creator>
  <cp:lastModifiedBy>Sheila PHD</cp:lastModifiedBy>
  <cp:revision>5</cp:revision>
  <dcterms:created xsi:type="dcterms:W3CDTF">2019-03-29T16:01:05Z</dcterms:created>
  <dcterms:modified xsi:type="dcterms:W3CDTF">2022-01-13T16:35:39Z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0x0101006E2CC3402E8E254A92B9026B192DD18C</vt:lpwstr>
  </property>
</Properties>
</file>