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39" r:id="rId5"/>
    <p:sldId id="606" r:id="rId6"/>
    <p:sldId id="616" r:id="rId7"/>
    <p:sldId id="598" r:id="rId8"/>
    <p:sldId id="599" r:id="rId9"/>
    <p:sldId id="613" r:id="rId10"/>
    <p:sldId id="597" r:id="rId11"/>
    <p:sldId id="609" r:id="rId12"/>
    <p:sldId id="610" r:id="rId13"/>
    <p:sldId id="615" r:id="rId14"/>
    <p:sldId id="611" r:id="rId15"/>
    <p:sldId id="595" r:id="rId16"/>
    <p:sldId id="263" r:id="rId17"/>
    <p:sldId id="605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336D0C-73A0-93E2-ACDF-497E75703CC3}" name="Guest User" initials="GU" userId="S::urn:spo:anon#28c56df157f0310dfe55c69adbaa944e7f67c123e39d3fc5e42a7a73c0788111::" providerId="AD"/>
  <p188:author id="{9623A83D-E475-210E-B40B-85B309A176AA}" name="Hargis, Beth - KDE Associate Commissioner" initials="HC" userId="S::beth.hargis2@education.ky.gov::80f26e15-9625-4723-b5c8-3153a917ed69" providerId="AD"/>
  <p188:author id="{DA1D8562-945C-5BE9-A027-B2C69832AD9F}" name="Satterwhite, Regan - Office of Career and Technical Education" initials="SROoCaTE" userId="S::regan.satterwhite@education.ky.gov::f293c650-a887-4416-9737-4a478a9e6d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80"/>
    <a:srgbClr val="3447D4"/>
    <a:srgbClr val="1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3D88E-8F04-04F0-D0BD-AA826F5530ED}" v="2" dt="2023-02-10T12:18:19.560"/>
    <p1510:client id="{68D8B85C-62F8-45D3-BDA7-A7DE065FBF5F}" v="1694" dt="2023-02-10T13:30:04.488"/>
    <p1510:client id="{EEADF239-251D-4CF9-A058-EBB5C3DF5BDC}" v="270" vWet="272" dt="2023-02-09T19:46:02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51BF3-1CCA-41DF-A35C-278C4BEDFE58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E625-C675-4A30-B99E-E1BBD686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723ee20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723ee206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by inviting them to see HQ pathways…….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E625-C675-4A30-B99E-E1BBD68657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62" y="365125"/>
            <a:ext cx="81487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554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365125"/>
            <a:ext cx="8109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eonline.org/professional-development/high-quality-cte-tools/high-quality-cte-libra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wib.ky.gov/Pages/CTE-Certification-Process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ky.gov/CTE/cter/Pages/TRACK.aspx" TargetMode="External"/><Relationship Id="rId5" Type="http://schemas.openxmlformats.org/officeDocument/2006/relationships/hyperlink" Target="https://education.ky.gov/CTE/endofprog/Documents/2022_CTE-EOP_Assess_State_Rep.pdf" TargetMode="External"/><Relationship Id="rId4" Type="http://schemas.openxmlformats.org/officeDocument/2006/relationships/hyperlink" Target="https://docs.google.com/spreadsheets/d/1FlVD_8Nd8SYjhX_h0sZ8Ej-7FKWEfpp7PE6sP_OWAsw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spreadsheets/d/1-o2q9Z3C8Vy5OXjNutwrZ-R3BEAb1UlDAA0zxtbeJ7Q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1" y="-293913"/>
            <a:ext cx="9122229" cy="5886846"/>
          </a:xfrm>
        </p:spPr>
        <p:txBody>
          <a:bodyPr/>
          <a:lstStyle/>
          <a:p>
            <a:r>
              <a:rPr lang="en-US" sz="3600" b="1"/>
              <a:t>Kentucky’s Secondary                              </a:t>
            </a:r>
            <a:br>
              <a:rPr lang="en-US" sz="3600" b="1"/>
            </a:br>
            <a:r>
              <a:rPr lang="en-US" sz="3600" b="1"/>
              <a:t>Career &amp; Technical Education (CTE)</a:t>
            </a:r>
            <a:br>
              <a:rPr lang="en-US" sz="3600" b="1"/>
            </a:br>
            <a:r>
              <a:rPr lang="en-US" sz="3600" b="1"/>
              <a:t>Funding </a:t>
            </a:r>
            <a:br>
              <a:rPr lang="en-US" sz="4400" b="1">
                <a:solidFill>
                  <a:srgbClr val="FF0000"/>
                </a:solidFill>
              </a:rPr>
            </a:br>
            <a:br>
              <a:rPr lang="en-US" sz="2000" b="1" i="1"/>
            </a:br>
            <a:r>
              <a:rPr lang="en-US" sz="2400" b="1" i="1"/>
              <a:t>Beth Hargis, Ed. D. </a:t>
            </a:r>
            <a:br>
              <a:rPr lang="en-US" sz="2400" b="1" i="1"/>
            </a:br>
            <a:r>
              <a:rPr lang="en-US" sz="2400" i="1"/>
              <a:t>Associate Commissioner</a:t>
            </a:r>
            <a:br>
              <a:rPr lang="en-US" sz="2400" i="1"/>
            </a:br>
            <a:br>
              <a:rPr lang="en-US" sz="2400" b="1" i="1"/>
            </a:br>
            <a:r>
              <a:rPr lang="en-US" sz="2400" b="1" i="1"/>
              <a:t>Regan Satterwhite</a:t>
            </a:r>
            <a:br>
              <a:rPr lang="en-US" sz="2400" b="1" i="1"/>
            </a:br>
            <a:r>
              <a:rPr lang="en-US" sz="2400" i="1"/>
              <a:t>Executive Advisor</a:t>
            </a:r>
            <a:br>
              <a:rPr lang="en-US" sz="2400" b="1" i="1"/>
            </a:br>
            <a:br>
              <a:rPr lang="en-US" sz="2400" b="1" i="1"/>
            </a:br>
            <a:br>
              <a:rPr lang="en-US" sz="2400" i="1"/>
            </a:br>
            <a:r>
              <a:rPr lang="en-US" sz="2400" b="1" i="1"/>
              <a:t> </a:t>
            </a:r>
            <a:r>
              <a:rPr lang="en-US" sz="1800" i="1"/>
              <a:t>Kentucky Department of Education</a:t>
            </a:r>
            <a:br>
              <a:rPr lang="en-US" sz="1800" i="1"/>
            </a:br>
            <a:r>
              <a:rPr lang="en-US" sz="1800" i="1"/>
              <a:t>Office of Career &amp; Technical Education</a:t>
            </a:r>
            <a:br>
              <a:rPr lang="en-US" sz="2400" i="1"/>
            </a:b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20655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743D-86A5-B4E3-6FC6-28E27C6D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365125"/>
            <a:ext cx="8276253" cy="1325563"/>
          </a:xfrm>
        </p:spPr>
        <p:txBody>
          <a:bodyPr/>
          <a:lstStyle/>
          <a:p>
            <a:pPr algn="r"/>
            <a:r>
              <a:rPr lang="en-US"/>
              <a:t>Pathway Enhancements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C5BCF-9F44-B667-867F-BBCC98AEB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295400"/>
            <a:ext cx="8568143" cy="44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3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2C35E3-2228-3795-11E2-5F1D7B9F42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643188"/>
            <a:ext cx="8851900" cy="2614612"/>
          </a:xfrm>
        </p:spPr>
        <p:txBody>
          <a:bodyPr/>
          <a:lstStyle/>
          <a:p>
            <a:pPr marL="0" indent="0">
              <a:buNone/>
            </a:pPr>
            <a:r>
              <a:rPr lang="en-US" i="1"/>
              <a:t>Principal, Franklin Co. Career and Technical Center (CTC)</a:t>
            </a:r>
          </a:p>
          <a:p>
            <a:pPr marL="0" indent="0">
              <a:buNone/>
            </a:pPr>
            <a:r>
              <a:rPr lang="en-US" i="1"/>
              <a:t>CTE Coordinator, Franklin Co. Public Schools 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A779C9-444A-AF33-3C5E-1AC8BA41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82" y="3659976"/>
            <a:ext cx="3058793" cy="305879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28D0335-01E5-B085-A2BB-BB281AF1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808922"/>
            <a:ext cx="11055625" cy="834887"/>
          </a:xfrm>
        </p:spPr>
        <p:txBody>
          <a:bodyPr>
            <a:normAutofit/>
          </a:bodyPr>
          <a:lstStyle/>
          <a:p>
            <a:r>
              <a:rPr lang="en-US"/>
              <a:t>John Sanders</a:t>
            </a:r>
          </a:p>
        </p:txBody>
      </p:sp>
    </p:spTree>
    <p:extLst>
      <p:ext uri="{BB962C8B-B14F-4D97-AF65-F5344CB8AC3E}">
        <p14:creationId xmlns:p14="http://schemas.microsoft.com/office/powerpoint/2010/main" val="155416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2D4E-86D8-457B-928E-5A661A22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/>
              <a:t>Current Legislative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F9B31-0207-4913-9579-681B4783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" y="1825625"/>
            <a:ext cx="11231252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/>
              <a:t>Sustain adequate funding and reform for funding distribution</a:t>
            </a:r>
          </a:p>
          <a:p>
            <a:pPr marL="457200" lvl="1" indent="0">
              <a:buNone/>
            </a:pPr>
            <a:endParaRPr lang="en-US" sz="2800">
              <a:highlight>
                <a:srgbClr val="FFFF00"/>
              </a:highlight>
            </a:endParaRPr>
          </a:p>
          <a:p>
            <a:pPr lvl="2"/>
            <a:r>
              <a:rPr lang="en-US" sz="2800"/>
              <a:t>Codify the appropriate amount of funding </a:t>
            </a:r>
          </a:p>
          <a:p>
            <a:pPr lvl="2"/>
            <a:r>
              <a:rPr lang="en-US" sz="2800"/>
              <a:t>Codify a unified formula that funds</a:t>
            </a:r>
            <a:r>
              <a:rPr lang="en-US" sz="2800" i="1"/>
              <a:t> ALL </a:t>
            </a:r>
            <a:r>
              <a:rPr lang="en-US" sz="2800"/>
              <a:t>programs equitably and incentivizes schools to produce high-quality programs </a:t>
            </a:r>
          </a:p>
          <a:p>
            <a:pPr marL="0" indent="0">
              <a:buNone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24729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723ee206e_1_0"/>
          <p:cNvSpPr txBox="1">
            <a:spLocks noGrp="1"/>
          </p:cNvSpPr>
          <p:nvPr>
            <p:ph type="title"/>
          </p:nvPr>
        </p:nvSpPr>
        <p:spPr>
          <a:xfrm>
            <a:off x="5194998" y="0"/>
            <a:ext cx="7345344" cy="16908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High-Quality CTE Indicators</a:t>
            </a:r>
            <a:endParaRPr/>
          </a:p>
        </p:txBody>
      </p:sp>
      <p:sp>
        <p:nvSpPr>
          <p:cNvPr id="119" name="Google Shape;119;g1e723ee206e_1_0"/>
          <p:cNvSpPr txBox="1">
            <a:spLocks noGrp="1"/>
          </p:cNvSpPr>
          <p:nvPr>
            <p:ph type="body" idx="1"/>
          </p:nvPr>
        </p:nvSpPr>
        <p:spPr>
          <a:xfrm>
            <a:off x="838200" y="1473650"/>
            <a:ext cx="5181600" cy="470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highlight>
                  <a:srgbClr val="FFF2CC"/>
                </a:highlight>
              </a:rPr>
              <a:t>Standards-aligned and Integrated Curriculum</a:t>
            </a:r>
            <a:endParaRPr sz="2500">
              <a:highlight>
                <a:srgbClr val="FFF2CC"/>
              </a:highlight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highlight>
                  <a:srgbClr val="FFF2CC"/>
                </a:highlight>
              </a:rPr>
              <a:t>Sequencing and Articulation</a:t>
            </a:r>
            <a:endParaRPr sz="2500">
              <a:highlight>
                <a:srgbClr val="FFF2CC"/>
              </a:highlight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highlight>
                  <a:srgbClr val="FFF2CC"/>
                </a:highlight>
              </a:rPr>
              <a:t>Student Assessment</a:t>
            </a:r>
            <a:endParaRPr sz="2500">
              <a:highlight>
                <a:srgbClr val="FFF2CC"/>
              </a:highlight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Prepared and Effective Program Staff</a:t>
            </a:r>
            <a:endParaRPr sz="2500"/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Engaging Instruction</a:t>
            </a:r>
            <a:endParaRPr sz="2500"/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Access and Equity</a:t>
            </a:r>
            <a:endParaRPr sz="2500"/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Facilities, Equipment, Technology, and Materials</a:t>
            </a:r>
            <a:endParaRPr sz="25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e723ee206e_1_0"/>
          <p:cNvSpPr txBox="1">
            <a:spLocks noGrp="1"/>
          </p:cNvSpPr>
          <p:nvPr>
            <p:ph type="body" idx="2"/>
          </p:nvPr>
        </p:nvSpPr>
        <p:spPr>
          <a:xfrm>
            <a:off x="6172200" y="1473650"/>
            <a:ext cx="5181600" cy="470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highlight>
                  <a:srgbClr val="FFF2CC"/>
                </a:highlight>
              </a:rPr>
              <a:t>Business and Community Partnerships</a:t>
            </a:r>
            <a:endParaRPr sz="2500">
              <a:highlight>
                <a:srgbClr val="FFF2CC"/>
              </a:highlight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Student Career Development</a:t>
            </a:r>
            <a:endParaRPr sz="2500"/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highlight>
                  <a:srgbClr val="FFF2CC"/>
                </a:highlight>
              </a:rPr>
              <a:t>Career and Technical Student Organizations</a:t>
            </a:r>
            <a:endParaRPr sz="2500">
              <a:highlight>
                <a:srgbClr val="FFF2CC"/>
              </a:highlight>
            </a:endParaRPr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Work-Based Learning</a:t>
            </a:r>
            <a:endParaRPr sz="2500"/>
          </a:p>
          <a:p>
            <a:pPr marL="457200" lvl="0" indent="-38735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2500"/>
              <a:buChar char="•"/>
            </a:pPr>
            <a:r>
              <a:rPr lang="en-US" sz="2500"/>
              <a:t>Data and Program Improvement</a:t>
            </a:r>
            <a:endParaRPr sz="3300"/>
          </a:p>
        </p:txBody>
      </p:sp>
      <p:sp>
        <p:nvSpPr>
          <p:cNvPr id="121" name="Google Shape;121;g1e723ee206e_1_0"/>
          <p:cNvSpPr txBox="1"/>
          <p:nvPr/>
        </p:nvSpPr>
        <p:spPr>
          <a:xfrm>
            <a:off x="6093300" y="4939400"/>
            <a:ext cx="53394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highlight>
                  <a:srgbClr val="FFF2CC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*Identifies Carl D. Perkins Act Requirement</a:t>
            </a:r>
            <a:endParaRPr sz="2000" i="1">
              <a:highlight>
                <a:srgbClr val="FFF2CC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67131A-6434-F284-61CB-5CEA6934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01" y="257709"/>
            <a:ext cx="6235557" cy="62355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641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0A07AB0-6DA0-423C-7150-43BE6C5A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18" y="174661"/>
            <a:ext cx="5383658" cy="53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0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F88A-FCA4-1921-D981-65F3D91A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KY CTE Quick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9972-88DD-423A-9E4A-E9ED3370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411550"/>
            <a:ext cx="11440886" cy="44654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780"/>
                </a:solidFill>
              </a:rPr>
              <a:t>During the 2021-2022 school year: </a:t>
            </a:r>
          </a:p>
          <a:p>
            <a:r>
              <a:rPr lang="en-US" i="1" dirty="0"/>
              <a:t>71% of secondary students were enrolled in CTE </a:t>
            </a:r>
          </a:p>
          <a:p>
            <a:r>
              <a:rPr lang="en-US" i="1" dirty="0"/>
              <a:t>43% of CTE students were concentrators</a:t>
            </a:r>
          </a:p>
          <a:p>
            <a:r>
              <a:rPr lang="en-US" i="1" dirty="0"/>
              <a:t>98% of 12th-grade concentrators graduated</a:t>
            </a:r>
          </a:p>
          <a:p>
            <a:r>
              <a:rPr lang="en-US" i="1" dirty="0"/>
              <a:t>Over 14,000 high school CTE concentrators graduated with at least one recognized postsecondary credential </a:t>
            </a:r>
          </a:p>
          <a:p>
            <a:r>
              <a:rPr lang="en-US" i="1" dirty="0"/>
              <a:t>Over 50,000 CTE students participated in a Career and Technical Student Organization (CTSO)</a:t>
            </a:r>
          </a:p>
          <a:p>
            <a:endParaRPr lang="en-US" i="1" dirty="0"/>
          </a:p>
          <a:p>
            <a:pPr marL="0" indent="0" algn="r">
              <a:buNone/>
            </a:pPr>
            <a:r>
              <a:rPr lang="en-US" sz="1800" i="1" dirty="0"/>
              <a:t>Source: ACTEonline.org; careertech.org/</a:t>
            </a:r>
            <a:r>
              <a:rPr lang="en-US" sz="1800" i="1" dirty="0" err="1"/>
              <a:t>cte</a:t>
            </a:r>
            <a:r>
              <a:rPr lang="en-US" sz="1800" i="1" dirty="0"/>
              <a:t>-your-state; Kentucky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35846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F5E6-0BB4-D79E-0339-C8C1E532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907599" cy="6233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2021-2022 Earned Postsecondary Credentials for CTE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C6BEB5-1E00-8F31-F65A-199AF74F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54" y="1079973"/>
            <a:ext cx="10487664" cy="57780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2FB632-A711-D06D-AA64-3DB20D7401D4}"/>
              </a:ext>
            </a:extLst>
          </p:cNvPr>
          <p:cNvSpPr txBox="1"/>
          <p:nvPr/>
        </p:nvSpPr>
        <p:spPr>
          <a:xfrm>
            <a:off x="1180730" y="2769833"/>
            <a:ext cx="2734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3"/>
              </a:rPr>
              <a:t>Industry Certification Process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i="1" dirty="0">
                <a:hlinkClick r:id="rId4"/>
              </a:rPr>
              <a:t>2021-2022 Industry Cert. Report</a:t>
            </a:r>
            <a:endParaRPr lang="en-US" sz="1400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DB7861-7DDF-0688-A97E-9EDF661F9F74}"/>
              </a:ext>
            </a:extLst>
          </p:cNvPr>
          <p:cNvSpPr txBox="1"/>
          <p:nvPr/>
        </p:nvSpPr>
        <p:spPr>
          <a:xfrm>
            <a:off x="1305017" y="6383045"/>
            <a:ext cx="291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5"/>
              </a:rPr>
              <a:t>2022 EOP State Report</a:t>
            </a:r>
            <a:endParaRPr lang="en-US" sz="14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869808-E250-A26A-4245-605590DD8527}"/>
              </a:ext>
            </a:extLst>
          </p:cNvPr>
          <p:cNvSpPr txBox="1"/>
          <p:nvPr/>
        </p:nvSpPr>
        <p:spPr>
          <a:xfrm>
            <a:off x="8691238" y="4530714"/>
            <a:ext cx="305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6"/>
              </a:rPr>
              <a:t>TRACK: Tech Ready Apprentices for Careers in KY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6635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9F75-E1A5-8552-07D1-3FC780E29C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4848" y="344343"/>
            <a:ext cx="8108950" cy="1325563"/>
          </a:xfrm>
        </p:spPr>
        <p:txBody>
          <a:bodyPr/>
          <a:lstStyle/>
          <a:p>
            <a:r>
              <a:rPr lang="en-US" dirty="0"/>
              <a:t>Kentucky CTE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5C9C1-87B3-D2AA-270D-C159F370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6512">
            <a:off x="579141" y="1854118"/>
            <a:ext cx="3815864" cy="4232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BD7EB-A87F-01EF-755C-882C8AD3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0000">
            <a:off x="4245020" y="2441441"/>
            <a:ext cx="3878874" cy="4120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7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2C2DB3-A027-B22A-A8DB-901FEE61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358218"/>
            <a:ext cx="8586399" cy="85783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Funding Report Recommendations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A51733-D069-CCB0-2FA8-539078C88A07}"/>
              </a:ext>
            </a:extLst>
          </p:cNvPr>
          <p:cNvSpPr txBox="1"/>
          <p:nvPr/>
        </p:nvSpPr>
        <p:spPr>
          <a:xfrm>
            <a:off x="273377" y="1385740"/>
            <a:ext cx="1155726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u="sng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Base funding for CTE on state goals and business and industry needs;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Convene a committee to explore ways of funding CTCs and ATCs equally;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Provide </a:t>
            </a:r>
            <a:r>
              <a:rPr lang="en-US" sz="1800" b="1" i="1" u="sng" dirty="0"/>
              <a:t>adequate funding</a:t>
            </a:r>
            <a:r>
              <a:rPr lang="en-US" sz="1800" b="1" i="1" dirty="0"/>
              <a:t> </a:t>
            </a:r>
            <a:r>
              <a:rPr lang="en-US" sz="1800" dirty="0"/>
              <a:t>for CTE programs to accomplish state priorities;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Create a proactive, intentional process of funding large equipment purchases and maintaining and/or upgrading current equipment;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Allow locally-operated centers and schools to set a budget for the entire school year;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Consider an additional </a:t>
            </a:r>
            <a:r>
              <a:rPr lang="en-US" sz="1800" b="1" i="1" u="sng" dirty="0"/>
              <a:t>per-pupil funding formula weight tied to state-prioritized occupational and program areas based on state and regional industry needs; and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1800" b="1" i="1" u="sng" dirty="0"/>
              <a:t>Explore CTE performance funding.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1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A6F8-2E73-E6B4-66D0-4A14D97B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2022 HB 1 (State Budget)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53A1DA-0763-6B6D-A391-B01EF1893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6" y="1908699"/>
            <a:ext cx="4448561" cy="42809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/>
              <a:t>Provided an increase of $58 million to </a:t>
            </a:r>
            <a:r>
              <a:rPr lang="en-US" sz="2400" dirty="0"/>
              <a:t>secondary </a:t>
            </a:r>
            <a:r>
              <a:rPr lang="en-US" sz="2400"/>
              <a:t>CTE </a:t>
            </a:r>
          </a:p>
          <a:p>
            <a:pPr>
              <a:lnSpc>
                <a:spcPct val="100000"/>
              </a:lnSpc>
            </a:pPr>
            <a:r>
              <a:rPr lang="en-US" sz="2400"/>
              <a:t>More than tripled the number of state-funded CTE locations</a:t>
            </a:r>
          </a:p>
          <a:p>
            <a:pPr>
              <a:lnSpc>
                <a:spcPct val="100000"/>
              </a:lnSpc>
            </a:pPr>
            <a:r>
              <a:rPr lang="en-US" sz="2400"/>
              <a:t>For the first time ever, ALL CTE programs received funding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DE778587-EB10-03B7-0FDA-C423FF14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4" y="1374782"/>
            <a:ext cx="5971713" cy="44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1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57AE-9935-8391-F245-86EA7A50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BDD8B-4000-C429-2680-4FEBD8D30AD0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FC23D6-9919-58F8-6792-C405B00BD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7807"/>
              </p:ext>
            </p:extLst>
          </p:nvPr>
        </p:nvGraphicFramePr>
        <p:xfrm>
          <a:off x="281354" y="234797"/>
          <a:ext cx="11072444" cy="556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267">
                  <a:extLst>
                    <a:ext uri="{9D8B030D-6E8A-4147-A177-3AD203B41FA5}">
                      <a16:colId xmlns:a16="http://schemas.microsoft.com/office/drawing/2014/main" val="3841170783"/>
                    </a:ext>
                  </a:extLst>
                </a:gridCol>
                <a:gridCol w="1900910">
                  <a:extLst>
                    <a:ext uri="{9D8B030D-6E8A-4147-A177-3AD203B41FA5}">
                      <a16:colId xmlns:a16="http://schemas.microsoft.com/office/drawing/2014/main" val="2000737157"/>
                    </a:ext>
                  </a:extLst>
                </a:gridCol>
                <a:gridCol w="1900910">
                  <a:extLst>
                    <a:ext uri="{9D8B030D-6E8A-4147-A177-3AD203B41FA5}">
                      <a16:colId xmlns:a16="http://schemas.microsoft.com/office/drawing/2014/main" val="817970473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3405127195"/>
                    </a:ext>
                  </a:extLst>
                </a:gridCol>
                <a:gridCol w="1474333">
                  <a:extLst>
                    <a:ext uri="{9D8B030D-6E8A-4147-A177-3AD203B41FA5}">
                      <a16:colId xmlns:a16="http://schemas.microsoft.com/office/drawing/2014/main" val="1561496558"/>
                    </a:ext>
                  </a:extLst>
                </a:gridCol>
                <a:gridCol w="1432355">
                  <a:extLst>
                    <a:ext uri="{9D8B030D-6E8A-4147-A177-3AD203B41FA5}">
                      <a16:colId xmlns:a16="http://schemas.microsoft.com/office/drawing/2014/main" val="2937224817"/>
                    </a:ext>
                  </a:extLst>
                </a:gridCol>
                <a:gridCol w="1469356">
                  <a:extLst>
                    <a:ext uri="{9D8B030D-6E8A-4147-A177-3AD203B41FA5}">
                      <a16:colId xmlns:a16="http://schemas.microsoft.com/office/drawing/2014/main" val="3096225420"/>
                    </a:ext>
                  </a:extLst>
                </a:gridCol>
              </a:tblGrid>
              <a:tr h="7768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ATCs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ATCs </a:t>
                      </a:r>
                      <a:r>
                        <a:rPr lang="en-US">
                          <a:sym typeface="Wingdings" panose="05000000000000000000" pitchFamily="2" charset="2"/>
                        </a:rPr>
                        <a:t>who transitioned to local control </a:t>
                      </a:r>
                      <a:endParaRPr lang="en-US"/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Local CTE Programs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KDE Central Office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KCTCS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50101"/>
                  </a:ext>
                </a:extLst>
              </a:tr>
              <a:tr h="1760537">
                <a:tc>
                  <a:txBody>
                    <a:bodyPr/>
                    <a:lstStyle/>
                    <a:p>
                      <a:r>
                        <a:rPr lang="en-US"/>
                        <a:t>Former SEEK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$3,530,196</a:t>
                      </a:r>
                    </a:p>
                    <a:p>
                      <a:r>
                        <a:rPr lang="en-US" sz="1400" i="1"/>
                        <a:t>(20% to districts that own building)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/>
                        <a:t>$14,940,890</a:t>
                      </a:r>
                    </a:p>
                    <a:p>
                      <a:r>
                        <a:rPr lang="en-US" sz="1400" i="1"/>
                        <a:t>(Personnel</a:t>
                      </a:r>
                      <a:r>
                        <a:rPr lang="en-US" sz="1400" i="1" baseline="0"/>
                        <a:t> &amp; Operating)</a:t>
                      </a:r>
                      <a:endParaRPr lang="en-US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$2,730,385</a:t>
                      </a:r>
                    </a:p>
                    <a:p>
                      <a:endParaRPr lang="en-US" sz="1400" i="1"/>
                    </a:p>
                    <a:p>
                      <a:r>
                        <a:rPr lang="en-US" sz="1400" i="1"/>
                        <a:t>(Green, Nelson, Knox, Madison)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$597,192 (25% from Green, Nelson, Knox)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$1,083,237</a:t>
                      </a:r>
                    </a:p>
                    <a:p>
                      <a:r>
                        <a:rPr lang="en-US" sz="1400" i="1"/>
                        <a:t>(for</a:t>
                      </a:r>
                      <a:r>
                        <a:rPr lang="en-US" sz="1400" i="1" baseline="0"/>
                        <a:t> serving secondary students where no ATC/CTC exists)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$22,881,900</a:t>
                      </a:r>
                    </a:p>
                    <a:p>
                      <a:endParaRPr lang="en-US" sz="140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TOTAL SEEK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398667"/>
                  </a:ext>
                </a:extLst>
              </a:tr>
              <a:tr h="2182712">
                <a:tc>
                  <a:txBody>
                    <a:bodyPr/>
                    <a:lstStyle/>
                    <a:p>
                      <a:r>
                        <a:rPr lang="en-US"/>
                        <a:t>General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$21,946,400</a:t>
                      </a:r>
                    </a:p>
                    <a:p>
                      <a:r>
                        <a:rPr lang="en-US" sz="1400" i="1"/>
                        <a:t>(Personnel)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/>
                        <a:t>$7,492,600</a:t>
                      </a:r>
                    </a:p>
                    <a:p>
                      <a:r>
                        <a:rPr lang="en-US" sz="1400" i="1"/>
                        <a:t>(Operating)</a:t>
                      </a:r>
                    </a:p>
                    <a:p>
                      <a:endParaRPr lang="en-US" sz="1400" i="1"/>
                    </a:p>
                    <a:p>
                      <a:r>
                        <a:rPr lang="en-US" sz="1400" i="1"/>
                        <a:t>$50,000 </a:t>
                      </a:r>
                    </a:p>
                    <a:p>
                      <a:r>
                        <a:rPr lang="en-US" sz="1400" i="1"/>
                        <a:t>(Industry Certifications)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$70,063,400</a:t>
                      </a:r>
                    </a:p>
                    <a:p>
                      <a:r>
                        <a:rPr lang="en-US" sz="1400" i="1"/>
                        <a:t>(Grants)</a:t>
                      </a:r>
                    </a:p>
                    <a:p>
                      <a:endParaRPr lang="en-US" sz="1400" i="1"/>
                    </a:p>
                    <a:p>
                      <a:r>
                        <a:rPr lang="en-US" sz="1400" i="1"/>
                        <a:t>$100,000 </a:t>
                      </a:r>
                    </a:p>
                    <a:p>
                      <a:r>
                        <a:rPr lang="en-US" sz="1400" i="1"/>
                        <a:t>(Industry Certifications)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$4,215,500</a:t>
                      </a:r>
                    </a:p>
                    <a:p>
                      <a:r>
                        <a:rPr lang="en-US" sz="1400" i="1"/>
                        <a:t>(Central</a:t>
                      </a:r>
                      <a:r>
                        <a:rPr lang="en-US" sz="1400" i="1" baseline="0"/>
                        <a:t> Office Personnel)</a:t>
                      </a:r>
                      <a:endParaRPr lang="en-US" sz="1400" i="1"/>
                    </a:p>
                    <a:p>
                      <a:endParaRPr lang="en-US" sz="1400"/>
                    </a:p>
                    <a:p>
                      <a:r>
                        <a:rPr lang="en-US" sz="1400"/>
                        <a:t>$120,000</a:t>
                      </a:r>
                    </a:p>
                    <a:p>
                      <a:r>
                        <a:rPr lang="en-US" sz="1400" i="1"/>
                        <a:t>(Central</a:t>
                      </a:r>
                      <a:r>
                        <a:rPr lang="en-US" sz="1400" i="1" baseline="0"/>
                        <a:t> Office / ATC Support)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$104,005,900</a:t>
                      </a:r>
                    </a:p>
                    <a:p>
                      <a:endParaRPr lang="en-US" sz="140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TOTAL GENERAL FUND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802"/>
                  </a:ext>
                </a:extLst>
              </a:tr>
              <a:tr h="702907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TOTALS</a:t>
                      </a:r>
                    </a:p>
                  </a:txBody>
                  <a:tcPr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$48,575,278</a:t>
                      </a:r>
                    </a:p>
                  </a:txBody>
                  <a:tcPr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$2,730,385</a:t>
                      </a:r>
                    </a:p>
                  </a:txBody>
                  <a:tcPr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$70,760,592</a:t>
                      </a:r>
                    </a:p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$4,335,500</a:t>
                      </a:r>
                    </a:p>
                  </a:txBody>
                  <a:tcPr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$1,083,237</a:t>
                      </a:r>
                    </a:p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6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$126,887,800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943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79B7F2-CA4E-B9AC-A278-B6AD971C5860}"/>
              </a:ext>
            </a:extLst>
          </p:cNvPr>
          <p:cNvSpPr txBox="1"/>
          <p:nvPr/>
        </p:nvSpPr>
        <p:spPr>
          <a:xfrm>
            <a:off x="348792" y="6108569"/>
            <a:ext cx="681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780"/>
                </a:solidFill>
              </a:rPr>
              <a:t>2022 Biennium State Budget for CTE </a:t>
            </a:r>
          </a:p>
        </p:txBody>
      </p:sp>
    </p:spTree>
    <p:extLst>
      <p:ext uri="{BB962C8B-B14F-4D97-AF65-F5344CB8AC3E}">
        <p14:creationId xmlns:p14="http://schemas.microsoft.com/office/powerpoint/2010/main" val="308753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9847-9DDD-4B49-06BD-97D04203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Purchase Examples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3C72-CECF-E3B2-32E2-53AD3982B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615" y="1743508"/>
            <a:ext cx="5157787" cy="368458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Mannequins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EKG equipment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Computers/cameras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Interactive anatomy/physiology table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Blood pressure simulator arm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Laser engraver/cutter with the required software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3D printers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a typeface="Calibri" panose="020F0502020204030204" pitchFamily="34" charset="0"/>
              </a:rPr>
              <a:t>UV 3D printers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13BC3-6008-23A4-D59A-76484C321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43508"/>
            <a:ext cx="5183188" cy="368458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VEX robotic equipment/software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Curriculum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Reference materials and textbooks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Consumables/supplies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CTSO travel for students 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Industry Certification fees for students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Mig welders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>
                <a:effectLst/>
                <a:ea typeface="Times New Roman" panose="02020603050405020304" pitchFamily="18" charset="0"/>
              </a:rPr>
              <a:t>Plasma cutter</a:t>
            </a:r>
            <a:endParaRPr lang="en-US" sz="260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>
              <a:effectLst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1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3D7E-8369-11CD-1045-89CD86AB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/>
              <a:t>In KY CTE classrooms…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C02D-6092-B808-662B-D02A6F2E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11" y="1690689"/>
            <a:ext cx="11033289" cy="263193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Survey - RE: 2022 State CTE Funding  (130 respondents)</a:t>
            </a:r>
            <a:endParaRPr lang="en-US">
              <a:hlinkClick r:id="rId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hlinkClick r:id="rId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This survey aimed to capture the direct perception of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the benefit of funding from classroom teachers,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rather than district administrators.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8727D-6ACA-34F0-033A-82C1895B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01" y="3006654"/>
            <a:ext cx="2374088" cy="26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CCBFC23AA9B4C98576863CBD6725E" ma:contentTypeVersion="14" ma:contentTypeDescription="Create a new document." ma:contentTypeScope="" ma:versionID="6b289c997189f94bac561acfec100198">
  <xsd:schema xmlns:xsd="http://www.w3.org/2001/XMLSchema" xmlns:xs="http://www.w3.org/2001/XMLSchema" xmlns:p="http://schemas.microsoft.com/office/2006/metadata/properties" xmlns:ns3="02f6d1f1-943a-4fd0-be66-f43824001190" xmlns:ns4="124ff421-d828-485b-8338-6892649be64b" targetNamespace="http://schemas.microsoft.com/office/2006/metadata/properties" ma:root="true" ma:fieldsID="f832743b715a1e75a801a28ae44336aa" ns3:_="" ns4:_="">
    <xsd:import namespace="02f6d1f1-943a-4fd0-be66-f43824001190"/>
    <xsd:import namespace="124ff421-d828-485b-8338-6892649be6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6d1f1-943a-4fd0-be66-f43824001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ff421-d828-485b-8338-6892649be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DE9C57-2F28-4B2A-9CE6-E37AC9448CC1}">
  <ds:schemaRefs>
    <ds:schemaRef ds:uri="02f6d1f1-943a-4fd0-be66-f43824001190"/>
    <ds:schemaRef ds:uri="124ff421-d828-485b-8338-6892649be6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8CBE78-789C-4AA0-8E14-325DE511A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0BBE0-C4D7-4806-B223-4873B70523E3}">
  <ds:schemaRefs>
    <ds:schemaRef ds:uri="02f6d1f1-943a-4fd0-be66-f43824001190"/>
    <ds:schemaRef ds:uri="124ff421-d828-485b-8338-6892649be6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</TotalTime>
  <Words>668</Words>
  <Application>Microsoft Office PowerPoint</Application>
  <PresentationFormat>Widescreen</PresentationFormat>
  <Paragraphs>137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Libre Franklin</vt:lpstr>
      <vt:lpstr>Symbol</vt:lpstr>
      <vt:lpstr>Wingdings</vt:lpstr>
      <vt:lpstr>Office Theme</vt:lpstr>
      <vt:lpstr>Kentucky’s Secondary                               Career &amp; Technical Education (CTE) Funding   Beth Hargis, Ed. D.  Associate Commissioner  Regan Satterwhite Executive Advisor    Kentucky Department of Education Office of Career &amp; Technical Education </vt:lpstr>
      <vt:lpstr>KY CTE Quick Facts</vt:lpstr>
      <vt:lpstr>2021-2022 Earned Postsecondary Credentials for CTE</vt:lpstr>
      <vt:lpstr>Kentucky CTE Reports</vt:lpstr>
      <vt:lpstr>Funding Report Recommendations </vt:lpstr>
      <vt:lpstr>2022 HB 1 (State Budget)</vt:lpstr>
      <vt:lpstr>  </vt:lpstr>
      <vt:lpstr>Purchase Examples</vt:lpstr>
      <vt:lpstr>In KY CTE classrooms…</vt:lpstr>
      <vt:lpstr>Pathway Enhancements</vt:lpstr>
      <vt:lpstr>John Sanders</vt:lpstr>
      <vt:lpstr>Current Legislative Priorities</vt:lpstr>
      <vt:lpstr>High-Quality CTE Indicators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Danielle - Division of Communications</dc:creator>
  <cp:lastModifiedBy>Satterwhite, Regan - Office of Career and Technical Education</cp:lastModifiedBy>
  <cp:revision>2</cp:revision>
  <dcterms:created xsi:type="dcterms:W3CDTF">2021-11-08T14:53:11Z</dcterms:created>
  <dcterms:modified xsi:type="dcterms:W3CDTF">2023-02-10T13:31:01Z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0x0101005E7CCBFC23AA9B4C98576863CBD6725E</vt:lpwstr>
  </property>
</Properties>
</file>