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3" r:id="rId4"/>
  </p:sldMasterIdLst>
  <p:notesMasterIdLst>
    <p:notesMasterId r:id="rId24"/>
  </p:notesMasterIdLst>
  <p:sldIdLst>
    <p:sldId id="266" r:id="rId5"/>
    <p:sldId id="304" r:id="rId6"/>
    <p:sldId id="262" r:id="rId7"/>
    <p:sldId id="284" r:id="rId8"/>
    <p:sldId id="272" r:id="rId9"/>
    <p:sldId id="285" r:id="rId10"/>
    <p:sldId id="300" r:id="rId11"/>
    <p:sldId id="306" r:id="rId12"/>
    <p:sldId id="275" r:id="rId13"/>
    <p:sldId id="276" r:id="rId14"/>
    <p:sldId id="277" r:id="rId15"/>
    <p:sldId id="278" r:id="rId16"/>
    <p:sldId id="291" r:id="rId17"/>
    <p:sldId id="293" r:id="rId18"/>
    <p:sldId id="279" r:id="rId19"/>
    <p:sldId id="280" r:id="rId20"/>
    <p:sldId id="283" r:id="rId21"/>
    <p:sldId id="303" r:id="rId22"/>
    <p:sldId id="305" r:id="rId2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2061119-E3B2-2CCA-3ADD-AD984D37B16E}" name="Midkiff, Jill E (ELC)" initials="MJE(" userId="S::Jill.Midkiff@ky.gov::fc268446-a1a6-434c-8682-0c0faa9ed4f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39" autoAdjust="0"/>
    <p:restoredTop sz="88954" autoAdjust="0"/>
  </p:normalViewPr>
  <p:slideViewPr>
    <p:cSldViewPr snapToGrid="0">
      <p:cViewPr varScale="1">
        <p:scale>
          <a:sx n="101" d="100"/>
          <a:sy n="101" d="100"/>
        </p:scale>
        <p:origin x="6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FB15086-06BC-4F78-B508-4E1F94CCB86B}" type="datetimeFigureOut">
              <a:rPr lang="en-US" smtClean="0"/>
              <a:t>2/20/2023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7D4AFE6-52F8-436F-9DAC-607E2BE5A9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631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4AFE6-52F8-436F-9DAC-607E2BE5A9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1166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4AFE6-52F8-436F-9DAC-607E2BE5A99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34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4AFE6-52F8-436F-9DAC-607E2BE5A99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901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4AFE6-52F8-436F-9DAC-607E2BE5A99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803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4AFE6-52F8-436F-9DAC-607E2BE5A99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923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4AFE6-52F8-436F-9DAC-607E2BE5A99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37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4AFE6-52F8-436F-9DAC-607E2BE5A99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329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19163" indent="0" algn="l">
              <a:buFont typeface="Arial" panose="020B0604020202020204" pitchFamily="34" charset="0"/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4AFE6-52F8-436F-9DAC-607E2BE5A99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696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4AFE6-52F8-436F-9DAC-607E2BE5A99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4824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Font typeface="Arial" panose="020B0604020202020204" pitchFamily="34" charset="0"/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pPr marL="0" indent="0" algn="l">
              <a:buFont typeface="Arial" panose="020B0604020202020204" pitchFamily="34" charset="0"/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4AFE6-52F8-436F-9DAC-607E2BE5A99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554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84600-394C-8A79-EBD7-D09B7C387F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4BA2D1-A138-7D21-031E-4740D0768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62DE7-4D7B-EDDA-CFFD-F90ECEE65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85BB-8327-437A-900F-6A3DB7A5ABC9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32A5C-3BA9-6693-BB55-BB776C769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52F9-BAF6-7B59-3087-0A25B6452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25032-A794-6A42-C906-8BA0D0DCA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936376-3B3C-15D3-F8B5-2C953164F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8EBAB-E0F6-32D8-A087-362229310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E6C6-E680-4C09-9A82-6D6D4A458B45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1FB57-A2C6-8969-83BC-DC4525518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C90A1-B188-6397-A5A8-465CB2A47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847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C810A3-CBF4-0571-AE8E-D2CDD66E54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199534-9DF9-DCD2-C130-28F9AE5A4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EC614-AFAC-C2BD-F459-620AC76E4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BFA-E374-465F-B18D-F6CE71921593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B9E97-6B5A-0332-7684-7F8E2034F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056DD-404D-4F51-5898-1FA1D4B8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53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6B2B9-E0F3-5BA0-F262-1352B2FB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5F8E5-D7F4-46B2-707B-39FF13512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E194D-89F3-5A68-ED23-62E5FBE9D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FA0BC-E7BB-4D55-8710-E8474A66771E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9D2C2-9EC9-E308-821F-B89C987D2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E128B-0516-3795-E0A7-86E3452EB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341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870DF-181F-A9B1-B23C-AF2719D59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FE16A-3C0D-7000-0A95-754E7E912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B864F-A12A-2186-69CC-CBF5F2803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A1C5-682A-4617-9A91-5759A79A935B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59924-0D78-1D2D-AD4B-F3CA115B8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C705E-B3A3-81DC-C7CE-70ED7F3A3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663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50D9A-3ACC-3201-1BEC-5CBCF60AF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3CAB3-7B3D-F8E5-3DCF-531AD8F67A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84D28E-05D8-EC69-1F0E-C82D936FD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E22A1-FBD8-92A4-1100-3724219DF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D0D0-99D2-4A10-AC62-6E2E6CF7A9EE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2AE6A-1D61-8A7D-A15D-E7032135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24CFE-165C-995C-9FC3-AEA5AB395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27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0A056-8870-1FC5-665D-01AFE318F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A9B17-166A-8F2F-DC55-856B5BA45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8B26A2-1DD1-362B-B874-5163E58D9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A50384-A097-B13D-918D-12B76E9AA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1F3EC5-4678-F11D-56A5-C9D67181B7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C7F3BE-A7AA-59EB-78EA-4B1D3C5EE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DEDF-EB2B-4F7F-B2DF-97C28C8FCBC9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980AE8-390E-4E2F-CDAE-DD6F3C6DB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580C8E-8865-2725-7EFD-BA92A6E2B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098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7B2F7-1ABF-ABF4-2EC8-1EF1276B5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751A9B-C648-460D-FAF7-D1000FF0C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0351-56D7-412F-9F2E-17819DF3B01D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BF26D-729B-6A5B-3FB9-C48FC6224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754C65-DB43-629F-7D59-DB12876C6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903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9EC224-AAEA-C513-1553-227BD4259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068B-C601-4124-944A-AED7D3FD7517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C0EB83-E0B3-76BB-2CC7-7C7DB03FB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E370AB-574A-3BF4-07EC-3281E7729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60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02549-D8B7-7677-C82F-108703A3B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DF227-4F6B-91B1-96A2-A522781F0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62474D-0E0F-0FB7-28A2-30B198C53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AB26FA-FCF8-7DAC-6BC7-2B9FD527C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7A73-7818-460B-8F62-87CD8A1DAD1A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92EA63-8869-3D5E-CE4F-DA108490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4B3A0A-F501-22B3-1A06-B34865792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285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B15D5-AE03-F871-B6CA-A996D3A25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6BB0DF-8D9D-FAC6-6BA7-F53B2CD576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5E75A6-F140-EF07-D008-BC578D8763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AFAB76-DE29-4CBF-6D78-DDFC5E983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8665-A302-4073-9097-DCE6BA8A5D14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B12AE4-2806-8A97-FC19-0B850FECC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2BB3E-86F7-2AF3-3639-46A9D2BBA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FF806A-A9A5-26FA-F48C-A4358B153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F8AED-8669-4EE9-805A-6B9C40B27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48D17-5BEA-351D-AD53-BCE968FE00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89FA6-8D64-42DE-8A02-4A6662349BFD}" type="datetime1">
              <a:rPr lang="en-US" smtClean="0"/>
              <a:t>2/20/2023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91EFC-BDA0-2E38-1D13-A42CF383C0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FEBCC-C4F7-A44F-C11E-E039761BFD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05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5" name="Rectangle 4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8" name="Rectangle 7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0" y="3974762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Workers’ Claims</a:t>
            </a:r>
          </a:p>
          <a:p>
            <a:pPr algn="ctr"/>
            <a:r>
              <a:rPr lang="en-US" sz="24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Review Subcommittee on Primary &amp; Secondary Education</a:t>
            </a:r>
          </a:p>
          <a:p>
            <a:pPr algn="ctr"/>
            <a:r>
              <a:rPr lang="en-US" sz="24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Workforce Development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-1" y="543117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5EB3E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 21, 2023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987" y="822949"/>
            <a:ext cx="5788025" cy="303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310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1, 1997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742668" y="1384175"/>
            <a:ext cx="11017532" cy="427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date delineating who is responsible for claims</a:t>
            </a:r>
          </a:p>
          <a:p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/>
            <a:endParaRPr lang="en-US" sz="105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Guaranty Funds are responsible only for member claims arising on or after March 1, 1997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/>
            <a:endParaRPr lang="en-US" sz="105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employers and groups authorized to self-insure on March 1, 1997, were automatically members of the appropriate guaranty fund</a:t>
            </a:r>
          </a:p>
          <a:p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105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was no guaranty fund to pay benefits stemming from claims arising prior to March 1, 1997</a:t>
            </a:r>
          </a:p>
        </p:txBody>
      </p:sp>
    </p:spTree>
    <p:extLst>
      <p:ext uri="{BB962C8B-B14F-4D97-AF65-F5344CB8AC3E}">
        <p14:creationId xmlns:p14="http://schemas.microsoft.com/office/powerpoint/2010/main" val="1755420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Regulation of Self-Insured Groups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661388" y="1706702"/>
            <a:ext cx="1067463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August 3, 2004, regulation of Self-Insured Groups moved from DWC to the Department of Insurance (“DOI”) by Executive Order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SB 86 in the 2005 Regular Session codified the Executive Order moving the Self-Insured Groups to DOI and specified how they would function</a:t>
            </a:r>
          </a:p>
        </p:txBody>
      </p:sp>
    </p:spTree>
    <p:extLst>
      <p:ext uri="{BB962C8B-B14F-4D97-AF65-F5344CB8AC3E}">
        <p14:creationId xmlns:p14="http://schemas.microsoft.com/office/powerpoint/2010/main" val="1101015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920 Fund – </a:t>
            </a:r>
            <a:r>
              <a:rPr lang="en-US" sz="28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 2006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753604" y="1515363"/>
            <a:ext cx="10674632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Created for the purpose of making payments to employees injured before March 1, 1997, when the security of the formally self-insured employer has been depleted</a:t>
            </a:r>
          </a:p>
          <a:p>
            <a:endParaRPr lang="en-US" sz="1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Funded by fines and penalties collected under KRS 342.260 (unfair claims settlement practices) and KRS 342.990 (violations of KRS Chapter 342)</a:t>
            </a:r>
          </a:p>
          <a:p>
            <a:endParaRPr lang="en-US" sz="1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Receives approximately $1 million annually</a:t>
            </a:r>
            <a:b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2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Pays approximately $1.2 million annually</a:t>
            </a:r>
          </a:p>
          <a:p>
            <a:pPr marL="342900"/>
            <a:endParaRPr lang="en-US" sz="1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Fiscal Year 2023 Appropriation – appropriated $3 million to the fund</a:t>
            </a:r>
          </a:p>
        </p:txBody>
      </p:sp>
    </p:spTree>
    <p:extLst>
      <p:ext uri="{BB962C8B-B14F-4D97-AF65-F5344CB8AC3E}">
        <p14:creationId xmlns:p14="http://schemas.microsoft.com/office/powerpoint/2010/main" val="762884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Workers’ Compensation Funding Commission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742668" y="1384175"/>
            <a:ext cx="11081032" cy="429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KRS 342.1223, the Kentucky Workers’ Funding Commission was created for the purpose of controlling, investing, and managing funds collected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105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goal of Commission</a:t>
            </a:r>
          </a:p>
          <a:p>
            <a:pPr marL="228600"/>
            <a:r>
              <a:rPr lang="en-US" sz="20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Retire liability of the fund in the amount of $601 million</a:t>
            </a:r>
            <a:br>
              <a:rPr lang="en-US" sz="20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050" b="1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 administrative costs for the </a:t>
            </a:r>
          </a:p>
          <a:p>
            <a:pPr marL="6858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Kentucky Workers’ Compensation Funding Commission (“KWCFC”)</a:t>
            </a:r>
            <a:b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Workers’ Claims (“DWC”)</a:t>
            </a:r>
            <a:b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6858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Kentucky Occupational Safety and Health (“KOSH”) and</a:t>
            </a:r>
            <a:b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Uninsured Employment Fund (“UEF”)</a:t>
            </a:r>
            <a:b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KRS 342.1224(1), The Commission is governed by a seven-member Board of Directors</a:t>
            </a:r>
          </a:p>
        </p:txBody>
      </p:sp>
    </p:spTree>
    <p:extLst>
      <p:ext uri="{BB962C8B-B14F-4D97-AF65-F5344CB8AC3E}">
        <p14:creationId xmlns:p14="http://schemas.microsoft.com/office/powerpoint/2010/main" val="2233022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Workers’ Compensation Funding Commission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742668" y="1384175"/>
            <a:ext cx="1108103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Actuarial study estimates the assessment rate needed to retire the liability by the statutory sunset date of December 31, 2029.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2022 actuary study estimated the Special Fund unpaid claims as of June 20, 2022, to be $511.5 million and UEF to be $89.5 million on an </a:t>
            </a:r>
            <a:br>
              <a:rPr lang="en-US" sz="24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undiscounted basis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Collection and Investments </a:t>
            </a:r>
          </a:p>
        </p:txBody>
      </p:sp>
    </p:spTree>
    <p:extLst>
      <p:ext uri="{BB962C8B-B14F-4D97-AF65-F5344CB8AC3E}">
        <p14:creationId xmlns:p14="http://schemas.microsoft.com/office/powerpoint/2010/main" val="120266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Associated Industries of Kentucky Comp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753604" y="1570036"/>
            <a:ext cx="1067463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AIK Comp was established in 1979 as Associated Industries of Kentucky (“AIK”) Selective Self-Insurance Fund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AIK Comp was placed in rehabilitation on August 5, 2004 (two days after regulation of Self-Insured Groups moved to DOI)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AIK Comp ceased to write new business or renewals on February 28, 2005</a:t>
            </a:r>
          </a:p>
        </p:txBody>
      </p:sp>
    </p:spTree>
    <p:extLst>
      <p:ext uri="{BB962C8B-B14F-4D97-AF65-F5344CB8AC3E}">
        <p14:creationId xmlns:p14="http://schemas.microsoft.com/office/powerpoint/2010/main" val="3088173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Kentucky Coal 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753604" y="1687800"/>
            <a:ext cx="1067463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Kentucky Coal Producers (“KCP”) was formed in 1981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KCP ceased accepting new members and began winding down affairs on November 30, 1991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1995 – KCP sought bankruptcy protection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– DOI and DWC enter Memorandum of Understanding to use 920 Fund since all of KCP’s claims arose before March 1, 1997</a:t>
            </a:r>
          </a:p>
        </p:txBody>
      </p:sp>
    </p:spTree>
    <p:extLst>
      <p:ext uri="{BB962C8B-B14F-4D97-AF65-F5344CB8AC3E}">
        <p14:creationId xmlns:p14="http://schemas.microsoft.com/office/powerpoint/2010/main" val="3856045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3" name="TextBox 12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Fiscal Year 2023 Appropriation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651228" y="1562892"/>
            <a:ext cx="11081032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Loss Portfolio Transfer (“LPT”) to Kentucky Employers’ Mutual Insurance (“KEMI”) is negotiated for pre-March 1, 1997, claims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Franklin Circuit Court approves LPT transaction in KCP and AIK matters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Governor recommended and the General Assembly enacted one-time appropriation of $23 million to pay the LPT premium to transfer all KCP and AIK pre-March 1, 1997, claims to KEMI</a:t>
            </a:r>
            <a:b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07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ultimate premium was $14,073,195 for KCP and $5,719,317 for AIK</a:t>
            </a:r>
            <a:b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07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remaining $3,207,434 stayed in the 920 Fund to pay other pre-March 1, 1997, claims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Franklin Circuit Court orders all post March 1, 1997, claims to be transferred to the Group Guaranty Fund for administration and payment</a:t>
            </a:r>
          </a:p>
        </p:txBody>
      </p:sp>
    </p:spTree>
    <p:extLst>
      <p:ext uri="{BB962C8B-B14F-4D97-AF65-F5344CB8AC3E}">
        <p14:creationId xmlns:p14="http://schemas.microsoft.com/office/powerpoint/2010/main" val="1872446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Sunset Date: December 31, 2029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742668" y="2336393"/>
            <a:ext cx="11081032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Without assessment – no means to fund benefit payments to claimants </a:t>
            </a:r>
          </a:p>
          <a:p>
            <a:pPr marL="342900" indent="-2286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Without assessment – no means to fund UEF</a:t>
            </a:r>
          </a:p>
          <a:p>
            <a:pPr marL="342900" indent="-2286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022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6" name="Rectangle 5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9" name="Rectangle 8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2" name="Rectangle 11"/>
          <p:cNvSpPr/>
          <p:nvPr/>
        </p:nvSpPr>
        <p:spPr>
          <a:xfrm>
            <a:off x="3223231" y="1862954"/>
            <a:ext cx="574553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3E5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45739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7" name="TextBox 16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Presenters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742668" y="1384175"/>
            <a:ext cx="1111306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Scott Wilhoit, Commissioner, Department of Workers’ Claims</a:t>
            </a:r>
            <a:b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Dale Hamblin, Deputy General Counsel, Department of Workers’ Claims</a:t>
            </a:r>
            <a:b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 Flynn, Chief of Staff and General Counsel, ELC</a:t>
            </a:r>
            <a:b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Shelby Lewis, Legislative Director, ELC</a:t>
            </a:r>
          </a:p>
        </p:txBody>
      </p:sp>
    </p:spTree>
    <p:extLst>
      <p:ext uri="{BB962C8B-B14F-4D97-AF65-F5344CB8AC3E}">
        <p14:creationId xmlns:p14="http://schemas.microsoft.com/office/powerpoint/2010/main" val="1578487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9" name="Rectangle 8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7" name="Rectangle 6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4" name="TextBox 13"/>
          <p:cNvSpPr txBox="1"/>
          <p:nvPr/>
        </p:nvSpPr>
        <p:spPr>
          <a:xfrm>
            <a:off x="129381" y="636710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Workers’ Claims (“DWC”)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110" y="1281982"/>
            <a:ext cx="11385780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Established: </a:t>
            </a:r>
            <a:r>
              <a:rPr lang="en-US" sz="1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1916</a:t>
            </a:r>
            <a:endParaRPr lang="en-US" sz="1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sz="1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Purpose: </a:t>
            </a:r>
            <a:r>
              <a:rPr lang="en-US" sz="1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administer the Kentucky Workers’ Compensation Program, which provides benefits to workers who are injured or who become ill on the job. </a:t>
            </a:r>
            <a:b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Division of Claims Processing</a:t>
            </a: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Division of Security and Compliance</a:t>
            </a: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Division of Specialists and Medical Services</a:t>
            </a: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Division of Workers’ Compensation Funds</a:t>
            </a: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Office of Administrative Law Judges</a:t>
            </a: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Workers’ Compensation Board</a:t>
            </a:r>
            <a:br>
              <a:rPr lang="en-US" sz="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23838">
              <a:lnSpc>
                <a:spcPct val="150000"/>
              </a:lnSpc>
              <a:buFont typeface="Arial" panose="020B0604020202020204" pitchFamily="34" charset="0"/>
              <a:buChar char="•"/>
            </a:pPr>
            <a:br>
              <a:rPr lang="en-US" sz="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3362"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Number of Employees</a:t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116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650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50012D5-B732-49FA-8D2C-A5C52B3641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561" y="1480705"/>
            <a:ext cx="10323444" cy="4320207"/>
          </a:xfrm>
        </p:spPr>
        <p:txBody>
          <a:bodyPr>
            <a:noAutofit/>
          </a:bodyPr>
          <a:lstStyle/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Employers are required to report all injuries when an employee misses at least one day due to a work-related injury</a:t>
            </a:r>
          </a:p>
          <a:p>
            <a:pPr marL="228600" indent="-228600" algn="l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Approximately 20% of these (4,774) are submitted to an Administrative Law Judge (“ALJ”) for a decision or approval of an agreement each year</a:t>
            </a:r>
          </a:p>
          <a:p>
            <a:pPr marL="228600" indent="-228600" algn="l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Approximately 164 of the ALJ decisions will be appealed to the Workers’ Compensation Board each year</a:t>
            </a:r>
          </a:p>
          <a:p>
            <a:pPr marL="228600" indent="-228600" algn="l"/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average, 12,021 injured employees receive some type of financial benefit each year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8" name="TextBox 17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Statistics</a:t>
            </a:r>
          </a:p>
        </p:txBody>
      </p:sp>
    </p:spTree>
    <p:extLst>
      <p:ext uri="{BB962C8B-B14F-4D97-AF65-F5344CB8AC3E}">
        <p14:creationId xmlns:p14="http://schemas.microsoft.com/office/powerpoint/2010/main" val="1233825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50012D5-B732-49FA-8D2C-A5C52B3641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158" y="1384176"/>
            <a:ext cx="11098142" cy="4046998"/>
          </a:xfrm>
        </p:spPr>
        <p:txBody>
          <a:bodyPr>
            <a:normAutofit/>
          </a:bodyPr>
          <a:lstStyle/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employer with one employee must secure its obligation for compensation to injured employees by:</a:t>
            </a:r>
          </a:p>
          <a:p>
            <a:pPr algn="l"/>
            <a:endParaRPr lang="en-US" sz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7950" indent="-514350" algn="l">
              <a:buFont typeface="+mj-lt"/>
              <a:buAutoNum type="alphaLcParenR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Obtaining a policy of workers’ compensation insurance </a:t>
            </a:r>
          </a:p>
          <a:p>
            <a:pPr marL="863600" algn="l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or - </a:t>
            </a:r>
          </a:p>
          <a:p>
            <a:pPr marL="1377950" indent="-514350" algn="l">
              <a:buAutoNum type="alphaLcParenR" startAt="2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depositing security after being authorized to “self-insure”</a:t>
            </a:r>
          </a:p>
          <a:p>
            <a:pPr marL="863600" algn="l"/>
            <a:endParaRPr lang="en-US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Self-Insured Employers: </a:t>
            </a:r>
          </a:p>
          <a:p>
            <a:pPr marL="685800" lvl="1"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deposit acceptable security in the amount determined by the Commissioner</a:t>
            </a:r>
          </a:p>
          <a:p>
            <a:pPr marL="685800" indent="-228600" algn="l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2286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ecure all incurred compensation liabilities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Employers</a:t>
            </a:r>
          </a:p>
        </p:txBody>
      </p:sp>
    </p:spTree>
    <p:extLst>
      <p:ext uri="{BB962C8B-B14F-4D97-AF65-F5344CB8AC3E}">
        <p14:creationId xmlns:p14="http://schemas.microsoft.com/office/powerpoint/2010/main" val="1339799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50012D5-B732-49FA-8D2C-A5C52B3641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591" y="1383737"/>
            <a:ext cx="11052313" cy="3880284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amounts are determined, length of payouts, and any caps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22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Compensation and Benefits:</a:t>
            </a:r>
          </a:p>
          <a:p>
            <a:pPr marL="20066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Pursuant to the Kentucky Workers’ Compensation Acts, benefits are generally divided in two categories:</a:t>
            </a:r>
          </a:p>
          <a:p>
            <a:pPr marL="2628900" indent="-347663" algn="l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Medicals</a:t>
            </a:r>
          </a:p>
          <a:p>
            <a:pPr marL="2628900" indent="-347663" algn="l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Indemnity</a:t>
            </a:r>
          </a:p>
          <a:p>
            <a:pPr marL="3086100" lvl="1" indent="-347663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Temporary Total Disability (TTD)</a:t>
            </a:r>
          </a:p>
          <a:p>
            <a:pPr marL="3086100" lvl="1" indent="-347663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Permanent Partial Disability (PPD)</a:t>
            </a:r>
          </a:p>
          <a:p>
            <a:pPr marL="3086100" lvl="1" indent="-347663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Permanent Total Disability (PTD)</a:t>
            </a:r>
            <a:endParaRPr lang="en-US" sz="3200" dirty="0">
              <a:solidFill>
                <a:schemeClr val="tx1"/>
              </a:solidFill>
            </a:endParaRPr>
          </a:p>
          <a:p>
            <a:pPr marL="2346325" indent="-51435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/>
              </a:solidFill>
            </a:endParaRPr>
          </a:p>
          <a:p>
            <a:pPr marL="2795588" indent="-51435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/>
              </a:solidFill>
            </a:endParaRPr>
          </a:p>
          <a:p>
            <a:pPr marL="920750" algn="l"/>
            <a:endParaRPr lang="en-US" sz="3200" dirty="0">
              <a:solidFill>
                <a:schemeClr val="tx1"/>
              </a:solidFill>
            </a:endParaRPr>
          </a:p>
          <a:p>
            <a:pPr marL="914400" indent="-457200" algn="l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 Determinations</a:t>
            </a:r>
          </a:p>
        </p:txBody>
      </p:sp>
    </p:spTree>
    <p:extLst>
      <p:ext uri="{BB962C8B-B14F-4D97-AF65-F5344CB8AC3E}">
        <p14:creationId xmlns:p14="http://schemas.microsoft.com/office/powerpoint/2010/main" val="2005343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8440" y="627432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History of the Special Fund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742668" y="1434975"/>
            <a:ext cx="11081032" cy="3901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Created in 1946 - Subsequent Injury Fund</a:t>
            </a:r>
          </a:p>
          <a:p>
            <a:pPr marL="3429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employment of World War II Veterans</a:t>
            </a:r>
          </a:p>
          <a:p>
            <a:pPr marL="3429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Expansion in 1960 – Cover pre-existing dormant conditions</a:t>
            </a:r>
          </a:p>
          <a:p>
            <a:pPr marL="3429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Renamed in 1964 – Special Fund</a:t>
            </a:r>
          </a:p>
          <a:p>
            <a:pPr marL="3429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in 1987 – Workers’ Compensation Funding Commission</a:t>
            </a:r>
          </a:p>
          <a:p>
            <a:pPr marL="3429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Fund in 1996 – Special Fund abolished. No new claims</a:t>
            </a:r>
          </a:p>
          <a:p>
            <a:pPr marL="3429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name in 2000 – Division of Workers’ Compensation Funds</a:t>
            </a:r>
          </a:p>
        </p:txBody>
      </p:sp>
    </p:spTree>
    <p:extLst>
      <p:ext uri="{BB962C8B-B14F-4D97-AF65-F5344CB8AC3E}">
        <p14:creationId xmlns:p14="http://schemas.microsoft.com/office/powerpoint/2010/main" val="408758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History of the Special Fund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742668" y="1601344"/>
            <a:ext cx="1108103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/>
            <a:r>
              <a:rPr lang="en-US" sz="24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Special Fund Claimants</a:t>
            </a:r>
            <a:br>
              <a:rPr lang="en-US" sz="24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" b="1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2002 – 11,600 claimants and beneficiaries and $90 million paid in benefits</a:t>
            </a:r>
            <a:b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– 3,400 claimants and beneficiaries and $34 million paid in benefits</a:t>
            </a:r>
          </a:p>
          <a:p>
            <a:pPr marL="342900" indent="-2286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/>
            <a:r>
              <a:rPr lang="en-US" sz="24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Fund’s Current Liability</a:t>
            </a:r>
            <a:br>
              <a:rPr lang="en-US" sz="24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" b="1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$511.5 million – Special Fund</a:t>
            </a:r>
            <a:b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2286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$89.5 million – Uninsured Employer’s Fund</a:t>
            </a:r>
          </a:p>
        </p:txBody>
      </p:sp>
    </p:spTree>
    <p:extLst>
      <p:ext uri="{BB962C8B-B14F-4D97-AF65-F5344CB8AC3E}">
        <p14:creationId xmlns:p14="http://schemas.microsoft.com/office/powerpoint/2010/main" val="3913608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13752"/>
            <a:ext cx="12192000" cy="471460"/>
            <a:chOff x="0" y="-13752"/>
            <a:chExt cx="12192000" cy="471460"/>
          </a:xfrm>
        </p:grpSpPr>
        <p:sp>
          <p:nvSpPr>
            <p:cNvPr id="5" name="Rectangle 4"/>
            <p:cNvSpPr/>
            <p:nvPr/>
          </p:nvSpPr>
          <p:spPr>
            <a:xfrm>
              <a:off x="0" y="-13752"/>
              <a:ext cx="12192000" cy="379657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36590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0" y="6098685"/>
            <a:ext cx="12192000" cy="759315"/>
            <a:chOff x="0" y="6098685"/>
            <a:chExt cx="12192000" cy="759315"/>
          </a:xfrm>
        </p:grpSpPr>
        <p:sp>
          <p:nvSpPr>
            <p:cNvPr id="8" name="Rectangle 7"/>
            <p:cNvSpPr/>
            <p:nvPr/>
          </p:nvSpPr>
          <p:spPr>
            <a:xfrm>
              <a:off x="0" y="6190488"/>
              <a:ext cx="12192000" cy="667512"/>
            </a:xfrm>
            <a:prstGeom prst="rect">
              <a:avLst/>
            </a:prstGeom>
            <a:solidFill>
              <a:srgbClr val="093B60"/>
            </a:solidFill>
            <a:ln>
              <a:solidFill>
                <a:srgbClr val="093B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098685"/>
              <a:ext cx="12192000" cy="91803"/>
            </a:xfrm>
            <a:prstGeom prst="rect">
              <a:avLst/>
            </a:prstGeom>
            <a:solidFill>
              <a:srgbClr val="5EB3E4"/>
            </a:solidFill>
            <a:ln>
              <a:solidFill>
                <a:srgbClr val="5EB3E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90352" y="6301395"/>
              <a:ext cx="888042" cy="465165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213360" y="646041"/>
            <a:ext cx="1175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Guaranty Funds - 1996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86C30A-4241-49BF-9C9B-2D512ED6D19B}"/>
              </a:ext>
            </a:extLst>
          </p:cNvPr>
          <p:cNvSpPr txBox="1"/>
          <p:nvPr/>
        </p:nvSpPr>
        <p:spPr>
          <a:xfrm>
            <a:off x="733143" y="1603250"/>
            <a:ext cx="11017532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Kentucky Individual Self-Insurance Fund</a:t>
            </a:r>
          </a:p>
          <a:p>
            <a:br>
              <a:rPr lang="en-US" sz="28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2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Kentucky Coal Employers Self-Insurance Fund</a:t>
            </a:r>
          </a:p>
          <a:p>
            <a:endParaRPr lang="en-US" sz="28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/>
            <a:endParaRPr lang="en-US" sz="1200" dirty="0">
              <a:solidFill>
                <a:srgbClr val="093B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93B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Kentucky Group Self-Insurance Fund</a:t>
            </a:r>
          </a:p>
        </p:txBody>
      </p:sp>
    </p:spTree>
    <p:extLst>
      <p:ext uri="{BB962C8B-B14F-4D97-AF65-F5344CB8AC3E}">
        <p14:creationId xmlns:p14="http://schemas.microsoft.com/office/powerpoint/2010/main" val="1248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5FDEB4C-941C-4EBE-9462-062D8A0ADE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B8EF33-82AA-4779-AFAA-C56669D00D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B414F3-C833-4395-8C69-0E806C518171}">
  <ds:schemaRefs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</TotalTime>
  <Words>1127</Words>
  <Application>Microsoft Office PowerPoint</Application>
  <PresentationFormat>Widescreen</PresentationFormat>
  <Paragraphs>169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WORKERS’ compensation</dc:title>
  <dc:creator>Jenkins, Kimberly H (ELC)</dc:creator>
  <cp:lastModifiedBy>Lewis, Shelby A (ELC)</cp:lastModifiedBy>
  <cp:revision>46</cp:revision>
  <cp:lastPrinted>2023-02-20T13:31:40Z</cp:lastPrinted>
  <dcterms:created xsi:type="dcterms:W3CDTF">2023-02-17T13:16:46Z</dcterms:created>
  <dcterms:modified xsi:type="dcterms:W3CDTF">2023-02-20T20:36:45Z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