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4"/>
  </p:sldMasterIdLst>
  <p:notesMasterIdLst>
    <p:notesMasterId r:id="rId24"/>
  </p:notesMasterIdLst>
  <p:sldIdLst>
    <p:sldId id="266" r:id="rId5"/>
    <p:sldId id="304" r:id="rId6"/>
    <p:sldId id="262" r:id="rId7"/>
    <p:sldId id="284" r:id="rId8"/>
    <p:sldId id="272" r:id="rId9"/>
    <p:sldId id="285" r:id="rId10"/>
    <p:sldId id="300" r:id="rId11"/>
    <p:sldId id="306" r:id="rId12"/>
    <p:sldId id="275" r:id="rId13"/>
    <p:sldId id="276" r:id="rId14"/>
    <p:sldId id="277" r:id="rId15"/>
    <p:sldId id="278" r:id="rId16"/>
    <p:sldId id="291" r:id="rId17"/>
    <p:sldId id="293" r:id="rId18"/>
    <p:sldId id="279" r:id="rId19"/>
    <p:sldId id="280" r:id="rId20"/>
    <p:sldId id="283" r:id="rId21"/>
    <p:sldId id="303" r:id="rId22"/>
    <p:sldId id="305" r:id="rId2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2061119-E3B2-2CCA-3ADD-AD984D37B16E}" name="Midkiff, Jill E (ELC)" initials="MJE(" userId="S::Jill.Midkiff@ky.gov::fc268446-a1a6-434c-8682-0c0faa9ed4f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9" autoAdjust="0"/>
    <p:restoredTop sz="88954" autoAdjust="0"/>
  </p:normalViewPr>
  <p:slideViewPr>
    <p:cSldViewPr snapToGrid="0">
      <p:cViewPr varScale="1">
        <p:scale>
          <a:sx n="101" d="100"/>
          <a:sy n="101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FB15086-06BC-4F78-B508-4E1F94CCB86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D4AFE6-52F8-436F-9DAC-607E2BE5A9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3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16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3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0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0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23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37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29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9163" indent="0" algn="l">
              <a:buFont typeface="Arial" panose="020B0604020202020204" pitchFamily="34" charset="0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96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82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 algn="l">
              <a:buFont typeface="Arial" panose="020B0604020202020204" pitchFamily="34" charset="0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5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84600-394C-8A79-EBD7-D09B7C387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BA2D1-A138-7D21-031E-4740D0768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2DE7-4D7B-EDDA-CFFD-F90ECEE6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5BB-8327-437A-900F-6A3DB7A5ABC9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32A5C-3BA9-6693-BB55-BB776C76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52F9-BAF6-7B59-3087-0A25B6452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25032-A794-6A42-C906-8BA0D0DC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36376-3B3C-15D3-F8B5-2C953164F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8EBAB-E0F6-32D8-A087-36222931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6C6-E680-4C09-9A82-6D6D4A458B45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1FB57-A2C6-8969-83BC-DC452551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C90A1-B188-6397-A5A8-465CB2A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4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810A3-CBF4-0571-AE8E-D2CDD66E5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199534-9DF9-DCD2-C130-28F9AE5A4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EC614-AFAC-C2BD-F459-620AC76E4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BBFA-E374-465F-B18D-F6CE71921593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9E97-6B5A-0332-7684-7F8E2034F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056DD-404D-4F51-5898-1FA1D4B8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3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6B2B9-E0F3-5BA0-F262-1352B2FB9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5F8E5-D7F4-46B2-707B-39FF13512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E194D-89F3-5A68-ED23-62E5FBE9D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A0BC-E7BB-4D55-8710-E8474A66771E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9D2C2-9EC9-E308-821F-B89C987D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E128B-0516-3795-E0A7-86E3452EB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4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70DF-181F-A9B1-B23C-AF2719D5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FE16A-3C0D-7000-0A95-754E7E912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B864F-A12A-2186-69CC-CBF5F2803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A1C5-682A-4617-9A91-5759A79A935B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59924-0D78-1D2D-AD4B-F3CA115B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C705E-B3A3-81DC-C7CE-70ED7F3A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6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0D9A-3ACC-3201-1BEC-5CBCF60A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3CAB3-7B3D-F8E5-3DCF-531AD8F67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84D28E-05D8-EC69-1F0E-C82D936FD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E22A1-FBD8-92A4-1100-3724219D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D0D0-99D2-4A10-AC62-6E2E6CF7A9EE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2AE6A-1D61-8A7D-A15D-E7032135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24CFE-165C-995C-9FC3-AEA5AB39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7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0A056-8870-1FC5-665D-01AFE318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A9B17-166A-8F2F-DC55-856B5BA45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B26A2-1DD1-362B-B874-5163E58D9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A50384-A097-B13D-918D-12B76E9AA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1F3EC5-4678-F11D-56A5-C9D67181B7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7F3BE-A7AA-59EB-78EA-4B1D3C5E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EDF-EB2B-4F7F-B2DF-97C28C8FCBC9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980AE8-390E-4E2F-CDAE-DD6F3C6DB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580C8E-8865-2725-7EFD-BA92A6E2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9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7B2F7-1ABF-ABF4-2EC8-1EF1276B5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51A9B-C648-460D-FAF7-D1000FF0C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351-56D7-412F-9F2E-17819DF3B01D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BF26D-729B-6A5B-3FB9-C48FC622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54C65-DB43-629F-7D59-DB12876C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0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EC224-AAEA-C513-1553-227BD425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68B-C601-4124-944A-AED7D3FD7517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0EB83-E0B3-76BB-2CC7-7C7DB03F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370AB-574A-3BF4-07EC-3281E772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02549-D8B7-7677-C82F-108703A3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F227-4F6B-91B1-96A2-A522781F0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2474D-0E0F-0FB7-28A2-30B198C53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B26FA-FCF8-7DAC-6BC7-2B9FD527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A73-7818-460B-8F62-87CD8A1DAD1A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2EA63-8869-3D5E-CE4F-DA108490D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B3A0A-F501-22B3-1A06-B34865792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8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15D5-AE03-F871-B6CA-A996D3A25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BB0DF-8D9D-FAC6-6BA7-F53B2CD57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E75A6-F140-EF07-D008-BC578D876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FAB76-DE29-4CBF-6D78-DDFC5E98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8665-A302-4073-9097-DCE6BA8A5D14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12AE4-2806-8A97-FC19-0B850FEC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2BB3E-86F7-2AF3-3639-46A9D2BBA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F806A-A9A5-26FA-F48C-A4358B15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F8AED-8669-4EE9-805A-6B9C40B27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48D17-5BEA-351D-AD53-BCE968FE0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89FA6-8D64-42DE-8A02-4A6662349BFD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91EFC-BDA0-2E38-1D13-A42CF383C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FEBCC-C4F7-A44F-C11E-E039761BF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5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5" name="Rectangle 4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8" name="Rectangle 7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3974762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Workers’ Claims</a:t>
            </a:r>
          </a:p>
          <a:p>
            <a:pPr algn="ctr"/>
            <a: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Review Subcommittee on Primary &amp; Secondary Education</a:t>
            </a:r>
          </a:p>
          <a:p>
            <a:pPr algn="ctr"/>
            <a: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Workforce Development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" y="543117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5EB3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21, 2023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987" y="822949"/>
            <a:ext cx="5788025" cy="303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10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1, 1997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42668" y="1384175"/>
            <a:ext cx="11017532" cy="4270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date delineating who is responsible for claims</a:t>
            </a:r>
          </a:p>
          <a:p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/>
            <a:endParaRPr lang="en-US" sz="105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Guaranty Funds are responsible only for member claims arising on or after March 1, 1997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/>
            <a:endParaRPr lang="en-US" sz="105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employers and groups authorized to self-insure on March 1, 1997, were automatically members of the appropriate guaranty fund</a:t>
            </a:r>
          </a:p>
          <a:p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05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no guaranty fund to pay benefits stemming from claims arising prior to March 1, 1997</a:t>
            </a:r>
          </a:p>
        </p:txBody>
      </p:sp>
    </p:spTree>
    <p:extLst>
      <p:ext uri="{BB962C8B-B14F-4D97-AF65-F5344CB8AC3E}">
        <p14:creationId xmlns:p14="http://schemas.microsoft.com/office/powerpoint/2010/main" val="1755420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of Self-Insured Groups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661388" y="1706702"/>
            <a:ext cx="1067463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August 3, 2004, regulation of Self-Insured Groups moved from DWC to the Department of Insurance (“DOI”) by Executive Order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 86 in the 2005 Regular Session codified the Executive Order moving the Self-Insured Groups to DOI and specified how they would function</a:t>
            </a:r>
          </a:p>
        </p:txBody>
      </p:sp>
    </p:spTree>
    <p:extLst>
      <p:ext uri="{BB962C8B-B14F-4D97-AF65-F5344CB8AC3E}">
        <p14:creationId xmlns:p14="http://schemas.microsoft.com/office/powerpoint/2010/main" val="1101015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920 Fund – </a:t>
            </a:r>
            <a:r>
              <a:rPr lang="en-US" sz="28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2006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53604" y="1515363"/>
            <a:ext cx="10674632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for the purpose of making payments to employees injured before March 1, 1997, when the security of the formally self-insured employer has been depleted</a:t>
            </a:r>
          </a:p>
          <a:p>
            <a:endParaRPr lang="en-US" sz="1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 by fines and penalties collected under KRS 342.260 (unfair claims settlement practices) and KRS 342.990 (violations of KRS Chapter 342)</a:t>
            </a:r>
          </a:p>
          <a:p>
            <a:endParaRPr lang="en-US" sz="1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Receives approximately $1 million annually</a:t>
            </a:r>
            <a:b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Pays approximately $1.2 million annually</a:t>
            </a:r>
          </a:p>
          <a:p>
            <a:pPr marL="342900"/>
            <a:endParaRPr lang="en-US" sz="1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 Year 2023 Appropriation – appropriated $3 million to the fund</a:t>
            </a:r>
          </a:p>
        </p:txBody>
      </p:sp>
    </p:spTree>
    <p:extLst>
      <p:ext uri="{BB962C8B-B14F-4D97-AF65-F5344CB8AC3E}">
        <p14:creationId xmlns:p14="http://schemas.microsoft.com/office/powerpoint/2010/main" val="762884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Workers’ Compensation Funding Commission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42668" y="1384175"/>
            <a:ext cx="11081032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KRS 342.1223, the Kentucky Workers’ Funding Commission was created for the purpose of controlling, investing, and managing funds collected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05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goal of Commission</a:t>
            </a:r>
          </a:p>
          <a:p>
            <a:pPr marL="228600"/>
            <a:r>
              <a:rPr lang="en-US" sz="20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Retire liability of the fund in the amount of $601 million</a:t>
            </a:r>
            <a:br>
              <a:rPr lang="en-US" sz="20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50" b="1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administrative costs for the 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Workers’ Compensation Funding Commission (“KWCFC”)</a:t>
            </a:r>
            <a:b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Workers’ Claims (“DWC”)</a:t>
            </a:r>
            <a:b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Occupational Safety and Health (“KOSH”) and</a:t>
            </a:r>
            <a:b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Uninsured Employment Fund (“UEF”)</a:t>
            </a:r>
            <a:b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KRS 342.1224(1), The Commission is governed by a seven-member Board of Directors</a:t>
            </a:r>
          </a:p>
        </p:txBody>
      </p:sp>
    </p:spTree>
    <p:extLst>
      <p:ext uri="{BB962C8B-B14F-4D97-AF65-F5344CB8AC3E}">
        <p14:creationId xmlns:p14="http://schemas.microsoft.com/office/powerpoint/2010/main" val="2233022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Workers’ Compensation Funding Commission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42668" y="1384175"/>
            <a:ext cx="1108103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Actuarial study estimates the assessment rate needed to retire the liability by the statutory sunset date of December 31, 2029.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2022 actuary study estimated the Special Fund unpaid claims as of June 20, 2022, to be $511.5 million and UEF to be $89.5 million on an </a:t>
            </a:r>
            <a:b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undiscounted basis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and Investments </a:t>
            </a:r>
          </a:p>
        </p:txBody>
      </p:sp>
    </p:spTree>
    <p:extLst>
      <p:ext uri="{BB962C8B-B14F-4D97-AF65-F5344CB8AC3E}">
        <p14:creationId xmlns:p14="http://schemas.microsoft.com/office/powerpoint/2010/main" val="120266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 Industries of Kentucky Comp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53604" y="1570036"/>
            <a:ext cx="1067463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AIK Comp was established in 1979 as Associated Industries of Kentucky (“AIK”) Selective Self-Insurance Fund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AIK Comp was placed in rehabilitation on August 5, 2004 (two days after regulation of Self-Insured Groups moved to DOI)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AIK Comp ceased to write new business or renewals on February 28, 2005</a:t>
            </a:r>
          </a:p>
        </p:txBody>
      </p:sp>
    </p:spTree>
    <p:extLst>
      <p:ext uri="{BB962C8B-B14F-4D97-AF65-F5344CB8AC3E}">
        <p14:creationId xmlns:p14="http://schemas.microsoft.com/office/powerpoint/2010/main" val="3088173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Coal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53604" y="1687800"/>
            <a:ext cx="1067463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Coal Producers (“KCP”) was formed in 1981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KCP ceased accepting new members and began winding down affairs on November 30, 1991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1995 – KCP sought bankruptcy protection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– DOI and DWC enter Memorandum of Understanding to use 920 Fund since all of KCP’s claims arose before March 1, 1997</a:t>
            </a:r>
          </a:p>
        </p:txBody>
      </p:sp>
    </p:spTree>
    <p:extLst>
      <p:ext uri="{BB962C8B-B14F-4D97-AF65-F5344CB8AC3E}">
        <p14:creationId xmlns:p14="http://schemas.microsoft.com/office/powerpoint/2010/main" val="3856045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 Year 2023 Appropriation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651228" y="1562892"/>
            <a:ext cx="11081032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Loss Portfolio Transfer (“LPT”) to Kentucky Employers’ Mutual Insurance (“KEMI”) is negotiated for pre-March 1, 1997, claims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Franklin Circuit Court approves LPT transaction in KCP and AIK matters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Governor recommended and the General Assembly enacted one-time appropriation of $23 million to pay the LPT premium to transfer all KCP and AIK pre-March 1, 1997, claims to KEMI</a:t>
            </a:r>
            <a:b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ultimate premium was $14,073,195 for KCP and $5,719,317 for AIK</a:t>
            </a:r>
            <a:b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remaining $3,207,434 stayed in the 920 Fund to pay other pre-March 1, 1997, claims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Franklin Circuit Court orders all post March 1, 1997, claims to be transferred to the Group Guaranty Fund for administration and payment</a:t>
            </a:r>
          </a:p>
        </p:txBody>
      </p:sp>
    </p:spTree>
    <p:extLst>
      <p:ext uri="{BB962C8B-B14F-4D97-AF65-F5344CB8AC3E}">
        <p14:creationId xmlns:p14="http://schemas.microsoft.com/office/powerpoint/2010/main" val="1872446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Sunset Date: December 31, 2029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42668" y="2336393"/>
            <a:ext cx="11081032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assessment – no means to fund benefit payments to claimants 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assessment – no means to fund UEF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22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6" name="Rectangle 5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9" name="Rectangle 8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3223231" y="1862954"/>
            <a:ext cx="5745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3E5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45739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42668" y="1384175"/>
            <a:ext cx="111130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 Wilhoit, Commissioner, Department of Workers’ Claims</a:t>
            </a:r>
            <a:b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Dale Hamblin, Deputy General Counsel, Department of Workers’ Claims</a:t>
            </a:r>
            <a:b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 Flynn, Chief of Staff and General Counsel, ELC</a:t>
            </a:r>
            <a:b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Shelby Lewis, Legislative Director, ELC</a:t>
            </a:r>
          </a:p>
        </p:txBody>
      </p:sp>
    </p:spTree>
    <p:extLst>
      <p:ext uri="{BB962C8B-B14F-4D97-AF65-F5344CB8AC3E}">
        <p14:creationId xmlns:p14="http://schemas.microsoft.com/office/powerpoint/2010/main" val="157848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129381" y="636710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Workers’ Claims (“DWC”)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110" y="1281982"/>
            <a:ext cx="1138578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Established: </a:t>
            </a:r>
            <a:r>
              <a:rPr lang="en-US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1916</a:t>
            </a:r>
            <a:endParaRPr lang="en-US" sz="1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US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administer the Kentucky Workers’ Compensation Program, which provides benefits to workers who are injured or who become ill on the job. </a:t>
            </a:r>
            <a:b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Division of Claims Processing</a:t>
            </a: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Division of Security and Compliance</a:t>
            </a: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Division of Specialists and Medical Services</a:t>
            </a: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Division of Workers’ Compensation Funds</a:t>
            </a: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Office of Administrative Law Judges</a:t>
            </a: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Workers’ Compensation Board</a:t>
            </a:r>
            <a:br>
              <a:rPr lang="en-US" sz="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3838">
              <a:lnSpc>
                <a:spcPct val="150000"/>
              </a:lnSpc>
              <a:buFont typeface="Arial" panose="020B0604020202020204" pitchFamily="34" charset="0"/>
              <a:buChar char="•"/>
            </a:pPr>
            <a:br>
              <a:rPr lang="en-US" sz="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Number of Employees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5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0012D5-B732-49FA-8D2C-A5C52B364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561" y="1480705"/>
            <a:ext cx="10323444" cy="4320207"/>
          </a:xfrm>
        </p:spPr>
        <p:txBody>
          <a:bodyPr>
            <a:noAutofit/>
          </a:bodyPr>
          <a:lstStyle/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Employers are required to report all injuries when an employee misses at least one day due to a work-related injury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20% of these (4,774) are submitted to an Administrative Law Judge (“ALJ”) for a decision or approval of an agreement each year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164 of the ALJ decisions will be appealed to the Workers’ Compensation Board each year</a:t>
            </a:r>
          </a:p>
          <a:p>
            <a:pPr marL="228600" indent="-228600" algn="l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average, 12,021 injured employees receive some type of financial benefit each year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Statistics</a:t>
            </a:r>
          </a:p>
        </p:txBody>
      </p:sp>
    </p:spTree>
    <p:extLst>
      <p:ext uri="{BB962C8B-B14F-4D97-AF65-F5344CB8AC3E}">
        <p14:creationId xmlns:p14="http://schemas.microsoft.com/office/powerpoint/2010/main" val="123382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0012D5-B732-49FA-8D2C-A5C52B364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158" y="1384176"/>
            <a:ext cx="11098142" cy="4046998"/>
          </a:xfrm>
        </p:spPr>
        <p:txBody>
          <a:bodyPr>
            <a:normAutofit/>
          </a:bodyPr>
          <a:lstStyle/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employer with one employee must secure its obligation for compensation to injured employees by:</a:t>
            </a:r>
          </a:p>
          <a:p>
            <a:pPr algn="l"/>
            <a:endParaRPr lang="en-US" sz="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7950" indent="-514350" algn="l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 a policy of workers’ compensation insurance </a:t>
            </a:r>
          </a:p>
          <a:p>
            <a:pPr marL="863600" algn="l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or - </a:t>
            </a:r>
          </a:p>
          <a:p>
            <a:pPr marL="1377950" indent="-514350" algn="l">
              <a:buAutoNum type="alphaLcParenR" startAt="2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depositing security after being authorized to “self-insure”</a:t>
            </a:r>
          </a:p>
          <a:p>
            <a:pPr marL="863600" algn="l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Self-Insured Employers: </a:t>
            </a:r>
          </a:p>
          <a:p>
            <a:pPr marL="685800" lvl="1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deposit acceptable security in the amount determined by the Commissioner</a:t>
            </a:r>
          </a:p>
          <a:p>
            <a:pPr marL="685800" indent="-228600" algn="l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ecure all incurred compensation liabilities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Employers</a:t>
            </a:r>
          </a:p>
        </p:txBody>
      </p:sp>
    </p:spTree>
    <p:extLst>
      <p:ext uri="{BB962C8B-B14F-4D97-AF65-F5344CB8AC3E}">
        <p14:creationId xmlns:p14="http://schemas.microsoft.com/office/powerpoint/2010/main" val="133979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0012D5-B732-49FA-8D2C-A5C52B364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591" y="1383737"/>
            <a:ext cx="11052313" cy="388028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amounts are determined, length of payouts, and any caps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22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 and Benefits:</a:t>
            </a:r>
          </a:p>
          <a:p>
            <a:pPr marL="20066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Pursuant to the Kentucky Workers’ Compensation Acts, benefits are generally divided in two categories:</a:t>
            </a:r>
          </a:p>
          <a:p>
            <a:pPr marL="2628900" indent="-347663" algn="l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Medicals</a:t>
            </a:r>
          </a:p>
          <a:p>
            <a:pPr marL="2628900" indent="-347663" algn="l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Indemnity</a:t>
            </a:r>
          </a:p>
          <a:p>
            <a:pPr marL="3086100" lvl="1" indent="-347663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Total Disability (TTD)</a:t>
            </a:r>
          </a:p>
          <a:p>
            <a:pPr marL="3086100" lvl="1" indent="-347663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 Partial Disability (PPD)</a:t>
            </a:r>
          </a:p>
          <a:p>
            <a:pPr marL="3086100" lvl="1" indent="-347663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 Total Disability (PTD)</a:t>
            </a:r>
            <a:endParaRPr lang="en-US" sz="3200" dirty="0">
              <a:solidFill>
                <a:schemeClr val="tx1"/>
              </a:solidFill>
            </a:endParaRPr>
          </a:p>
          <a:p>
            <a:pPr marL="2346325" indent="-51435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2795588" indent="-51435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920750" algn="l"/>
            <a:endParaRPr lang="en-US" sz="3200" dirty="0">
              <a:solidFill>
                <a:schemeClr val="tx1"/>
              </a:solidFill>
            </a:endParaRPr>
          </a:p>
          <a:p>
            <a:pPr marL="9144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 Determinations</a:t>
            </a:r>
          </a:p>
        </p:txBody>
      </p:sp>
    </p:spTree>
    <p:extLst>
      <p:ext uri="{BB962C8B-B14F-4D97-AF65-F5344CB8AC3E}">
        <p14:creationId xmlns:p14="http://schemas.microsoft.com/office/powerpoint/2010/main" val="200534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8440" y="627432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History of the Special Fund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42668" y="1434975"/>
            <a:ext cx="11081032" cy="3901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in 1946 - Subsequent Injury Fund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employment of World War II Veterans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 in 1960 – Cover pre-existing dormant conditions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Renamed in 1964 – Special Fund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in 1987 – Workers’ Compensation Funding Commission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Fund in 1996 – Special Fund abolished. No new claims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name in 2000 – Division of Workers’ Compensation Funds</a:t>
            </a:r>
          </a:p>
        </p:txBody>
      </p:sp>
    </p:spTree>
    <p:extLst>
      <p:ext uri="{BB962C8B-B14F-4D97-AF65-F5344CB8AC3E}">
        <p14:creationId xmlns:p14="http://schemas.microsoft.com/office/powerpoint/2010/main" val="4087583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History of the Special Fund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42668" y="1601344"/>
            <a:ext cx="1108103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/>
            <a: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Special Fund Claimants</a:t>
            </a:r>
            <a:b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2002 – 11,600 claimants and beneficiaries and $90 million paid in benefits</a:t>
            </a:r>
            <a:b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– 3,400 claimants and beneficiaries and $34 million paid in benefits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/>
            <a: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Fund’s Current Liability</a:t>
            </a:r>
            <a:b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$511.5 million – Special Fund</a:t>
            </a:r>
            <a:b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$89.5 million – Uninsured Employer’s Fund</a:t>
            </a:r>
          </a:p>
        </p:txBody>
      </p:sp>
    </p:spTree>
    <p:extLst>
      <p:ext uri="{BB962C8B-B14F-4D97-AF65-F5344CB8AC3E}">
        <p14:creationId xmlns:p14="http://schemas.microsoft.com/office/powerpoint/2010/main" val="3913608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5" name="Rectangle 4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8" name="Rectangle 7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Guaranty Funds - 1996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733143" y="1603250"/>
            <a:ext cx="11017532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Individual Self-Insurance Fund</a:t>
            </a:r>
          </a:p>
          <a:p>
            <a:br>
              <a:rPr lang="en-US" sz="28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Coal Employers Self-Insurance Fund</a:t>
            </a:r>
          </a:p>
          <a:p>
            <a:endParaRPr lang="en-US" sz="28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/>
            <a:endParaRPr lang="en-US" sz="12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Group Self-Insurance Fund</a:t>
            </a:r>
          </a:p>
        </p:txBody>
      </p:sp>
    </p:spTree>
    <p:extLst>
      <p:ext uri="{BB962C8B-B14F-4D97-AF65-F5344CB8AC3E}">
        <p14:creationId xmlns:p14="http://schemas.microsoft.com/office/powerpoint/2010/main" val="124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5FDEB4C-941C-4EBE-9462-062D8A0ADE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B8EF33-82AA-4779-AFAA-C56669D00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B414F3-C833-4395-8C69-0E806C518171}">
  <ds:schemaRefs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1127</Words>
  <Application>Microsoft Office PowerPoint</Application>
  <PresentationFormat>Widescreen</PresentationFormat>
  <Paragraphs>169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WORKERS’ compensation</dc:title>
  <dc:creator>Jenkins, Kimberly H (ELC)</dc:creator>
  <cp:lastModifiedBy>Lewis, Shelby A (ELC)</cp:lastModifiedBy>
  <cp:revision>46</cp:revision>
  <cp:lastPrinted>2023-02-20T13:31:40Z</cp:lastPrinted>
  <dcterms:created xsi:type="dcterms:W3CDTF">2023-02-17T13:16:46Z</dcterms:created>
  <dcterms:modified xsi:type="dcterms:W3CDTF">2023-02-20T20:36:45Z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