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342" r:id="rId5"/>
    <p:sldId id="346" r:id="rId6"/>
    <p:sldId id="343" r:id="rId7"/>
    <p:sldId id="354" r:id="rId8"/>
    <p:sldId id="351" r:id="rId9"/>
    <p:sldId id="352" r:id="rId10"/>
    <p:sldId id="353" r:id="rId11"/>
    <p:sldId id="366" r:id="rId12"/>
    <p:sldId id="367" r:id="rId13"/>
    <p:sldId id="358" r:id="rId14"/>
    <p:sldId id="365" r:id="rId15"/>
    <p:sldId id="357" r:id="rId16"/>
    <p:sldId id="364" r:id="rId17"/>
    <p:sldId id="362" r:id="rId18"/>
    <p:sldId id="356" r:id="rId19"/>
    <p:sldId id="256" r:id="rId20"/>
    <p:sldId id="306" r:id="rId21"/>
    <p:sldId id="257" r:id="rId22"/>
    <p:sldId id="299" r:id="rId23"/>
    <p:sldId id="305" r:id="rId24"/>
    <p:sldId id="304" r:id="rId25"/>
    <p:sldId id="303" r:id="rId26"/>
    <p:sldId id="302" r:id="rId27"/>
    <p:sldId id="301" r:id="rId28"/>
    <p:sldId id="322" r:id="rId29"/>
    <p:sldId id="331" r:id="rId30"/>
    <p:sldId id="307" r:id="rId31"/>
    <p:sldId id="327" r:id="rId32"/>
    <p:sldId id="328" r:id="rId33"/>
    <p:sldId id="329" r:id="rId34"/>
    <p:sldId id="2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57" autoAdjust="0"/>
  </p:normalViewPr>
  <p:slideViewPr>
    <p:cSldViewPr snapToGrid="0" snapToObjects="1">
      <p:cViewPr varScale="1">
        <p:scale>
          <a:sx n="106" d="100"/>
          <a:sy n="106" d="100"/>
        </p:scale>
        <p:origin x="7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staffkyschools-my.sharepoint.com/personal/robin_morley_education_ky_gov/Documents/Documents/Webcasts/BR%20Sub%20Presentation%20070721%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ESSER!$B$18</c:f>
              <c:strCache>
                <c:ptCount val="1"/>
                <c:pt idx="0">
                  <c:v>District Expenditures</c:v>
                </c:pt>
              </c:strCache>
            </c:strRef>
          </c:tx>
          <c:spPr>
            <a:solidFill>
              <a:schemeClr val="accent6"/>
            </a:solidFill>
            <a:ln>
              <a:noFill/>
            </a:ln>
            <a:effectLst/>
            <a:sp3d/>
          </c:spPr>
          <c:invertIfNegative val="0"/>
          <c:dLbls>
            <c:dLbl>
              <c:idx val="0"/>
              <c:layout>
                <c:manualLayout>
                  <c:x val="6.0215894542143052E-2"/>
                  <c:y val="2.96604370407011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6E-4FBD-8AA6-294F6EB4E761}"/>
                </c:ext>
              </c:extLst>
            </c:dLbl>
            <c:dLbl>
              <c:idx val="1"/>
              <c:layout>
                <c:manualLayout>
                  <c:x val="5.7367842328908208E-2"/>
                  <c:y val="2.9660437040701128E-3"/>
                </c:manualLayout>
              </c:layout>
              <c:numFmt formatCode="&quot;$&quot;#,##0" sourceLinked="0"/>
              <c:spPr>
                <a:noFill/>
                <a:ln>
                  <a:noFill/>
                </a:ln>
                <a:effectLst/>
              </c:spPr>
              <c:txPr>
                <a:bodyPr rot="0" spcFirstLastPara="1" vertOverflow="ellipsis" vert="horz" wrap="square" lIns="38100" tIns="19050" rIns="38100" bIns="19050" anchor="ctr" anchorCtr="0">
                  <a:spAutoFit/>
                </a:bodyPr>
                <a:lstStyle/>
                <a:p>
                  <a:pPr algn="l">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6E-4FBD-8AA6-294F6EB4E761}"/>
                </c:ext>
              </c:extLst>
            </c:dLbl>
            <c:dLbl>
              <c:idx val="2"/>
              <c:layout>
                <c:manualLayout>
                  <c:x val="-1.2187267583885915E-2"/>
                  <c:y val="-1.1864174816280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6E-4FBD-8AA6-294F6EB4E761}"/>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ESSER!$A$19:$A$21</c:f>
              <c:strCache>
                <c:ptCount val="3"/>
                <c:pt idx="0">
                  <c:v>ARP ESSER</c:v>
                </c:pt>
                <c:pt idx="1">
                  <c:v>ESSER II</c:v>
                </c:pt>
                <c:pt idx="2">
                  <c:v>ESSER I</c:v>
                </c:pt>
              </c:strCache>
            </c:strRef>
          </c:cat>
          <c:val>
            <c:numRef>
              <c:f>ESSER!$B$19:$B$21</c:f>
              <c:numCache>
                <c:formatCode>"$"#,##0.00</c:formatCode>
                <c:ptCount val="3"/>
                <c:pt idx="0">
                  <c:v>700149264</c:v>
                </c:pt>
                <c:pt idx="1">
                  <c:v>667520377.84000003</c:v>
                </c:pt>
                <c:pt idx="2">
                  <c:v>173852527</c:v>
                </c:pt>
              </c:numCache>
            </c:numRef>
          </c:val>
          <c:extLst>
            <c:ext xmlns:c16="http://schemas.microsoft.com/office/drawing/2014/chart" uri="{C3380CC4-5D6E-409C-BE32-E72D297353CC}">
              <c16:uniqueId val="{00000000-296E-4FBD-8AA6-294F6EB4E761}"/>
            </c:ext>
          </c:extLst>
        </c:ser>
        <c:ser>
          <c:idx val="1"/>
          <c:order val="1"/>
          <c:tx>
            <c:strRef>
              <c:f>ESSER!$C$18</c:f>
              <c:strCache>
                <c:ptCount val="1"/>
                <c:pt idx="0">
                  <c:v>State-Level Expenditures</c:v>
                </c:pt>
              </c:strCache>
            </c:strRef>
          </c:tx>
          <c:spPr>
            <a:solidFill>
              <a:schemeClr val="accent5"/>
            </a:solidFill>
            <a:ln>
              <a:noFill/>
            </a:ln>
            <a:effectLst/>
            <a:sp3d/>
          </c:spPr>
          <c:invertIfNegative val="0"/>
          <c:dLbls>
            <c:dLbl>
              <c:idx val="0"/>
              <c:layout>
                <c:manualLayout>
                  <c:x val="7.7010124586215478E-2"/>
                  <c:y val="-0.13347196668315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96E-4FBD-8AA6-294F6EB4E761}"/>
                </c:ext>
              </c:extLst>
            </c:dLbl>
            <c:dLbl>
              <c:idx val="1"/>
              <c:layout>
                <c:manualLayout>
                  <c:x val="7.3861584789856244E-2"/>
                  <c:y val="-0.151268228907575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6E-4FBD-8AA6-294F6EB4E761}"/>
                </c:ext>
              </c:extLst>
            </c:dLbl>
            <c:dLbl>
              <c:idx val="2"/>
              <c:layout>
                <c:manualLayout>
                  <c:x val="6.5098345916483433E-2"/>
                  <c:y val="-0.166098447427926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6E-4FBD-8AA6-294F6EB4E761}"/>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ESSER!$A$19:$A$21</c:f>
              <c:strCache>
                <c:ptCount val="3"/>
                <c:pt idx="0">
                  <c:v>ARP ESSER</c:v>
                </c:pt>
                <c:pt idx="1">
                  <c:v>ESSER II</c:v>
                </c:pt>
                <c:pt idx="2">
                  <c:v>ESSER I</c:v>
                </c:pt>
              </c:strCache>
            </c:strRef>
          </c:cat>
          <c:val>
            <c:numRef>
              <c:f>ESSER!$C$19:$C$21</c:f>
              <c:numCache>
                <c:formatCode>"$"#,##0.00</c:formatCode>
                <c:ptCount val="3"/>
                <c:pt idx="0">
                  <c:v>21861089.080000002</c:v>
                </c:pt>
                <c:pt idx="1">
                  <c:v>54235290.75</c:v>
                </c:pt>
                <c:pt idx="2">
                  <c:v>19318687</c:v>
                </c:pt>
              </c:numCache>
            </c:numRef>
          </c:val>
          <c:extLst>
            <c:ext xmlns:c16="http://schemas.microsoft.com/office/drawing/2014/chart" uri="{C3380CC4-5D6E-409C-BE32-E72D297353CC}">
              <c16:uniqueId val="{00000001-296E-4FBD-8AA6-294F6EB4E761}"/>
            </c:ext>
          </c:extLst>
        </c:ser>
        <c:ser>
          <c:idx val="2"/>
          <c:order val="2"/>
          <c:tx>
            <c:strRef>
              <c:f>ESSER!$D$18</c:f>
              <c:strCache>
                <c:ptCount val="1"/>
                <c:pt idx="0">
                  <c:v>Remaining to be Spent</c:v>
                </c:pt>
              </c:strCache>
            </c:strRef>
          </c:tx>
          <c:spPr>
            <a:solidFill>
              <a:schemeClr val="accent4">
                <a:lumMod val="60000"/>
                <a:lumOff val="40000"/>
              </a:schemeClr>
            </a:solidFill>
            <a:ln>
              <a:noFill/>
            </a:ln>
            <a:effectLst/>
            <a:sp3d/>
          </c:spPr>
          <c:invertIfNegative val="0"/>
          <c:dLbls>
            <c:dLbl>
              <c:idx val="0"/>
              <c:layout>
                <c:manualLayout>
                  <c:x val="0.15069637270639297"/>
                  <c:y val="-1.1864174816280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CBF-4F3E-809F-9789CE10BEB6}"/>
                </c:ext>
              </c:extLst>
            </c:dLbl>
            <c:dLbl>
              <c:idx val="1"/>
              <c:layout>
                <c:manualLayout>
                  <c:x val="1.1930445449003626E-2"/>
                  <c:y val="-2.0762305928490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CBF-4F3E-809F-9789CE10BEB6}"/>
                </c:ext>
              </c:extLst>
            </c:dLbl>
            <c:dLbl>
              <c:idx val="2"/>
              <c:layout>
                <c:manualLayout>
                  <c:x val="4.1587859439205531E-2"/>
                  <c:y val="8.89813111221033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BF-4F3E-809F-9789CE10BEB6}"/>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ESSER!$A$19:$A$21</c:f>
              <c:strCache>
                <c:ptCount val="3"/>
                <c:pt idx="0">
                  <c:v>ARP ESSER</c:v>
                </c:pt>
                <c:pt idx="1">
                  <c:v>ESSER II</c:v>
                </c:pt>
                <c:pt idx="2">
                  <c:v>ESSER I</c:v>
                </c:pt>
              </c:strCache>
            </c:strRef>
          </c:cat>
          <c:val>
            <c:numRef>
              <c:f>ESSER!$D$19:$D$21</c:f>
              <c:numCache>
                <c:formatCode>"$"#,##0.00</c:formatCode>
                <c:ptCount val="3"/>
                <c:pt idx="0">
                  <c:v>1279206567.9199998</c:v>
                </c:pt>
                <c:pt idx="1">
                  <c:v>206519051.41</c:v>
                </c:pt>
                <c:pt idx="2">
                  <c:v>15660</c:v>
                </c:pt>
              </c:numCache>
            </c:numRef>
          </c:val>
          <c:extLst>
            <c:ext xmlns:c16="http://schemas.microsoft.com/office/drawing/2014/chart" uri="{C3380CC4-5D6E-409C-BE32-E72D297353CC}">
              <c16:uniqueId val="{00000000-ECBF-4F3E-809F-9789CE10BEB6}"/>
            </c:ext>
          </c:extLst>
        </c:ser>
        <c:dLbls>
          <c:showLegendKey val="0"/>
          <c:showVal val="1"/>
          <c:showCatName val="0"/>
          <c:showSerName val="0"/>
          <c:showPercent val="0"/>
          <c:showBubbleSize val="0"/>
        </c:dLbls>
        <c:gapWidth val="63"/>
        <c:gapDepth val="154"/>
        <c:shape val="box"/>
        <c:axId val="825621231"/>
        <c:axId val="825634959"/>
        <c:axId val="0"/>
      </c:bar3DChart>
      <c:catAx>
        <c:axId val="82562123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25634959"/>
        <c:crosses val="autoZero"/>
        <c:auto val="1"/>
        <c:lblAlgn val="ctr"/>
        <c:lblOffset val="100"/>
        <c:noMultiLvlLbl val="0"/>
      </c:catAx>
      <c:valAx>
        <c:axId val="825634959"/>
        <c:scaling>
          <c:orientation val="minMax"/>
        </c:scaling>
        <c:delete val="1"/>
        <c:axPos val="b"/>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crossAx val="825621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86988091283875"/>
          <c:y val="4.2431655094124512E-2"/>
          <c:w val="0.61268026302078249"/>
          <c:h val="0.79170143740765464"/>
        </c:manualLayout>
      </c:layout>
      <c:barChart>
        <c:barDir val="bar"/>
        <c:grouping val="stacked"/>
        <c:varyColors val="0"/>
        <c:ser>
          <c:idx val="0"/>
          <c:order val="0"/>
          <c:tx>
            <c:strRef>
              <c:f>Sheet1!$B$1</c:f>
              <c:strCache>
                <c:ptCount val="1"/>
                <c:pt idx="0">
                  <c:v>Actual Expenses</c:v>
                </c:pt>
              </c:strCache>
            </c:strRef>
          </c:tx>
          <c:spPr>
            <a:solidFill>
              <a:schemeClr val="accent6"/>
            </a:solidFill>
            <a:ln>
              <a:noFill/>
            </a:ln>
            <a:effectLst/>
          </c:spPr>
          <c:invertIfNegative val="0"/>
          <c:dLbls>
            <c:dLbl>
              <c:idx val="1"/>
              <c:layout>
                <c:manualLayout>
                  <c:x val="0.15508684863523572"/>
                  <c:y val="-6.52794693755761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21-4E8B-8C96-4ACC19BA95E0}"/>
                </c:ext>
              </c:extLst>
            </c:dLbl>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Physical Health and Safety</c:v>
                </c:pt>
                <c:pt idx="1">
                  <c:v>Academic, Social, Emotional, Mental Health &amp; Other Needs</c:v>
                </c:pt>
                <c:pt idx="2">
                  <c:v>Operational Continuity</c:v>
                </c:pt>
              </c:strCache>
            </c:strRef>
          </c:cat>
          <c:val>
            <c:numRef>
              <c:f>Sheet1!$B$2:$B$4</c:f>
              <c:numCache>
                <c:formatCode>General</c:formatCode>
                <c:ptCount val="3"/>
                <c:pt idx="0">
                  <c:v>20170253</c:v>
                </c:pt>
                <c:pt idx="1">
                  <c:v>73591982</c:v>
                </c:pt>
                <c:pt idx="2">
                  <c:v>19780888</c:v>
                </c:pt>
              </c:numCache>
            </c:numRef>
          </c:val>
          <c:extLst>
            <c:ext xmlns:c16="http://schemas.microsoft.com/office/drawing/2014/chart" uri="{C3380CC4-5D6E-409C-BE32-E72D297353CC}">
              <c16:uniqueId val="{00000000-D421-4E8B-8C96-4ACC19BA95E0}"/>
            </c:ext>
          </c:extLst>
        </c:ser>
        <c:ser>
          <c:idx val="1"/>
          <c:order val="1"/>
          <c:tx>
            <c:strRef>
              <c:f>Sheet1!$C$1</c:f>
              <c:strCache>
                <c:ptCount val="1"/>
                <c:pt idx="0">
                  <c:v>Projected Expenses</c:v>
                </c:pt>
              </c:strCache>
            </c:strRef>
          </c:tx>
          <c:spPr>
            <a:solidFill>
              <a:schemeClr val="accent5"/>
            </a:solidFill>
            <a:ln>
              <a:noFill/>
            </a:ln>
            <a:effectLst/>
          </c:spPr>
          <c:invertIfNegative val="0"/>
          <c:dLbls>
            <c:dLbl>
              <c:idx val="0"/>
              <c:layout>
                <c:manualLayout>
                  <c:x val="8.1304076870974254E-2"/>
                  <c:y val="-3.26397346877880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21-4E8B-8C96-4ACC19BA95E0}"/>
                </c:ext>
              </c:extLst>
            </c:dLbl>
            <c:dLbl>
              <c:idx val="2"/>
              <c:layout>
                <c:manualLayout>
                  <c:x val="7.5793914408341642E-2"/>
                  <c:y val="-2.28478142814516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21-4E8B-8C96-4ACC19BA95E0}"/>
                </c:ext>
              </c:extLst>
            </c:dLbl>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Physical Health and Safety</c:v>
                </c:pt>
                <c:pt idx="1">
                  <c:v>Academic, Social, Emotional, Mental Health &amp; Other Needs</c:v>
                </c:pt>
                <c:pt idx="2">
                  <c:v>Operational Continuity</c:v>
                </c:pt>
              </c:strCache>
            </c:strRef>
          </c:cat>
          <c:val>
            <c:numRef>
              <c:f>Sheet1!$C$2:$C$4</c:f>
              <c:numCache>
                <c:formatCode>General</c:formatCode>
                <c:ptCount val="3"/>
                <c:pt idx="0">
                  <c:v>8993472</c:v>
                </c:pt>
                <c:pt idx="1">
                  <c:v>17986943</c:v>
                </c:pt>
                <c:pt idx="2">
                  <c:v>7194777</c:v>
                </c:pt>
              </c:numCache>
            </c:numRef>
          </c:val>
          <c:extLst>
            <c:ext xmlns:c16="http://schemas.microsoft.com/office/drawing/2014/chart" uri="{C3380CC4-5D6E-409C-BE32-E72D297353CC}">
              <c16:uniqueId val="{00000003-D421-4E8B-8C96-4ACC19BA95E0}"/>
            </c:ext>
          </c:extLst>
        </c:ser>
        <c:dLbls>
          <c:showLegendKey val="0"/>
          <c:showVal val="0"/>
          <c:showCatName val="0"/>
          <c:showSerName val="0"/>
          <c:showPercent val="0"/>
          <c:showBubbleSize val="0"/>
        </c:dLbls>
        <c:gapWidth val="24"/>
        <c:overlap val="100"/>
        <c:axId val="831385055"/>
        <c:axId val="831384223"/>
      </c:barChart>
      <c:catAx>
        <c:axId val="8313850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384223"/>
        <c:crosses val="autoZero"/>
        <c:auto val="1"/>
        <c:lblAlgn val="ctr"/>
        <c:lblOffset val="100"/>
        <c:noMultiLvlLbl val="0"/>
      </c:catAx>
      <c:valAx>
        <c:axId val="831384223"/>
        <c:scaling>
          <c:orientation val="minMax"/>
          <c:max val="100000000"/>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385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Sheet1!$B$3</c:f>
              <c:strCache>
                <c:ptCount val="1"/>
                <c:pt idx="0">
                  <c:v>GEER I </c:v>
                </c:pt>
              </c:strCache>
            </c:strRef>
          </c:tx>
          <c:dPt>
            <c:idx val="0"/>
            <c:bubble3D val="0"/>
            <c:spPr>
              <a:solidFill>
                <a:schemeClr val="accent6"/>
              </a:solidFill>
              <a:ln>
                <a:noFill/>
              </a:ln>
              <a:effectLst/>
            </c:spPr>
            <c:extLst>
              <c:ext xmlns:c16="http://schemas.microsoft.com/office/drawing/2014/chart" uri="{C3380CC4-5D6E-409C-BE32-E72D297353CC}">
                <c16:uniqueId val="{00000001-8DB4-48D2-90CF-2CE6A620A4B9}"/>
              </c:ext>
            </c:extLst>
          </c:dPt>
          <c:dPt>
            <c:idx val="1"/>
            <c:bubble3D val="0"/>
            <c:spPr>
              <a:solidFill>
                <a:schemeClr val="accent5"/>
              </a:solidFill>
              <a:ln>
                <a:noFill/>
              </a:ln>
              <a:effectLst/>
            </c:spPr>
            <c:extLst>
              <c:ext xmlns:c16="http://schemas.microsoft.com/office/drawing/2014/chart" uri="{C3380CC4-5D6E-409C-BE32-E72D297353CC}">
                <c16:uniqueId val="{00000003-8DB4-48D2-90CF-2CE6A620A4B9}"/>
              </c:ext>
            </c:extLst>
          </c:dPt>
          <c:dLbls>
            <c:dLbl>
              <c:idx val="1"/>
              <c:layout>
                <c:manualLayout>
                  <c:x val="0.12256096601866329"/>
                  <c:y val="1.5331490062786977E-2"/>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9.977159539462431E-2"/>
                      <c:h val="6.3036299687979441E-2"/>
                    </c:manualLayout>
                  </c15:layout>
                </c:ext>
                <c:ext xmlns:c16="http://schemas.microsoft.com/office/drawing/2014/chart" uri="{C3380CC4-5D6E-409C-BE32-E72D297353CC}">
                  <c16:uniqueId val="{00000003-8DB4-48D2-90CF-2CE6A620A4B9}"/>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Sheet1!$C$2:$D$2</c:f>
              <c:strCache>
                <c:ptCount val="2"/>
                <c:pt idx="0">
                  <c:v>Expended</c:v>
                </c:pt>
                <c:pt idx="1">
                  <c:v>Remaining Balance</c:v>
                </c:pt>
              </c:strCache>
            </c:strRef>
          </c:cat>
          <c:val>
            <c:numRef>
              <c:f>Sheet1!$C$3:$D$3</c:f>
              <c:numCache>
                <c:formatCode>#,##0.00</c:formatCode>
                <c:ptCount val="2"/>
                <c:pt idx="0">
                  <c:v>29939190.82</c:v>
                </c:pt>
                <c:pt idx="1">
                  <c:v>1086.78</c:v>
                </c:pt>
              </c:numCache>
            </c:numRef>
          </c:val>
          <c:extLst>
            <c:ext xmlns:c16="http://schemas.microsoft.com/office/drawing/2014/chart" uri="{C3380CC4-5D6E-409C-BE32-E72D297353CC}">
              <c16:uniqueId val="{00000004-8DB4-48D2-90CF-2CE6A620A4B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EANS!$B$3</c:f>
              <c:strCache>
                <c:ptCount val="1"/>
                <c:pt idx="0">
                  <c:v>Expenditures</c:v>
                </c:pt>
              </c:strCache>
            </c:strRef>
          </c:tx>
          <c:spPr>
            <a:solidFill>
              <a:schemeClr val="accent6"/>
            </a:solidFill>
            <a:ln>
              <a:noFill/>
            </a:ln>
            <a:effectLst/>
            <a:sp3d/>
          </c:spPr>
          <c:invertIfNegative val="0"/>
          <c:dLbls>
            <c:dLbl>
              <c:idx val="0"/>
              <c:layout>
                <c:manualLayout>
                  <c:x val="0.10094803370786516"/>
                  <c:y val="1.1938872970391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E4-4C61-8B4F-9FFDC2D0DC40}"/>
                </c:ext>
              </c:extLst>
            </c:dLbl>
            <c:dLbl>
              <c:idx val="1"/>
              <c:layout>
                <c:manualLayout>
                  <c:x val="0.15800561797752816"/>
                  <c:y val="-2.98471824259789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E4-4C61-8B4F-9FFDC2D0DC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EANS!$A$4:$A$5</c:f>
              <c:strCache>
                <c:ptCount val="2"/>
                <c:pt idx="0">
                  <c:v>EANS II</c:v>
                </c:pt>
                <c:pt idx="1">
                  <c:v>EANS I</c:v>
                </c:pt>
              </c:strCache>
            </c:strRef>
          </c:cat>
          <c:val>
            <c:numRef>
              <c:f>EANS!$B$4:$B$5</c:f>
              <c:numCache>
                <c:formatCode>"$"#,##0.00</c:formatCode>
                <c:ptCount val="2"/>
                <c:pt idx="0">
                  <c:v>19524625.134050891</c:v>
                </c:pt>
                <c:pt idx="1">
                  <c:v>27212264.680000007</c:v>
                </c:pt>
              </c:numCache>
            </c:numRef>
          </c:val>
          <c:extLst>
            <c:ext xmlns:c16="http://schemas.microsoft.com/office/drawing/2014/chart" uri="{C3380CC4-5D6E-409C-BE32-E72D297353CC}">
              <c16:uniqueId val="{00000000-6C86-4B90-9765-8B02F2C36A76}"/>
            </c:ext>
          </c:extLst>
        </c:ser>
        <c:ser>
          <c:idx val="1"/>
          <c:order val="1"/>
          <c:tx>
            <c:strRef>
              <c:f>EANS!$C$3</c:f>
              <c:strCache>
                <c:ptCount val="1"/>
                <c:pt idx="0">
                  <c:v>Unexpended Balance</c:v>
                </c:pt>
              </c:strCache>
            </c:strRef>
          </c:tx>
          <c:spPr>
            <a:solidFill>
              <a:schemeClr val="accent5"/>
            </a:solidFill>
            <a:ln>
              <a:noFill/>
            </a:ln>
            <a:effectLst/>
            <a:sp3d/>
          </c:spPr>
          <c:invertIfNegative val="0"/>
          <c:dLbls>
            <c:dLbl>
              <c:idx val="0"/>
              <c:layout>
                <c:manualLayout>
                  <c:x val="0.1243562734082396"/>
                  <c:y val="-5.9694364851957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E4-4C61-8B4F-9FFDC2D0DC40}"/>
                </c:ext>
              </c:extLst>
            </c:dLbl>
            <c:dLbl>
              <c:idx val="1"/>
              <c:layout>
                <c:manualLayout>
                  <c:x val="3.2186329588014984E-2"/>
                  <c:y val="-5.9694364851957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E4-4C61-8B4F-9FFDC2D0DC40}"/>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EANS!$A$4:$A$5</c:f>
              <c:strCache>
                <c:ptCount val="2"/>
                <c:pt idx="0">
                  <c:v>EANS II</c:v>
                </c:pt>
                <c:pt idx="1">
                  <c:v>EANS I</c:v>
                </c:pt>
              </c:strCache>
            </c:strRef>
          </c:cat>
          <c:val>
            <c:numRef>
              <c:f>EANS!$C$4:$C$5</c:f>
              <c:numCache>
                <c:formatCode>"$"#,##0.00</c:formatCode>
                <c:ptCount val="2"/>
                <c:pt idx="0">
                  <c:v>22739532.495949112</c:v>
                </c:pt>
                <c:pt idx="1">
                  <c:v>10334181.070000002</c:v>
                </c:pt>
              </c:numCache>
            </c:numRef>
          </c:val>
          <c:extLst>
            <c:ext xmlns:c16="http://schemas.microsoft.com/office/drawing/2014/chart" uri="{C3380CC4-5D6E-409C-BE32-E72D297353CC}">
              <c16:uniqueId val="{00000001-6C86-4B90-9765-8B02F2C36A76}"/>
            </c:ext>
          </c:extLst>
        </c:ser>
        <c:dLbls>
          <c:showLegendKey val="0"/>
          <c:showVal val="1"/>
          <c:showCatName val="0"/>
          <c:showSerName val="0"/>
          <c:showPercent val="0"/>
          <c:showBubbleSize val="0"/>
        </c:dLbls>
        <c:gapWidth val="60"/>
        <c:shape val="box"/>
        <c:axId val="775921087"/>
        <c:axId val="775910271"/>
        <c:axId val="0"/>
      </c:bar3DChart>
      <c:catAx>
        <c:axId val="7759210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5910271"/>
        <c:crosses val="autoZero"/>
        <c:auto val="1"/>
        <c:lblAlgn val="ctr"/>
        <c:lblOffset val="100"/>
        <c:noMultiLvlLbl val="0"/>
      </c:catAx>
      <c:valAx>
        <c:axId val="775910271"/>
        <c:scaling>
          <c:orientation val="minMax"/>
        </c:scaling>
        <c:delete val="0"/>
        <c:axPos val="b"/>
        <c:numFmt formatCode="&quot;$&quot;#,##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921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18B4E-A964-4066-B55C-7412E738748F}" type="doc">
      <dgm:prSet loTypeId="urn:microsoft.com/office/officeart/2005/8/layout/chevron1" loCatId="process" qsTypeId="urn:microsoft.com/office/officeart/2005/8/quickstyle/simple1" qsCatId="simple" csTypeId="urn:microsoft.com/office/officeart/2005/8/colors/colorful5" csCatId="colorful" phldr="1"/>
      <dgm:spPr/>
    </dgm:pt>
    <dgm:pt modelId="{EA118498-AD7E-4080-BCA6-C8A85F986151}">
      <dgm:prSet phldrT="[Text]" custT="1"/>
      <dgm:spPr/>
      <dgm:t>
        <a:bodyPr/>
        <a:lstStyle/>
        <a:p>
          <a:r>
            <a:rPr lang="en-US" sz="2400" dirty="0"/>
            <a:t>CARES Act</a:t>
          </a:r>
        </a:p>
        <a:p>
          <a:r>
            <a:rPr lang="en-US" sz="1800" dirty="0"/>
            <a:t>End: 9/30/2022</a:t>
          </a:r>
        </a:p>
      </dgm:t>
    </dgm:pt>
    <dgm:pt modelId="{97A5DE11-89B2-4978-AE9F-5B7E4A652919}" type="parTrans" cxnId="{5A969C6C-3D0A-4FED-BC4E-170948A1BF14}">
      <dgm:prSet/>
      <dgm:spPr/>
      <dgm:t>
        <a:bodyPr/>
        <a:lstStyle/>
        <a:p>
          <a:endParaRPr lang="en-US"/>
        </a:p>
      </dgm:t>
    </dgm:pt>
    <dgm:pt modelId="{B29DDE39-056A-4D26-899E-5DA886BD305A}" type="sibTrans" cxnId="{5A969C6C-3D0A-4FED-BC4E-170948A1BF14}">
      <dgm:prSet/>
      <dgm:spPr/>
      <dgm:t>
        <a:bodyPr/>
        <a:lstStyle/>
        <a:p>
          <a:endParaRPr lang="en-US"/>
        </a:p>
      </dgm:t>
    </dgm:pt>
    <dgm:pt modelId="{98EE8D09-59B1-419C-8268-C671A7555E6A}">
      <dgm:prSet phldrT="[Text]" custT="1"/>
      <dgm:spPr/>
      <dgm:t>
        <a:bodyPr/>
        <a:lstStyle/>
        <a:p>
          <a:r>
            <a:rPr lang="en-US" sz="2400" dirty="0"/>
            <a:t>CRRSA Act</a:t>
          </a:r>
        </a:p>
        <a:p>
          <a:r>
            <a:rPr lang="en-US" sz="1800" dirty="0"/>
            <a:t>End: 9/30/2023</a:t>
          </a:r>
        </a:p>
      </dgm:t>
    </dgm:pt>
    <dgm:pt modelId="{07548A19-9D73-451C-8B31-52057D27937B}" type="parTrans" cxnId="{9C924C73-F40D-4CA6-A885-86C9E44ED8E1}">
      <dgm:prSet/>
      <dgm:spPr/>
      <dgm:t>
        <a:bodyPr/>
        <a:lstStyle/>
        <a:p>
          <a:endParaRPr lang="en-US"/>
        </a:p>
      </dgm:t>
    </dgm:pt>
    <dgm:pt modelId="{6BA77E8F-4796-43B2-B105-88621F7E1E7D}" type="sibTrans" cxnId="{9C924C73-F40D-4CA6-A885-86C9E44ED8E1}">
      <dgm:prSet/>
      <dgm:spPr/>
      <dgm:t>
        <a:bodyPr/>
        <a:lstStyle/>
        <a:p>
          <a:endParaRPr lang="en-US"/>
        </a:p>
      </dgm:t>
    </dgm:pt>
    <dgm:pt modelId="{136A4BE6-4FFF-48A0-8CB6-AF0E9774394D}">
      <dgm:prSet phldrT="[Text]" custT="1"/>
      <dgm:spPr/>
      <dgm:t>
        <a:bodyPr/>
        <a:lstStyle/>
        <a:p>
          <a:r>
            <a:rPr lang="en-US" sz="2400" dirty="0"/>
            <a:t>ARP Act</a:t>
          </a:r>
        </a:p>
        <a:p>
          <a:r>
            <a:rPr lang="en-US" sz="1800" dirty="0"/>
            <a:t>End: 9/30/2024</a:t>
          </a:r>
        </a:p>
      </dgm:t>
    </dgm:pt>
    <dgm:pt modelId="{70F3B6E3-A51E-47DF-8764-3F5306958E57}" type="parTrans" cxnId="{D433BD03-B4CE-4C3A-9247-4626DBCF8D6A}">
      <dgm:prSet/>
      <dgm:spPr/>
      <dgm:t>
        <a:bodyPr/>
        <a:lstStyle/>
        <a:p>
          <a:endParaRPr lang="en-US"/>
        </a:p>
      </dgm:t>
    </dgm:pt>
    <dgm:pt modelId="{FFC898B5-BBD7-45E5-B879-351A98D3642A}" type="sibTrans" cxnId="{D433BD03-B4CE-4C3A-9247-4626DBCF8D6A}">
      <dgm:prSet/>
      <dgm:spPr/>
      <dgm:t>
        <a:bodyPr/>
        <a:lstStyle/>
        <a:p>
          <a:endParaRPr lang="en-US"/>
        </a:p>
      </dgm:t>
    </dgm:pt>
    <dgm:pt modelId="{4BE8AAF3-34FC-4A00-834E-F1B9E5ECFB53}" type="pres">
      <dgm:prSet presAssocID="{78E18B4E-A964-4066-B55C-7412E738748F}" presName="Name0" presStyleCnt="0">
        <dgm:presLayoutVars>
          <dgm:dir/>
          <dgm:animLvl val="lvl"/>
          <dgm:resizeHandles val="exact"/>
        </dgm:presLayoutVars>
      </dgm:prSet>
      <dgm:spPr/>
    </dgm:pt>
    <dgm:pt modelId="{9584A65B-377D-4901-9453-4E02C4DDF2F6}" type="pres">
      <dgm:prSet presAssocID="{EA118498-AD7E-4080-BCA6-C8A85F986151}" presName="parTxOnly" presStyleLbl="node1" presStyleIdx="0" presStyleCnt="3">
        <dgm:presLayoutVars>
          <dgm:chMax val="0"/>
          <dgm:chPref val="0"/>
          <dgm:bulletEnabled val="1"/>
        </dgm:presLayoutVars>
      </dgm:prSet>
      <dgm:spPr/>
    </dgm:pt>
    <dgm:pt modelId="{A22A4DA2-4961-4E6E-A008-EEBE54561DA1}" type="pres">
      <dgm:prSet presAssocID="{B29DDE39-056A-4D26-899E-5DA886BD305A}" presName="parTxOnlySpace" presStyleCnt="0"/>
      <dgm:spPr/>
    </dgm:pt>
    <dgm:pt modelId="{990DC07F-108A-4E66-9A06-EDCA212B5E05}" type="pres">
      <dgm:prSet presAssocID="{98EE8D09-59B1-419C-8268-C671A7555E6A}" presName="parTxOnly" presStyleLbl="node1" presStyleIdx="1" presStyleCnt="3" custLinFactNeighborX="0" custLinFactNeighborY="0">
        <dgm:presLayoutVars>
          <dgm:chMax val="0"/>
          <dgm:chPref val="0"/>
          <dgm:bulletEnabled val="1"/>
        </dgm:presLayoutVars>
      </dgm:prSet>
      <dgm:spPr/>
    </dgm:pt>
    <dgm:pt modelId="{C8BF41B0-5CD2-4902-B8AF-1CFB59EAAAA5}" type="pres">
      <dgm:prSet presAssocID="{6BA77E8F-4796-43B2-B105-88621F7E1E7D}" presName="parTxOnlySpace" presStyleCnt="0"/>
      <dgm:spPr/>
    </dgm:pt>
    <dgm:pt modelId="{557D46D8-54C4-47C3-85AC-0CAF8576D6F9}" type="pres">
      <dgm:prSet presAssocID="{136A4BE6-4FFF-48A0-8CB6-AF0E9774394D}" presName="parTxOnly" presStyleLbl="node1" presStyleIdx="2" presStyleCnt="3">
        <dgm:presLayoutVars>
          <dgm:chMax val="0"/>
          <dgm:chPref val="0"/>
          <dgm:bulletEnabled val="1"/>
        </dgm:presLayoutVars>
      </dgm:prSet>
      <dgm:spPr/>
    </dgm:pt>
  </dgm:ptLst>
  <dgm:cxnLst>
    <dgm:cxn modelId="{D433BD03-B4CE-4C3A-9247-4626DBCF8D6A}" srcId="{78E18B4E-A964-4066-B55C-7412E738748F}" destId="{136A4BE6-4FFF-48A0-8CB6-AF0E9774394D}" srcOrd="2" destOrd="0" parTransId="{70F3B6E3-A51E-47DF-8764-3F5306958E57}" sibTransId="{FFC898B5-BBD7-45E5-B879-351A98D3642A}"/>
    <dgm:cxn modelId="{60DD4325-7F7B-4157-A46B-9C8B995CB785}" type="presOf" srcId="{78E18B4E-A964-4066-B55C-7412E738748F}" destId="{4BE8AAF3-34FC-4A00-834E-F1B9E5ECFB53}" srcOrd="0" destOrd="0" presId="urn:microsoft.com/office/officeart/2005/8/layout/chevron1"/>
    <dgm:cxn modelId="{5A969C6C-3D0A-4FED-BC4E-170948A1BF14}" srcId="{78E18B4E-A964-4066-B55C-7412E738748F}" destId="{EA118498-AD7E-4080-BCA6-C8A85F986151}" srcOrd="0" destOrd="0" parTransId="{97A5DE11-89B2-4978-AE9F-5B7E4A652919}" sibTransId="{B29DDE39-056A-4D26-899E-5DA886BD305A}"/>
    <dgm:cxn modelId="{5B4A336D-AB34-49EE-A6A6-0082BED87B9E}" type="presOf" srcId="{98EE8D09-59B1-419C-8268-C671A7555E6A}" destId="{990DC07F-108A-4E66-9A06-EDCA212B5E05}" srcOrd="0" destOrd="0" presId="urn:microsoft.com/office/officeart/2005/8/layout/chevron1"/>
    <dgm:cxn modelId="{9C924C73-F40D-4CA6-A885-86C9E44ED8E1}" srcId="{78E18B4E-A964-4066-B55C-7412E738748F}" destId="{98EE8D09-59B1-419C-8268-C671A7555E6A}" srcOrd="1" destOrd="0" parTransId="{07548A19-9D73-451C-8B31-52057D27937B}" sibTransId="{6BA77E8F-4796-43B2-B105-88621F7E1E7D}"/>
    <dgm:cxn modelId="{54B8BA7D-1346-4F81-8955-D31548CF598B}" type="presOf" srcId="{136A4BE6-4FFF-48A0-8CB6-AF0E9774394D}" destId="{557D46D8-54C4-47C3-85AC-0CAF8576D6F9}" srcOrd="0" destOrd="0" presId="urn:microsoft.com/office/officeart/2005/8/layout/chevron1"/>
    <dgm:cxn modelId="{4CEF38F7-0E39-4FD9-91F3-B439C18FEAAE}" type="presOf" srcId="{EA118498-AD7E-4080-BCA6-C8A85F986151}" destId="{9584A65B-377D-4901-9453-4E02C4DDF2F6}" srcOrd="0" destOrd="0" presId="urn:microsoft.com/office/officeart/2005/8/layout/chevron1"/>
    <dgm:cxn modelId="{AACA596C-DEC2-4650-A69F-98C8D1A99E4A}" type="presParOf" srcId="{4BE8AAF3-34FC-4A00-834E-F1B9E5ECFB53}" destId="{9584A65B-377D-4901-9453-4E02C4DDF2F6}" srcOrd="0" destOrd="0" presId="urn:microsoft.com/office/officeart/2005/8/layout/chevron1"/>
    <dgm:cxn modelId="{64D64FBC-FA5F-41FD-9BF7-0D2B5DF6F1A7}" type="presParOf" srcId="{4BE8AAF3-34FC-4A00-834E-F1B9E5ECFB53}" destId="{A22A4DA2-4961-4E6E-A008-EEBE54561DA1}" srcOrd="1" destOrd="0" presId="urn:microsoft.com/office/officeart/2005/8/layout/chevron1"/>
    <dgm:cxn modelId="{A778F644-4AA0-4E7E-9775-2F8A85E74EFF}" type="presParOf" srcId="{4BE8AAF3-34FC-4A00-834E-F1B9E5ECFB53}" destId="{990DC07F-108A-4E66-9A06-EDCA212B5E05}" srcOrd="2" destOrd="0" presId="urn:microsoft.com/office/officeart/2005/8/layout/chevron1"/>
    <dgm:cxn modelId="{00805E30-57D0-4DA6-8257-09A8C24E0D92}" type="presParOf" srcId="{4BE8AAF3-34FC-4A00-834E-F1B9E5ECFB53}" destId="{C8BF41B0-5CD2-4902-B8AF-1CFB59EAAAA5}" srcOrd="3" destOrd="0" presId="urn:microsoft.com/office/officeart/2005/8/layout/chevron1"/>
    <dgm:cxn modelId="{8936BD35-3762-4B2F-8871-D3EABCA29715}" type="presParOf" srcId="{4BE8AAF3-34FC-4A00-834E-F1B9E5ECFB53}" destId="{557D46D8-54C4-47C3-85AC-0CAF8576D6F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4A65B-377D-4901-9453-4E02C4DDF2F6}">
      <dsp:nvSpPr>
        <dsp:cNvPr id="0" name=""/>
        <dsp:cNvSpPr/>
      </dsp:nvSpPr>
      <dsp:spPr>
        <a:xfrm>
          <a:off x="2964" y="0"/>
          <a:ext cx="3611939" cy="888274"/>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CARES Act</a:t>
          </a:r>
        </a:p>
        <a:p>
          <a:pPr marL="0" lvl="0" indent="0" algn="ctr" defTabSz="1066800">
            <a:lnSpc>
              <a:spcPct val="90000"/>
            </a:lnSpc>
            <a:spcBef>
              <a:spcPct val="0"/>
            </a:spcBef>
            <a:spcAft>
              <a:spcPct val="35000"/>
            </a:spcAft>
            <a:buNone/>
          </a:pPr>
          <a:r>
            <a:rPr lang="en-US" sz="1800" kern="1200" dirty="0"/>
            <a:t>End: 9/30/2022</a:t>
          </a:r>
        </a:p>
      </dsp:txBody>
      <dsp:txXfrm>
        <a:off x="447101" y="0"/>
        <a:ext cx="2723665" cy="888274"/>
      </dsp:txXfrm>
    </dsp:sp>
    <dsp:sp modelId="{990DC07F-108A-4E66-9A06-EDCA212B5E05}">
      <dsp:nvSpPr>
        <dsp:cNvPr id="0" name=""/>
        <dsp:cNvSpPr/>
      </dsp:nvSpPr>
      <dsp:spPr>
        <a:xfrm>
          <a:off x="3253709" y="0"/>
          <a:ext cx="3611939" cy="888274"/>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CRRSA Act</a:t>
          </a:r>
        </a:p>
        <a:p>
          <a:pPr marL="0" lvl="0" indent="0" algn="ctr" defTabSz="1066800">
            <a:lnSpc>
              <a:spcPct val="90000"/>
            </a:lnSpc>
            <a:spcBef>
              <a:spcPct val="0"/>
            </a:spcBef>
            <a:spcAft>
              <a:spcPct val="35000"/>
            </a:spcAft>
            <a:buNone/>
          </a:pPr>
          <a:r>
            <a:rPr lang="en-US" sz="1800" kern="1200" dirty="0"/>
            <a:t>End: 9/30/2023</a:t>
          </a:r>
        </a:p>
      </dsp:txBody>
      <dsp:txXfrm>
        <a:off x="3697846" y="0"/>
        <a:ext cx="2723665" cy="888274"/>
      </dsp:txXfrm>
    </dsp:sp>
    <dsp:sp modelId="{557D46D8-54C4-47C3-85AC-0CAF8576D6F9}">
      <dsp:nvSpPr>
        <dsp:cNvPr id="0" name=""/>
        <dsp:cNvSpPr/>
      </dsp:nvSpPr>
      <dsp:spPr>
        <a:xfrm>
          <a:off x="6504455" y="0"/>
          <a:ext cx="3611939" cy="888274"/>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ARP Act</a:t>
          </a:r>
        </a:p>
        <a:p>
          <a:pPr marL="0" lvl="0" indent="0" algn="ctr" defTabSz="1066800">
            <a:lnSpc>
              <a:spcPct val="90000"/>
            </a:lnSpc>
            <a:spcBef>
              <a:spcPct val="0"/>
            </a:spcBef>
            <a:spcAft>
              <a:spcPct val="35000"/>
            </a:spcAft>
            <a:buNone/>
          </a:pPr>
          <a:r>
            <a:rPr lang="en-US" sz="1800" kern="1200" dirty="0"/>
            <a:t>End: 9/30/2024</a:t>
          </a:r>
        </a:p>
      </dsp:txBody>
      <dsp:txXfrm>
        <a:off x="6948592" y="0"/>
        <a:ext cx="2723665" cy="8882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0.49805</cdr:x>
      <cdr:y>0.10086</cdr:y>
    </cdr:from>
    <cdr:to>
      <cdr:x>0.49935</cdr:x>
      <cdr:y>0.4611</cdr:y>
    </cdr:to>
    <cdr:cxnSp macro="">
      <cdr:nvCxnSpPr>
        <cdr:cNvPr id="3" name="Straight Connector 2">
          <a:extLst xmlns:a="http://schemas.openxmlformats.org/drawingml/2006/main">
            <a:ext uri="{FF2B5EF4-FFF2-40B4-BE49-F238E27FC236}">
              <a16:creationId xmlns:a16="http://schemas.microsoft.com/office/drawing/2014/main" id="{C8F37BEC-ADAD-EE36-6C55-584F5546C238}"/>
            </a:ext>
          </a:extLst>
        </cdr:cNvPr>
        <cdr:cNvCxnSpPr/>
      </cdr:nvCxnSpPr>
      <cdr:spPr>
        <a:xfrm xmlns:a="http://schemas.openxmlformats.org/drawingml/2006/main" flipH="1">
          <a:off x="3657601" y="333375"/>
          <a:ext cx="9525" cy="1190625"/>
        </a:xfrm>
        <a:prstGeom xmlns:a="http://schemas.openxmlformats.org/drawingml/2006/main" prst="line">
          <a:avLst/>
        </a:prstGeom>
        <a:ln xmlns:a="http://schemas.openxmlformats.org/drawingml/2006/main" w="285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0.57717</cdr:x>
      <cdr:y>0.47839</cdr:y>
    </cdr:from>
    <cdr:to>
      <cdr:x>0.73281</cdr:x>
      <cdr:y>0.55331</cdr:y>
    </cdr:to>
    <cdr:sp macro="" textlink="">
      <cdr:nvSpPr>
        <cdr:cNvPr id="6" name="TextBox 5">
          <a:extLst xmlns:a="http://schemas.openxmlformats.org/drawingml/2006/main">
            <a:ext uri="{FF2B5EF4-FFF2-40B4-BE49-F238E27FC236}">
              <a16:creationId xmlns:a16="http://schemas.microsoft.com/office/drawing/2014/main" id="{690238F9-0D0E-B4D9-397E-8AB268D65DA2}"/>
            </a:ext>
          </a:extLst>
        </cdr:cNvPr>
        <cdr:cNvSpPr txBox="1"/>
      </cdr:nvSpPr>
      <cdr:spPr>
        <a:xfrm xmlns:a="http://schemas.openxmlformats.org/drawingml/2006/main">
          <a:off x="4238626" y="1581150"/>
          <a:ext cx="11430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$29,939,190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7AB53-B660-4FF8-B7CF-932832304A87}"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23A3E-AEC4-43A5-871B-773EEF4A37EC}" type="slidenum">
              <a:rPr lang="en-US" smtClean="0"/>
              <a:t>‹#›</a:t>
            </a:fld>
            <a:endParaRPr lang="en-US"/>
          </a:p>
        </p:txBody>
      </p:sp>
    </p:spTree>
    <p:extLst>
      <p:ext uri="{BB962C8B-B14F-4D97-AF65-F5344CB8AC3E}">
        <p14:creationId xmlns:p14="http://schemas.microsoft.com/office/powerpoint/2010/main" val="348722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DRAFT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59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19F42-D30A-4BCC-B9C0-890F2C39315C}" type="slidenum">
              <a:rPr lang="en-US" smtClean="0"/>
              <a:t>2</a:t>
            </a:fld>
            <a:endParaRPr lang="en-US"/>
          </a:p>
        </p:txBody>
      </p:sp>
    </p:spTree>
    <p:extLst>
      <p:ext uri="{BB962C8B-B14F-4D97-AF65-F5344CB8AC3E}">
        <p14:creationId xmlns:p14="http://schemas.microsoft.com/office/powerpoint/2010/main" val="39477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must Maintain Effort for other federal programs (ex. IDEA)</a:t>
            </a:r>
          </a:p>
        </p:txBody>
      </p:sp>
      <p:sp>
        <p:nvSpPr>
          <p:cNvPr id="4" name="Slide Number Placeholder 3"/>
          <p:cNvSpPr>
            <a:spLocks noGrp="1"/>
          </p:cNvSpPr>
          <p:nvPr>
            <p:ph type="sldNum" sz="quarter" idx="5"/>
          </p:nvPr>
        </p:nvSpPr>
        <p:spPr/>
        <p:txBody>
          <a:bodyPr/>
          <a:lstStyle/>
          <a:p>
            <a:fld id="{5F719F42-D30A-4BCC-B9C0-890F2C39315C}" type="slidenum">
              <a:rPr lang="en-US" smtClean="0"/>
              <a:t>4</a:t>
            </a:fld>
            <a:endParaRPr lang="en-US"/>
          </a:p>
        </p:txBody>
      </p:sp>
    </p:spTree>
    <p:extLst>
      <p:ext uri="{BB962C8B-B14F-4D97-AF65-F5344CB8AC3E}">
        <p14:creationId xmlns:p14="http://schemas.microsoft.com/office/powerpoint/2010/main" val="137957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19F42-D30A-4BCC-B9C0-890F2C39315C}" type="slidenum">
              <a:rPr lang="en-US" smtClean="0"/>
              <a:t>9</a:t>
            </a:fld>
            <a:endParaRPr lang="en-US"/>
          </a:p>
        </p:txBody>
      </p:sp>
    </p:spTree>
    <p:extLst>
      <p:ext uri="{BB962C8B-B14F-4D97-AF65-F5344CB8AC3E}">
        <p14:creationId xmlns:p14="http://schemas.microsoft.com/office/powerpoint/2010/main" val="88670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333333"/>
                </a:solidFill>
                <a:effectLst/>
                <a:latin typeface="Rubik"/>
              </a:rPr>
              <a:t>(Note: In Kentucky, home schools are non-profit by nature, so long as they are not charging tuition for services)</a:t>
            </a:r>
            <a:endParaRPr lang="en-US" sz="1200" b="0" i="0" dirty="0">
              <a:solidFill>
                <a:srgbClr val="333333"/>
              </a:solidFill>
              <a:effectLst/>
              <a:latin typeface="Rubik"/>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333333"/>
                </a:solidFill>
                <a:effectLst/>
                <a:latin typeface="Rubik"/>
              </a:rPr>
              <a:t>(Note: Non-public schools are approved to operate within Kentucky without accreditation, licensure, or certification)</a:t>
            </a:r>
            <a:endParaRPr lang="en-US" sz="1200" b="0" i="0" dirty="0">
              <a:solidFill>
                <a:srgbClr val="333333"/>
              </a:solidFill>
              <a:effectLst/>
              <a:latin typeface="Rubik"/>
            </a:endParaRPr>
          </a:p>
          <a:p>
            <a:endParaRPr lang="en-US" dirty="0"/>
          </a:p>
        </p:txBody>
      </p:sp>
      <p:sp>
        <p:nvSpPr>
          <p:cNvPr id="4" name="Slide Number Placeholder 3"/>
          <p:cNvSpPr>
            <a:spLocks noGrp="1"/>
          </p:cNvSpPr>
          <p:nvPr>
            <p:ph type="sldNum" sz="quarter" idx="5"/>
          </p:nvPr>
        </p:nvSpPr>
        <p:spPr/>
        <p:txBody>
          <a:bodyPr/>
          <a:lstStyle/>
          <a:p>
            <a:fld id="{5F719F42-D30A-4BCC-B9C0-890F2C39315C}" type="slidenum">
              <a:rPr lang="en-US" smtClean="0"/>
              <a:t>12</a:t>
            </a:fld>
            <a:endParaRPr lang="en-US"/>
          </a:p>
        </p:txBody>
      </p:sp>
    </p:spTree>
    <p:extLst>
      <p:ext uri="{BB962C8B-B14F-4D97-AF65-F5344CB8AC3E}">
        <p14:creationId xmlns:p14="http://schemas.microsoft.com/office/powerpoint/2010/main" val="393987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all of the money been allocated? EANS I all $$ was allocated; $90,000 remaining in EANS II. </a:t>
            </a:r>
          </a:p>
        </p:txBody>
      </p:sp>
      <p:sp>
        <p:nvSpPr>
          <p:cNvPr id="4" name="Slide Number Placeholder 3"/>
          <p:cNvSpPr>
            <a:spLocks noGrp="1"/>
          </p:cNvSpPr>
          <p:nvPr>
            <p:ph type="sldNum" sz="quarter" idx="5"/>
          </p:nvPr>
        </p:nvSpPr>
        <p:spPr/>
        <p:txBody>
          <a:bodyPr/>
          <a:lstStyle/>
          <a:p>
            <a:fld id="{5F719F42-D30A-4BCC-B9C0-890F2C39315C}" type="slidenum">
              <a:rPr lang="en-US" smtClean="0"/>
              <a:t>14</a:t>
            </a:fld>
            <a:endParaRPr lang="en-US"/>
          </a:p>
        </p:txBody>
      </p:sp>
    </p:spTree>
    <p:extLst>
      <p:ext uri="{BB962C8B-B14F-4D97-AF65-F5344CB8AC3E}">
        <p14:creationId xmlns:p14="http://schemas.microsoft.com/office/powerpoint/2010/main" val="3670959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2/23/2023</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2/23/2023</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2/23/2023</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2/23/2023</a:t>
            </a:fld>
            <a:endParaRPr lang="en-US" dirty="0"/>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2/23/2023</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2/23/2023</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2/23/2023</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2/23/2023</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2/23/2023</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2/23/2023</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2/23/2023</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2/23/2023</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2/23/2023</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aren.wirth@education.ky.gov" TargetMode="External"/><Relationship Id="rId2" Type="http://schemas.openxmlformats.org/officeDocument/2006/relationships/hyperlink" Target="mailto:robin.kinney@education.ky.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hyperlink" Target="https://apps.legislature.ky.gov/law/statutes/statute.aspx?id=4300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ducation.ky.gov/districts/SEEK/Pages/default.aspx" TargetMode="External"/><Relationship Id="rId2" Type="http://schemas.openxmlformats.org/officeDocument/2006/relationships/hyperlink" Target="https://apps.legislature.ky.gov/recorddocuments/bill/22RS/hb1/bill.pdf" TargetMode="External"/><Relationship Id="rId1" Type="http://schemas.openxmlformats.org/officeDocument/2006/relationships/slideLayout" Target="../slideLayouts/slideLayout2.xml"/><Relationship Id="rId6" Type="http://schemas.openxmlformats.org/officeDocument/2006/relationships/hyperlink" Target="mailto:Chay.Ritter@education.ky.gov" TargetMode="External"/><Relationship Id="rId5" Type="http://schemas.openxmlformats.org/officeDocument/2006/relationships/hyperlink" Target="mailto:Robin.Kinney@education.ky.gov" TargetMode="External"/><Relationship Id="rId4" Type="http://schemas.openxmlformats.org/officeDocument/2006/relationships/hyperlink" Target="https://education.ky.gov/districts/SEEK/Pages/Taxes.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8513" y="1526795"/>
            <a:ext cx="8466039" cy="3951215"/>
          </a:xfrm>
        </p:spPr>
        <p:txBody>
          <a:bodyPr anchor="ctr">
            <a:normAutofit fontScale="90000"/>
          </a:bodyPr>
          <a:lstStyle/>
          <a:p>
            <a:pPr algn="ctr">
              <a:lnSpc>
                <a:spcPct val="100000"/>
              </a:lnSpc>
              <a:spcBef>
                <a:spcPts val="1200"/>
              </a:spcBef>
              <a:spcAft>
                <a:spcPts val="900"/>
              </a:spcAft>
            </a:pPr>
            <a:br>
              <a:rPr lang="en-US" sz="4400" dirty="0">
                <a:latin typeface="+mn-lt"/>
              </a:rPr>
            </a:br>
            <a:r>
              <a:rPr lang="en-US" sz="4400" dirty="0">
                <a:solidFill>
                  <a:schemeClr val="tx1"/>
                </a:solidFill>
                <a:latin typeface="+mn-lt"/>
              </a:rPr>
              <a:t>Budget Review Subcommittee on Primary and Secondary Education and Workforce Development</a:t>
            </a:r>
            <a:br>
              <a:rPr lang="en-US" sz="4400" dirty="0">
                <a:solidFill>
                  <a:schemeClr val="tx1"/>
                </a:solidFill>
                <a:latin typeface="+mn-lt"/>
              </a:rPr>
            </a:br>
            <a:br>
              <a:rPr lang="en-US" sz="4400" dirty="0">
                <a:solidFill>
                  <a:schemeClr val="tx1"/>
                </a:solidFill>
                <a:latin typeface="+mn-lt"/>
              </a:rPr>
            </a:br>
            <a:r>
              <a:rPr lang="en-US" sz="4000" i="1" dirty="0">
                <a:solidFill>
                  <a:schemeClr val="tx1"/>
                </a:solidFill>
                <a:latin typeface="+mn-lt"/>
              </a:rPr>
              <a:t>Pandemic Relief Funds Update </a:t>
            </a:r>
            <a:br>
              <a:rPr lang="en-US" sz="2700" b="1" dirty="0">
                <a:solidFill>
                  <a:schemeClr val="tx1"/>
                </a:solidFill>
                <a:latin typeface="+mn-lt"/>
                <a:cs typeface="Arial" panose="020B0604020202020204" pitchFamily="34" charset="0"/>
              </a:rPr>
            </a:br>
            <a:br>
              <a:rPr lang="en-US" sz="2800" b="1" dirty="0">
                <a:solidFill>
                  <a:schemeClr val="tx1"/>
                </a:solidFill>
                <a:latin typeface="+mn-lt"/>
                <a:cs typeface="Arial" panose="020B0604020202020204" pitchFamily="34" charset="0"/>
              </a:rPr>
            </a:br>
            <a:r>
              <a:rPr lang="en-US" sz="2200" dirty="0">
                <a:solidFill>
                  <a:schemeClr val="tx1"/>
                </a:solidFill>
                <a:latin typeface="+mn-lt"/>
                <a:cs typeface="Arial" panose="020B0604020202020204" pitchFamily="34" charset="0"/>
              </a:rPr>
              <a:t>February 28, 2023</a:t>
            </a:r>
            <a:br>
              <a:rPr lang="en-US" sz="2800" b="1" dirty="0">
                <a:solidFill>
                  <a:schemeClr val="tx1"/>
                </a:solidFill>
                <a:latin typeface="+mn-lt"/>
                <a:cs typeface="Arial" panose="020B0604020202020204" pitchFamily="34" charset="0"/>
              </a:rPr>
            </a:br>
            <a:endParaRPr lang="en-US" sz="2400" dirty="0">
              <a:solidFill>
                <a:schemeClr val="tx1"/>
              </a:solidFill>
              <a:latin typeface="+mn-lt"/>
            </a:endParaRPr>
          </a:p>
        </p:txBody>
      </p:sp>
    </p:spTree>
    <p:extLst>
      <p:ext uri="{BB962C8B-B14F-4D97-AF65-F5344CB8AC3E}">
        <p14:creationId xmlns:p14="http://schemas.microsoft.com/office/powerpoint/2010/main" val="280945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8F00-42DD-E603-0B09-7759B469FC3C}"/>
              </a:ext>
            </a:extLst>
          </p:cNvPr>
          <p:cNvSpPr>
            <a:spLocks noGrp="1"/>
          </p:cNvSpPr>
          <p:nvPr>
            <p:ph type="title"/>
          </p:nvPr>
        </p:nvSpPr>
        <p:spPr/>
        <p:txBody>
          <a:bodyPr/>
          <a:lstStyle/>
          <a:p>
            <a:r>
              <a:rPr lang="en-US" sz="4000" dirty="0"/>
              <a:t>Governor’s Emergency Education </a:t>
            </a:r>
            <a:br>
              <a:rPr lang="en-US" sz="4000" dirty="0"/>
            </a:br>
            <a:r>
              <a:rPr lang="en-US" sz="4000" dirty="0"/>
              <a:t>Relief Fund (GEER I)</a:t>
            </a:r>
          </a:p>
        </p:txBody>
      </p:sp>
      <p:sp>
        <p:nvSpPr>
          <p:cNvPr id="3" name="Content Placeholder 2">
            <a:extLst>
              <a:ext uri="{FF2B5EF4-FFF2-40B4-BE49-F238E27FC236}">
                <a16:creationId xmlns:a16="http://schemas.microsoft.com/office/drawing/2014/main" id="{8325F500-347E-1630-5794-ED39F0947B03}"/>
              </a:ext>
            </a:extLst>
          </p:cNvPr>
          <p:cNvSpPr>
            <a:spLocks noGrp="1"/>
          </p:cNvSpPr>
          <p:nvPr>
            <p:ph idx="1"/>
          </p:nvPr>
        </p:nvSpPr>
        <p:spPr>
          <a:xfrm>
            <a:off x="838200" y="1825625"/>
            <a:ext cx="10515600" cy="3565359"/>
          </a:xfrm>
        </p:spPr>
        <p:txBody>
          <a:bodyPr>
            <a:normAutofit/>
          </a:bodyPr>
          <a:lstStyle/>
          <a:p>
            <a:pPr marL="283464" indent="-283464" fontAlgn="t">
              <a:lnSpc>
                <a:spcPct val="120000"/>
              </a:lnSpc>
              <a:spcBef>
                <a:spcPts val="0"/>
              </a:spcBef>
            </a:pPr>
            <a:r>
              <a:rPr lang="en-US" sz="2400" dirty="0"/>
              <a:t>Authorized in </a:t>
            </a:r>
            <a:r>
              <a:rPr lang="en-US" sz="2400" dirty="0">
                <a:solidFill>
                  <a:schemeClr val="tx1"/>
                </a:solidFill>
                <a:latin typeface="+mn-lt"/>
                <a:cs typeface="Arial" panose="020B0604020202020204" pitchFamily="34" charset="0"/>
              </a:rPr>
              <a:t>Section 18002 of Division B of the Coronavirus Aid, Relief, and Economic Security (CARES) Act</a:t>
            </a:r>
            <a:endParaRPr lang="en-US" sz="2400" b="0" i="0" u="none" strike="noStrike" kern="1200" dirty="0">
              <a:solidFill>
                <a:srgbClr val="000000"/>
              </a:solidFill>
              <a:effectLst/>
              <a:cs typeface="Arial" panose="020B0604020202020204" pitchFamily="34" charset="0"/>
            </a:endParaRPr>
          </a:p>
          <a:p>
            <a:pPr marL="283464" indent="-283464" algn="l" rtl="0" eaLnBrk="1" fontAlgn="t" latinLnBrk="0" hangingPunct="1">
              <a:lnSpc>
                <a:spcPct val="120000"/>
              </a:lnSpc>
              <a:spcBef>
                <a:spcPts val="0"/>
              </a:spcBef>
              <a:spcAft>
                <a:spcPts val="0"/>
              </a:spcAft>
            </a:pPr>
            <a:r>
              <a:rPr lang="en-US" sz="2400" b="0" i="0" u="none" strike="noStrike" kern="1200" dirty="0">
                <a:solidFill>
                  <a:srgbClr val="000000"/>
                </a:solidFill>
                <a:effectLst/>
                <a:cs typeface="Arial" panose="020B0604020202020204" pitchFamily="34" charset="0"/>
              </a:rPr>
              <a:t>Grant period was March 13, 2020 through September 30, 2022 </a:t>
            </a:r>
          </a:p>
          <a:p>
            <a:pPr marL="283464" indent="-283464" algn="l" rtl="0" eaLnBrk="1" fontAlgn="t" latinLnBrk="0" hangingPunct="1">
              <a:lnSpc>
                <a:spcPct val="120000"/>
              </a:lnSpc>
              <a:spcBef>
                <a:spcPts val="0"/>
              </a:spcBef>
              <a:spcAft>
                <a:spcPts val="0"/>
              </a:spcAft>
            </a:pPr>
            <a:r>
              <a:rPr lang="en-US" sz="2400" b="0" i="0" u="none" strike="noStrike" kern="1200" dirty="0">
                <a:solidFill>
                  <a:srgbClr val="000000"/>
                </a:solidFill>
                <a:effectLst/>
                <a:cs typeface="Arial" panose="020B0604020202020204" pitchFamily="34" charset="0"/>
              </a:rPr>
              <a:t>$30M allocated to support elementary and secondary education</a:t>
            </a:r>
            <a:endParaRPr lang="en-US" sz="2400" b="0" i="0" u="none" strike="noStrike" dirty="0">
              <a:effectLst/>
            </a:endParaRPr>
          </a:p>
          <a:p>
            <a:pPr marL="283464" indent="-283464" algn="l" rtl="0" eaLnBrk="1" fontAlgn="t" latinLnBrk="0" hangingPunct="1">
              <a:lnSpc>
                <a:spcPct val="120000"/>
              </a:lnSpc>
              <a:spcBef>
                <a:spcPts val="0"/>
              </a:spcBef>
              <a:spcAft>
                <a:spcPts val="0"/>
              </a:spcAft>
            </a:pPr>
            <a:r>
              <a:rPr lang="en-US" sz="2400" b="0" i="0" u="none" strike="noStrike" kern="1200" dirty="0">
                <a:solidFill>
                  <a:srgbClr val="000000"/>
                </a:solidFill>
                <a:effectLst/>
                <a:cs typeface="Arial" panose="020B0604020202020204" pitchFamily="34" charset="0"/>
              </a:rPr>
              <a:t>All Kentucky School Districts were eligible to participate</a:t>
            </a:r>
          </a:p>
          <a:p>
            <a:pPr marL="283464" indent="-283464" fontAlgn="t">
              <a:lnSpc>
                <a:spcPct val="120000"/>
              </a:lnSpc>
              <a:spcBef>
                <a:spcPts val="0"/>
              </a:spcBef>
            </a:pPr>
            <a:r>
              <a:rPr lang="en-US" sz="2400" b="0" i="0" u="none" strike="noStrike" kern="1200" dirty="0">
                <a:solidFill>
                  <a:srgbClr val="000000"/>
                </a:solidFill>
                <a:effectLst/>
                <a:cs typeface="Arial" panose="020B0604020202020204" pitchFamily="34" charset="0"/>
              </a:rPr>
              <a:t>Equitable Services to non-public schools were required</a:t>
            </a:r>
          </a:p>
          <a:p>
            <a:pPr marL="283464" indent="-283464" algn="l" rtl="0" eaLnBrk="1" fontAlgn="t" latinLnBrk="0" hangingPunct="1">
              <a:lnSpc>
                <a:spcPct val="120000"/>
              </a:lnSpc>
              <a:spcBef>
                <a:spcPts val="0"/>
              </a:spcBef>
              <a:spcAft>
                <a:spcPts val="0"/>
              </a:spcAft>
            </a:pPr>
            <a:endParaRPr lang="en-US" sz="2400" b="0" i="0" u="none" strike="noStrike" kern="1200" dirty="0">
              <a:solidFill>
                <a:srgbClr val="000000"/>
              </a:solidFill>
              <a:effectLst/>
              <a:cs typeface="Arial" panose="020B0604020202020204" pitchFamily="34" charset="0"/>
            </a:endParaRPr>
          </a:p>
          <a:p>
            <a:pPr marL="0" indent="0">
              <a:lnSpc>
                <a:spcPct val="120000"/>
              </a:lnSpc>
              <a:buNone/>
            </a:pPr>
            <a:endParaRPr lang="en-US" sz="1000" dirty="0"/>
          </a:p>
        </p:txBody>
      </p:sp>
    </p:spTree>
    <p:extLst>
      <p:ext uri="{BB962C8B-B14F-4D97-AF65-F5344CB8AC3E}">
        <p14:creationId xmlns:p14="http://schemas.microsoft.com/office/powerpoint/2010/main" val="16740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D846-80BA-B9EF-39B2-5BFCBF425475}"/>
              </a:ext>
            </a:extLst>
          </p:cNvPr>
          <p:cNvSpPr>
            <a:spLocks noGrp="1"/>
          </p:cNvSpPr>
          <p:nvPr>
            <p:ph type="title"/>
          </p:nvPr>
        </p:nvSpPr>
        <p:spPr/>
        <p:txBody>
          <a:bodyPr>
            <a:normAutofit/>
          </a:bodyPr>
          <a:lstStyle/>
          <a:p>
            <a:r>
              <a:rPr lang="en-US" sz="4000" dirty="0"/>
              <a:t>GEER I Spending</a:t>
            </a:r>
            <a:br>
              <a:rPr lang="en-US" sz="4000" dirty="0"/>
            </a:br>
            <a:r>
              <a:rPr lang="en-US" sz="2400" i="1" dirty="0"/>
              <a:t>Through January 31, 2023</a:t>
            </a:r>
            <a:endParaRPr lang="en-US" sz="4000" dirty="0"/>
          </a:p>
        </p:txBody>
      </p:sp>
      <p:graphicFrame>
        <p:nvGraphicFramePr>
          <p:cNvPr id="12" name="Content Placeholder 11">
            <a:extLst>
              <a:ext uri="{FF2B5EF4-FFF2-40B4-BE49-F238E27FC236}">
                <a16:creationId xmlns:a16="http://schemas.microsoft.com/office/drawing/2014/main" id="{4589A3E6-10B9-A5DC-6965-73FEFDBB7CE6}"/>
              </a:ext>
            </a:extLst>
          </p:cNvPr>
          <p:cNvGraphicFramePr>
            <a:graphicFrameLocks noGrp="1"/>
          </p:cNvGraphicFramePr>
          <p:nvPr>
            <p:ph idx="1"/>
          </p:nvPr>
        </p:nvGraphicFramePr>
        <p:xfrm>
          <a:off x="-481585" y="1690688"/>
          <a:ext cx="7815445" cy="353445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650D624E-D78A-2121-6269-7BECD10314C2}"/>
              </a:ext>
            </a:extLst>
          </p:cNvPr>
          <p:cNvSpPr txBox="1"/>
          <p:nvPr/>
        </p:nvSpPr>
        <p:spPr>
          <a:xfrm>
            <a:off x="5281127" y="1919651"/>
            <a:ext cx="6194593" cy="2068259"/>
          </a:xfrm>
          <a:prstGeom prst="rect">
            <a:avLst/>
          </a:prstGeom>
          <a:noFill/>
        </p:spPr>
        <p:txBody>
          <a:bodyPr wrap="square" rtlCol="0">
            <a:spAutoFit/>
          </a:bodyPr>
          <a:lstStyle/>
          <a:p>
            <a:pPr marL="283464" indent="-283464" fontAlgn="t">
              <a:lnSpc>
                <a:spcPct val="120000"/>
              </a:lnSpc>
              <a:spcBef>
                <a:spcPts val="0"/>
              </a:spcBef>
            </a:pPr>
            <a:r>
              <a:rPr lang="en-US" sz="2000" dirty="0">
                <a:solidFill>
                  <a:srgbClr val="000000"/>
                </a:solidFill>
                <a:cs typeface="Arial" panose="020B0604020202020204" pitchFamily="34" charset="0"/>
              </a:rPr>
              <a:t>Uses of GEER I in Kentucky:</a:t>
            </a:r>
            <a:endParaRPr lang="en-US" sz="2000" b="0" i="0" u="none" strike="noStrike" dirty="0">
              <a:effectLst/>
            </a:endParaRPr>
          </a:p>
          <a:p>
            <a:pPr marL="800100" lvl="1" indent="-342900" fontAlgn="t">
              <a:lnSpc>
                <a:spcPct val="120000"/>
              </a:lnSpc>
              <a:spcBef>
                <a:spcPts val="0"/>
              </a:spcBef>
              <a:buFont typeface="Arial" panose="020B0604020202020204" pitchFamily="34" charset="0"/>
              <a:buChar char="•"/>
            </a:pPr>
            <a:r>
              <a:rPr lang="en-US" dirty="0">
                <a:solidFill>
                  <a:srgbClr val="000000"/>
                </a:solidFill>
                <a:cs typeface="Arial" panose="020B0604020202020204" pitchFamily="34" charset="0"/>
              </a:rPr>
              <a:t>127 districts reported using GEER I funds to s</a:t>
            </a:r>
            <a:r>
              <a:rPr lang="en-US" b="0" i="0" u="none" strike="noStrike" kern="1200" dirty="0">
                <a:solidFill>
                  <a:srgbClr val="000000"/>
                </a:solidFill>
                <a:effectLst/>
                <a:cs typeface="Arial" panose="020B0604020202020204" pitchFamily="34" charset="0"/>
              </a:rPr>
              <a:t>upport remote </a:t>
            </a:r>
            <a:r>
              <a:rPr lang="en-US" dirty="0">
                <a:solidFill>
                  <a:srgbClr val="000000"/>
                </a:solidFill>
                <a:cs typeface="Arial" panose="020B0604020202020204" pitchFamily="34" charset="0"/>
              </a:rPr>
              <a:t>l</a:t>
            </a:r>
            <a:r>
              <a:rPr lang="en-US" b="0" i="0" u="none" strike="noStrike" kern="1200" dirty="0">
                <a:solidFill>
                  <a:srgbClr val="000000"/>
                </a:solidFill>
                <a:effectLst/>
                <a:cs typeface="Arial" panose="020B0604020202020204" pitchFamily="34" charset="0"/>
              </a:rPr>
              <a:t>earning</a:t>
            </a:r>
          </a:p>
          <a:p>
            <a:pPr marL="800100" lvl="1" indent="-342900" fontAlgn="t">
              <a:lnSpc>
                <a:spcPct val="120000"/>
              </a:lnSpc>
              <a:spcBef>
                <a:spcPts val="0"/>
              </a:spcBef>
              <a:buFont typeface="Arial" panose="020B0604020202020204" pitchFamily="34" charset="0"/>
              <a:buChar char="•"/>
            </a:pPr>
            <a:r>
              <a:rPr lang="en-US" b="0" i="0" u="none" strike="noStrike" kern="1200" dirty="0">
                <a:solidFill>
                  <a:srgbClr val="000000"/>
                </a:solidFill>
                <a:effectLst/>
                <a:cs typeface="Arial" panose="020B0604020202020204" pitchFamily="34" charset="0"/>
              </a:rPr>
              <a:t>41 districts reported using GEER I funds for food services</a:t>
            </a:r>
            <a:endParaRPr lang="en-US" b="0" i="0" u="none" strike="noStrike" dirty="0">
              <a:effectLst/>
            </a:endParaRPr>
          </a:p>
          <a:p>
            <a:endParaRPr lang="en-US" dirty="0"/>
          </a:p>
        </p:txBody>
      </p:sp>
      <p:sp>
        <p:nvSpPr>
          <p:cNvPr id="14" name="TextBox 13">
            <a:extLst>
              <a:ext uri="{FF2B5EF4-FFF2-40B4-BE49-F238E27FC236}">
                <a16:creationId xmlns:a16="http://schemas.microsoft.com/office/drawing/2014/main" id="{495A0840-AD23-09E7-C5B7-E81B0D7C387C}"/>
              </a:ext>
            </a:extLst>
          </p:cNvPr>
          <p:cNvSpPr txBox="1"/>
          <p:nvPr/>
        </p:nvSpPr>
        <p:spPr>
          <a:xfrm>
            <a:off x="6096000" y="4101924"/>
            <a:ext cx="4379976" cy="338554"/>
          </a:xfrm>
          <a:prstGeom prst="rect">
            <a:avLst/>
          </a:prstGeom>
          <a:noFill/>
        </p:spPr>
        <p:txBody>
          <a:bodyPr wrap="square" rtlCol="0">
            <a:spAutoFit/>
          </a:bodyPr>
          <a:lstStyle/>
          <a:p>
            <a:r>
              <a:rPr lang="en-US" sz="1600" i="1" dirty="0">
                <a:solidFill>
                  <a:srgbClr val="FF0000"/>
                </a:solidFill>
              </a:rPr>
              <a:t>GEER I grant period ended on 9/30/2022</a:t>
            </a:r>
          </a:p>
        </p:txBody>
      </p:sp>
    </p:spTree>
    <p:extLst>
      <p:ext uri="{BB962C8B-B14F-4D97-AF65-F5344CB8AC3E}">
        <p14:creationId xmlns:p14="http://schemas.microsoft.com/office/powerpoint/2010/main" val="242040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9796-4B45-CCAA-D18B-FDC60E52D3FA}"/>
              </a:ext>
            </a:extLst>
          </p:cNvPr>
          <p:cNvSpPr>
            <a:spLocks noGrp="1"/>
          </p:cNvSpPr>
          <p:nvPr>
            <p:ph type="title"/>
          </p:nvPr>
        </p:nvSpPr>
        <p:spPr/>
        <p:txBody>
          <a:bodyPr>
            <a:normAutofit/>
          </a:bodyPr>
          <a:lstStyle/>
          <a:p>
            <a:r>
              <a:rPr lang="en-US" sz="4000" dirty="0"/>
              <a:t>Emergency Assistance to Non-Public Schools </a:t>
            </a:r>
            <a:r>
              <a:rPr lang="en-US" sz="3200" i="1" dirty="0"/>
              <a:t>(EANS I and EANS II)</a:t>
            </a:r>
            <a:endParaRPr lang="en-US" sz="4000" i="1" dirty="0"/>
          </a:p>
        </p:txBody>
      </p:sp>
      <p:sp>
        <p:nvSpPr>
          <p:cNvPr id="3" name="Content Placeholder 2">
            <a:extLst>
              <a:ext uri="{FF2B5EF4-FFF2-40B4-BE49-F238E27FC236}">
                <a16:creationId xmlns:a16="http://schemas.microsoft.com/office/drawing/2014/main" id="{29875ADF-9EC7-9BCB-AB55-74E0D52AC30C}"/>
              </a:ext>
            </a:extLst>
          </p:cNvPr>
          <p:cNvSpPr>
            <a:spLocks noGrp="1"/>
          </p:cNvSpPr>
          <p:nvPr>
            <p:ph idx="1"/>
          </p:nvPr>
        </p:nvSpPr>
        <p:spPr>
          <a:xfrm>
            <a:off x="838200" y="1663256"/>
            <a:ext cx="10515600" cy="4486275"/>
          </a:xfrm>
        </p:spPr>
        <p:txBody>
          <a:bodyPr>
            <a:normAutofit/>
          </a:bodyPr>
          <a:lstStyle/>
          <a:p>
            <a:pPr algn="l"/>
            <a:r>
              <a:rPr lang="en-US" dirty="0">
                <a:solidFill>
                  <a:srgbClr val="333333"/>
                </a:solidFill>
                <a:latin typeface="Rubik"/>
              </a:rPr>
              <a:t>Every eligible </a:t>
            </a:r>
            <a:r>
              <a:rPr lang="en-US" b="0" i="0" dirty="0">
                <a:solidFill>
                  <a:srgbClr val="333333"/>
                </a:solidFill>
                <a:effectLst/>
                <a:latin typeface="Rubik"/>
              </a:rPr>
              <a:t>non-public or home school that applied received </a:t>
            </a:r>
            <a:r>
              <a:rPr lang="en-US" dirty="0">
                <a:solidFill>
                  <a:srgbClr val="333333"/>
                </a:solidFill>
                <a:latin typeface="Rubik"/>
              </a:rPr>
              <a:t>notices of assistance </a:t>
            </a:r>
            <a:r>
              <a:rPr lang="en-US" b="0" i="0" dirty="0">
                <a:solidFill>
                  <a:srgbClr val="333333"/>
                </a:solidFill>
                <a:effectLst/>
                <a:latin typeface="Rubik"/>
              </a:rPr>
              <a:t> </a:t>
            </a:r>
          </a:p>
          <a:p>
            <a:r>
              <a:rPr lang="en-US" dirty="0">
                <a:solidFill>
                  <a:schemeClr val="tx1"/>
                </a:solidFill>
                <a:latin typeface="Rubik"/>
              </a:rPr>
              <a:t>133 Schools participated in EANS I</a:t>
            </a:r>
          </a:p>
          <a:p>
            <a:r>
              <a:rPr lang="en-US" dirty="0">
                <a:solidFill>
                  <a:schemeClr val="tx1"/>
                </a:solidFill>
                <a:latin typeface="Rubik"/>
              </a:rPr>
              <a:t>59</a:t>
            </a:r>
            <a:r>
              <a:rPr lang="en-US" b="0" i="0" dirty="0">
                <a:solidFill>
                  <a:schemeClr val="tx1"/>
                </a:solidFill>
                <a:effectLst/>
                <a:latin typeface="Rubik"/>
              </a:rPr>
              <a:t> Schools participated in EANS II</a:t>
            </a:r>
          </a:p>
          <a:p>
            <a:r>
              <a:rPr lang="en-US" dirty="0">
                <a:solidFill>
                  <a:srgbClr val="333333"/>
                </a:solidFill>
                <a:latin typeface="Rubik"/>
              </a:rPr>
              <a:t>EANS rules differ from GEER and ESSER programs; KDE maintains administrative control over the program, makes purchases on behalf of the non-public schools, and retains title to items purchased</a:t>
            </a:r>
          </a:p>
          <a:p>
            <a:pPr lvl="1"/>
            <a:endParaRPr lang="en-US" dirty="0">
              <a:solidFill>
                <a:srgbClr val="333333"/>
              </a:solidFill>
              <a:latin typeface="Rubik"/>
            </a:endParaRPr>
          </a:p>
        </p:txBody>
      </p:sp>
    </p:spTree>
    <p:extLst>
      <p:ext uri="{BB962C8B-B14F-4D97-AF65-F5344CB8AC3E}">
        <p14:creationId xmlns:p14="http://schemas.microsoft.com/office/powerpoint/2010/main" val="213914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6B11-5138-56AD-83CC-A5534C89F220}"/>
              </a:ext>
            </a:extLst>
          </p:cNvPr>
          <p:cNvSpPr>
            <a:spLocks noGrp="1"/>
          </p:cNvSpPr>
          <p:nvPr>
            <p:ph type="title"/>
          </p:nvPr>
        </p:nvSpPr>
        <p:spPr>
          <a:xfrm>
            <a:off x="838200" y="365125"/>
            <a:ext cx="10515600" cy="1116203"/>
          </a:xfrm>
        </p:spPr>
        <p:txBody>
          <a:bodyPr>
            <a:normAutofit/>
          </a:bodyPr>
          <a:lstStyle/>
          <a:p>
            <a:r>
              <a:rPr lang="en-US" sz="4000" dirty="0"/>
              <a:t>EANS Allowable Uses</a:t>
            </a:r>
          </a:p>
        </p:txBody>
      </p:sp>
      <p:sp>
        <p:nvSpPr>
          <p:cNvPr id="3" name="Content Placeholder 2">
            <a:extLst>
              <a:ext uri="{FF2B5EF4-FFF2-40B4-BE49-F238E27FC236}">
                <a16:creationId xmlns:a16="http://schemas.microsoft.com/office/drawing/2014/main" id="{6A6DED8B-8933-D9BA-F5BE-9D371CBD541D}"/>
              </a:ext>
            </a:extLst>
          </p:cNvPr>
          <p:cNvSpPr>
            <a:spLocks noGrp="1"/>
          </p:cNvSpPr>
          <p:nvPr>
            <p:ph idx="1"/>
          </p:nvPr>
        </p:nvSpPr>
        <p:spPr>
          <a:xfrm>
            <a:off x="838200" y="1408176"/>
            <a:ext cx="10515600" cy="4581145"/>
          </a:xfrm>
        </p:spPr>
        <p:txBody>
          <a:bodyPr>
            <a:normAutofit fontScale="70000" lnSpcReduction="20000"/>
          </a:bodyPr>
          <a:lstStyle/>
          <a:p>
            <a:pPr algn="l">
              <a:buFont typeface="Arial" panose="020B0604020202020204" pitchFamily="34" charset="0"/>
              <a:buChar char="•"/>
            </a:pPr>
            <a:r>
              <a:rPr lang="en-US" b="0" i="0" dirty="0">
                <a:solidFill>
                  <a:srgbClr val="333333"/>
                </a:solidFill>
                <a:effectLst/>
                <a:latin typeface="Rubik"/>
              </a:rPr>
              <a:t>Supplies to sanitize, disinfect, and clean school facilities</a:t>
            </a:r>
          </a:p>
          <a:p>
            <a:pPr algn="l">
              <a:buFont typeface="Arial" panose="020B0604020202020204" pitchFamily="34" charset="0"/>
              <a:buChar char="•"/>
            </a:pPr>
            <a:r>
              <a:rPr lang="en-US" b="0" i="0" dirty="0">
                <a:solidFill>
                  <a:srgbClr val="333333"/>
                </a:solidFill>
                <a:effectLst/>
                <a:latin typeface="Rubik"/>
              </a:rPr>
              <a:t>Personal Protective Equipment (PPE)</a:t>
            </a:r>
          </a:p>
          <a:p>
            <a:pPr algn="l">
              <a:buFont typeface="Arial" panose="020B0604020202020204" pitchFamily="34" charset="0"/>
              <a:buChar char="•"/>
            </a:pPr>
            <a:r>
              <a:rPr lang="en-US" b="0" i="0" dirty="0">
                <a:solidFill>
                  <a:srgbClr val="333333"/>
                </a:solidFill>
                <a:effectLst/>
                <a:latin typeface="Rubik"/>
              </a:rPr>
              <a:t>Improving ventilation systems, windows, portable air purification systems</a:t>
            </a:r>
          </a:p>
          <a:p>
            <a:pPr algn="l">
              <a:buFont typeface="Arial" panose="020B0604020202020204" pitchFamily="34" charset="0"/>
              <a:buChar char="•"/>
            </a:pPr>
            <a:r>
              <a:rPr lang="en-US" b="0" i="0" dirty="0">
                <a:solidFill>
                  <a:srgbClr val="333333"/>
                </a:solidFill>
                <a:effectLst/>
                <a:latin typeface="Rubik"/>
              </a:rPr>
              <a:t>Training staff on sanitization, the use of PPE, and minimizing the spread of infectious diseases</a:t>
            </a:r>
          </a:p>
          <a:p>
            <a:pPr algn="l">
              <a:buFont typeface="Arial" panose="020B0604020202020204" pitchFamily="34" charset="0"/>
              <a:buChar char="•"/>
            </a:pPr>
            <a:r>
              <a:rPr lang="en-US" b="0" i="0" dirty="0">
                <a:solidFill>
                  <a:srgbClr val="333333"/>
                </a:solidFill>
                <a:effectLst/>
                <a:latin typeface="Rubik"/>
              </a:rPr>
              <a:t>Physical barriers to facilitate social distancing</a:t>
            </a:r>
          </a:p>
          <a:p>
            <a:pPr algn="l">
              <a:buFont typeface="Arial" panose="020B0604020202020204" pitchFamily="34" charset="0"/>
              <a:buChar char="•"/>
            </a:pPr>
            <a:r>
              <a:rPr lang="en-US" b="0" i="0" dirty="0">
                <a:solidFill>
                  <a:srgbClr val="333333"/>
                </a:solidFill>
                <a:effectLst/>
                <a:latin typeface="Rubik"/>
              </a:rPr>
              <a:t>Other materials, supplies or equipment recommended by the CDC</a:t>
            </a:r>
          </a:p>
          <a:p>
            <a:pPr algn="l">
              <a:buFont typeface="Arial" panose="020B0604020202020204" pitchFamily="34" charset="0"/>
              <a:buChar char="•"/>
            </a:pPr>
            <a:r>
              <a:rPr lang="en-US" b="0" i="0" dirty="0">
                <a:solidFill>
                  <a:srgbClr val="333333"/>
                </a:solidFill>
                <a:effectLst/>
                <a:latin typeface="Rubik"/>
              </a:rPr>
              <a:t>Expanding capacity to administer coronavirus testing to effectively monitor and suppress the virus</a:t>
            </a:r>
          </a:p>
          <a:p>
            <a:pPr algn="l">
              <a:buFont typeface="Arial" panose="020B0604020202020204" pitchFamily="34" charset="0"/>
              <a:buChar char="•"/>
            </a:pPr>
            <a:r>
              <a:rPr lang="en-US" b="0" i="0" dirty="0">
                <a:solidFill>
                  <a:srgbClr val="333333"/>
                </a:solidFill>
                <a:effectLst/>
                <a:latin typeface="Rubik"/>
              </a:rPr>
              <a:t>Educational technology</a:t>
            </a:r>
          </a:p>
          <a:p>
            <a:pPr algn="l">
              <a:buFont typeface="Arial" panose="020B0604020202020204" pitchFamily="34" charset="0"/>
              <a:buChar char="•"/>
            </a:pPr>
            <a:r>
              <a:rPr lang="en-US" b="0" i="0" dirty="0">
                <a:solidFill>
                  <a:srgbClr val="333333"/>
                </a:solidFill>
                <a:effectLst/>
                <a:latin typeface="Rubik"/>
              </a:rPr>
              <a:t>Redeveloping instructional plans for remote or hybrid learning or to address learning loss</a:t>
            </a:r>
          </a:p>
          <a:p>
            <a:pPr algn="l">
              <a:buFont typeface="Arial" panose="020B0604020202020204" pitchFamily="34" charset="0"/>
              <a:buChar char="•"/>
            </a:pPr>
            <a:r>
              <a:rPr lang="en-US" b="0" i="0" dirty="0">
                <a:solidFill>
                  <a:srgbClr val="333333"/>
                </a:solidFill>
                <a:effectLst/>
                <a:latin typeface="Rubik"/>
              </a:rPr>
              <a:t>Leasing sites or spaces to ensure social distancing </a:t>
            </a:r>
          </a:p>
          <a:p>
            <a:pPr algn="l">
              <a:buFont typeface="Arial" panose="020B0604020202020204" pitchFamily="34" charset="0"/>
              <a:buChar char="•"/>
            </a:pPr>
            <a:r>
              <a:rPr lang="en-US" b="0" i="0" dirty="0">
                <a:solidFill>
                  <a:srgbClr val="333333"/>
                </a:solidFill>
                <a:effectLst/>
                <a:latin typeface="Rubik"/>
              </a:rPr>
              <a:t>Reasonable transportation costs</a:t>
            </a:r>
          </a:p>
          <a:p>
            <a:pPr algn="l">
              <a:buFont typeface="Arial" panose="020B0604020202020204" pitchFamily="34" charset="0"/>
              <a:buChar char="•"/>
            </a:pPr>
            <a:r>
              <a:rPr lang="en-US" b="0" i="0" dirty="0">
                <a:solidFill>
                  <a:srgbClr val="333333"/>
                </a:solidFill>
                <a:effectLst/>
                <a:latin typeface="Rubik"/>
              </a:rPr>
              <a:t>Support services or assistance for remote or hybrid learning or to address learning loss</a:t>
            </a:r>
          </a:p>
        </p:txBody>
      </p:sp>
    </p:spTree>
    <p:extLst>
      <p:ext uri="{BB962C8B-B14F-4D97-AF65-F5344CB8AC3E}">
        <p14:creationId xmlns:p14="http://schemas.microsoft.com/office/powerpoint/2010/main" val="77134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03F7-478C-A703-EC8A-4F24611CCD31}"/>
              </a:ext>
            </a:extLst>
          </p:cNvPr>
          <p:cNvSpPr>
            <a:spLocks noGrp="1"/>
          </p:cNvSpPr>
          <p:nvPr>
            <p:ph type="title"/>
          </p:nvPr>
        </p:nvSpPr>
        <p:spPr/>
        <p:txBody>
          <a:bodyPr>
            <a:normAutofit/>
          </a:bodyPr>
          <a:lstStyle/>
          <a:p>
            <a:r>
              <a:rPr lang="en-US" sz="4000" dirty="0"/>
              <a:t>EANS Spending</a:t>
            </a:r>
            <a:br>
              <a:rPr lang="en-US" sz="4000" dirty="0"/>
            </a:br>
            <a:r>
              <a:rPr lang="en-US" sz="2400" i="1" dirty="0"/>
              <a:t>Through January 31, 2023</a:t>
            </a:r>
            <a:endParaRPr lang="en-US" sz="4000" dirty="0"/>
          </a:p>
        </p:txBody>
      </p:sp>
      <p:graphicFrame>
        <p:nvGraphicFramePr>
          <p:cNvPr id="4" name="Chart 3">
            <a:extLst>
              <a:ext uri="{FF2B5EF4-FFF2-40B4-BE49-F238E27FC236}">
                <a16:creationId xmlns:a16="http://schemas.microsoft.com/office/drawing/2014/main" id="{461AC696-1C00-F108-BA69-8F168538D797}"/>
              </a:ext>
            </a:extLst>
          </p:cNvPr>
          <p:cNvGraphicFramePr>
            <a:graphicFrameLocks/>
          </p:cNvGraphicFramePr>
          <p:nvPr/>
        </p:nvGraphicFramePr>
        <p:xfrm>
          <a:off x="838200" y="1307592"/>
          <a:ext cx="8680704" cy="42550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6013958-B1A3-3851-5FC1-B7E15D53369A}"/>
              </a:ext>
            </a:extLst>
          </p:cNvPr>
          <p:cNvSpPr txBox="1"/>
          <p:nvPr/>
        </p:nvSpPr>
        <p:spPr>
          <a:xfrm>
            <a:off x="7699248" y="2633155"/>
            <a:ext cx="1618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Ends 9/30/2023</a:t>
            </a:r>
          </a:p>
        </p:txBody>
      </p:sp>
      <p:sp>
        <p:nvSpPr>
          <p:cNvPr id="5" name="TextBox 4">
            <a:extLst>
              <a:ext uri="{FF2B5EF4-FFF2-40B4-BE49-F238E27FC236}">
                <a16:creationId xmlns:a16="http://schemas.microsoft.com/office/drawing/2014/main" id="{8D7346DF-47A3-8B09-4AA1-4CF0A834A09B}"/>
              </a:ext>
            </a:extLst>
          </p:cNvPr>
          <p:cNvSpPr txBox="1"/>
          <p:nvPr/>
        </p:nvSpPr>
        <p:spPr>
          <a:xfrm>
            <a:off x="8372856" y="4097877"/>
            <a:ext cx="16184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Ends 9/30/2024</a:t>
            </a:r>
          </a:p>
        </p:txBody>
      </p:sp>
    </p:spTree>
    <p:extLst>
      <p:ext uri="{BB962C8B-B14F-4D97-AF65-F5344CB8AC3E}">
        <p14:creationId xmlns:p14="http://schemas.microsoft.com/office/powerpoint/2010/main" val="1983363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CAF2-79A4-7E99-6B41-887A8033E264}"/>
              </a:ext>
            </a:extLst>
          </p:cNvPr>
          <p:cNvSpPr>
            <a:spLocks noGrp="1"/>
          </p:cNvSpPr>
          <p:nvPr>
            <p:ph type="title"/>
          </p:nvPr>
        </p:nvSpPr>
        <p:spPr/>
        <p:txBody>
          <a:bodyPr>
            <a:normAutofit/>
          </a:bodyPr>
          <a:lstStyle/>
          <a:p>
            <a:r>
              <a:rPr lang="en-US" sz="4000" dirty="0"/>
              <a:t>Contacts</a:t>
            </a:r>
          </a:p>
        </p:txBody>
      </p:sp>
      <p:sp>
        <p:nvSpPr>
          <p:cNvPr id="3" name="Content Placeholder 2">
            <a:extLst>
              <a:ext uri="{FF2B5EF4-FFF2-40B4-BE49-F238E27FC236}">
                <a16:creationId xmlns:a16="http://schemas.microsoft.com/office/drawing/2014/main" id="{E2D5B8C5-474D-FBBE-2CA9-D064DCF3A596}"/>
              </a:ext>
            </a:extLst>
          </p:cNvPr>
          <p:cNvSpPr>
            <a:spLocks noGrp="1"/>
          </p:cNvSpPr>
          <p:nvPr>
            <p:ph idx="1"/>
          </p:nvPr>
        </p:nvSpPr>
        <p:spPr>
          <a:xfrm>
            <a:off x="838200" y="1825625"/>
            <a:ext cx="10515600" cy="2658911"/>
          </a:xfrm>
        </p:spPr>
        <p:txBody>
          <a:bodyPr>
            <a:normAutofit/>
          </a:bodyPr>
          <a:lstStyle/>
          <a:p>
            <a:r>
              <a:rPr lang="en-US" dirty="0">
                <a:cs typeface="Arial" panose="020B0604020202020204" pitchFamily="34" charset="0"/>
              </a:rPr>
              <a:t>Robin Fields Kinney, Associate Commissioner, Office of Finance and Operations, KDE</a:t>
            </a:r>
          </a:p>
          <a:p>
            <a:pPr marL="457200" lvl="1" indent="0">
              <a:spcAft>
                <a:spcPts val="600"/>
              </a:spcAft>
              <a:buNone/>
            </a:pPr>
            <a:r>
              <a:rPr lang="en-US" sz="2000" dirty="0">
                <a:cs typeface="Arial" panose="020B0604020202020204" pitchFamily="34" charset="0"/>
                <a:hlinkClick r:id="rId2"/>
              </a:rPr>
              <a:t>robin.kinney@education.ky.gov</a:t>
            </a:r>
            <a:r>
              <a:rPr lang="en-US" sz="2000" dirty="0">
                <a:cs typeface="Arial" panose="020B0604020202020204" pitchFamily="34" charset="0"/>
              </a:rPr>
              <a:t> </a:t>
            </a:r>
          </a:p>
          <a:p>
            <a:r>
              <a:rPr lang="en-US" dirty="0"/>
              <a:t>Karen Wirth, Director, Division of Budget and Financial Management</a:t>
            </a:r>
          </a:p>
          <a:p>
            <a:pPr marL="457200" lvl="1" indent="0">
              <a:buNone/>
            </a:pPr>
            <a:r>
              <a:rPr lang="en-US" sz="1600" dirty="0">
                <a:hlinkClick r:id="rId3"/>
              </a:rPr>
              <a:t>K</a:t>
            </a:r>
            <a:r>
              <a:rPr lang="en-US" sz="2000" dirty="0">
                <a:cs typeface="Arial" panose="020B0604020202020204" pitchFamily="34" charset="0"/>
                <a:hlinkClick r:id="rId3"/>
              </a:rPr>
              <a:t>aren.wirth@education.ky.gov</a:t>
            </a:r>
            <a:r>
              <a:rPr lang="en-US" sz="2000" dirty="0">
                <a:cs typeface="Arial" panose="020B0604020202020204" pitchFamily="34" charset="0"/>
              </a:rPr>
              <a:t> </a:t>
            </a:r>
          </a:p>
        </p:txBody>
      </p:sp>
    </p:spTree>
    <p:extLst>
      <p:ext uri="{BB962C8B-B14F-4D97-AF65-F5344CB8AC3E}">
        <p14:creationId xmlns:p14="http://schemas.microsoft.com/office/powerpoint/2010/main" val="136960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794001" y="245533"/>
            <a:ext cx="9203266" cy="2590800"/>
          </a:xfrm>
        </p:spPr>
        <p:txBody>
          <a:bodyPr>
            <a:normAutofit/>
          </a:bodyPr>
          <a:lstStyle/>
          <a:p>
            <a:r>
              <a:rPr lang="en-US" b="1" dirty="0">
                <a:solidFill>
                  <a:srgbClr val="007780"/>
                </a:solidFill>
              </a:rPr>
              <a:t>SEEK</a:t>
            </a:r>
            <a:br>
              <a:rPr lang="en-US" b="1" dirty="0">
                <a:solidFill>
                  <a:srgbClr val="007780"/>
                </a:solidFill>
              </a:rPr>
            </a:br>
            <a:r>
              <a:rPr lang="en-US" b="1" dirty="0">
                <a:solidFill>
                  <a:srgbClr val="007780"/>
                </a:solidFill>
              </a:rPr>
              <a:t>  Support Education Excellence in Kentucky</a:t>
            </a:r>
          </a:p>
        </p:txBody>
      </p:sp>
      <p:sp>
        <p:nvSpPr>
          <p:cNvPr id="4" name="TextBox 3">
            <a:extLst>
              <a:ext uri="{FF2B5EF4-FFF2-40B4-BE49-F238E27FC236}">
                <a16:creationId xmlns:a16="http://schemas.microsoft.com/office/drawing/2014/main" id="{1768DEEB-DDCD-50CE-FA91-CB3EB7F2BE76}"/>
              </a:ext>
            </a:extLst>
          </p:cNvPr>
          <p:cNvSpPr txBox="1"/>
          <p:nvPr/>
        </p:nvSpPr>
        <p:spPr>
          <a:xfrm flipH="1">
            <a:off x="2929466" y="3335867"/>
            <a:ext cx="9262532" cy="2123658"/>
          </a:xfrm>
          <a:prstGeom prst="rect">
            <a:avLst/>
          </a:prstGeom>
          <a:noFill/>
        </p:spPr>
        <p:txBody>
          <a:bodyPr wrap="square" rtlCol="0">
            <a:spAutoFit/>
          </a:bodyPr>
          <a:lstStyle/>
          <a:p>
            <a:pPr algn="ctr"/>
            <a:r>
              <a:rPr kumimoji="0" lang="en-US" sz="3600" b="1" i="0" u="none" strike="noStrike" kern="1200" cap="none" spc="0" normalizeH="0" baseline="0" noProof="0" dirty="0">
                <a:ln>
                  <a:noFill/>
                </a:ln>
                <a:solidFill>
                  <a:srgbClr val="007780"/>
                </a:solidFill>
                <a:effectLst/>
                <a:uLnTx/>
                <a:uFillTx/>
                <a:latin typeface="Franklin Gothic Medium" panose="020B0603020102020204"/>
                <a:ea typeface="+mj-ea"/>
                <a:cs typeface="+mj-cs"/>
              </a:rPr>
              <a:t> </a:t>
            </a:r>
            <a:r>
              <a:rPr kumimoji="0" lang="en-US" sz="3200" b="1" i="0" u="none" strike="noStrike" kern="1200" cap="none" spc="0" normalizeH="0" baseline="0" noProof="0" dirty="0">
                <a:ln>
                  <a:noFill/>
                </a:ln>
                <a:solidFill>
                  <a:srgbClr val="007780"/>
                </a:solidFill>
                <a:effectLst/>
                <a:uLnTx/>
                <a:uFillTx/>
                <a:latin typeface="Franklin Gothic Medium" panose="020B0603020102020204"/>
                <a:ea typeface="+mj-ea"/>
                <a:cs typeface="+mj-cs"/>
              </a:rPr>
              <a:t>Budget Review Subcommittee on Primary and Secondary Education and Workforce Development</a:t>
            </a:r>
          </a:p>
          <a:p>
            <a:pPr algn="ctr"/>
            <a:endParaRPr lang="en-US" sz="3200" b="1" dirty="0">
              <a:solidFill>
                <a:srgbClr val="007780"/>
              </a:solidFill>
              <a:latin typeface="Franklin Gothic Medium" panose="020B0603020102020204"/>
              <a:ea typeface="+mj-ea"/>
              <a:cs typeface="+mj-cs"/>
            </a:endParaRPr>
          </a:p>
          <a:p>
            <a:pPr algn="ctr"/>
            <a:r>
              <a:rPr lang="en-US" sz="3200" b="1" dirty="0">
                <a:solidFill>
                  <a:srgbClr val="007780"/>
                </a:solidFill>
                <a:latin typeface="Franklin Gothic Medium" panose="020B0603020102020204"/>
                <a:ea typeface="+mj-ea"/>
                <a:cs typeface="+mj-cs"/>
              </a:rPr>
              <a:t>February 28, 2023</a:t>
            </a:r>
            <a:r>
              <a:rPr kumimoji="0" lang="en-US" sz="3200" b="1" i="0" u="none" strike="noStrike" kern="1200" cap="none" spc="0" normalizeH="0" baseline="0" noProof="0" dirty="0">
                <a:ln>
                  <a:noFill/>
                </a:ln>
                <a:solidFill>
                  <a:srgbClr val="007780"/>
                </a:solidFill>
                <a:effectLst/>
                <a:uLnTx/>
                <a:uFillTx/>
                <a:latin typeface="Franklin Gothic Medium" panose="020B0603020102020204"/>
                <a:ea typeface="+mj-ea"/>
                <a:cs typeface="+mj-cs"/>
              </a:rPr>
              <a:t> </a:t>
            </a:r>
            <a:endParaRPr lang="en-US" sz="3200" dirty="0"/>
          </a:p>
        </p:txBody>
      </p:sp>
    </p:spTree>
    <p:extLst>
      <p:ext uri="{BB962C8B-B14F-4D97-AF65-F5344CB8AC3E}">
        <p14:creationId xmlns:p14="http://schemas.microsoft.com/office/powerpoint/2010/main" val="30190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913A-DD0F-49D5-899A-25ABC6919E06}"/>
              </a:ext>
            </a:extLst>
          </p:cNvPr>
          <p:cNvSpPr>
            <a:spLocks noGrp="1"/>
          </p:cNvSpPr>
          <p:nvPr>
            <p:ph type="title"/>
          </p:nvPr>
        </p:nvSpPr>
        <p:spPr/>
        <p:txBody>
          <a:bodyPr/>
          <a:lstStyle/>
          <a:p>
            <a:pPr algn="ctr"/>
            <a:r>
              <a:rPr lang="en-US" dirty="0"/>
              <a:t>SEEK</a:t>
            </a:r>
            <a:br>
              <a:rPr lang="en-US" dirty="0"/>
            </a:br>
            <a:r>
              <a:rPr lang="en-US" dirty="0"/>
              <a:t>Kentucky </a:t>
            </a:r>
            <a:r>
              <a:rPr lang="en-US" sz="3600" dirty="0"/>
              <a:t>Education</a:t>
            </a:r>
            <a:r>
              <a:rPr lang="en-US" dirty="0"/>
              <a:t> Reform Act </a:t>
            </a:r>
          </a:p>
        </p:txBody>
      </p:sp>
      <p:sp>
        <p:nvSpPr>
          <p:cNvPr id="3" name="Content Placeholder 2">
            <a:extLst>
              <a:ext uri="{FF2B5EF4-FFF2-40B4-BE49-F238E27FC236}">
                <a16:creationId xmlns:a16="http://schemas.microsoft.com/office/drawing/2014/main" id="{2C6E04C9-95EA-4C3C-A739-8C3E2BD8CC73}"/>
              </a:ext>
            </a:extLst>
          </p:cNvPr>
          <p:cNvSpPr>
            <a:spLocks noGrp="1"/>
          </p:cNvSpPr>
          <p:nvPr>
            <p:ph idx="1"/>
          </p:nvPr>
        </p:nvSpPr>
        <p:spPr/>
        <p:txBody>
          <a:bodyPr/>
          <a:lstStyle/>
          <a:p>
            <a:r>
              <a:rPr lang="en-US" sz="3400" dirty="0">
                <a:solidFill>
                  <a:schemeClr val="tx1"/>
                </a:solidFill>
                <a:latin typeface="+mj-lt"/>
                <a:cs typeface="Arial" panose="020B0604020202020204" pitchFamily="34" charset="0"/>
              </a:rPr>
              <a:t>Kentucky Supreme Court declared state’s system of common schools unconstitutional. State failed to provide an efficient, equal, and adequately funded public school system. Rose v. Council for Better Education (1989)</a:t>
            </a:r>
          </a:p>
          <a:p>
            <a:r>
              <a:rPr lang="en-US" sz="3400" dirty="0">
                <a:solidFill>
                  <a:schemeClr val="tx1"/>
                </a:solidFill>
                <a:latin typeface="+mj-lt"/>
                <a:cs typeface="Arial" panose="020B0604020202020204" pitchFamily="34" charset="0"/>
              </a:rPr>
              <a:t>As part of the Kentucky Education Reform Act (KERA), Support Education Excellence in Kentucky (SEEK) was established.</a:t>
            </a:r>
          </a:p>
          <a:p>
            <a:endParaRPr lang="en-US" dirty="0"/>
          </a:p>
        </p:txBody>
      </p:sp>
    </p:spTree>
    <p:extLst>
      <p:ext uri="{BB962C8B-B14F-4D97-AF65-F5344CB8AC3E}">
        <p14:creationId xmlns:p14="http://schemas.microsoft.com/office/powerpoint/2010/main" val="270249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EC5E-8092-48B0-9CB9-F8272F8E198A}"/>
              </a:ext>
            </a:extLst>
          </p:cNvPr>
          <p:cNvSpPr>
            <a:spLocks noGrp="1"/>
          </p:cNvSpPr>
          <p:nvPr>
            <p:ph type="title"/>
          </p:nvPr>
        </p:nvSpPr>
        <p:spPr>
          <a:xfrm>
            <a:off x="838200" y="365126"/>
            <a:ext cx="10515600" cy="463550"/>
          </a:xfrm>
        </p:spPr>
        <p:txBody>
          <a:bodyPr>
            <a:normAutofit fontScale="90000"/>
          </a:bodyPr>
          <a:lstStyle/>
          <a:p>
            <a:r>
              <a:rPr lang="en-US" dirty="0"/>
              <a:t>Kentucky Public School Funding</a:t>
            </a:r>
          </a:p>
        </p:txBody>
      </p:sp>
      <p:pic>
        <p:nvPicPr>
          <p:cNvPr id="7" name="Content Placeholder 6" descr="Kentucky Public School Funding  diagram ">
            <a:extLst>
              <a:ext uri="{FF2B5EF4-FFF2-40B4-BE49-F238E27FC236}">
                <a16:creationId xmlns:a16="http://schemas.microsoft.com/office/drawing/2014/main" id="{D3FEDE80-D276-36D9-4C04-3EB75E0C53B7}"/>
              </a:ext>
            </a:extLst>
          </p:cNvPr>
          <p:cNvPicPr>
            <a:picLocks noGrp="1" noChangeAspect="1"/>
          </p:cNvPicPr>
          <p:nvPr>
            <p:ph idx="1"/>
          </p:nvPr>
        </p:nvPicPr>
        <p:blipFill>
          <a:blip r:embed="rId2"/>
          <a:stretch>
            <a:fillRect/>
          </a:stretch>
        </p:blipFill>
        <p:spPr>
          <a:xfrm>
            <a:off x="1" y="942109"/>
            <a:ext cx="8894618" cy="5828146"/>
          </a:xfrm>
        </p:spPr>
      </p:pic>
    </p:spTree>
    <p:extLst>
      <p:ext uri="{BB962C8B-B14F-4D97-AF65-F5344CB8AC3E}">
        <p14:creationId xmlns:p14="http://schemas.microsoft.com/office/powerpoint/2010/main" val="781123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51770-DAB9-4C6B-AFE4-D905F1646D17}"/>
              </a:ext>
            </a:extLst>
          </p:cNvPr>
          <p:cNvSpPr>
            <a:spLocks noGrp="1"/>
          </p:cNvSpPr>
          <p:nvPr>
            <p:ph type="title"/>
          </p:nvPr>
        </p:nvSpPr>
        <p:spPr/>
        <p:txBody>
          <a:bodyPr/>
          <a:lstStyle/>
          <a:p>
            <a:pPr algn="ctr"/>
            <a:r>
              <a:rPr lang="en-US" dirty="0"/>
              <a:t>School District Revenue</a:t>
            </a:r>
          </a:p>
        </p:txBody>
      </p:sp>
      <p:graphicFrame>
        <p:nvGraphicFramePr>
          <p:cNvPr id="6" name="Table 6">
            <a:extLst>
              <a:ext uri="{FF2B5EF4-FFF2-40B4-BE49-F238E27FC236}">
                <a16:creationId xmlns:a16="http://schemas.microsoft.com/office/drawing/2014/main" id="{DD90E50B-960B-4081-AC36-B8B2EE7409F1}"/>
              </a:ext>
            </a:extLst>
          </p:cNvPr>
          <p:cNvGraphicFramePr>
            <a:graphicFrameLocks noGrp="1"/>
          </p:cNvGraphicFramePr>
          <p:nvPr>
            <p:ph idx="1"/>
            <p:extLst>
              <p:ext uri="{D42A27DB-BD31-4B8C-83A1-F6EECF244321}">
                <p14:modId xmlns:p14="http://schemas.microsoft.com/office/powerpoint/2010/main" val="1630044466"/>
              </p:ext>
            </p:extLst>
          </p:nvPr>
        </p:nvGraphicFramePr>
        <p:xfrm>
          <a:off x="838200" y="1825623"/>
          <a:ext cx="10515597" cy="3465469"/>
        </p:xfrm>
        <a:graphic>
          <a:graphicData uri="http://schemas.openxmlformats.org/drawingml/2006/table">
            <a:tbl>
              <a:tblPr firstRow="1" bandRow="1">
                <a:tableStyleId>{5C22544A-7EE6-4342-B048-85BDC9FD1C3A}</a:tableStyleId>
              </a:tblPr>
              <a:tblGrid>
                <a:gridCol w="5704643">
                  <a:extLst>
                    <a:ext uri="{9D8B030D-6E8A-4147-A177-3AD203B41FA5}">
                      <a16:colId xmlns:a16="http://schemas.microsoft.com/office/drawing/2014/main" val="825559837"/>
                    </a:ext>
                  </a:extLst>
                </a:gridCol>
                <a:gridCol w="2618912">
                  <a:extLst>
                    <a:ext uri="{9D8B030D-6E8A-4147-A177-3AD203B41FA5}">
                      <a16:colId xmlns:a16="http://schemas.microsoft.com/office/drawing/2014/main" val="4082461623"/>
                    </a:ext>
                  </a:extLst>
                </a:gridCol>
                <a:gridCol w="2192042">
                  <a:extLst>
                    <a:ext uri="{9D8B030D-6E8A-4147-A177-3AD203B41FA5}">
                      <a16:colId xmlns:a16="http://schemas.microsoft.com/office/drawing/2014/main" val="2015073492"/>
                    </a:ext>
                  </a:extLst>
                </a:gridCol>
              </a:tblGrid>
              <a:tr h="495067">
                <a:tc>
                  <a:txBody>
                    <a:bodyPr/>
                    <a:lstStyle/>
                    <a:p>
                      <a:r>
                        <a:rPr lang="en-US" dirty="0"/>
                        <a:t>FUND SOURCE</a:t>
                      </a:r>
                    </a:p>
                  </a:txBody>
                  <a:tcPr/>
                </a:tc>
                <a:tc>
                  <a:txBody>
                    <a:bodyPr/>
                    <a:lstStyle/>
                    <a:p>
                      <a:r>
                        <a:rPr lang="en-US" dirty="0"/>
                        <a:t>FY 2020</a:t>
                      </a:r>
                    </a:p>
                  </a:txBody>
                  <a:tcPr/>
                </a:tc>
                <a:tc>
                  <a:txBody>
                    <a:bodyPr/>
                    <a:lstStyle/>
                    <a:p>
                      <a:r>
                        <a:rPr lang="en-US" dirty="0"/>
                        <a:t>FY 2021</a:t>
                      </a:r>
                    </a:p>
                  </a:txBody>
                  <a:tcPr/>
                </a:tc>
                <a:extLst>
                  <a:ext uri="{0D108BD9-81ED-4DB2-BD59-A6C34878D82A}">
                    <a16:rowId xmlns:a16="http://schemas.microsoft.com/office/drawing/2014/main" val="3794199105"/>
                  </a:ext>
                </a:extLst>
              </a:tr>
              <a:tr h="495067">
                <a:tc>
                  <a:txBody>
                    <a:bodyPr/>
                    <a:lstStyle/>
                    <a:p>
                      <a:r>
                        <a:rPr lang="en-US" dirty="0"/>
                        <a:t>Federal Revenue</a:t>
                      </a:r>
                    </a:p>
                  </a:txBody>
                  <a:tcPr/>
                </a:tc>
                <a:tc>
                  <a:txBody>
                    <a:bodyPr/>
                    <a:lstStyle/>
                    <a:p>
                      <a:r>
                        <a:rPr lang="en-US" dirty="0"/>
                        <a:t>$1,002,665,565</a:t>
                      </a:r>
                    </a:p>
                  </a:txBody>
                  <a:tcPr/>
                </a:tc>
                <a:tc>
                  <a:txBody>
                    <a:bodyPr/>
                    <a:lstStyle/>
                    <a:p>
                      <a:r>
                        <a:rPr lang="en-US" dirty="0"/>
                        <a:t>$1,349,096,367</a:t>
                      </a:r>
                    </a:p>
                  </a:txBody>
                  <a:tcPr/>
                </a:tc>
                <a:extLst>
                  <a:ext uri="{0D108BD9-81ED-4DB2-BD59-A6C34878D82A}">
                    <a16:rowId xmlns:a16="http://schemas.microsoft.com/office/drawing/2014/main" val="2925406329"/>
                  </a:ext>
                </a:extLst>
              </a:tr>
              <a:tr h="495067">
                <a:tc>
                  <a:txBody>
                    <a:bodyPr/>
                    <a:lstStyle/>
                    <a:p>
                      <a:r>
                        <a:rPr lang="en-US" dirty="0"/>
                        <a:t>State Revenue – SEEK</a:t>
                      </a:r>
                    </a:p>
                  </a:txBody>
                  <a:tcPr/>
                </a:tc>
                <a:tc>
                  <a:txBody>
                    <a:bodyPr/>
                    <a:lstStyle/>
                    <a:p>
                      <a:r>
                        <a:rPr lang="en-US" dirty="0"/>
                        <a:t>$2,332,182,069</a:t>
                      </a:r>
                    </a:p>
                  </a:txBody>
                  <a:tcPr/>
                </a:tc>
                <a:tc>
                  <a:txBody>
                    <a:bodyPr/>
                    <a:lstStyle/>
                    <a:p>
                      <a:r>
                        <a:rPr lang="en-US" dirty="0"/>
                        <a:t>$2,297,308,394</a:t>
                      </a:r>
                    </a:p>
                  </a:txBody>
                  <a:tcPr/>
                </a:tc>
                <a:extLst>
                  <a:ext uri="{0D108BD9-81ED-4DB2-BD59-A6C34878D82A}">
                    <a16:rowId xmlns:a16="http://schemas.microsoft.com/office/drawing/2014/main" val="4133985587"/>
                  </a:ext>
                </a:extLst>
              </a:tr>
              <a:tr h="495067">
                <a:tc>
                  <a:txBody>
                    <a:bodyPr/>
                    <a:lstStyle/>
                    <a:p>
                      <a:r>
                        <a:rPr lang="en-US" dirty="0"/>
                        <a:t>State Revenue – On Behalf</a:t>
                      </a:r>
                    </a:p>
                  </a:txBody>
                  <a:tcPr/>
                </a:tc>
                <a:tc>
                  <a:txBody>
                    <a:bodyPr/>
                    <a:lstStyle/>
                    <a:p>
                      <a:r>
                        <a:rPr lang="en-US" dirty="0"/>
                        <a:t>$1,925,851,994</a:t>
                      </a:r>
                    </a:p>
                  </a:txBody>
                  <a:tcPr/>
                </a:tc>
                <a:tc>
                  <a:txBody>
                    <a:bodyPr/>
                    <a:lstStyle/>
                    <a:p>
                      <a:r>
                        <a:rPr lang="en-US" dirty="0"/>
                        <a:t>$1,928,267,639</a:t>
                      </a:r>
                    </a:p>
                  </a:txBody>
                  <a:tcPr/>
                </a:tc>
                <a:extLst>
                  <a:ext uri="{0D108BD9-81ED-4DB2-BD59-A6C34878D82A}">
                    <a16:rowId xmlns:a16="http://schemas.microsoft.com/office/drawing/2014/main" val="1976203121"/>
                  </a:ext>
                </a:extLst>
              </a:tr>
              <a:tr h="495067">
                <a:tc>
                  <a:txBody>
                    <a:bodyPr/>
                    <a:lstStyle/>
                    <a:p>
                      <a:r>
                        <a:rPr lang="en-US" dirty="0"/>
                        <a:t>State Revenue – Other State Revenues</a:t>
                      </a:r>
                    </a:p>
                  </a:txBody>
                  <a:tcPr/>
                </a:tc>
                <a:tc>
                  <a:txBody>
                    <a:bodyPr/>
                    <a:lstStyle/>
                    <a:p>
                      <a:r>
                        <a:rPr lang="en-US" dirty="0"/>
                        <a:t>$465,908,977</a:t>
                      </a:r>
                    </a:p>
                  </a:txBody>
                  <a:tcPr/>
                </a:tc>
                <a:tc>
                  <a:txBody>
                    <a:bodyPr/>
                    <a:lstStyle/>
                    <a:p>
                      <a:r>
                        <a:rPr lang="en-US" dirty="0"/>
                        <a:t>$500,934,842</a:t>
                      </a:r>
                    </a:p>
                  </a:txBody>
                  <a:tcPr/>
                </a:tc>
                <a:extLst>
                  <a:ext uri="{0D108BD9-81ED-4DB2-BD59-A6C34878D82A}">
                    <a16:rowId xmlns:a16="http://schemas.microsoft.com/office/drawing/2014/main" val="281326670"/>
                  </a:ext>
                </a:extLst>
              </a:tr>
              <a:tr h="495067">
                <a:tc>
                  <a:txBody>
                    <a:bodyPr/>
                    <a:lstStyle/>
                    <a:p>
                      <a:r>
                        <a:rPr lang="en-US" dirty="0"/>
                        <a:t>Local Revenue – Local Tax and other Local Revenues</a:t>
                      </a:r>
                    </a:p>
                  </a:txBody>
                  <a:tcPr/>
                </a:tc>
                <a:tc>
                  <a:txBody>
                    <a:bodyPr/>
                    <a:lstStyle/>
                    <a:p>
                      <a:r>
                        <a:rPr lang="en-US" u="none" dirty="0"/>
                        <a:t>$2,989,168,649</a:t>
                      </a:r>
                    </a:p>
                  </a:txBody>
                  <a:tcPr/>
                </a:tc>
                <a:tc>
                  <a:txBody>
                    <a:bodyPr/>
                    <a:lstStyle/>
                    <a:p>
                      <a:r>
                        <a:rPr lang="en-US" u="none" dirty="0"/>
                        <a:t>$3,118,831,360</a:t>
                      </a:r>
                    </a:p>
                  </a:txBody>
                  <a:tcPr/>
                </a:tc>
                <a:extLst>
                  <a:ext uri="{0D108BD9-81ED-4DB2-BD59-A6C34878D82A}">
                    <a16:rowId xmlns:a16="http://schemas.microsoft.com/office/drawing/2014/main" val="2844915828"/>
                  </a:ext>
                </a:extLst>
              </a:tr>
              <a:tr h="495067">
                <a:tc>
                  <a:txBody>
                    <a:bodyPr/>
                    <a:lstStyle/>
                    <a:p>
                      <a:r>
                        <a:rPr lang="en-US" b="1" dirty="0"/>
                        <a:t>Total Funds</a:t>
                      </a:r>
                    </a:p>
                  </a:txBody>
                  <a:tcPr/>
                </a:tc>
                <a:tc>
                  <a:txBody>
                    <a:bodyPr/>
                    <a:lstStyle/>
                    <a:p>
                      <a:r>
                        <a:rPr lang="en-US" b="1" dirty="0"/>
                        <a:t>$8,715,777,254</a:t>
                      </a:r>
                    </a:p>
                  </a:txBody>
                  <a:tcPr/>
                </a:tc>
                <a:tc>
                  <a:txBody>
                    <a:bodyPr/>
                    <a:lstStyle/>
                    <a:p>
                      <a:r>
                        <a:rPr lang="en-US" b="1" dirty="0"/>
                        <a:t>$9,194,438,602</a:t>
                      </a:r>
                    </a:p>
                  </a:txBody>
                  <a:tcPr/>
                </a:tc>
                <a:extLst>
                  <a:ext uri="{0D108BD9-81ED-4DB2-BD59-A6C34878D82A}">
                    <a16:rowId xmlns:a16="http://schemas.microsoft.com/office/drawing/2014/main" val="3303482186"/>
                  </a:ext>
                </a:extLst>
              </a:tr>
            </a:tbl>
          </a:graphicData>
        </a:graphic>
      </p:graphicFrame>
    </p:spTree>
    <p:extLst>
      <p:ext uri="{BB962C8B-B14F-4D97-AF65-F5344CB8AC3E}">
        <p14:creationId xmlns:p14="http://schemas.microsoft.com/office/powerpoint/2010/main" val="38679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8EAC-084D-092D-5149-247EE37C7EFF}"/>
              </a:ext>
            </a:extLst>
          </p:cNvPr>
          <p:cNvSpPr>
            <a:spLocks noGrp="1"/>
          </p:cNvSpPr>
          <p:nvPr>
            <p:ph type="title"/>
          </p:nvPr>
        </p:nvSpPr>
        <p:spPr/>
        <p:txBody>
          <a:bodyPr>
            <a:normAutofit/>
          </a:bodyPr>
          <a:lstStyle/>
          <a:p>
            <a:r>
              <a:rPr lang="en-US" sz="4000" dirty="0"/>
              <a:t>COVID-19 Federal Funds</a:t>
            </a:r>
            <a:br>
              <a:rPr lang="en-US" sz="4000" dirty="0"/>
            </a:br>
            <a:r>
              <a:rPr lang="en-US" sz="4000" dirty="0"/>
              <a:t>K-12 Education</a:t>
            </a:r>
          </a:p>
        </p:txBody>
      </p:sp>
      <p:sp>
        <p:nvSpPr>
          <p:cNvPr id="5" name="Hexagon 4">
            <a:extLst>
              <a:ext uri="{FF2B5EF4-FFF2-40B4-BE49-F238E27FC236}">
                <a16:creationId xmlns:a16="http://schemas.microsoft.com/office/drawing/2014/main" id="{4D29CB44-1593-631F-A121-7F9BF3F6F34B}"/>
              </a:ext>
            </a:extLst>
          </p:cNvPr>
          <p:cNvSpPr/>
          <p:nvPr/>
        </p:nvSpPr>
        <p:spPr>
          <a:xfrm>
            <a:off x="4423851" y="2289529"/>
            <a:ext cx="146304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ARP Home-less Children &amp; Youth</a:t>
            </a:r>
            <a:endParaRPr lang="en-US" sz="1600" dirty="0"/>
          </a:p>
        </p:txBody>
      </p:sp>
      <p:sp>
        <p:nvSpPr>
          <p:cNvPr id="8" name="Hexagon 7">
            <a:extLst>
              <a:ext uri="{FF2B5EF4-FFF2-40B4-BE49-F238E27FC236}">
                <a16:creationId xmlns:a16="http://schemas.microsoft.com/office/drawing/2014/main" id="{88D4A211-6CFC-68E3-2533-BE34732922BF}"/>
              </a:ext>
            </a:extLst>
          </p:cNvPr>
          <p:cNvSpPr/>
          <p:nvPr/>
        </p:nvSpPr>
        <p:spPr>
          <a:xfrm>
            <a:off x="9867230" y="1227380"/>
            <a:ext cx="146304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EANS I</a:t>
            </a:r>
          </a:p>
        </p:txBody>
      </p:sp>
      <p:sp>
        <p:nvSpPr>
          <p:cNvPr id="9" name="Hexagon 8">
            <a:extLst>
              <a:ext uri="{FF2B5EF4-FFF2-40B4-BE49-F238E27FC236}">
                <a16:creationId xmlns:a16="http://schemas.microsoft.com/office/drawing/2014/main" id="{8DA18432-6E9A-A135-E6E0-F872707F5448}"/>
              </a:ext>
            </a:extLst>
          </p:cNvPr>
          <p:cNvSpPr/>
          <p:nvPr/>
        </p:nvSpPr>
        <p:spPr>
          <a:xfrm>
            <a:off x="1943143" y="3772352"/>
            <a:ext cx="146304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ARP IDEA</a:t>
            </a:r>
          </a:p>
        </p:txBody>
      </p:sp>
      <p:sp>
        <p:nvSpPr>
          <p:cNvPr id="10" name="Hexagon 9">
            <a:extLst>
              <a:ext uri="{FF2B5EF4-FFF2-40B4-BE49-F238E27FC236}">
                <a16:creationId xmlns:a16="http://schemas.microsoft.com/office/drawing/2014/main" id="{9997CC45-E665-6A55-2328-F5166F8943D6}"/>
              </a:ext>
            </a:extLst>
          </p:cNvPr>
          <p:cNvSpPr/>
          <p:nvPr/>
        </p:nvSpPr>
        <p:spPr>
          <a:xfrm>
            <a:off x="3238000" y="3141512"/>
            <a:ext cx="146304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ESSER II</a:t>
            </a:r>
          </a:p>
        </p:txBody>
      </p:sp>
      <p:sp>
        <p:nvSpPr>
          <p:cNvPr id="11" name="Hexagon 10">
            <a:extLst>
              <a:ext uri="{FF2B5EF4-FFF2-40B4-BE49-F238E27FC236}">
                <a16:creationId xmlns:a16="http://schemas.microsoft.com/office/drawing/2014/main" id="{D0F2341A-0BBB-E096-B027-A532888A8C55}"/>
              </a:ext>
            </a:extLst>
          </p:cNvPr>
          <p:cNvSpPr/>
          <p:nvPr/>
        </p:nvSpPr>
        <p:spPr>
          <a:xfrm>
            <a:off x="2218532" y="2045720"/>
            <a:ext cx="146304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GEER I</a:t>
            </a:r>
          </a:p>
        </p:txBody>
      </p:sp>
      <p:sp>
        <p:nvSpPr>
          <p:cNvPr id="12" name="Hexagon 11">
            <a:extLst>
              <a:ext uri="{FF2B5EF4-FFF2-40B4-BE49-F238E27FC236}">
                <a16:creationId xmlns:a16="http://schemas.microsoft.com/office/drawing/2014/main" id="{DF9598BC-FCF4-8726-B467-A1B3E4083F2B}"/>
              </a:ext>
            </a:extLst>
          </p:cNvPr>
          <p:cNvSpPr/>
          <p:nvPr/>
        </p:nvSpPr>
        <p:spPr>
          <a:xfrm>
            <a:off x="917464" y="2572781"/>
            <a:ext cx="146304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ESSER I</a:t>
            </a:r>
          </a:p>
        </p:txBody>
      </p:sp>
      <p:sp>
        <p:nvSpPr>
          <p:cNvPr id="14" name="Hexagon 13">
            <a:extLst>
              <a:ext uri="{FF2B5EF4-FFF2-40B4-BE49-F238E27FC236}">
                <a16:creationId xmlns:a16="http://schemas.microsoft.com/office/drawing/2014/main" id="{BCF42FDC-C071-0045-D6C1-E589901AA82A}"/>
              </a:ext>
            </a:extLst>
          </p:cNvPr>
          <p:cNvSpPr/>
          <p:nvPr/>
        </p:nvSpPr>
        <p:spPr>
          <a:xfrm>
            <a:off x="4533075" y="3845561"/>
            <a:ext cx="146304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ARP ESSER</a:t>
            </a:r>
          </a:p>
        </p:txBody>
      </p:sp>
      <p:pic>
        <p:nvPicPr>
          <p:cNvPr id="21" name="Picture 20" descr="A yellow school bus picking up passengers&#10;&#10;Description automatically generated with medium confidence">
            <a:extLst>
              <a:ext uri="{FF2B5EF4-FFF2-40B4-BE49-F238E27FC236}">
                <a16:creationId xmlns:a16="http://schemas.microsoft.com/office/drawing/2014/main" id="{F2231FDA-C112-DCA3-0B29-C27A336A0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891" y="1570353"/>
            <a:ext cx="1828800" cy="1185334"/>
          </a:xfrm>
          <a:prstGeom prst="rect">
            <a:avLst/>
          </a:prstGeom>
          <a:effectLst>
            <a:softEdge rad="31750"/>
          </a:effectLst>
        </p:spPr>
      </p:pic>
      <p:pic>
        <p:nvPicPr>
          <p:cNvPr id="23" name="Picture 22" descr="A picture containing text, person, person, shop&#10;&#10;Description automatically generated">
            <a:extLst>
              <a:ext uri="{FF2B5EF4-FFF2-40B4-BE49-F238E27FC236}">
                <a16:creationId xmlns:a16="http://schemas.microsoft.com/office/drawing/2014/main" id="{E0A8CB0A-CEF2-F888-9A1F-A3D72238B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124" y="3661130"/>
            <a:ext cx="1787976" cy="1239166"/>
          </a:xfrm>
          <a:prstGeom prst="rect">
            <a:avLst/>
          </a:prstGeom>
          <a:effectLst>
            <a:softEdge rad="31750"/>
          </a:effectLst>
        </p:spPr>
      </p:pic>
      <p:pic>
        <p:nvPicPr>
          <p:cNvPr id="29" name="Picture 28" descr="A person working on a machine&#10;&#10;Description automatically generated with low confidence">
            <a:extLst>
              <a:ext uri="{FF2B5EF4-FFF2-40B4-BE49-F238E27FC236}">
                <a16:creationId xmlns:a16="http://schemas.microsoft.com/office/drawing/2014/main" id="{4F88D227-DD3E-680B-E41A-8EBFE8B92B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047" y="4135110"/>
            <a:ext cx="1217531" cy="822960"/>
          </a:xfrm>
          <a:prstGeom prst="rect">
            <a:avLst/>
          </a:prstGeom>
          <a:effectLst>
            <a:softEdge rad="31750"/>
          </a:effectLst>
        </p:spPr>
      </p:pic>
      <p:sp>
        <p:nvSpPr>
          <p:cNvPr id="38" name="Hexagon 37">
            <a:extLst>
              <a:ext uri="{FF2B5EF4-FFF2-40B4-BE49-F238E27FC236}">
                <a16:creationId xmlns:a16="http://schemas.microsoft.com/office/drawing/2014/main" id="{D5331634-7411-B7B0-F752-CAF4BEA996CC}"/>
              </a:ext>
            </a:extLst>
          </p:cNvPr>
          <p:cNvSpPr/>
          <p:nvPr/>
        </p:nvSpPr>
        <p:spPr>
          <a:xfrm>
            <a:off x="10003268" y="3141512"/>
            <a:ext cx="1589734" cy="147000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Coronavirus Relief Fund</a:t>
            </a:r>
            <a:endParaRPr lang="en-US" dirty="0"/>
          </a:p>
        </p:txBody>
      </p:sp>
      <p:sp>
        <p:nvSpPr>
          <p:cNvPr id="39" name="Hexagon 38">
            <a:extLst>
              <a:ext uri="{FF2B5EF4-FFF2-40B4-BE49-F238E27FC236}">
                <a16:creationId xmlns:a16="http://schemas.microsoft.com/office/drawing/2014/main" id="{675CF3C6-8FF6-B3BD-C2AE-B93EE1952C69}"/>
              </a:ext>
            </a:extLst>
          </p:cNvPr>
          <p:cNvSpPr/>
          <p:nvPr/>
        </p:nvSpPr>
        <p:spPr>
          <a:xfrm>
            <a:off x="8731821" y="2356200"/>
            <a:ext cx="146304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EANS II</a:t>
            </a:r>
          </a:p>
        </p:txBody>
      </p:sp>
    </p:spTree>
    <p:extLst>
      <p:ext uri="{BB962C8B-B14F-4D97-AF65-F5344CB8AC3E}">
        <p14:creationId xmlns:p14="http://schemas.microsoft.com/office/powerpoint/2010/main" val="165647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8867-7017-472E-99B4-C024DA927F89}"/>
              </a:ext>
            </a:extLst>
          </p:cNvPr>
          <p:cNvSpPr>
            <a:spLocks noGrp="1"/>
          </p:cNvSpPr>
          <p:nvPr>
            <p:ph type="title"/>
          </p:nvPr>
        </p:nvSpPr>
        <p:spPr>
          <a:xfrm>
            <a:off x="838200" y="365125"/>
            <a:ext cx="10515600" cy="877749"/>
          </a:xfrm>
        </p:spPr>
        <p:txBody>
          <a:bodyPr/>
          <a:lstStyle/>
          <a:p>
            <a:pPr algn="ctr"/>
            <a:r>
              <a:rPr lang="en-US" dirty="0"/>
              <a:t>SEEK Requirements </a:t>
            </a:r>
            <a:r>
              <a:rPr lang="en-US" sz="2800" dirty="0">
                <a:hlinkClick r:id="rId2"/>
              </a:rPr>
              <a:t>KRS 157.350</a:t>
            </a:r>
            <a:endParaRPr lang="en-US" dirty="0"/>
          </a:p>
        </p:txBody>
      </p:sp>
      <p:sp>
        <p:nvSpPr>
          <p:cNvPr id="3" name="Content Placeholder 2">
            <a:extLst>
              <a:ext uri="{FF2B5EF4-FFF2-40B4-BE49-F238E27FC236}">
                <a16:creationId xmlns:a16="http://schemas.microsoft.com/office/drawing/2014/main" id="{05067A7D-1C4A-451F-8FEB-4BF78975F81E}"/>
              </a:ext>
            </a:extLst>
          </p:cNvPr>
          <p:cNvSpPr>
            <a:spLocks noGrp="1"/>
          </p:cNvSpPr>
          <p:nvPr>
            <p:ph idx="1"/>
          </p:nvPr>
        </p:nvSpPr>
        <p:spPr>
          <a:xfrm>
            <a:off x="838200" y="1242874"/>
            <a:ext cx="10515600" cy="4666859"/>
          </a:xfrm>
        </p:spPr>
        <p:txBody>
          <a:bodyPr>
            <a:normAutofit/>
          </a:bodyPr>
          <a:lstStyle/>
          <a:p>
            <a:r>
              <a:rPr lang="en-US" dirty="0">
                <a:solidFill>
                  <a:schemeClr val="tx1"/>
                </a:solidFill>
                <a:latin typeface="+mj-lt"/>
                <a:cs typeface="Arial" panose="020B0604020202020204" pitchFamily="34" charset="0"/>
              </a:rPr>
              <a:t>Employs and compensates all teachers a minimum of 185 days</a:t>
            </a:r>
          </a:p>
          <a:p>
            <a:r>
              <a:rPr lang="en-US" dirty="0">
                <a:solidFill>
                  <a:schemeClr val="tx1"/>
                </a:solidFill>
                <a:latin typeface="+mj-lt"/>
                <a:cs typeface="Arial" panose="020B0604020202020204" pitchFamily="34" charset="0"/>
              </a:rPr>
              <a:t>Minimum 170 student attendance days or 1,062 hours of instructional time</a:t>
            </a:r>
          </a:p>
          <a:p>
            <a:r>
              <a:rPr lang="en-US" dirty="0">
                <a:solidFill>
                  <a:schemeClr val="tx1"/>
                </a:solidFill>
                <a:latin typeface="+mj-lt"/>
                <a:cs typeface="Arial" panose="020B0604020202020204" pitchFamily="34" charset="0"/>
              </a:rPr>
              <a:t>Compensates all teachers based on a single salary schedule</a:t>
            </a:r>
          </a:p>
          <a:p>
            <a:r>
              <a:rPr lang="en-US" dirty="0">
                <a:solidFill>
                  <a:schemeClr val="tx1"/>
                </a:solidFill>
                <a:latin typeface="+mj-lt"/>
                <a:cs typeface="Arial" panose="020B0604020202020204" pitchFamily="34" charset="0"/>
              </a:rPr>
              <a:t>Includes no nonresident pupils in its AADA, unless </a:t>
            </a:r>
            <a:r>
              <a:rPr lang="en-US">
                <a:solidFill>
                  <a:schemeClr val="tx1"/>
                </a:solidFill>
                <a:latin typeface="+mj-lt"/>
                <a:cs typeface="Arial" panose="020B0604020202020204" pitchFamily="34" charset="0"/>
              </a:rPr>
              <a:t>the student is a </a:t>
            </a:r>
            <a:r>
              <a:rPr lang="en-US" dirty="0">
                <a:solidFill>
                  <a:schemeClr val="tx1"/>
                </a:solidFill>
                <a:latin typeface="+mj-lt"/>
                <a:cs typeface="Arial" panose="020B0604020202020204" pitchFamily="34" charset="0"/>
              </a:rPr>
              <a:t>child of a district employee or in accordance with a district nonresident policy </a:t>
            </a:r>
          </a:p>
          <a:p>
            <a:r>
              <a:rPr lang="en-US" dirty="0">
                <a:solidFill>
                  <a:schemeClr val="tx1"/>
                </a:solidFill>
                <a:latin typeface="+mj-lt"/>
                <a:cs typeface="Arial" panose="020B0604020202020204" pitchFamily="34" charset="0"/>
              </a:rPr>
              <a:t>Any secondary school which maintains a basketball team for boys shall maintain the same for program for girls</a:t>
            </a:r>
          </a:p>
          <a:p>
            <a:endParaRPr lang="en-US" dirty="0"/>
          </a:p>
        </p:txBody>
      </p:sp>
    </p:spTree>
    <p:extLst>
      <p:ext uri="{BB962C8B-B14F-4D97-AF65-F5344CB8AC3E}">
        <p14:creationId xmlns:p14="http://schemas.microsoft.com/office/powerpoint/2010/main" val="4016971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E9D5-33E4-4E3D-9DEF-9B16A00FE541}"/>
              </a:ext>
            </a:extLst>
          </p:cNvPr>
          <p:cNvSpPr>
            <a:spLocks noGrp="1"/>
          </p:cNvSpPr>
          <p:nvPr>
            <p:ph type="title"/>
          </p:nvPr>
        </p:nvSpPr>
        <p:spPr/>
        <p:txBody>
          <a:bodyPr/>
          <a:lstStyle/>
          <a:p>
            <a:pPr algn="ctr"/>
            <a:r>
              <a:rPr lang="en-US" dirty="0"/>
              <a:t>SEEK Guaranteed Base</a:t>
            </a:r>
            <a:br>
              <a:rPr lang="en-US" dirty="0"/>
            </a:br>
            <a:r>
              <a:rPr lang="en-US" sz="3600" dirty="0"/>
              <a:t>KRS 157.320 and KRS 157.360</a:t>
            </a:r>
            <a:endParaRPr lang="en-US" dirty="0"/>
          </a:p>
        </p:txBody>
      </p:sp>
      <p:sp>
        <p:nvSpPr>
          <p:cNvPr id="3" name="Content Placeholder 2">
            <a:extLst>
              <a:ext uri="{FF2B5EF4-FFF2-40B4-BE49-F238E27FC236}">
                <a16:creationId xmlns:a16="http://schemas.microsoft.com/office/drawing/2014/main" id="{B48A6A81-2C88-4B56-863D-C38C0D2B2A00}"/>
              </a:ext>
            </a:extLst>
          </p:cNvPr>
          <p:cNvSpPr>
            <a:spLocks noGrp="1"/>
          </p:cNvSpPr>
          <p:nvPr>
            <p:ph idx="1"/>
          </p:nvPr>
        </p:nvSpPr>
        <p:spPr/>
        <p:txBody>
          <a:bodyPr/>
          <a:lstStyle/>
          <a:p>
            <a:r>
              <a:rPr lang="en-US" sz="3400" dirty="0">
                <a:solidFill>
                  <a:schemeClr val="tx1"/>
                </a:solidFill>
                <a:latin typeface="+mj-lt"/>
                <a:cs typeface="Arial" panose="020B0604020202020204" pitchFamily="34" charset="0"/>
              </a:rPr>
              <a:t>General Assembly sets the per pupil amount.</a:t>
            </a:r>
          </a:p>
          <a:p>
            <a:r>
              <a:rPr lang="en-US" sz="3400" dirty="0">
                <a:solidFill>
                  <a:schemeClr val="tx1"/>
                </a:solidFill>
                <a:latin typeface="+mj-lt"/>
                <a:cs typeface="Arial" panose="020B0604020202020204" pitchFamily="34" charset="0"/>
              </a:rPr>
              <a:t>Multiply by the prior year aggregate average daily attendance (AADA), adjusted for growth.</a:t>
            </a:r>
          </a:p>
          <a:p>
            <a:r>
              <a:rPr lang="en-US" sz="3400" dirty="0">
                <a:solidFill>
                  <a:schemeClr val="tx1"/>
                </a:solidFill>
                <a:latin typeface="+mj-lt"/>
                <a:cs typeface="Arial" panose="020B0604020202020204" pitchFamily="34" charset="0"/>
              </a:rPr>
              <a:t>For 2022-2023, set at $4,100 per AADA</a:t>
            </a:r>
          </a:p>
          <a:p>
            <a:r>
              <a:rPr lang="en-US" sz="3400" dirty="0">
                <a:solidFill>
                  <a:schemeClr val="tx1"/>
                </a:solidFill>
                <a:latin typeface="+mj-lt"/>
                <a:cs typeface="Arial" panose="020B0604020202020204" pitchFamily="34" charset="0"/>
              </a:rPr>
              <a:t>For 2023-2024, set at $4,200 per AADA</a:t>
            </a:r>
          </a:p>
          <a:p>
            <a:pPr lvl="1"/>
            <a:r>
              <a:rPr lang="en-US" sz="3400" dirty="0">
                <a:solidFill>
                  <a:schemeClr val="tx1"/>
                </a:solidFill>
                <a:latin typeface="+mj-lt"/>
                <a:cs typeface="Arial" panose="020B0604020202020204" pitchFamily="34" charset="0"/>
              </a:rPr>
              <a:t>Per pupil base amount x AADA</a:t>
            </a:r>
          </a:p>
          <a:p>
            <a:pPr lvl="1"/>
            <a:r>
              <a:rPr lang="en-US" sz="3400" dirty="0">
                <a:solidFill>
                  <a:schemeClr val="tx1"/>
                </a:solidFill>
                <a:latin typeface="+mj-lt"/>
                <a:cs typeface="Arial" panose="020B0604020202020204" pitchFamily="34" charset="0"/>
              </a:rPr>
              <a:t>22 RS HB 1/VO in Part (Budget Bill)</a:t>
            </a:r>
          </a:p>
          <a:p>
            <a:endParaRPr lang="en-US" dirty="0"/>
          </a:p>
        </p:txBody>
      </p:sp>
    </p:spTree>
    <p:extLst>
      <p:ext uri="{BB962C8B-B14F-4D97-AF65-F5344CB8AC3E}">
        <p14:creationId xmlns:p14="http://schemas.microsoft.com/office/powerpoint/2010/main" val="3298463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CDCE-DC31-4DA8-9CFE-46BB79FEF045}"/>
              </a:ext>
            </a:extLst>
          </p:cNvPr>
          <p:cNvSpPr>
            <a:spLocks noGrp="1"/>
          </p:cNvSpPr>
          <p:nvPr>
            <p:ph type="title"/>
          </p:nvPr>
        </p:nvSpPr>
        <p:spPr>
          <a:xfrm>
            <a:off x="838200" y="365126"/>
            <a:ext cx="10515600" cy="830306"/>
          </a:xfrm>
        </p:spPr>
        <p:txBody>
          <a:bodyPr>
            <a:normAutofit/>
          </a:bodyPr>
          <a:lstStyle/>
          <a:p>
            <a:pPr algn="ctr"/>
            <a:r>
              <a:rPr lang="en-US" dirty="0">
                <a:cs typeface="Arial" panose="020B0604020202020204" pitchFamily="34" charset="0"/>
              </a:rPr>
              <a:t>SEEK Add-ons Based on $4,100 per pupil</a:t>
            </a:r>
            <a:endParaRPr lang="en-US" dirty="0"/>
          </a:p>
        </p:txBody>
      </p:sp>
      <p:graphicFrame>
        <p:nvGraphicFramePr>
          <p:cNvPr id="12" name="Table 12">
            <a:extLst>
              <a:ext uri="{FF2B5EF4-FFF2-40B4-BE49-F238E27FC236}">
                <a16:creationId xmlns:a16="http://schemas.microsoft.com/office/drawing/2014/main" id="{D9609632-B455-4E89-814B-EB404CA4EB0C}"/>
              </a:ext>
            </a:extLst>
          </p:cNvPr>
          <p:cNvGraphicFramePr>
            <a:graphicFrameLocks noGrp="1"/>
          </p:cNvGraphicFramePr>
          <p:nvPr>
            <p:ph idx="1"/>
            <p:extLst>
              <p:ext uri="{D42A27DB-BD31-4B8C-83A1-F6EECF244321}">
                <p14:modId xmlns:p14="http://schemas.microsoft.com/office/powerpoint/2010/main" val="1693270584"/>
              </p:ext>
            </p:extLst>
          </p:nvPr>
        </p:nvGraphicFramePr>
        <p:xfrm>
          <a:off x="838199" y="1400961"/>
          <a:ext cx="10665823" cy="4261607"/>
        </p:xfrm>
        <a:graphic>
          <a:graphicData uri="http://schemas.openxmlformats.org/drawingml/2006/table">
            <a:tbl>
              <a:tblPr firstRow="1" bandRow="1">
                <a:tableStyleId>{5C22544A-7EE6-4342-B048-85BDC9FD1C3A}</a:tableStyleId>
              </a:tblPr>
              <a:tblGrid>
                <a:gridCol w="2238368">
                  <a:extLst>
                    <a:ext uri="{9D8B030D-6E8A-4147-A177-3AD203B41FA5}">
                      <a16:colId xmlns:a16="http://schemas.microsoft.com/office/drawing/2014/main" val="2724372006"/>
                    </a:ext>
                  </a:extLst>
                </a:gridCol>
                <a:gridCol w="2575285">
                  <a:extLst>
                    <a:ext uri="{9D8B030D-6E8A-4147-A177-3AD203B41FA5}">
                      <a16:colId xmlns:a16="http://schemas.microsoft.com/office/drawing/2014/main" val="2303067280"/>
                    </a:ext>
                  </a:extLst>
                </a:gridCol>
                <a:gridCol w="1242621">
                  <a:extLst>
                    <a:ext uri="{9D8B030D-6E8A-4147-A177-3AD203B41FA5}">
                      <a16:colId xmlns:a16="http://schemas.microsoft.com/office/drawing/2014/main" val="1687002969"/>
                    </a:ext>
                  </a:extLst>
                </a:gridCol>
                <a:gridCol w="1503750">
                  <a:extLst>
                    <a:ext uri="{9D8B030D-6E8A-4147-A177-3AD203B41FA5}">
                      <a16:colId xmlns:a16="http://schemas.microsoft.com/office/drawing/2014/main" val="3489438906"/>
                    </a:ext>
                  </a:extLst>
                </a:gridCol>
                <a:gridCol w="1449723">
                  <a:extLst>
                    <a:ext uri="{9D8B030D-6E8A-4147-A177-3AD203B41FA5}">
                      <a16:colId xmlns:a16="http://schemas.microsoft.com/office/drawing/2014/main" val="1260285633"/>
                    </a:ext>
                  </a:extLst>
                </a:gridCol>
                <a:gridCol w="1656076">
                  <a:extLst>
                    <a:ext uri="{9D8B030D-6E8A-4147-A177-3AD203B41FA5}">
                      <a16:colId xmlns:a16="http://schemas.microsoft.com/office/drawing/2014/main" val="1285203699"/>
                    </a:ext>
                  </a:extLst>
                </a:gridCol>
              </a:tblGrid>
              <a:tr h="651781">
                <a:tc>
                  <a:txBody>
                    <a:bodyPr/>
                    <a:lstStyle/>
                    <a:p>
                      <a:r>
                        <a:rPr lang="en-US" dirty="0"/>
                        <a:t>Add on</a:t>
                      </a:r>
                    </a:p>
                  </a:txBody>
                  <a:tcPr/>
                </a:tc>
                <a:tc>
                  <a:txBody>
                    <a:bodyPr/>
                    <a:lstStyle/>
                    <a:p>
                      <a:r>
                        <a:rPr lang="en-US" dirty="0"/>
                        <a:t>Description</a:t>
                      </a:r>
                    </a:p>
                  </a:txBody>
                  <a:tcPr/>
                </a:tc>
                <a:tc>
                  <a:txBody>
                    <a:bodyPr/>
                    <a:lstStyle/>
                    <a:p>
                      <a:r>
                        <a:rPr lang="en-US" dirty="0"/>
                        <a:t>Rate/Per Pupil</a:t>
                      </a:r>
                    </a:p>
                  </a:txBody>
                  <a:tcPr/>
                </a:tc>
                <a:tc>
                  <a:txBody>
                    <a:bodyPr/>
                    <a:lstStyle/>
                    <a:p>
                      <a:r>
                        <a:rPr lang="en-US" dirty="0"/>
                        <a:t>Statewide Count</a:t>
                      </a:r>
                    </a:p>
                  </a:txBody>
                  <a:tcPr/>
                </a:tc>
                <a:tc>
                  <a:txBody>
                    <a:bodyPr/>
                    <a:lstStyle/>
                    <a:p>
                      <a:r>
                        <a:rPr lang="en-US" dirty="0"/>
                        <a:t>Per Student</a:t>
                      </a:r>
                    </a:p>
                  </a:txBody>
                  <a:tcPr/>
                </a:tc>
                <a:tc>
                  <a:txBody>
                    <a:bodyPr/>
                    <a:lstStyle/>
                    <a:p>
                      <a:r>
                        <a:rPr lang="en-US" dirty="0"/>
                        <a:t>FY 23 SEEK Statewide Total</a:t>
                      </a:r>
                    </a:p>
                  </a:txBody>
                  <a:tcPr/>
                </a:tc>
                <a:extLst>
                  <a:ext uri="{0D108BD9-81ED-4DB2-BD59-A6C34878D82A}">
                    <a16:rowId xmlns:a16="http://schemas.microsoft.com/office/drawing/2014/main" val="1431474455"/>
                  </a:ext>
                </a:extLst>
              </a:tr>
              <a:tr h="372447">
                <a:tc>
                  <a:txBody>
                    <a:bodyPr/>
                    <a:lstStyle/>
                    <a:p>
                      <a:r>
                        <a:rPr lang="en-US" dirty="0"/>
                        <a:t>At Risk</a:t>
                      </a:r>
                    </a:p>
                  </a:txBody>
                  <a:tcPr/>
                </a:tc>
                <a:tc>
                  <a:txBody>
                    <a:bodyPr/>
                    <a:lstStyle/>
                    <a:p>
                      <a:r>
                        <a:rPr lang="en-US" dirty="0"/>
                        <a:t>ADM of Free Lunch</a:t>
                      </a:r>
                    </a:p>
                  </a:txBody>
                  <a:tcPr/>
                </a:tc>
                <a:tc>
                  <a:txBody>
                    <a:bodyPr/>
                    <a:lstStyle/>
                    <a:p>
                      <a:pPr algn="ctr"/>
                      <a:r>
                        <a:rPr lang="en-US" dirty="0"/>
                        <a:t>15%</a:t>
                      </a:r>
                    </a:p>
                  </a:txBody>
                  <a:tcPr/>
                </a:tc>
                <a:tc>
                  <a:txBody>
                    <a:bodyPr/>
                    <a:lstStyle/>
                    <a:p>
                      <a:pPr algn="ctr"/>
                      <a:r>
                        <a:rPr lang="en-US" dirty="0"/>
                        <a:t>372,515</a:t>
                      </a:r>
                    </a:p>
                  </a:txBody>
                  <a:tcPr/>
                </a:tc>
                <a:tc>
                  <a:txBody>
                    <a:bodyPr/>
                    <a:lstStyle/>
                    <a:p>
                      <a:pPr algn="ctr"/>
                      <a:r>
                        <a:rPr lang="en-US" dirty="0"/>
                        <a:t>$615</a:t>
                      </a:r>
                    </a:p>
                  </a:txBody>
                  <a:tcPr/>
                </a:tc>
                <a:tc>
                  <a:txBody>
                    <a:bodyPr/>
                    <a:lstStyle/>
                    <a:p>
                      <a:pPr algn="ctr"/>
                      <a:r>
                        <a:rPr lang="en-US" dirty="0"/>
                        <a:t>$229 million</a:t>
                      </a:r>
                    </a:p>
                  </a:txBody>
                  <a:tcPr/>
                </a:tc>
                <a:extLst>
                  <a:ext uri="{0D108BD9-81ED-4DB2-BD59-A6C34878D82A}">
                    <a16:rowId xmlns:a16="http://schemas.microsoft.com/office/drawing/2014/main" val="1189662974"/>
                  </a:ext>
                </a:extLst>
              </a:tr>
              <a:tr h="1654482">
                <a:tc>
                  <a:txBody>
                    <a:bodyPr/>
                    <a:lstStyle/>
                    <a:p>
                      <a:r>
                        <a:rPr lang="en-US" dirty="0"/>
                        <a:t>Exceptional Child</a:t>
                      </a:r>
                    </a:p>
                    <a:p>
                      <a:endParaRPr lang="en-US" dirty="0"/>
                    </a:p>
                  </a:txBody>
                  <a:tcPr/>
                </a:tc>
                <a:tc>
                  <a:txBody>
                    <a:bodyPr/>
                    <a:lstStyle/>
                    <a:p>
                      <a:r>
                        <a:rPr lang="en-US" dirty="0"/>
                        <a:t>Low Incidence (Severe)</a:t>
                      </a:r>
                    </a:p>
                    <a:p>
                      <a:endParaRPr lang="en-US" dirty="0"/>
                    </a:p>
                    <a:p>
                      <a:r>
                        <a:rPr lang="en-US" dirty="0"/>
                        <a:t>Moderate Incidence</a:t>
                      </a:r>
                    </a:p>
                    <a:p>
                      <a:endParaRPr lang="en-US" dirty="0"/>
                    </a:p>
                    <a:p>
                      <a:r>
                        <a:rPr lang="en-US" dirty="0"/>
                        <a:t>High Incidence (Speech)</a:t>
                      </a:r>
                    </a:p>
                  </a:txBody>
                  <a:tcPr/>
                </a:tc>
                <a:tc>
                  <a:txBody>
                    <a:bodyPr/>
                    <a:lstStyle/>
                    <a:p>
                      <a:pPr algn="ctr"/>
                      <a:r>
                        <a:rPr lang="en-US" dirty="0"/>
                        <a:t>2.35%</a:t>
                      </a:r>
                    </a:p>
                    <a:p>
                      <a:pPr algn="ctr"/>
                      <a:endParaRPr lang="en-US" dirty="0"/>
                    </a:p>
                    <a:p>
                      <a:pPr algn="ctr"/>
                      <a:r>
                        <a:rPr lang="en-US" dirty="0"/>
                        <a:t>1.17%</a:t>
                      </a:r>
                    </a:p>
                    <a:p>
                      <a:pPr algn="ctr"/>
                      <a:endParaRPr lang="en-US" dirty="0"/>
                    </a:p>
                    <a:p>
                      <a:pPr algn="ctr"/>
                      <a:r>
                        <a:rPr lang="en-US" dirty="0"/>
                        <a:t>.24%</a:t>
                      </a:r>
                    </a:p>
                  </a:txBody>
                  <a:tcPr/>
                </a:tc>
                <a:tc>
                  <a:txBody>
                    <a:bodyPr/>
                    <a:lstStyle/>
                    <a:p>
                      <a:pPr algn="ctr"/>
                      <a:r>
                        <a:rPr lang="en-US" dirty="0"/>
                        <a:t>18,891</a:t>
                      </a:r>
                    </a:p>
                    <a:p>
                      <a:pPr algn="ctr"/>
                      <a:endParaRPr lang="en-US" dirty="0"/>
                    </a:p>
                    <a:p>
                      <a:pPr algn="ctr"/>
                      <a:r>
                        <a:rPr lang="en-US" dirty="0"/>
                        <a:t>53,836</a:t>
                      </a:r>
                    </a:p>
                    <a:p>
                      <a:pPr algn="ctr"/>
                      <a:endParaRPr lang="en-US" dirty="0"/>
                    </a:p>
                    <a:p>
                      <a:pPr algn="ctr"/>
                      <a:r>
                        <a:rPr lang="en-US" dirty="0"/>
                        <a:t>23,980</a:t>
                      </a:r>
                    </a:p>
                  </a:txBody>
                  <a:tcPr/>
                </a:tc>
                <a:tc>
                  <a:txBody>
                    <a:bodyPr/>
                    <a:lstStyle/>
                    <a:p>
                      <a:pPr algn="ctr"/>
                      <a:r>
                        <a:rPr lang="en-US" dirty="0"/>
                        <a:t>$9,635</a:t>
                      </a:r>
                    </a:p>
                    <a:p>
                      <a:pPr algn="ctr"/>
                      <a:endParaRPr lang="en-US" dirty="0"/>
                    </a:p>
                    <a:p>
                      <a:pPr algn="ctr"/>
                      <a:r>
                        <a:rPr lang="en-US" dirty="0"/>
                        <a:t>$4,797</a:t>
                      </a:r>
                    </a:p>
                    <a:p>
                      <a:pPr algn="ctr"/>
                      <a:endParaRPr lang="en-US" dirty="0"/>
                    </a:p>
                    <a:p>
                      <a:pPr algn="ctr"/>
                      <a:r>
                        <a:rPr lang="en-US" dirty="0"/>
                        <a:t>$984</a:t>
                      </a:r>
                    </a:p>
                  </a:txBody>
                  <a:tcPr/>
                </a:tc>
                <a:tc>
                  <a:txBody>
                    <a:bodyPr/>
                    <a:lstStyle/>
                    <a:p>
                      <a:pPr algn="ctr"/>
                      <a:endParaRPr lang="en-US" dirty="0"/>
                    </a:p>
                    <a:p>
                      <a:pPr algn="ctr"/>
                      <a:endParaRPr lang="en-US" dirty="0"/>
                    </a:p>
                    <a:p>
                      <a:pPr algn="ctr"/>
                      <a:r>
                        <a:rPr lang="en-US" dirty="0"/>
                        <a:t>$464 million</a:t>
                      </a:r>
                    </a:p>
                  </a:txBody>
                  <a:tcPr/>
                </a:tc>
                <a:extLst>
                  <a:ext uri="{0D108BD9-81ED-4DB2-BD59-A6C34878D82A}">
                    <a16:rowId xmlns:a16="http://schemas.microsoft.com/office/drawing/2014/main" val="3872044592"/>
                  </a:ext>
                </a:extLst>
              </a:tr>
              <a:tr h="931116">
                <a:tc>
                  <a:txBody>
                    <a:bodyPr/>
                    <a:lstStyle/>
                    <a:p>
                      <a:r>
                        <a:rPr lang="en-US" dirty="0"/>
                        <a:t>Home/Hospital</a:t>
                      </a:r>
                    </a:p>
                  </a:txBody>
                  <a:tcPr/>
                </a:tc>
                <a:tc>
                  <a:txBody>
                    <a:bodyPr/>
                    <a:lstStyle/>
                    <a:p>
                      <a:r>
                        <a:rPr lang="en-US" dirty="0"/>
                        <a:t>ADA for H/H Students</a:t>
                      </a:r>
                    </a:p>
                  </a:txBody>
                  <a:tcPr/>
                </a:tc>
                <a:tc>
                  <a:txBody>
                    <a:bodyPr/>
                    <a:lstStyle/>
                    <a:p>
                      <a:pPr algn="ctr"/>
                      <a:r>
                        <a:rPr lang="en-US" dirty="0"/>
                        <a:t>Per Pupil Base less $100</a:t>
                      </a:r>
                    </a:p>
                  </a:txBody>
                  <a:tcPr/>
                </a:tc>
                <a:tc>
                  <a:txBody>
                    <a:bodyPr/>
                    <a:lstStyle/>
                    <a:p>
                      <a:pPr algn="ctr"/>
                      <a:r>
                        <a:rPr lang="en-US" dirty="0"/>
                        <a:t>2,489</a:t>
                      </a:r>
                    </a:p>
                  </a:txBody>
                  <a:tcPr/>
                </a:tc>
                <a:tc>
                  <a:txBody>
                    <a:bodyPr/>
                    <a:lstStyle/>
                    <a:p>
                      <a:pPr algn="ctr"/>
                      <a:r>
                        <a:rPr lang="en-US" dirty="0"/>
                        <a:t>$4,000</a:t>
                      </a:r>
                    </a:p>
                  </a:txBody>
                  <a:tcPr/>
                </a:tc>
                <a:tc>
                  <a:txBody>
                    <a:bodyPr/>
                    <a:lstStyle/>
                    <a:p>
                      <a:pPr algn="ctr"/>
                      <a:r>
                        <a:rPr lang="en-US" dirty="0"/>
                        <a:t>$10 million</a:t>
                      </a:r>
                    </a:p>
                  </a:txBody>
                  <a:tcPr/>
                </a:tc>
                <a:extLst>
                  <a:ext uri="{0D108BD9-81ED-4DB2-BD59-A6C34878D82A}">
                    <a16:rowId xmlns:a16="http://schemas.microsoft.com/office/drawing/2014/main" val="1542124242"/>
                  </a:ext>
                </a:extLst>
              </a:tr>
              <a:tr h="651781">
                <a:tc>
                  <a:txBody>
                    <a:bodyPr/>
                    <a:lstStyle/>
                    <a:p>
                      <a:r>
                        <a:rPr lang="en-US" dirty="0"/>
                        <a:t>Limited English Proficiency (LEP)</a:t>
                      </a:r>
                    </a:p>
                  </a:txBody>
                  <a:tcPr/>
                </a:tc>
                <a:tc>
                  <a:txBody>
                    <a:bodyPr/>
                    <a:lstStyle/>
                    <a:p>
                      <a:r>
                        <a:rPr lang="en-US" dirty="0"/>
                        <a:t>Count of LEP students</a:t>
                      </a:r>
                    </a:p>
                  </a:txBody>
                  <a:tcPr/>
                </a:tc>
                <a:tc>
                  <a:txBody>
                    <a:bodyPr/>
                    <a:lstStyle/>
                    <a:p>
                      <a:pPr algn="ctr"/>
                      <a:r>
                        <a:rPr lang="en-US" dirty="0"/>
                        <a:t>9.6%</a:t>
                      </a:r>
                    </a:p>
                  </a:txBody>
                  <a:tcPr/>
                </a:tc>
                <a:tc>
                  <a:txBody>
                    <a:bodyPr/>
                    <a:lstStyle/>
                    <a:p>
                      <a:pPr algn="ctr"/>
                      <a:r>
                        <a:rPr lang="en-US" dirty="0"/>
                        <a:t>35,807</a:t>
                      </a:r>
                    </a:p>
                  </a:txBody>
                  <a:tcPr/>
                </a:tc>
                <a:tc>
                  <a:txBody>
                    <a:bodyPr/>
                    <a:lstStyle/>
                    <a:p>
                      <a:pPr algn="ctr"/>
                      <a:r>
                        <a:rPr lang="en-US" dirty="0"/>
                        <a:t>$394</a:t>
                      </a:r>
                    </a:p>
                  </a:txBody>
                  <a:tcPr/>
                </a:tc>
                <a:tc>
                  <a:txBody>
                    <a:bodyPr/>
                    <a:lstStyle/>
                    <a:p>
                      <a:pPr algn="ctr"/>
                      <a:r>
                        <a:rPr lang="en-US" dirty="0"/>
                        <a:t>$14 million</a:t>
                      </a:r>
                    </a:p>
                  </a:txBody>
                  <a:tcPr/>
                </a:tc>
                <a:extLst>
                  <a:ext uri="{0D108BD9-81ED-4DB2-BD59-A6C34878D82A}">
                    <a16:rowId xmlns:a16="http://schemas.microsoft.com/office/drawing/2014/main" val="1473715384"/>
                  </a:ext>
                </a:extLst>
              </a:tr>
            </a:tbl>
          </a:graphicData>
        </a:graphic>
      </p:graphicFrame>
    </p:spTree>
    <p:extLst>
      <p:ext uri="{BB962C8B-B14F-4D97-AF65-F5344CB8AC3E}">
        <p14:creationId xmlns:p14="http://schemas.microsoft.com/office/powerpoint/2010/main" val="937886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FB2F-F179-4886-8627-6279C3125BB5}"/>
              </a:ext>
            </a:extLst>
          </p:cNvPr>
          <p:cNvSpPr>
            <a:spLocks noGrp="1"/>
          </p:cNvSpPr>
          <p:nvPr>
            <p:ph type="title"/>
          </p:nvPr>
        </p:nvSpPr>
        <p:spPr>
          <a:xfrm>
            <a:off x="838200" y="365126"/>
            <a:ext cx="10515600" cy="904382"/>
          </a:xfrm>
        </p:spPr>
        <p:txBody>
          <a:bodyPr/>
          <a:lstStyle/>
          <a:p>
            <a:pPr algn="ctr"/>
            <a:r>
              <a:rPr lang="en-US" dirty="0"/>
              <a:t>Local Effort</a:t>
            </a:r>
          </a:p>
        </p:txBody>
      </p:sp>
      <p:sp>
        <p:nvSpPr>
          <p:cNvPr id="3" name="Content Placeholder 2">
            <a:extLst>
              <a:ext uri="{FF2B5EF4-FFF2-40B4-BE49-F238E27FC236}">
                <a16:creationId xmlns:a16="http://schemas.microsoft.com/office/drawing/2014/main" id="{32929895-AD44-491D-B305-29D3903D25E3}"/>
              </a:ext>
            </a:extLst>
          </p:cNvPr>
          <p:cNvSpPr>
            <a:spLocks noGrp="1"/>
          </p:cNvSpPr>
          <p:nvPr>
            <p:ph idx="1"/>
          </p:nvPr>
        </p:nvSpPr>
        <p:spPr>
          <a:xfrm>
            <a:off x="838200" y="1393794"/>
            <a:ext cx="10515600" cy="4783169"/>
          </a:xfrm>
        </p:spPr>
        <p:txBody>
          <a:bodyPr/>
          <a:lstStyle/>
          <a:p>
            <a:r>
              <a:rPr lang="en-US" sz="3100" dirty="0">
                <a:solidFill>
                  <a:schemeClr val="tx1"/>
                </a:solidFill>
                <a:latin typeface="+mj-lt"/>
                <a:cs typeface="Arial" panose="020B0604020202020204" pitchFamily="34" charset="0"/>
              </a:rPr>
              <a:t>Districts must levy at least 30 cents per $100 in assessments to be eligible for SEEK. KRS 160.470(9)</a:t>
            </a:r>
          </a:p>
          <a:p>
            <a:r>
              <a:rPr lang="en-US" sz="3100" dirty="0">
                <a:solidFill>
                  <a:schemeClr val="tx1"/>
                </a:solidFill>
                <a:latin typeface="+mj-lt"/>
                <a:cs typeface="Arial" panose="020B0604020202020204" pitchFamily="34" charset="0"/>
              </a:rPr>
              <a:t>Increase in per pupil property assessment raises 30 cents local effort in SEEK. Alternatively, a decrease in per pupil property assessment lowers 30 cents local effort in SEEK.</a:t>
            </a:r>
          </a:p>
          <a:p>
            <a:r>
              <a:rPr lang="en-US" sz="3100" dirty="0">
                <a:solidFill>
                  <a:schemeClr val="tx1"/>
                </a:solidFill>
                <a:latin typeface="+mj-lt"/>
                <a:cs typeface="Arial" panose="020B0604020202020204" pitchFamily="34" charset="0"/>
              </a:rPr>
              <a:t>Districts must levy an additional ‘nickel’ equivalent to participate in FSPK (Facilities Support Program of Kentucky). KRS 157.440(1)(b)</a:t>
            </a:r>
          </a:p>
          <a:p>
            <a:r>
              <a:rPr lang="en-US" sz="3100" dirty="0">
                <a:solidFill>
                  <a:schemeClr val="tx1"/>
                </a:solidFill>
                <a:latin typeface="+mj-lt"/>
                <a:cs typeface="Arial" panose="020B0604020202020204" pitchFamily="34" charset="0"/>
              </a:rPr>
              <a:t>Additional ‘nickels’ may be targeted for construction.</a:t>
            </a:r>
          </a:p>
          <a:p>
            <a:endParaRPr lang="en-US" dirty="0"/>
          </a:p>
        </p:txBody>
      </p:sp>
    </p:spTree>
    <p:extLst>
      <p:ext uri="{BB962C8B-B14F-4D97-AF65-F5344CB8AC3E}">
        <p14:creationId xmlns:p14="http://schemas.microsoft.com/office/powerpoint/2010/main" val="3695613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8BAF-5D8E-4823-89DE-63CC5A9718F3}"/>
              </a:ext>
            </a:extLst>
          </p:cNvPr>
          <p:cNvSpPr>
            <a:spLocks noGrp="1"/>
          </p:cNvSpPr>
          <p:nvPr>
            <p:ph type="title"/>
          </p:nvPr>
        </p:nvSpPr>
        <p:spPr>
          <a:xfrm>
            <a:off x="838200" y="365125"/>
            <a:ext cx="10515600" cy="700195"/>
          </a:xfrm>
        </p:spPr>
        <p:txBody>
          <a:bodyPr/>
          <a:lstStyle/>
          <a:p>
            <a:pPr algn="ctr"/>
            <a:r>
              <a:rPr lang="en-US" dirty="0"/>
              <a:t>Local District Taxes</a:t>
            </a:r>
          </a:p>
        </p:txBody>
      </p:sp>
      <p:sp>
        <p:nvSpPr>
          <p:cNvPr id="3" name="Content Placeholder 2">
            <a:extLst>
              <a:ext uri="{FF2B5EF4-FFF2-40B4-BE49-F238E27FC236}">
                <a16:creationId xmlns:a16="http://schemas.microsoft.com/office/drawing/2014/main" id="{65E322BE-B343-4A02-9BCC-304E8E2B889A}"/>
              </a:ext>
            </a:extLst>
          </p:cNvPr>
          <p:cNvSpPr>
            <a:spLocks noGrp="1"/>
          </p:cNvSpPr>
          <p:nvPr>
            <p:ph idx="1"/>
          </p:nvPr>
        </p:nvSpPr>
        <p:spPr>
          <a:xfrm>
            <a:off x="838200" y="1198485"/>
            <a:ext cx="10515600" cy="4978478"/>
          </a:xfrm>
        </p:spPr>
        <p:txBody>
          <a:bodyPr/>
          <a:lstStyle/>
          <a:p>
            <a:r>
              <a:rPr lang="en-US" sz="3900" dirty="0">
                <a:solidFill>
                  <a:schemeClr val="tx1"/>
                </a:solidFill>
                <a:latin typeface="+mj-lt"/>
                <a:cs typeface="Arial" panose="020B0604020202020204" pitchFamily="34" charset="0"/>
              </a:rPr>
              <a:t>County school districts and independent school districts are tax-levying authorities. KRS 160.455</a:t>
            </a:r>
          </a:p>
          <a:p>
            <a:r>
              <a:rPr lang="en-US" sz="3900" dirty="0">
                <a:solidFill>
                  <a:schemeClr val="tx1"/>
                </a:solidFill>
                <a:latin typeface="+mj-lt"/>
                <a:cs typeface="Arial" panose="020B0604020202020204" pitchFamily="34" charset="0"/>
              </a:rPr>
              <a:t>School districts tax real estate, tangible property and motor vehicles. KRS 160.470</a:t>
            </a:r>
          </a:p>
          <a:p>
            <a:r>
              <a:rPr lang="en-US" sz="3900" dirty="0">
                <a:solidFill>
                  <a:schemeClr val="tx1"/>
                </a:solidFill>
                <a:latin typeface="+mj-lt"/>
                <a:cs typeface="Arial" panose="020B0604020202020204" pitchFamily="34" charset="0"/>
              </a:rPr>
              <a:t>Districts may also levy taxes on utility gross receipts, occupational, excise, aircraft and watercraft.</a:t>
            </a:r>
          </a:p>
          <a:p>
            <a:endParaRPr lang="en-US" sz="4000" dirty="0">
              <a:latin typeface="+mj-lt"/>
            </a:endParaRPr>
          </a:p>
          <a:p>
            <a:pPr marL="0" indent="0">
              <a:buNone/>
            </a:pPr>
            <a:endParaRPr lang="en-US" dirty="0"/>
          </a:p>
        </p:txBody>
      </p:sp>
    </p:spTree>
    <p:extLst>
      <p:ext uri="{BB962C8B-B14F-4D97-AF65-F5344CB8AC3E}">
        <p14:creationId xmlns:p14="http://schemas.microsoft.com/office/powerpoint/2010/main" val="498381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Local District Taxes</a:t>
            </a:r>
          </a:p>
        </p:txBody>
      </p:sp>
      <p:pic>
        <p:nvPicPr>
          <p:cNvPr id="7" name="Content Placeholder 6" descr="School District levied taxes for FY23">
            <a:extLst>
              <a:ext uri="{FF2B5EF4-FFF2-40B4-BE49-F238E27FC236}">
                <a16:creationId xmlns:a16="http://schemas.microsoft.com/office/drawing/2014/main" id="{8BD7057E-6F5C-940E-7474-AA909C30A8EC}"/>
              </a:ext>
            </a:extLst>
          </p:cNvPr>
          <p:cNvPicPr>
            <a:picLocks noGrp="1" noChangeAspect="1"/>
          </p:cNvPicPr>
          <p:nvPr>
            <p:ph idx="1"/>
          </p:nvPr>
        </p:nvPicPr>
        <p:blipFill>
          <a:blip r:embed="rId2"/>
          <a:stretch>
            <a:fillRect/>
          </a:stretch>
        </p:blipFill>
        <p:spPr>
          <a:xfrm>
            <a:off x="2771618" y="1895912"/>
            <a:ext cx="6523384" cy="3353279"/>
          </a:xfrm>
          <a:prstGeom prst="rect">
            <a:avLst/>
          </a:prstGeom>
        </p:spPr>
      </p:pic>
    </p:spTree>
    <p:extLst>
      <p:ext uri="{BB962C8B-B14F-4D97-AF65-F5344CB8AC3E}">
        <p14:creationId xmlns:p14="http://schemas.microsoft.com/office/powerpoint/2010/main" val="945561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E681-49C5-ACF2-B400-C0453C4BDC1F}"/>
              </a:ext>
            </a:extLst>
          </p:cNvPr>
          <p:cNvSpPr>
            <a:spLocks noGrp="1"/>
          </p:cNvSpPr>
          <p:nvPr>
            <p:ph type="title"/>
          </p:nvPr>
        </p:nvSpPr>
        <p:spPr/>
        <p:txBody>
          <a:bodyPr/>
          <a:lstStyle/>
          <a:p>
            <a:r>
              <a:rPr lang="en-US" dirty="0"/>
              <a:t>Two Students – Different Districts</a:t>
            </a:r>
          </a:p>
        </p:txBody>
      </p:sp>
      <p:pic>
        <p:nvPicPr>
          <p:cNvPr id="4" name="Content Placeholder 3" descr="Example of two different districts SEEK funding">
            <a:extLst>
              <a:ext uri="{FF2B5EF4-FFF2-40B4-BE49-F238E27FC236}">
                <a16:creationId xmlns:a16="http://schemas.microsoft.com/office/drawing/2014/main" id="{CB61999D-A3DF-6FB0-BFCC-5E077C1709C2}"/>
              </a:ext>
            </a:extLst>
          </p:cNvPr>
          <p:cNvPicPr>
            <a:picLocks noGrp="1" noChangeAspect="1"/>
          </p:cNvPicPr>
          <p:nvPr>
            <p:ph idx="1"/>
          </p:nvPr>
        </p:nvPicPr>
        <p:blipFill>
          <a:blip r:embed="rId2"/>
          <a:stretch>
            <a:fillRect/>
          </a:stretch>
        </p:blipFill>
        <p:spPr>
          <a:xfrm>
            <a:off x="838200" y="1928948"/>
            <a:ext cx="10515600" cy="3663427"/>
          </a:xfrm>
          <a:prstGeom prst="rect">
            <a:avLst/>
          </a:prstGeom>
        </p:spPr>
      </p:pic>
    </p:spTree>
    <p:extLst>
      <p:ext uri="{BB962C8B-B14F-4D97-AF65-F5344CB8AC3E}">
        <p14:creationId xmlns:p14="http://schemas.microsoft.com/office/powerpoint/2010/main" val="2658681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9C48-A332-40F2-B1CE-20EE02CF1C96}"/>
              </a:ext>
            </a:extLst>
          </p:cNvPr>
          <p:cNvSpPr>
            <a:spLocks noGrp="1"/>
          </p:cNvSpPr>
          <p:nvPr>
            <p:ph type="title"/>
          </p:nvPr>
        </p:nvSpPr>
        <p:spPr/>
        <p:txBody>
          <a:bodyPr/>
          <a:lstStyle/>
          <a:p>
            <a:pPr algn="ctr"/>
            <a:r>
              <a:rPr lang="en-US" dirty="0"/>
              <a:t>SEEK Shortfalls or SEEK Excess</a:t>
            </a:r>
          </a:p>
        </p:txBody>
      </p:sp>
      <p:sp>
        <p:nvSpPr>
          <p:cNvPr id="3" name="Content Placeholder 2">
            <a:extLst>
              <a:ext uri="{FF2B5EF4-FFF2-40B4-BE49-F238E27FC236}">
                <a16:creationId xmlns:a16="http://schemas.microsoft.com/office/drawing/2014/main" id="{C746B088-F7F9-4E2F-A282-0D2BBB5D91AE}"/>
              </a:ext>
            </a:extLst>
          </p:cNvPr>
          <p:cNvSpPr>
            <a:spLocks noGrp="1"/>
          </p:cNvSpPr>
          <p:nvPr>
            <p:ph idx="1"/>
          </p:nvPr>
        </p:nvSpPr>
        <p:spPr>
          <a:xfrm>
            <a:off x="838200" y="1825625"/>
            <a:ext cx="10657114" cy="4351338"/>
          </a:xfrm>
        </p:spPr>
        <p:txBody>
          <a:bodyPr>
            <a:normAutofit/>
          </a:bodyPr>
          <a:lstStyle/>
          <a:p>
            <a:r>
              <a:rPr lang="en-US" sz="3600" dirty="0">
                <a:latin typeface="+mj-lt"/>
              </a:rPr>
              <a:t>When the calculated cost of funding SEEK exceeds the SEEK budget appropriations, a shortfall exists.</a:t>
            </a:r>
          </a:p>
          <a:p>
            <a:r>
              <a:rPr lang="en-US" sz="3600" dirty="0">
                <a:latin typeface="+mj-lt"/>
              </a:rPr>
              <a:t>Per 2022 Budget Bill any unexpended SEEK funds in FY 23 or FY 24 shall lapse to the General Fund. </a:t>
            </a:r>
          </a:p>
          <a:p>
            <a:r>
              <a:rPr lang="en-US" sz="3600" dirty="0">
                <a:latin typeface="+mj-lt"/>
              </a:rPr>
              <a:t>SEEK Shortfall or SEEK Excess is determined by March 1</a:t>
            </a:r>
            <a:r>
              <a:rPr lang="en-US" sz="3600" baseline="30000" dirty="0">
                <a:latin typeface="+mj-lt"/>
              </a:rPr>
              <a:t>st</a:t>
            </a:r>
            <a:r>
              <a:rPr lang="en-US" sz="3600" dirty="0">
                <a:latin typeface="+mj-lt"/>
              </a:rPr>
              <a:t> of each school year. </a:t>
            </a:r>
          </a:p>
        </p:txBody>
      </p:sp>
    </p:spTree>
    <p:extLst>
      <p:ext uri="{BB962C8B-B14F-4D97-AF65-F5344CB8AC3E}">
        <p14:creationId xmlns:p14="http://schemas.microsoft.com/office/powerpoint/2010/main" val="2607637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E9B3-0C99-EA3C-9F7B-4EB8BE7B9860}"/>
              </a:ext>
            </a:extLst>
          </p:cNvPr>
          <p:cNvSpPr>
            <a:spLocks noGrp="1"/>
          </p:cNvSpPr>
          <p:nvPr>
            <p:ph type="title"/>
          </p:nvPr>
        </p:nvSpPr>
        <p:spPr/>
        <p:txBody>
          <a:bodyPr/>
          <a:lstStyle/>
          <a:p>
            <a:r>
              <a:rPr lang="en-US" dirty="0"/>
              <a:t>Some History …</a:t>
            </a:r>
          </a:p>
        </p:txBody>
      </p:sp>
      <p:sp>
        <p:nvSpPr>
          <p:cNvPr id="3" name="Content Placeholder 2">
            <a:extLst>
              <a:ext uri="{FF2B5EF4-FFF2-40B4-BE49-F238E27FC236}">
                <a16:creationId xmlns:a16="http://schemas.microsoft.com/office/drawing/2014/main" id="{1F95193C-EF79-B118-926F-9A2BBD01318C}"/>
              </a:ext>
            </a:extLst>
          </p:cNvPr>
          <p:cNvSpPr>
            <a:spLocks noGrp="1"/>
          </p:cNvSpPr>
          <p:nvPr>
            <p:ph idx="1"/>
          </p:nvPr>
        </p:nvSpPr>
        <p:spPr/>
        <p:txBody>
          <a:bodyPr/>
          <a:lstStyle/>
          <a:p>
            <a:pPr defTabSz="457200">
              <a:lnSpc>
                <a:spcPct val="100000"/>
              </a:lnSpc>
              <a:buClr>
                <a:schemeClr val="tx1"/>
              </a:buClr>
              <a:buSzPct val="100000"/>
              <a:defRPr/>
            </a:pPr>
            <a:r>
              <a:rPr kumimoji="0" lang="en-US" sz="36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Some shortfalls have been “covered” by other appropriations/reserve funds (FY 2015)</a:t>
            </a:r>
          </a:p>
          <a:p>
            <a:pPr defTabSz="457200">
              <a:lnSpc>
                <a:spcPct val="100000"/>
              </a:lnSpc>
              <a:buClr>
                <a:schemeClr val="tx1"/>
              </a:buClr>
              <a:buSzPct val="100000"/>
              <a:defRPr/>
            </a:pPr>
            <a:r>
              <a:rPr kumimoji="0" lang="en-US" sz="36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rPr>
              <a:t>Some shortfalls are paid for in the following fiscal year (FY 2016)</a:t>
            </a:r>
          </a:p>
          <a:p>
            <a:pPr defTabSz="457200">
              <a:lnSpc>
                <a:spcPct val="100000"/>
              </a:lnSpc>
              <a:buClr>
                <a:schemeClr val="tx1"/>
              </a:buClr>
              <a:buSzPct val="100000"/>
              <a:defRPr/>
            </a:pPr>
            <a:r>
              <a:rPr lang="en-US" sz="3600" dirty="0">
                <a:solidFill>
                  <a:prstClr val="black">
                    <a:lumMod val="75000"/>
                    <a:lumOff val="25000"/>
                  </a:prstClr>
                </a:solidFill>
                <a:latin typeface="Franklin Gothic Medium"/>
              </a:rPr>
              <a:t>Some surplus years have been transferred to the SEEK transportation appropriation (FY 2019) </a:t>
            </a:r>
            <a:endParaRPr kumimoji="0" lang="en-US" sz="3600" b="0" i="0" u="none" strike="noStrike" kern="1200" cap="none" spc="0" normalizeH="0" baseline="0" noProof="0" dirty="0">
              <a:ln>
                <a:noFill/>
              </a:ln>
              <a:solidFill>
                <a:prstClr val="black">
                  <a:lumMod val="75000"/>
                  <a:lumOff val="25000"/>
                </a:prstClr>
              </a:solidFill>
              <a:effectLst/>
              <a:uLnTx/>
              <a:uFillTx/>
              <a:latin typeface="Franklin Gothic Medium"/>
              <a:ea typeface="+mn-ea"/>
              <a:cs typeface="+mn-cs"/>
            </a:endParaRPr>
          </a:p>
          <a:p>
            <a:endParaRPr lang="en-US" dirty="0"/>
          </a:p>
        </p:txBody>
      </p:sp>
    </p:spTree>
    <p:extLst>
      <p:ext uri="{BB962C8B-B14F-4D97-AF65-F5344CB8AC3E}">
        <p14:creationId xmlns:p14="http://schemas.microsoft.com/office/powerpoint/2010/main" val="98743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17FA-1B17-7A32-214D-804471E78095}"/>
              </a:ext>
            </a:extLst>
          </p:cNvPr>
          <p:cNvSpPr>
            <a:spLocks noGrp="1"/>
          </p:cNvSpPr>
          <p:nvPr>
            <p:ph type="title"/>
          </p:nvPr>
        </p:nvSpPr>
        <p:spPr/>
        <p:txBody>
          <a:bodyPr/>
          <a:lstStyle/>
          <a:p>
            <a:r>
              <a:rPr lang="en-US" dirty="0"/>
              <a:t>Where we are now…</a:t>
            </a:r>
          </a:p>
        </p:txBody>
      </p:sp>
      <p:sp>
        <p:nvSpPr>
          <p:cNvPr id="3" name="Content Placeholder 2">
            <a:extLst>
              <a:ext uri="{FF2B5EF4-FFF2-40B4-BE49-F238E27FC236}">
                <a16:creationId xmlns:a16="http://schemas.microsoft.com/office/drawing/2014/main" id="{240A6413-84D4-648A-65CD-997F31EBB6FB}"/>
              </a:ext>
            </a:extLst>
          </p:cNvPr>
          <p:cNvSpPr>
            <a:spLocks noGrp="1"/>
          </p:cNvSpPr>
          <p:nvPr>
            <p:ph idx="1"/>
          </p:nvPr>
        </p:nvSpPr>
        <p:spPr>
          <a:xfrm>
            <a:off x="838200" y="1399310"/>
            <a:ext cx="10515600" cy="4777654"/>
          </a:xfrm>
        </p:spPr>
        <p:txBody>
          <a:bodyPr>
            <a:normAutofit/>
          </a:bodyPr>
          <a:lstStyle/>
          <a:p>
            <a:r>
              <a:rPr lang="en-US" dirty="0">
                <a:latin typeface="+mj-lt"/>
              </a:rPr>
              <a:t>School district attendance data was frozen by the General Assembly during the pandemic for the calculation of SEEK in school years:</a:t>
            </a:r>
          </a:p>
          <a:p>
            <a:pPr lvl="1"/>
            <a:r>
              <a:rPr lang="en-US" sz="2800" dirty="0">
                <a:latin typeface="+mj-lt"/>
              </a:rPr>
              <a:t>2020-21</a:t>
            </a:r>
          </a:p>
          <a:p>
            <a:pPr lvl="1"/>
            <a:r>
              <a:rPr lang="en-US" sz="2800" dirty="0">
                <a:latin typeface="+mj-lt"/>
              </a:rPr>
              <a:t>2021-22</a:t>
            </a:r>
          </a:p>
          <a:p>
            <a:pPr lvl="1"/>
            <a:r>
              <a:rPr lang="en-US" sz="2800" dirty="0">
                <a:latin typeface="+mj-lt"/>
              </a:rPr>
              <a:t>2022-23</a:t>
            </a:r>
          </a:p>
          <a:p>
            <a:r>
              <a:rPr lang="en-US" dirty="0">
                <a:latin typeface="+mj-lt"/>
              </a:rPr>
              <a:t>School district attendance is being recorded during current school year for FY 2024 funding.</a:t>
            </a:r>
          </a:p>
          <a:p>
            <a:r>
              <a:rPr lang="en-US" dirty="0">
                <a:latin typeface="+mj-lt"/>
              </a:rPr>
              <a:t>School districts are reporting higher number of absences due to historic levels of illness. </a:t>
            </a:r>
          </a:p>
        </p:txBody>
      </p:sp>
    </p:spTree>
    <p:extLst>
      <p:ext uri="{BB962C8B-B14F-4D97-AF65-F5344CB8AC3E}">
        <p14:creationId xmlns:p14="http://schemas.microsoft.com/office/powerpoint/2010/main" val="395017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3109-79DB-BD81-ACCE-804ED77C954A}"/>
              </a:ext>
            </a:extLst>
          </p:cNvPr>
          <p:cNvSpPr>
            <a:spLocks noGrp="1"/>
          </p:cNvSpPr>
          <p:nvPr>
            <p:ph type="title"/>
          </p:nvPr>
        </p:nvSpPr>
        <p:spPr/>
        <p:txBody>
          <a:bodyPr>
            <a:normAutofit/>
          </a:bodyPr>
          <a:lstStyle/>
          <a:p>
            <a:r>
              <a:rPr lang="en-US" sz="4000" dirty="0">
                <a:cs typeface="Arial" panose="020B0604020202020204" pitchFamily="34" charset="0"/>
              </a:rPr>
              <a:t>Elementary and Secondary School </a:t>
            </a:r>
            <a:br>
              <a:rPr lang="en-US" sz="4000" dirty="0">
                <a:cs typeface="Arial" panose="020B0604020202020204" pitchFamily="34" charset="0"/>
              </a:rPr>
            </a:br>
            <a:r>
              <a:rPr lang="en-US" sz="4000" dirty="0">
                <a:cs typeface="Arial" panose="020B0604020202020204" pitchFamily="34" charset="0"/>
              </a:rPr>
              <a:t>COVID-19 Relief</a:t>
            </a:r>
          </a:p>
        </p:txBody>
      </p:sp>
      <p:sp>
        <p:nvSpPr>
          <p:cNvPr id="3" name="Content Placeholder 2">
            <a:extLst>
              <a:ext uri="{FF2B5EF4-FFF2-40B4-BE49-F238E27FC236}">
                <a16:creationId xmlns:a16="http://schemas.microsoft.com/office/drawing/2014/main" id="{5D785CB1-F271-891F-65A6-1E35C669135F}"/>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CARES Act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(Section 18003 of Division B; Coronavirus Aid, Relief, and Economic Security Act)</a:t>
            </a:r>
          </a:p>
          <a:p>
            <a:pPr marL="457200" marR="0" lvl="1" indent="0" algn="l" defTabSz="914400" rtl="0" eaLnBrk="1" fontAlgn="auto" latinLnBrk="0" hangingPunct="1">
              <a:lnSpc>
                <a:spcPct val="90000"/>
              </a:lnSpc>
              <a:spcBef>
                <a:spcPts val="500"/>
              </a:spcBef>
              <a:spcAft>
                <a:spcPts val="600"/>
              </a:spcAft>
              <a:buClrTx/>
              <a:buSz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ESSER I - $193,186,874 		 GEER I - $59,918,047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CRRSA Act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(Section 313; Coronavirus Response and Relief Supplemental Appropriations Act) </a:t>
            </a:r>
          </a:p>
          <a:p>
            <a:pPr marL="457200" marR="0" lvl="1" indent="0" algn="l" defTabSz="914400" rtl="0" eaLnBrk="1" fontAlgn="auto" latinLnBrk="0" hangingPunct="1">
              <a:lnSpc>
                <a:spcPct val="90000"/>
              </a:lnSpc>
              <a:spcBef>
                <a:spcPts val="500"/>
              </a:spcBef>
              <a:spcAft>
                <a:spcPts val="600"/>
              </a:spcAft>
              <a:buClrTx/>
              <a:buSzTx/>
              <a:buNone/>
              <a:tabLst/>
              <a:defRPr/>
            </a:pPr>
            <a:r>
              <a:rPr lang="en-US" sz="1900" dirty="0">
                <a:solidFill>
                  <a:prstClr val="black"/>
                </a:solidFill>
                <a:latin typeface="Calibri" panose="020F0502020204030204"/>
                <a:cs typeface="Arial" panose="020B0604020202020204" pitchFamily="34" charset="0"/>
              </a:rPr>
              <a:t>E</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SSER II - $928,274,720 	EANS I - </a:t>
            </a:r>
            <a:r>
              <a:rPr lang="en-US" sz="1900" dirty="0">
                <a:solidFill>
                  <a:prstClr val="black"/>
                </a:solidFill>
                <a:latin typeface="Calibri" panose="020F0502020204030204"/>
                <a:cs typeface="Arial" panose="020B0604020202020204" pitchFamily="34" charset="0"/>
              </a:rPr>
              <a:t>$40,817,799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ARP ESSER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(Section 2001; American Rescue Plan Act)</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ARP ESSER - $2,001,216,921	EANS II - </a:t>
            </a:r>
            <a:r>
              <a:rPr lang="en-US" sz="1800" b="0" i="0" u="none" strike="noStrike" dirty="0">
                <a:solidFill>
                  <a:srgbClr val="000000"/>
                </a:solidFill>
                <a:effectLst/>
                <a:latin typeface="Calibri" panose="020F0502020204030204" pitchFamily="34" charset="0"/>
              </a:rPr>
              <a:t>$42,665,620</a:t>
            </a:r>
            <a:r>
              <a:rPr lang="en-US" sz="1200" b="0" i="1" u="none" strike="noStrike" dirty="0">
                <a:solidFill>
                  <a:srgbClr val="000000"/>
                </a:solidFill>
                <a:effectLst/>
                <a:latin typeface="Calibri" panose="020F0502020204030204" pitchFamily="34" charset="0"/>
              </a:rPr>
              <a:t> (also known as ARP EANS)</a:t>
            </a:r>
            <a:endParaRPr lang="en-US" dirty="0"/>
          </a:p>
        </p:txBody>
      </p:sp>
      <p:graphicFrame>
        <p:nvGraphicFramePr>
          <p:cNvPr id="6" name="Diagram 5">
            <a:extLst>
              <a:ext uri="{FF2B5EF4-FFF2-40B4-BE49-F238E27FC236}">
                <a16:creationId xmlns:a16="http://schemas.microsoft.com/office/drawing/2014/main" id="{0F8FA63A-7B8C-A938-558D-A72E1FE7E17E}"/>
              </a:ext>
            </a:extLst>
          </p:cNvPr>
          <p:cNvGraphicFramePr/>
          <p:nvPr/>
        </p:nvGraphicFramePr>
        <p:xfrm>
          <a:off x="1166949" y="4476207"/>
          <a:ext cx="10119359" cy="888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158A9A0-0FE6-DD85-0F0B-DF4131BA240E}"/>
              </a:ext>
            </a:extLst>
          </p:cNvPr>
          <p:cNvSpPr txBox="1"/>
          <p:nvPr/>
        </p:nvSpPr>
        <p:spPr>
          <a:xfrm>
            <a:off x="1099457" y="5355223"/>
            <a:ext cx="4273730" cy="276999"/>
          </a:xfrm>
          <a:prstGeom prst="rect">
            <a:avLst/>
          </a:prstGeom>
          <a:noFill/>
        </p:spPr>
        <p:txBody>
          <a:bodyPr wrap="square" rtlCol="0">
            <a:spAutoFit/>
          </a:bodyPr>
          <a:lstStyle/>
          <a:p>
            <a:r>
              <a:rPr lang="en-US" sz="1200" i="1" dirty="0"/>
              <a:t>All can be used for expenses incurred after March 13, 2020</a:t>
            </a:r>
          </a:p>
        </p:txBody>
      </p:sp>
    </p:spTree>
    <p:extLst>
      <p:ext uri="{BB962C8B-B14F-4D97-AF65-F5344CB8AC3E}">
        <p14:creationId xmlns:p14="http://schemas.microsoft.com/office/powerpoint/2010/main" val="12120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686E-A9FF-D3D0-2542-FC9793AC1494}"/>
              </a:ext>
            </a:extLst>
          </p:cNvPr>
          <p:cNvSpPr>
            <a:spLocks noGrp="1"/>
          </p:cNvSpPr>
          <p:nvPr>
            <p:ph type="title"/>
          </p:nvPr>
        </p:nvSpPr>
        <p:spPr/>
        <p:txBody>
          <a:bodyPr/>
          <a:lstStyle/>
          <a:p>
            <a:r>
              <a:rPr lang="en-US" dirty="0"/>
              <a:t>Impact</a:t>
            </a:r>
          </a:p>
        </p:txBody>
      </p:sp>
      <p:sp>
        <p:nvSpPr>
          <p:cNvPr id="3" name="Content Placeholder 2">
            <a:extLst>
              <a:ext uri="{FF2B5EF4-FFF2-40B4-BE49-F238E27FC236}">
                <a16:creationId xmlns:a16="http://schemas.microsoft.com/office/drawing/2014/main" id="{F68EB2CE-A09F-ADC8-9EFB-DC3AC401FED2}"/>
              </a:ext>
            </a:extLst>
          </p:cNvPr>
          <p:cNvSpPr>
            <a:spLocks noGrp="1"/>
          </p:cNvSpPr>
          <p:nvPr>
            <p:ph idx="1"/>
          </p:nvPr>
        </p:nvSpPr>
        <p:spPr>
          <a:xfrm>
            <a:off x="838200" y="1690688"/>
            <a:ext cx="10515600" cy="4486275"/>
          </a:xfrm>
        </p:spPr>
        <p:txBody>
          <a:bodyPr>
            <a:normAutofit/>
          </a:bodyPr>
          <a:lstStyle/>
          <a:p>
            <a:r>
              <a:rPr lang="en-US" sz="3600" dirty="0">
                <a:latin typeface="+mj-lt"/>
              </a:rPr>
              <a:t>Loss of enrollment</a:t>
            </a:r>
          </a:p>
          <a:p>
            <a:r>
              <a:rPr lang="en-US" sz="3600" dirty="0">
                <a:latin typeface="+mj-lt"/>
              </a:rPr>
              <a:t>Decrease in ADA</a:t>
            </a:r>
          </a:p>
          <a:p>
            <a:r>
              <a:rPr lang="en-US" sz="3600" dirty="0">
                <a:latin typeface="+mj-lt"/>
              </a:rPr>
              <a:t>Natural disaster districts</a:t>
            </a:r>
          </a:p>
          <a:p>
            <a:r>
              <a:rPr lang="en-US" sz="3600" dirty="0">
                <a:latin typeface="+mj-lt"/>
              </a:rPr>
              <a:t>Growth districts during the pandemic</a:t>
            </a:r>
          </a:p>
          <a:p>
            <a:r>
              <a:rPr lang="en-US" sz="3600" dirty="0">
                <a:latin typeface="+mj-lt"/>
              </a:rPr>
              <a:t>Property assessments</a:t>
            </a:r>
          </a:p>
          <a:p>
            <a:r>
              <a:rPr lang="en-US" sz="3600" dirty="0">
                <a:latin typeface="+mj-lt"/>
              </a:rPr>
              <a:t>ESSER funds</a:t>
            </a:r>
          </a:p>
        </p:txBody>
      </p:sp>
    </p:spTree>
    <p:extLst>
      <p:ext uri="{BB962C8B-B14F-4D97-AF65-F5344CB8AC3E}">
        <p14:creationId xmlns:p14="http://schemas.microsoft.com/office/powerpoint/2010/main" val="3292488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1D18-038C-4BAE-97F6-5988C9422494}"/>
              </a:ext>
            </a:extLst>
          </p:cNvPr>
          <p:cNvSpPr>
            <a:spLocks noGrp="1"/>
          </p:cNvSpPr>
          <p:nvPr>
            <p:ph type="title"/>
          </p:nvPr>
        </p:nvSpPr>
        <p:spPr/>
        <p:txBody>
          <a:bodyPr/>
          <a:lstStyle/>
          <a:p>
            <a:pPr algn="ctr"/>
            <a:r>
              <a:rPr lang="en-US" dirty="0"/>
              <a:t>Helpful Resources and Websites</a:t>
            </a:r>
          </a:p>
        </p:txBody>
      </p:sp>
      <p:sp>
        <p:nvSpPr>
          <p:cNvPr id="3" name="Content Placeholder 2">
            <a:extLst>
              <a:ext uri="{FF2B5EF4-FFF2-40B4-BE49-F238E27FC236}">
                <a16:creationId xmlns:a16="http://schemas.microsoft.com/office/drawing/2014/main" id="{9B8C9A78-5E62-4703-8EE6-C93263FA225A}"/>
              </a:ext>
            </a:extLst>
          </p:cNvPr>
          <p:cNvSpPr>
            <a:spLocks noGrp="1"/>
          </p:cNvSpPr>
          <p:nvPr>
            <p:ph idx="1"/>
          </p:nvPr>
        </p:nvSpPr>
        <p:spPr/>
        <p:txBody>
          <a:bodyPr/>
          <a:lstStyle/>
          <a:p>
            <a:r>
              <a:rPr lang="en-US" sz="2400" dirty="0">
                <a:solidFill>
                  <a:schemeClr val="tx1"/>
                </a:solidFill>
                <a:latin typeface="Arial" panose="020B0604020202020204" pitchFamily="34" charset="0"/>
                <a:cs typeface="Arial" panose="020B0604020202020204" pitchFamily="34" charset="0"/>
              </a:rPr>
              <a:t>Budget Bill (HB 1/VO in Part): </a:t>
            </a:r>
            <a:r>
              <a:rPr lang="en-US" sz="2400" dirty="0">
                <a:solidFill>
                  <a:schemeClr val="tx1"/>
                </a:solidFill>
                <a:latin typeface="Arial" panose="020B0604020202020204" pitchFamily="34" charset="0"/>
                <a:cs typeface="Arial" panose="020B0604020202020204" pitchFamily="34" charset="0"/>
                <a:hlinkClick r:id="rId2"/>
              </a:rPr>
              <a:t>HB 1 2022 Budget</a:t>
            </a: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SEEK and SEEK Payments: </a:t>
            </a:r>
            <a:r>
              <a:rPr lang="en-US" sz="2400" dirty="0">
                <a:solidFill>
                  <a:schemeClr val="tx1"/>
                </a:solidFill>
                <a:latin typeface="Arial" panose="020B0604020202020204" pitchFamily="34" charset="0"/>
                <a:cs typeface="Arial" panose="020B0604020202020204" pitchFamily="34" charset="0"/>
                <a:hlinkClick r:id="rId3"/>
              </a:rPr>
              <a:t>SEEK website</a:t>
            </a: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SEEK Taxes: </a:t>
            </a:r>
            <a:r>
              <a:rPr lang="en-US" sz="2400" dirty="0">
                <a:solidFill>
                  <a:schemeClr val="tx1"/>
                </a:solidFill>
                <a:latin typeface="Arial" panose="020B0604020202020204" pitchFamily="34" charset="0"/>
                <a:cs typeface="Arial" panose="020B0604020202020204" pitchFamily="34" charset="0"/>
                <a:hlinkClick r:id="rId4"/>
              </a:rPr>
              <a:t>Local District Tax Levies</a:t>
            </a:r>
            <a:endParaRPr lang="en-US" sz="2400" dirty="0">
              <a:solidFill>
                <a:schemeClr val="tx1"/>
              </a:solidFill>
              <a:latin typeface="Arial" panose="020B0604020202020204" pitchFamily="34" charset="0"/>
              <a:cs typeface="Arial" panose="020B0604020202020204" pitchFamily="34" charset="0"/>
            </a:endParaRPr>
          </a:p>
          <a:p>
            <a:pPr marL="400050" lvl="1" indent="0">
              <a:buNone/>
            </a:pPr>
            <a:r>
              <a:rPr lang="en-US" sz="2000" dirty="0">
                <a:latin typeface="Arial" panose="020B0604020202020204" pitchFamily="34" charset="0"/>
                <a:cs typeface="Arial" panose="020B0604020202020204" pitchFamily="34" charset="0"/>
              </a:rPr>
              <a:t> </a:t>
            </a:r>
          </a:p>
          <a:p>
            <a:pPr marL="400050" lvl="1" indent="0">
              <a:buNone/>
            </a:pPr>
            <a:r>
              <a:rPr lang="en-US" sz="2000" dirty="0">
                <a:solidFill>
                  <a:schemeClr val="tx1"/>
                </a:solidFill>
                <a:latin typeface="Arial" panose="020B0604020202020204" pitchFamily="34" charset="0"/>
                <a:cs typeface="Arial" panose="020B0604020202020204" pitchFamily="34" charset="0"/>
              </a:rPr>
              <a:t>For further questions……</a:t>
            </a:r>
          </a:p>
          <a:p>
            <a:pPr marL="400050" lvl="1" indent="0">
              <a:buNone/>
            </a:pPr>
            <a:r>
              <a:rPr lang="en-US" sz="2000" dirty="0">
                <a:solidFill>
                  <a:schemeClr val="tx1"/>
                </a:solidFill>
                <a:latin typeface="Arial" panose="020B0604020202020204" pitchFamily="34" charset="0"/>
                <a:cs typeface="Arial" panose="020B0604020202020204" pitchFamily="34" charset="0"/>
              </a:rPr>
              <a:t>Robin Kinney, Associate Commissioner, Office of Finance and Operations </a:t>
            </a:r>
          </a:p>
          <a:p>
            <a:pPr marL="400050" lvl="1" indent="0">
              <a:buNone/>
            </a:pPr>
            <a:r>
              <a:rPr lang="en-US" sz="2000" dirty="0">
                <a:solidFill>
                  <a:schemeClr val="tx1"/>
                </a:solidFill>
                <a:latin typeface="Arial" panose="020B0604020202020204" pitchFamily="34" charset="0"/>
                <a:cs typeface="Arial" panose="020B0604020202020204" pitchFamily="34" charset="0"/>
              </a:rPr>
              <a:t>(502) 564-1976 ext. 4302  </a:t>
            </a:r>
            <a:r>
              <a:rPr lang="en-US" sz="2000" dirty="0">
                <a:solidFill>
                  <a:schemeClr val="tx1"/>
                </a:solidFill>
                <a:latin typeface="Arial" panose="020B0604020202020204" pitchFamily="34" charset="0"/>
                <a:cs typeface="Arial" panose="020B0604020202020204" pitchFamily="34" charset="0"/>
                <a:hlinkClick r:id="rId5"/>
              </a:rPr>
              <a:t>Robin.Kinney@education.ky.gov</a:t>
            </a:r>
            <a:r>
              <a:rPr lang="en-US" sz="2000" dirty="0">
                <a:solidFill>
                  <a:schemeClr val="tx1"/>
                </a:solidFill>
                <a:latin typeface="Arial" panose="020B0604020202020204" pitchFamily="34" charset="0"/>
                <a:cs typeface="Arial" panose="020B0604020202020204" pitchFamily="34" charset="0"/>
              </a:rPr>
              <a:t> </a:t>
            </a:r>
          </a:p>
          <a:p>
            <a:pPr marL="400050" lvl="1" indent="0">
              <a:buNone/>
            </a:pPr>
            <a:endParaRPr lang="en-US" sz="2000" dirty="0">
              <a:solidFill>
                <a:schemeClr val="tx1"/>
              </a:solidFill>
              <a:latin typeface="Arial" panose="020B0604020202020204" pitchFamily="34" charset="0"/>
              <a:cs typeface="Arial" panose="020B0604020202020204" pitchFamily="34" charset="0"/>
            </a:endParaRPr>
          </a:p>
          <a:p>
            <a:pPr marL="400050" lvl="1" indent="0">
              <a:buNone/>
            </a:pPr>
            <a:r>
              <a:rPr lang="en-US" sz="2000" dirty="0">
                <a:solidFill>
                  <a:schemeClr val="tx1"/>
                </a:solidFill>
                <a:latin typeface="Arial" panose="020B0604020202020204" pitchFamily="34" charset="0"/>
                <a:cs typeface="Arial" panose="020B0604020202020204" pitchFamily="34" charset="0"/>
              </a:rPr>
              <a:t>Chay Ritter, Director, Division of District Suppor</a:t>
            </a:r>
            <a:r>
              <a:rPr lang="en-US" sz="2000" dirty="0">
                <a:latin typeface="Arial" panose="020B0604020202020204" pitchFamily="34" charset="0"/>
                <a:cs typeface="Arial" panose="020B0604020202020204" pitchFamily="34" charset="0"/>
              </a:rPr>
              <a:t>t </a:t>
            </a:r>
          </a:p>
          <a:p>
            <a:pPr marL="400050" lvl="1" indent="0">
              <a:buNone/>
            </a:pPr>
            <a:r>
              <a:rPr lang="en-US" sz="2000" dirty="0">
                <a:latin typeface="Arial" panose="020B0604020202020204" pitchFamily="34" charset="0"/>
                <a:cs typeface="Arial" panose="020B0604020202020204" pitchFamily="34" charset="0"/>
              </a:rPr>
              <a:t>(502) 564-3846 ext. 4453 </a:t>
            </a:r>
            <a:r>
              <a:rPr lang="en-US" sz="2000" dirty="0">
                <a:latin typeface="Arial" panose="020B0604020202020204" pitchFamily="34" charset="0"/>
                <a:cs typeface="Arial" panose="020B0604020202020204" pitchFamily="34" charset="0"/>
                <a:hlinkClick r:id="rId6"/>
              </a:rPr>
              <a:t>Chay.Ritter@education.ky.gov</a:t>
            </a:r>
            <a:r>
              <a:rPr lang="en-US" sz="20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26396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0520-780B-4D54-4762-E8A694F3D524}"/>
              </a:ext>
            </a:extLst>
          </p:cNvPr>
          <p:cNvSpPr>
            <a:spLocks noGrp="1"/>
          </p:cNvSpPr>
          <p:nvPr>
            <p:ph type="title"/>
          </p:nvPr>
        </p:nvSpPr>
        <p:spPr/>
        <p:txBody>
          <a:bodyPr>
            <a:normAutofit/>
          </a:bodyPr>
          <a:lstStyle/>
          <a:p>
            <a:r>
              <a:rPr lang="en-US" sz="4000" dirty="0">
                <a:cs typeface="Arial" panose="020B0604020202020204" pitchFamily="34" charset="0"/>
              </a:rPr>
              <a:t>General ESSER Provisions: </a:t>
            </a:r>
            <a:endParaRPr lang="en-US" sz="4000" dirty="0"/>
          </a:p>
        </p:txBody>
      </p:sp>
      <p:sp>
        <p:nvSpPr>
          <p:cNvPr id="3" name="Content Placeholder 2">
            <a:extLst>
              <a:ext uri="{FF2B5EF4-FFF2-40B4-BE49-F238E27FC236}">
                <a16:creationId xmlns:a16="http://schemas.microsoft.com/office/drawing/2014/main" id="{6D81811D-3588-D1BE-A763-46B3D4D99D9E}"/>
              </a:ext>
            </a:extLst>
          </p:cNvPr>
          <p:cNvSpPr>
            <a:spLocks noGrp="1"/>
          </p:cNvSpPr>
          <p:nvPr>
            <p:ph idx="1"/>
          </p:nvPr>
        </p:nvSpPr>
        <p:spPr>
          <a:xfrm>
            <a:off x="721249" y="1420108"/>
            <a:ext cx="10749501" cy="4351338"/>
          </a:xfrm>
        </p:spPr>
        <p:txBody>
          <a:bodyPr>
            <a:normAutofit/>
          </a:bodyPr>
          <a:lstStyle/>
          <a:p>
            <a:r>
              <a:rPr lang="en-US" dirty="0"/>
              <a:t>Must be necessary and reasonable and used to “prevent, prepare for, and respond to the coronavirus pandemic” </a:t>
            </a:r>
          </a:p>
          <a:p>
            <a:r>
              <a:rPr lang="en-US" dirty="0"/>
              <a:t>90% of ESSER I, ESSER II, and ARP ESSER must be allocated to local districts </a:t>
            </a:r>
          </a:p>
          <a:p>
            <a:r>
              <a:rPr lang="en-US" dirty="0"/>
              <a:t>Supplement not supplant provisions do not apply</a:t>
            </a:r>
          </a:p>
          <a:p>
            <a:r>
              <a:rPr lang="en-US" dirty="0"/>
              <a:t>State-Level Maintenance of Effort must be maintained </a:t>
            </a:r>
          </a:p>
          <a:p>
            <a:r>
              <a:rPr lang="en-US" dirty="0"/>
              <a:t>Equitable Services provisions apply to districts (ESSER I only),  replaced by EANS for ESSER II and ARP ESSER</a:t>
            </a:r>
          </a:p>
        </p:txBody>
      </p:sp>
    </p:spTree>
    <p:extLst>
      <p:ext uri="{BB962C8B-B14F-4D97-AF65-F5344CB8AC3E}">
        <p14:creationId xmlns:p14="http://schemas.microsoft.com/office/powerpoint/2010/main" val="367251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857B-2313-9953-26DB-CE2615E73405}"/>
              </a:ext>
            </a:extLst>
          </p:cNvPr>
          <p:cNvSpPr>
            <a:spLocks noGrp="1"/>
          </p:cNvSpPr>
          <p:nvPr>
            <p:ph type="title"/>
          </p:nvPr>
        </p:nvSpPr>
        <p:spPr/>
        <p:txBody>
          <a:bodyPr>
            <a:normAutofit/>
          </a:bodyPr>
          <a:lstStyle/>
          <a:p>
            <a:r>
              <a:rPr lang="en-US" sz="4000" dirty="0"/>
              <a:t>Allowable Uses of ESSER Funds</a:t>
            </a:r>
          </a:p>
        </p:txBody>
      </p:sp>
      <p:sp>
        <p:nvSpPr>
          <p:cNvPr id="3" name="Content Placeholder 2">
            <a:extLst>
              <a:ext uri="{FF2B5EF4-FFF2-40B4-BE49-F238E27FC236}">
                <a16:creationId xmlns:a16="http://schemas.microsoft.com/office/drawing/2014/main" id="{A14E7D31-3BBE-927F-6078-280020FD4014}"/>
              </a:ext>
            </a:extLst>
          </p:cNvPr>
          <p:cNvSpPr>
            <a:spLocks noGrp="1"/>
          </p:cNvSpPr>
          <p:nvPr>
            <p:ph idx="1"/>
          </p:nvPr>
        </p:nvSpPr>
        <p:spPr>
          <a:xfrm>
            <a:off x="838200" y="1447145"/>
            <a:ext cx="10515600" cy="4351338"/>
          </a:xfrm>
        </p:spPr>
        <p:txBody>
          <a:bodyPr>
            <a:normAutofit/>
          </a:bodyPr>
          <a:lstStyle/>
          <a:p>
            <a:r>
              <a:rPr lang="en-US" dirty="0"/>
              <a:t>Activities authorized by the ESEA, Individuals with Disabilities Education Act (IDEA), the Adult Education and Family Literacy Act, the Carl D. Perkins Career and Technical Education Act of 2006 (Perkins V), the McKinney-Vento Homeless Assistance Act (McKinney-Vento)</a:t>
            </a:r>
          </a:p>
          <a:p>
            <a:r>
              <a:rPr lang="en-US" dirty="0"/>
              <a:t>Provide school leaders with the resources necessary to address the needs of their individual schools</a:t>
            </a:r>
          </a:p>
          <a:p>
            <a:r>
              <a:rPr lang="en-US" dirty="0"/>
              <a:t>Improve the preparedness and response efforts of districts </a:t>
            </a:r>
          </a:p>
          <a:p>
            <a:r>
              <a:rPr lang="en-US" dirty="0"/>
              <a:t>Train staff on sanitation and minimizing the spread of infectious diseases </a:t>
            </a:r>
          </a:p>
          <a:p>
            <a:endParaRPr lang="en-US" dirty="0"/>
          </a:p>
          <a:p>
            <a:endParaRPr lang="en-US" dirty="0"/>
          </a:p>
        </p:txBody>
      </p:sp>
    </p:spTree>
    <p:extLst>
      <p:ext uri="{BB962C8B-B14F-4D97-AF65-F5344CB8AC3E}">
        <p14:creationId xmlns:p14="http://schemas.microsoft.com/office/powerpoint/2010/main" val="107243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857B-2313-9953-26DB-CE2615E73405}"/>
              </a:ext>
            </a:extLst>
          </p:cNvPr>
          <p:cNvSpPr>
            <a:spLocks noGrp="1"/>
          </p:cNvSpPr>
          <p:nvPr>
            <p:ph type="title"/>
          </p:nvPr>
        </p:nvSpPr>
        <p:spPr/>
        <p:txBody>
          <a:bodyPr>
            <a:normAutofit/>
          </a:bodyPr>
          <a:lstStyle/>
          <a:p>
            <a:r>
              <a:rPr lang="en-US" sz="4000" dirty="0"/>
              <a:t>Allowable Uses of ESSER Funds</a:t>
            </a:r>
          </a:p>
        </p:txBody>
      </p:sp>
      <p:sp>
        <p:nvSpPr>
          <p:cNvPr id="3" name="Content Placeholder 2">
            <a:extLst>
              <a:ext uri="{FF2B5EF4-FFF2-40B4-BE49-F238E27FC236}">
                <a16:creationId xmlns:a16="http://schemas.microsoft.com/office/drawing/2014/main" id="{A14E7D31-3BBE-927F-6078-280020FD4014}"/>
              </a:ext>
            </a:extLst>
          </p:cNvPr>
          <p:cNvSpPr>
            <a:spLocks noGrp="1"/>
          </p:cNvSpPr>
          <p:nvPr>
            <p:ph idx="1"/>
          </p:nvPr>
        </p:nvSpPr>
        <p:spPr>
          <a:xfrm>
            <a:off x="838200" y="1529534"/>
            <a:ext cx="10515600" cy="4351338"/>
          </a:xfrm>
        </p:spPr>
        <p:txBody>
          <a:bodyPr>
            <a:normAutofit fontScale="92500" lnSpcReduction="10000"/>
          </a:bodyPr>
          <a:lstStyle/>
          <a:p>
            <a:r>
              <a:rPr lang="en-US" dirty="0"/>
              <a:t>Address the unique needs of low-income students, students with disabilities, English learners, racial and ethnic minorities, students experiencing homelessness, and children and youth in foster care</a:t>
            </a:r>
          </a:p>
          <a:p>
            <a:r>
              <a:rPr lang="en-US" dirty="0"/>
              <a:t>Provide supplies to sanitize and clean the district</a:t>
            </a:r>
          </a:p>
          <a:p>
            <a:r>
              <a:rPr lang="en-US" dirty="0"/>
              <a:t>Provide meals to eligible students, technology for online learning, guidance for carrying out requirements under IDEA and ensuring other education services can continue to be provided consistent with all Federal, State, and local requirements during long-term closures </a:t>
            </a:r>
          </a:p>
          <a:p>
            <a:r>
              <a:rPr lang="en-US" dirty="0"/>
              <a:t>Purchase educational technology (including hardware, software, and connectivity) for students of the district</a:t>
            </a:r>
          </a:p>
          <a:p>
            <a:r>
              <a:rPr lang="en-US" dirty="0"/>
              <a:t>Provide mental health services and supports to students</a:t>
            </a:r>
          </a:p>
        </p:txBody>
      </p:sp>
    </p:spTree>
    <p:extLst>
      <p:ext uri="{BB962C8B-B14F-4D97-AF65-F5344CB8AC3E}">
        <p14:creationId xmlns:p14="http://schemas.microsoft.com/office/powerpoint/2010/main" val="173851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857B-2313-9953-26DB-CE2615E73405}"/>
              </a:ext>
            </a:extLst>
          </p:cNvPr>
          <p:cNvSpPr>
            <a:spLocks noGrp="1"/>
          </p:cNvSpPr>
          <p:nvPr>
            <p:ph type="title"/>
          </p:nvPr>
        </p:nvSpPr>
        <p:spPr/>
        <p:txBody>
          <a:bodyPr>
            <a:normAutofit/>
          </a:bodyPr>
          <a:lstStyle/>
          <a:p>
            <a:r>
              <a:rPr lang="en-US" sz="4000" dirty="0"/>
              <a:t>Allowable Uses of ESSER Funds</a:t>
            </a:r>
          </a:p>
        </p:txBody>
      </p:sp>
      <p:sp>
        <p:nvSpPr>
          <p:cNvPr id="3" name="Content Placeholder 2">
            <a:extLst>
              <a:ext uri="{FF2B5EF4-FFF2-40B4-BE49-F238E27FC236}">
                <a16:creationId xmlns:a16="http://schemas.microsoft.com/office/drawing/2014/main" id="{A14E7D31-3BBE-927F-6078-280020FD4014}"/>
              </a:ext>
            </a:extLst>
          </p:cNvPr>
          <p:cNvSpPr>
            <a:spLocks noGrp="1"/>
          </p:cNvSpPr>
          <p:nvPr>
            <p:ph idx="1"/>
          </p:nvPr>
        </p:nvSpPr>
        <p:spPr>
          <a:xfrm>
            <a:off x="838200" y="1529534"/>
            <a:ext cx="10515600" cy="4351338"/>
          </a:xfrm>
        </p:spPr>
        <p:txBody>
          <a:bodyPr>
            <a:normAutofit lnSpcReduction="10000"/>
          </a:bodyPr>
          <a:lstStyle/>
          <a:p>
            <a:r>
              <a:rPr lang="en-US" dirty="0"/>
              <a:t>Conduct summer learning and enrichment activities and supplemental after-school programs</a:t>
            </a:r>
          </a:p>
          <a:p>
            <a:r>
              <a:rPr lang="en-US" dirty="0"/>
              <a:t>Address the academic impact of lost instructional time </a:t>
            </a:r>
          </a:p>
          <a:p>
            <a:r>
              <a:rPr lang="en-US" dirty="0"/>
              <a:t>Make school facility repairs and improvements to reduce risk of virus transmission and exposure to environmental health hazards</a:t>
            </a:r>
          </a:p>
          <a:p>
            <a:r>
              <a:rPr lang="en-US" dirty="0"/>
              <a:t>Improve indoor air quality in school facilities</a:t>
            </a:r>
          </a:p>
          <a:p>
            <a:r>
              <a:rPr lang="en-US" dirty="0"/>
              <a:t>Implement public health protocols to effectively maintain the health and safety of students, educators, and other staff  </a:t>
            </a:r>
          </a:p>
          <a:p>
            <a:r>
              <a:rPr lang="en-US" dirty="0"/>
              <a:t>Other activities that are necessary to maintain the operation of and continuity of services in the district</a:t>
            </a:r>
          </a:p>
        </p:txBody>
      </p:sp>
    </p:spTree>
    <p:extLst>
      <p:ext uri="{BB962C8B-B14F-4D97-AF65-F5344CB8AC3E}">
        <p14:creationId xmlns:p14="http://schemas.microsoft.com/office/powerpoint/2010/main" val="196285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22DB-3BF3-6606-51C7-05EC8A7BC641}"/>
              </a:ext>
            </a:extLst>
          </p:cNvPr>
          <p:cNvSpPr>
            <a:spLocks noGrp="1"/>
          </p:cNvSpPr>
          <p:nvPr>
            <p:ph type="title"/>
          </p:nvPr>
        </p:nvSpPr>
        <p:spPr>
          <a:xfrm>
            <a:off x="838200" y="365126"/>
            <a:ext cx="10515600" cy="794372"/>
          </a:xfrm>
        </p:spPr>
        <p:txBody>
          <a:bodyPr>
            <a:normAutofit fontScale="90000"/>
          </a:bodyPr>
          <a:lstStyle/>
          <a:p>
            <a:r>
              <a:rPr lang="en-US" sz="4000" dirty="0"/>
              <a:t>ESSER Spending</a:t>
            </a:r>
            <a:br>
              <a:rPr lang="en-US" sz="4000" dirty="0"/>
            </a:br>
            <a:r>
              <a:rPr lang="en-US" sz="2700" i="1" dirty="0"/>
              <a:t>Through January 31, 2023</a:t>
            </a:r>
            <a:endParaRPr lang="en-US" sz="4000" i="1" dirty="0"/>
          </a:p>
        </p:txBody>
      </p:sp>
      <p:graphicFrame>
        <p:nvGraphicFramePr>
          <p:cNvPr id="4" name="Chart 3">
            <a:extLst>
              <a:ext uri="{FF2B5EF4-FFF2-40B4-BE49-F238E27FC236}">
                <a16:creationId xmlns:a16="http://schemas.microsoft.com/office/drawing/2014/main" id="{B2F0970E-4A8A-12B3-45D7-72328ADA241E}"/>
              </a:ext>
            </a:extLst>
          </p:cNvPr>
          <p:cNvGraphicFramePr>
            <a:graphicFrameLocks/>
          </p:cNvGraphicFramePr>
          <p:nvPr/>
        </p:nvGraphicFramePr>
        <p:xfrm>
          <a:off x="438912" y="1225297"/>
          <a:ext cx="10735056" cy="428179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7285CB5-ACE2-658F-E13F-7C206B3F4662}"/>
              </a:ext>
            </a:extLst>
          </p:cNvPr>
          <p:cNvSpPr txBox="1"/>
          <p:nvPr/>
        </p:nvSpPr>
        <p:spPr>
          <a:xfrm>
            <a:off x="3534156" y="1938528"/>
            <a:ext cx="4544568" cy="261610"/>
          </a:xfrm>
          <a:prstGeom prst="rect">
            <a:avLst/>
          </a:prstGeom>
          <a:noFill/>
        </p:spPr>
        <p:txBody>
          <a:bodyPr wrap="square" rtlCol="0">
            <a:spAutoFit/>
          </a:bodyPr>
          <a:lstStyle/>
          <a:p>
            <a:r>
              <a:rPr lang="en-US" sz="1100" i="1" dirty="0">
                <a:solidFill>
                  <a:srgbClr val="FF0000"/>
                </a:solidFill>
              </a:rPr>
              <a:t>ESSER I grant period ended on 9/30/2022</a:t>
            </a:r>
          </a:p>
        </p:txBody>
      </p:sp>
    </p:spTree>
    <p:extLst>
      <p:ext uri="{BB962C8B-B14F-4D97-AF65-F5344CB8AC3E}">
        <p14:creationId xmlns:p14="http://schemas.microsoft.com/office/powerpoint/2010/main" val="2207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F90B-2E24-96C7-D46C-0D4264904B86}"/>
              </a:ext>
            </a:extLst>
          </p:cNvPr>
          <p:cNvSpPr>
            <a:spLocks noGrp="1"/>
          </p:cNvSpPr>
          <p:nvPr>
            <p:ph type="title"/>
          </p:nvPr>
        </p:nvSpPr>
        <p:spPr/>
        <p:txBody>
          <a:bodyPr/>
          <a:lstStyle/>
          <a:p>
            <a:r>
              <a:rPr lang="en-US" dirty="0"/>
              <a:t>District ESSER I Spending</a:t>
            </a:r>
            <a:br>
              <a:rPr lang="en-US" dirty="0"/>
            </a:br>
            <a:r>
              <a:rPr lang="en-US" sz="2400" i="1" dirty="0"/>
              <a:t>Through June 30, 2021</a:t>
            </a:r>
            <a:endParaRPr lang="en-US" sz="4000" i="1" dirty="0"/>
          </a:p>
        </p:txBody>
      </p:sp>
      <p:graphicFrame>
        <p:nvGraphicFramePr>
          <p:cNvPr id="6" name="Content Placeholder 5">
            <a:extLst>
              <a:ext uri="{FF2B5EF4-FFF2-40B4-BE49-F238E27FC236}">
                <a16:creationId xmlns:a16="http://schemas.microsoft.com/office/drawing/2014/main" id="{E57F852A-EC31-8457-1C76-CF94E61F13E3}"/>
              </a:ext>
            </a:extLst>
          </p:cNvPr>
          <p:cNvGraphicFramePr>
            <a:graphicFrameLocks noGrp="1"/>
          </p:cNvGraphicFramePr>
          <p:nvPr>
            <p:ph idx="1"/>
          </p:nvPr>
        </p:nvGraphicFramePr>
        <p:xfrm>
          <a:off x="512064" y="1599248"/>
          <a:ext cx="9826752" cy="3890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1AEEB8F-B343-9217-0D63-B0B1F32FD8A3}"/>
              </a:ext>
            </a:extLst>
          </p:cNvPr>
          <p:cNvSpPr txBox="1"/>
          <p:nvPr/>
        </p:nvSpPr>
        <p:spPr>
          <a:xfrm>
            <a:off x="7453884" y="5490211"/>
            <a:ext cx="3392424" cy="276999"/>
          </a:xfrm>
          <a:prstGeom prst="rect">
            <a:avLst/>
          </a:prstGeom>
          <a:noFill/>
        </p:spPr>
        <p:txBody>
          <a:bodyPr wrap="square" rtlCol="0">
            <a:spAutoFit/>
          </a:bodyPr>
          <a:lstStyle/>
          <a:p>
            <a:pPr algn="ctr"/>
            <a:r>
              <a:rPr lang="en-US" sz="1200" i="1" dirty="0"/>
              <a:t>Data through June 30, 2022 is due in May 2023</a:t>
            </a:r>
          </a:p>
        </p:txBody>
      </p:sp>
    </p:spTree>
    <p:extLst>
      <p:ext uri="{BB962C8B-B14F-4D97-AF65-F5344CB8AC3E}">
        <p14:creationId xmlns:p14="http://schemas.microsoft.com/office/powerpoint/2010/main" val="707979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75BE32ECBACE4C84E1498872F8651A" ma:contentTypeVersion="12" ma:contentTypeDescription="Create a new document." ma:contentTypeScope="" ma:versionID="67c20d1fe05739c0201f9fdc5c6ab76e">
  <xsd:schema xmlns:xsd="http://www.w3.org/2001/XMLSchema" xmlns:xs="http://www.w3.org/2001/XMLSchema" xmlns:p="http://schemas.microsoft.com/office/2006/metadata/properties" xmlns:ns3="0dde0084-6ddc-415c-9bf5-4e3847408a28" xmlns:ns4="3cae44d0-7d41-4a4c-bfb3-6df74c8af30c" targetNamespace="http://schemas.microsoft.com/office/2006/metadata/properties" ma:root="true" ma:fieldsID="3df31b1b5a6945042715660cc684cfda" ns3:_="" ns4:_="">
    <xsd:import namespace="0dde0084-6ddc-415c-9bf5-4e3847408a28"/>
    <xsd:import namespace="3cae44d0-7d41-4a4c-bfb3-6df74c8af30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de0084-6ddc-415c-9bf5-4e3847408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ae44d0-7d41-4a4c-bfb3-6df74c8af30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07989ECF-5EAB-49E3-BE7C-F4F22FEAC6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de0084-6ddc-415c-9bf5-4e3847408a28"/>
    <ds:schemaRef ds:uri="3cae44d0-7d41-4a4c-bfb3-6df74c8af3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23462E-756B-41D6-B1F9-6F638FA4CEB7}">
  <ds:schemaRefs>
    <ds:schemaRef ds:uri="http://schemas.microsoft.com/office/2006/metadata/properties"/>
    <ds:schemaRef ds:uri="0dde0084-6ddc-415c-9bf5-4e3847408a28"/>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3cae44d0-7d41-4a4c-bfb3-6df74c8af30c"/>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2705</TotalTime>
  <Words>1834</Words>
  <Application>Microsoft Office PowerPoint</Application>
  <PresentationFormat>Widescreen</PresentationFormat>
  <Paragraphs>239</Paragraphs>
  <Slides>31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Franklin Gothic Book</vt:lpstr>
      <vt:lpstr>Franklin Gothic Medium</vt:lpstr>
      <vt:lpstr>Rubik</vt:lpstr>
      <vt:lpstr>Office Theme</vt:lpstr>
      <vt:lpstr> Budget Review Subcommittee on Primary and Secondary Education and Workforce Development  Pandemic Relief Funds Update   February 28, 2023 </vt:lpstr>
      <vt:lpstr>COVID-19 Federal Funds K-12 Education</vt:lpstr>
      <vt:lpstr>Elementary and Secondary School  COVID-19 Relief</vt:lpstr>
      <vt:lpstr>General ESSER Provisions: </vt:lpstr>
      <vt:lpstr>Allowable Uses of ESSER Funds</vt:lpstr>
      <vt:lpstr>Allowable Uses of ESSER Funds</vt:lpstr>
      <vt:lpstr>Allowable Uses of ESSER Funds</vt:lpstr>
      <vt:lpstr>ESSER Spending Through January 31, 2023</vt:lpstr>
      <vt:lpstr>District ESSER I Spending Through June 30, 2021</vt:lpstr>
      <vt:lpstr>Governor’s Emergency Education  Relief Fund (GEER I)</vt:lpstr>
      <vt:lpstr>GEER I Spending Through January 31, 2023</vt:lpstr>
      <vt:lpstr>Emergency Assistance to Non-Public Schools (EANS I and EANS II)</vt:lpstr>
      <vt:lpstr>EANS Allowable Uses</vt:lpstr>
      <vt:lpstr>EANS Spending Through January 31, 2023</vt:lpstr>
      <vt:lpstr>Contacts</vt:lpstr>
      <vt:lpstr>SEEK   Support Education Excellence in Kentucky</vt:lpstr>
      <vt:lpstr>SEEK Kentucky Education Reform Act </vt:lpstr>
      <vt:lpstr>Kentucky Public School Funding</vt:lpstr>
      <vt:lpstr>School District Revenue</vt:lpstr>
      <vt:lpstr>SEEK Requirements KRS 157.350</vt:lpstr>
      <vt:lpstr>SEEK Guaranteed Base KRS 157.320 and KRS 157.360</vt:lpstr>
      <vt:lpstr>SEEK Add-ons Based on $4,100 per pupil</vt:lpstr>
      <vt:lpstr>Local Effort</vt:lpstr>
      <vt:lpstr>Local District Taxes</vt:lpstr>
      <vt:lpstr>Local District Taxes</vt:lpstr>
      <vt:lpstr>Two Students – Different Districts</vt:lpstr>
      <vt:lpstr>SEEK Shortfalls or SEEK Excess</vt:lpstr>
      <vt:lpstr>Some History …</vt:lpstr>
      <vt:lpstr>Where we are now…</vt:lpstr>
      <vt:lpstr>Impact</vt:lpstr>
      <vt:lpstr>Helpful Resources and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SEEK Support Education Excellence in Kentucky</dc:title>
  <dc:creator>Tandy, Sarah - Division of District Support</dc:creator>
  <cp:lastModifiedBy>Morley, Robin - Office of Finance and Operations</cp:lastModifiedBy>
  <cp:revision>13</cp:revision>
  <dcterms:created xsi:type="dcterms:W3CDTF">2022-07-05T13:25:48Z</dcterms:created>
  <dcterms:modified xsi:type="dcterms:W3CDTF">2023-02-23T19:57:16Z</dcterms:modified>
</cp:coreProperties>
</file>