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256" r:id="rId5"/>
    <p:sldId id="2083" r:id="rId6"/>
    <p:sldId id="2084" r:id="rId7"/>
    <p:sldId id="292" r:id="rId8"/>
    <p:sldId id="2105" r:id="rId9"/>
    <p:sldId id="2106" r:id="rId10"/>
    <p:sldId id="2111" r:id="rId11"/>
    <p:sldId id="2112" r:id="rId12"/>
    <p:sldId id="2107" r:id="rId13"/>
    <p:sldId id="257" r:id="rId14"/>
    <p:sldId id="313" r:id="rId15"/>
    <p:sldId id="323" r:id="rId16"/>
    <p:sldId id="2118" r:id="rId17"/>
    <p:sldId id="2117" r:id="rId18"/>
    <p:sldId id="2109" r:id="rId19"/>
    <p:sldId id="2114" r:id="rId20"/>
    <p:sldId id="2094" r:id="rId21"/>
    <p:sldId id="2113" r:id="rId22"/>
    <p:sldId id="2116" r:id="rId23"/>
    <p:sldId id="2091" r:id="rId24"/>
    <p:sldId id="2092" r:id="rId25"/>
    <p:sldId id="2097" r:id="rId26"/>
    <p:sldId id="2087" r:id="rId27"/>
    <p:sldId id="2119" r:id="rId28"/>
    <p:sldId id="2120"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 id="{5BD90D4C-25CF-D8C0-EF06-27663B70180B}" name="Perkins, Jacob - Division of Communications" initials="PJDoC" userId="S::Jacob.Perkins@education.ky.gov::c40ba2c0-b4ef-4c71-9781-8024fdc37b7e" providerId="AD"/>
  <p188:author id="{C3D873E3-4DC4-748B-D574-646FE133D5AE}" name="Turner, Rosalind - Division of Communications" initials="TRDoC" userId="S::rosalind.turner@education.ky.gov::7c9c7ca7-1d99-46ec-ad67-a660f1da40fc" providerId="AD"/>
  <p188:author id="{CAFF8AF8-76FF-E707-ABD9-2E4FCF003B60}" name="Biggerstaff, Christie - Office of Teaching and Learning" initials="BCOoTaL" userId="S::christie.biggerstaff@education.ky.gov::0a7ab7b0-bc9e-41fd-9fd1-6e0a0ee988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ace, Sarah - Office of Teaching and Learning" initials="PS-OoTaL" lastIdx="27" clrIdx="0">
    <p:extLst>
      <p:ext uri="{19B8F6BF-5375-455C-9EA6-DF929625EA0E}">
        <p15:presenceInfo xmlns:p15="http://schemas.microsoft.com/office/powerpoint/2012/main" userId="S::sarah.peace@education.ky.gov::6af79f7c-26c6-4199-b8eb-69eeb1e7ae71" providerId="AD"/>
      </p:ext>
    </p:extLst>
  </p:cmAuthor>
  <p:cmAuthor id="2" name="Biggerstaff, Christie - Office of Teaching and Learning" initials="BC-OoTaL" lastIdx="5" clrIdx="1">
    <p:extLst>
      <p:ext uri="{19B8F6BF-5375-455C-9EA6-DF929625EA0E}">
        <p15:presenceInfo xmlns:p15="http://schemas.microsoft.com/office/powerpoint/2012/main" userId="S::christie.biggerstaff@education.ky.gov::0a7ab7b0-bc9e-41fd-9fd1-6e0a0ee98849" providerId="AD"/>
      </p:ext>
    </p:extLst>
  </p:cmAuthor>
  <p:cmAuthor id="3" name="Ray, Micki - Office of Teaching and Learning" initials="RL" lastIdx="6" clrIdx="2">
    <p:extLst>
      <p:ext uri="{19B8F6BF-5375-455C-9EA6-DF929625EA0E}">
        <p15:presenceInfo xmlns:p15="http://schemas.microsoft.com/office/powerpoint/2012/main" userId="S::micki.ray@education.ky.gov::a08fef2d-e290-42a4-abc6-bdc92162ba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69" autoAdjust="0"/>
  </p:normalViewPr>
  <p:slideViewPr>
    <p:cSldViewPr snapToGrid="0">
      <p:cViewPr varScale="1">
        <p:scale>
          <a:sx n="98" d="100"/>
          <a:sy n="98" d="100"/>
        </p:scale>
        <p:origin x="10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Micki - Office of Teaching and Learning" userId="a08fef2d-e290-42a4-abc6-bdc92162ba8c" providerId="ADAL" clId="{77113BAB-0C2D-420C-807C-CA9DC600153D}"/>
    <pc:docChg chg="modSld">
      <pc:chgData name="Ray, Micki - Office of Teaching and Learning" userId="a08fef2d-e290-42a4-abc6-bdc92162ba8c" providerId="ADAL" clId="{77113BAB-0C2D-420C-807C-CA9DC600153D}" dt="2023-02-27T20:31:33.134" v="98" actId="20577"/>
      <pc:docMkLst>
        <pc:docMk/>
      </pc:docMkLst>
      <pc:sldChg chg="modNotesTx">
        <pc:chgData name="Ray, Micki - Office of Teaching and Learning" userId="a08fef2d-e290-42a4-abc6-bdc92162ba8c" providerId="ADAL" clId="{77113BAB-0C2D-420C-807C-CA9DC600153D}" dt="2023-02-27T20:21:42.267" v="5" actId="20577"/>
        <pc:sldMkLst>
          <pc:docMk/>
          <pc:sldMk cId="301902911" sldId="256"/>
        </pc:sldMkLst>
      </pc:sldChg>
      <pc:sldChg chg="modNotesTx">
        <pc:chgData name="Ray, Micki - Office of Teaching and Learning" userId="a08fef2d-e290-42a4-abc6-bdc92162ba8c" providerId="ADAL" clId="{77113BAB-0C2D-420C-807C-CA9DC600153D}" dt="2023-02-27T20:23:11.865" v="44" actId="20577"/>
        <pc:sldMkLst>
          <pc:docMk/>
          <pc:sldMk cId="2640043319" sldId="257"/>
        </pc:sldMkLst>
      </pc:sldChg>
      <pc:sldChg chg="modNotesTx">
        <pc:chgData name="Ray, Micki - Office of Teaching and Learning" userId="a08fef2d-e290-42a4-abc6-bdc92162ba8c" providerId="ADAL" clId="{77113BAB-0C2D-420C-807C-CA9DC600153D}" dt="2023-02-27T20:31:33.134" v="98" actId="20577"/>
        <pc:sldMkLst>
          <pc:docMk/>
          <pc:sldMk cId="0" sldId="284"/>
        </pc:sldMkLst>
      </pc:sldChg>
      <pc:sldChg chg="modNotesTx">
        <pc:chgData name="Ray, Micki - Office of Teaching and Learning" userId="a08fef2d-e290-42a4-abc6-bdc92162ba8c" providerId="ADAL" clId="{77113BAB-0C2D-420C-807C-CA9DC600153D}" dt="2023-02-27T20:22:06.443" v="8" actId="6549"/>
        <pc:sldMkLst>
          <pc:docMk/>
          <pc:sldMk cId="363983967" sldId="292"/>
        </pc:sldMkLst>
      </pc:sldChg>
      <pc:sldChg chg="modNotesTx">
        <pc:chgData name="Ray, Micki - Office of Teaching and Learning" userId="a08fef2d-e290-42a4-abc6-bdc92162ba8c" providerId="ADAL" clId="{77113BAB-0C2D-420C-807C-CA9DC600153D}" dt="2023-02-27T20:23:17.209" v="45" actId="6549"/>
        <pc:sldMkLst>
          <pc:docMk/>
          <pc:sldMk cId="267190642" sldId="313"/>
        </pc:sldMkLst>
      </pc:sldChg>
      <pc:sldChg chg="modNotesTx">
        <pc:chgData name="Ray, Micki - Office of Teaching and Learning" userId="a08fef2d-e290-42a4-abc6-bdc92162ba8c" providerId="ADAL" clId="{77113BAB-0C2D-420C-807C-CA9DC600153D}" dt="2023-02-27T20:23:22.873" v="46" actId="6549"/>
        <pc:sldMkLst>
          <pc:docMk/>
          <pc:sldMk cId="551506549" sldId="323"/>
        </pc:sldMkLst>
      </pc:sldChg>
      <pc:sldChg chg="modNotesTx">
        <pc:chgData name="Ray, Micki - Office of Teaching and Learning" userId="a08fef2d-e290-42a4-abc6-bdc92162ba8c" providerId="ADAL" clId="{77113BAB-0C2D-420C-807C-CA9DC600153D}" dt="2023-02-27T20:21:50.500" v="6" actId="6549"/>
        <pc:sldMkLst>
          <pc:docMk/>
          <pc:sldMk cId="0" sldId="2083"/>
        </pc:sldMkLst>
      </pc:sldChg>
      <pc:sldChg chg="modNotesTx">
        <pc:chgData name="Ray, Micki - Office of Teaching and Learning" userId="a08fef2d-e290-42a4-abc6-bdc92162ba8c" providerId="ADAL" clId="{77113BAB-0C2D-420C-807C-CA9DC600153D}" dt="2023-02-27T20:21:58.132" v="7" actId="6549"/>
        <pc:sldMkLst>
          <pc:docMk/>
          <pc:sldMk cId="0" sldId="2084"/>
        </pc:sldMkLst>
      </pc:sldChg>
      <pc:sldChg chg="modNotesTx">
        <pc:chgData name="Ray, Micki - Office of Teaching and Learning" userId="a08fef2d-e290-42a4-abc6-bdc92162ba8c" providerId="ADAL" clId="{77113BAB-0C2D-420C-807C-CA9DC600153D}" dt="2023-02-27T20:24:39.402" v="84" actId="6549"/>
        <pc:sldMkLst>
          <pc:docMk/>
          <pc:sldMk cId="131152282" sldId="2087"/>
        </pc:sldMkLst>
      </pc:sldChg>
      <pc:sldChg chg="modNotesTx">
        <pc:chgData name="Ray, Micki - Office of Teaching and Learning" userId="a08fef2d-e290-42a4-abc6-bdc92162ba8c" providerId="ADAL" clId="{77113BAB-0C2D-420C-807C-CA9DC600153D}" dt="2023-02-27T20:24:19.386" v="81" actId="6549"/>
        <pc:sldMkLst>
          <pc:docMk/>
          <pc:sldMk cId="2790651377" sldId="2091"/>
        </pc:sldMkLst>
      </pc:sldChg>
      <pc:sldChg chg="modNotesTx">
        <pc:chgData name="Ray, Micki - Office of Teaching and Learning" userId="a08fef2d-e290-42a4-abc6-bdc92162ba8c" providerId="ADAL" clId="{77113BAB-0C2D-420C-807C-CA9DC600153D}" dt="2023-02-27T20:24:24.859" v="82" actId="6549"/>
        <pc:sldMkLst>
          <pc:docMk/>
          <pc:sldMk cId="1235186587" sldId="2092"/>
        </pc:sldMkLst>
      </pc:sldChg>
      <pc:sldChg chg="modNotesTx">
        <pc:chgData name="Ray, Micki - Office of Teaching and Learning" userId="a08fef2d-e290-42a4-abc6-bdc92162ba8c" providerId="ADAL" clId="{77113BAB-0C2D-420C-807C-CA9DC600153D}" dt="2023-02-27T20:23:52.988" v="51" actId="6549"/>
        <pc:sldMkLst>
          <pc:docMk/>
          <pc:sldMk cId="2568704470" sldId="2094"/>
        </pc:sldMkLst>
      </pc:sldChg>
      <pc:sldChg chg="modNotesTx">
        <pc:chgData name="Ray, Micki - Office of Teaching and Learning" userId="a08fef2d-e290-42a4-abc6-bdc92162ba8c" providerId="ADAL" clId="{77113BAB-0C2D-420C-807C-CA9DC600153D}" dt="2023-02-27T20:24:29.655" v="83" actId="6549"/>
        <pc:sldMkLst>
          <pc:docMk/>
          <pc:sldMk cId="2959097056" sldId="2097"/>
        </pc:sldMkLst>
      </pc:sldChg>
      <pc:sldChg chg="modSp mod modNotesTx">
        <pc:chgData name="Ray, Micki - Office of Teaching and Learning" userId="a08fef2d-e290-42a4-abc6-bdc92162ba8c" providerId="ADAL" clId="{77113BAB-0C2D-420C-807C-CA9DC600153D}" dt="2023-02-27T20:29:54.415" v="92" actId="20577"/>
        <pc:sldMkLst>
          <pc:docMk/>
          <pc:sldMk cId="1741788150" sldId="2105"/>
        </pc:sldMkLst>
        <pc:spChg chg="mod">
          <ac:chgData name="Ray, Micki - Office of Teaching and Learning" userId="a08fef2d-e290-42a4-abc6-bdc92162ba8c" providerId="ADAL" clId="{77113BAB-0C2D-420C-807C-CA9DC600153D}" dt="2023-02-27T20:29:54.415" v="92" actId="20577"/>
          <ac:spMkLst>
            <pc:docMk/>
            <pc:sldMk cId="1741788150" sldId="2105"/>
            <ac:spMk id="3" creationId="{2596EB51-F99E-460B-A971-767C57667FC5}"/>
          </ac:spMkLst>
        </pc:spChg>
      </pc:sldChg>
      <pc:sldChg chg="modNotesTx">
        <pc:chgData name="Ray, Micki - Office of Teaching and Learning" userId="a08fef2d-e290-42a4-abc6-bdc92162ba8c" providerId="ADAL" clId="{77113BAB-0C2D-420C-807C-CA9DC600153D}" dt="2023-02-27T20:22:25.098" v="17" actId="20577"/>
        <pc:sldMkLst>
          <pc:docMk/>
          <pc:sldMk cId="4271437678" sldId="2106"/>
        </pc:sldMkLst>
      </pc:sldChg>
      <pc:sldChg chg="modNotesTx">
        <pc:chgData name="Ray, Micki - Office of Teaching and Learning" userId="a08fef2d-e290-42a4-abc6-bdc92162ba8c" providerId="ADAL" clId="{77113BAB-0C2D-420C-807C-CA9DC600153D}" dt="2023-02-27T20:22:55.446" v="38" actId="20577"/>
        <pc:sldMkLst>
          <pc:docMk/>
          <pc:sldMk cId="1949621652" sldId="2107"/>
        </pc:sldMkLst>
      </pc:sldChg>
      <pc:sldChg chg="modNotesTx">
        <pc:chgData name="Ray, Micki - Office of Teaching and Learning" userId="a08fef2d-e290-42a4-abc6-bdc92162ba8c" providerId="ADAL" clId="{77113BAB-0C2D-420C-807C-CA9DC600153D}" dt="2023-02-27T20:23:41.129" v="49" actId="6549"/>
        <pc:sldMkLst>
          <pc:docMk/>
          <pc:sldMk cId="1705530599" sldId="2109"/>
        </pc:sldMkLst>
      </pc:sldChg>
      <pc:sldChg chg="modNotesTx">
        <pc:chgData name="Ray, Micki - Office of Teaching and Learning" userId="a08fef2d-e290-42a4-abc6-bdc92162ba8c" providerId="ADAL" clId="{77113BAB-0C2D-420C-807C-CA9DC600153D}" dt="2023-02-27T20:22:40.477" v="25" actId="20577"/>
        <pc:sldMkLst>
          <pc:docMk/>
          <pc:sldMk cId="2596452132" sldId="2111"/>
        </pc:sldMkLst>
      </pc:sldChg>
      <pc:sldChg chg="modNotesTx">
        <pc:chgData name="Ray, Micki - Office of Teaching and Learning" userId="a08fef2d-e290-42a4-abc6-bdc92162ba8c" providerId="ADAL" clId="{77113BAB-0C2D-420C-807C-CA9DC600153D}" dt="2023-02-27T20:22:46.590" v="33" actId="20577"/>
        <pc:sldMkLst>
          <pc:docMk/>
          <pc:sldMk cId="2074826989" sldId="2112"/>
        </pc:sldMkLst>
      </pc:sldChg>
      <pc:sldChg chg="modNotesTx">
        <pc:chgData name="Ray, Micki - Office of Teaching and Learning" userId="a08fef2d-e290-42a4-abc6-bdc92162ba8c" providerId="ADAL" clId="{77113BAB-0C2D-420C-807C-CA9DC600153D}" dt="2023-02-27T20:24:08.192" v="79" actId="20577"/>
        <pc:sldMkLst>
          <pc:docMk/>
          <pc:sldMk cId="1840281013" sldId="2113"/>
        </pc:sldMkLst>
      </pc:sldChg>
      <pc:sldChg chg="modNotesTx">
        <pc:chgData name="Ray, Micki - Office of Teaching and Learning" userId="a08fef2d-e290-42a4-abc6-bdc92162ba8c" providerId="ADAL" clId="{77113BAB-0C2D-420C-807C-CA9DC600153D}" dt="2023-02-27T20:23:45.493" v="50" actId="6549"/>
        <pc:sldMkLst>
          <pc:docMk/>
          <pc:sldMk cId="3865166164" sldId="2114"/>
        </pc:sldMkLst>
      </pc:sldChg>
      <pc:sldChg chg="modNotesTx">
        <pc:chgData name="Ray, Micki - Office of Teaching and Learning" userId="a08fef2d-e290-42a4-abc6-bdc92162ba8c" providerId="ADAL" clId="{77113BAB-0C2D-420C-807C-CA9DC600153D}" dt="2023-02-27T20:24:14.016" v="80" actId="6549"/>
        <pc:sldMkLst>
          <pc:docMk/>
          <pc:sldMk cId="2476272303" sldId="2116"/>
        </pc:sldMkLst>
      </pc:sldChg>
      <pc:sldChg chg="modNotesTx">
        <pc:chgData name="Ray, Micki - Office of Teaching and Learning" userId="a08fef2d-e290-42a4-abc6-bdc92162ba8c" providerId="ADAL" clId="{77113BAB-0C2D-420C-807C-CA9DC600153D}" dt="2023-02-27T20:23:35.559" v="48" actId="6549"/>
        <pc:sldMkLst>
          <pc:docMk/>
          <pc:sldMk cId="4133222983" sldId="2117"/>
        </pc:sldMkLst>
      </pc:sldChg>
      <pc:sldChg chg="modNotesTx">
        <pc:chgData name="Ray, Micki - Office of Teaching and Learning" userId="a08fef2d-e290-42a4-abc6-bdc92162ba8c" providerId="ADAL" clId="{77113BAB-0C2D-420C-807C-CA9DC600153D}" dt="2023-02-27T20:23:29.592" v="47" actId="6549"/>
        <pc:sldMkLst>
          <pc:docMk/>
          <pc:sldMk cId="49395742" sldId="2118"/>
        </pc:sldMkLst>
      </pc:sldChg>
      <pc:sldChg chg="modNotesTx">
        <pc:chgData name="Ray, Micki - Office of Teaching and Learning" userId="a08fef2d-e290-42a4-abc6-bdc92162ba8c" providerId="ADAL" clId="{77113BAB-0C2D-420C-807C-CA9DC600153D}" dt="2023-02-27T20:24:47.198" v="85" actId="6549"/>
        <pc:sldMkLst>
          <pc:docMk/>
          <pc:sldMk cId="3535532728" sldId="2119"/>
        </pc:sldMkLst>
      </pc:sldChg>
      <pc:sldChg chg="modNotesTx">
        <pc:chgData name="Ray, Micki - Office of Teaching and Learning" userId="a08fef2d-e290-42a4-abc6-bdc92162ba8c" providerId="ADAL" clId="{77113BAB-0C2D-420C-807C-CA9DC600153D}" dt="2023-02-27T20:25:02.273" v="86" actId="6549"/>
        <pc:sldMkLst>
          <pc:docMk/>
          <pc:sldMk cId="857391279" sldId="212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Pre-Test Average</c:v>
                </c:pt>
              </c:strCache>
            </c:strRef>
          </c:tx>
          <c:spPr>
            <a:pattFill prst="weave">
              <a:fgClr>
                <a:srgbClr val="007780"/>
              </a:fgClr>
              <a:bgClr>
                <a:schemeClr val="bg1"/>
              </a:bgClr>
            </a:pattFill>
            <a:ln>
              <a:noFill/>
            </a:ln>
            <a:effectLst/>
          </c:spPr>
          <c:invertIfNegative val="0"/>
          <c:dLbls>
            <c:dLbl>
              <c:idx val="0"/>
              <c:tx>
                <c:rich>
                  <a:bodyPr/>
                  <a:lstStyle/>
                  <a:p>
                    <a:fld id="{2C041804-B1EF-40DD-88D5-472F8E9A56A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95-4F55-B2A7-004F091C47A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Phase 1 Participants </c:v>
                </c:pt>
              </c:strCache>
            </c:strRef>
          </c:cat>
          <c:val>
            <c:numRef>
              <c:f>Sheet1!$B$2</c:f>
              <c:numCache>
                <c:formatCode>General</c:formatCode>
                <c:ptCount val="1"/>
                <c:pt idx="0">
                  <c:v>61</c:v>
                </c:pt>
              </c:numCache>
            </c:numRef>
          </c:val>
          <c:extLst>
            <c:ext xmlns:c16="http://schemas.microsoft.com/office/drawing/2014/chart" uri="{C3380CC4-5D6E-409C-BE32-E72D297353CC}">
              <c16:uniqueId val="{00000000-8C95-4F55-B2A7-004F091C47A6}"/>
            </c:ext>
          </c:extLst>
        </c:ser>
        <c:ser>
          <c:idx val="1"/>
          <c:order val="1"/>
          <c:tx>
            <c:strRef>
              <c:f>Sheet1!$C$1</c:f>
              <c:strCache>
                <c:ptCount val="1"/>
                <c:pt idx="0">
                  <c:v>Post-Test Average</c:v>
                </c:pt>
              </c:strCache>
            </c:strRef>
          </c:tx>
          <c:spPr>
            <a:pattFill prst="pct80">
              <a:fgClr>
                <a:srgbClr val="102649"/>
              </a:fgClr>
              <a:bgClr>
                <a:schemeClr val="bg1"/>
              </a:bgClr>
            </a:pattFill>
            <a:ln>
              <a:noFill/>
            </a:ln>
            <a:effectLst/>
          </c:spPr>
          <c:invertIfNegative val="0"/>
          <c:dPt>
            <c:idx val="0"/>
            <c:invertIfNegative val="0"/>
            <c:bubble3D val="0"/>
            <c:spPr>
              <a:pattFill prst="pct80">
                <a:fgClr>
                  <a:srgbClr val="102649"/>
                </a:fgClr>
                <a:bgClr>
                  <a:schemeClr val="bg1"/>
                </a:bgClr>
              </a:pattFill>
              <a:ln>
                <a:noFill/>
              </a:ln>
              <a:effectLst>
                <a:outerShdw blurRad="50800" dist="50800" dir="5400000" sx="1000" sy="1000" algn="ctr" rotWithShape="0">
                  <a:srgbClr val="000000">
                    <a:alpha val="43137"/>
                  </a:srgbClr>
                </a:outerShdw>
              </a:effectLst>
            </c:spPr>
            <c:extLst>
              <c:ext xmlns:c16="http://schemas.microsoft.com/office/drawing/2014/chart" uri="{C3380CC4-5D6E-409C-BE32-E72D297353CC}">
                <c16:uniqueId val="{00000004-8C95-4F55-B2A7-004F091C47A6}"/>
              </c:ext>
            </c:extLst>
          </c:dPt>
          <c:dLbls>
            <c:dLbl>
              <c:idx val="0"/>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fld id="{C9449461-B34E-4E9F-9B52-3CBF5F8EC603}" type="VALUE">
                      <a:rPr lang="en-US" smtClean="0"/>
                      <a:pPr>
                        <a:defRPr sz="2400" b="1"/>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C95-4F55-B2A7-004F091C47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Phase 1 Participants </c:v>
                </c:pt>
              </c:strCache>
            </c:strRef>
          </c:cat>
          <c:val>
            <c:numRef>
              <c:f>Sheet1!$C$2</c:f>
              <c:numCache>
                <c:formatCode>General</c:formatCode>
                <c:ptCount val="1"/>
                <c:pt idx="0">
                  <c:v>93</c:v>
                </c:pt>
              </c:numCache>
            </c:numRef>
          </c:val>
          <c:extLst>
            <c:ext xmlns:c16="http://schemas.microsoft.com/office/drawing/2014/chart" uri="{C3380CC4-5D6E-409C-BE32-E72D297353CC}">
              <c16:uniqueId val="{00000001-8C95-4F55-B2A7-004F091C47A6}"/>
            </c:ext>
          </c:extLst>
        </c:ser>
        <c:dLbls>
          <c:showLegendKey val="0"/>
          <c:showVal val="0"/>
          <c:showCatName val="0"/>
          <c:showSerName val="0"/>
          <c:showPercent val="0"/>
          <c:showBubbleSize val="0"/>
        </c:dLbls>
        <c:gapWidth val="75"/>
        <c:axId val="2097048320"/>
        <c:axId val="2097051648"/>
      </c:barChart>
      <c:catAx>
        <c:axId val="20970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051648"/>
        <c:crosses val="autoZero"/>
        <c:auto val="1"/>
        <c:lblAlgn val="ctr"/>
        <c:lblOffset val="100"/>
        <c:noMultiLvlLbl val="0"/>
      </c:catAx>
      <c:valAx>
        <c:axId val="2097051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70483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I</a:t>
            </a:r>
            <a:r>
              <a:rPr lang="en-US" sz="2400" b="1" baseline="0"/>
              <a:t> have learned new information from participating in LETRS</a:t>
            </a:r>
          </a:p>
          <a:p>
            <a:pPr>
              <a:defRPr sz="2400"/>
            </a:pPr>
            <a:endParaRPr lang="en-US" sz="2400" b="1" baseline="0"/>
          </a:p>
          <a:p>
            <a:pPr>
              <a:defRPr sz="2400"/>
            </a:pPr>
            <a:r>
              <a:rPr lang="en-US" sz="1600" b="0" baseline="0"/>
              <a:t>Strongly Disagree 			Strongly Agree</a:t>
            </a:r>
          </a:p>
          <a:p>
            <a:pPr>
              <a:defRPr sz="2400"/>
            </a:pPr>
            <a:r>
              <a:rPr lang="en-US" sz="2400" b="1" baseline="0"/>
              <a:t> </a:t>
            </a:r>
            <a:endParaRPr lang="en-US" sz="2400" b="1"/>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275959645669295E-2"/>
          <c:y val="0.16850380361074044"/>
          <c:w val="0.92972404035433076"/>
          <c:h val="0.80982241573434943"/>
        </c:manualLayout>
      </c:layout>
      <c:barChart>
        <c:barDir val="col"/>
        <c:grouping val="clustered"/>
        <c:varyColors val="0"/>
        <c:ser>
          <c:idx val="0"/>
          <c:order val="0"/>
          <c:tx>
            <c:strRef>
              <c:f>Sheet1!$B$1</c:f>
              <c:strCache>
                <c:ptCount val="1"/>
                <c:pt idx="0">
                  <c:v>1</c:v>
                </c:pt>
              </c:strCache>
            </c:strRef>
          </c:tx>
          <c:spPr>
            <a:pattFill prst="pct50">
              <a:fgClr>
                <a:srgbClr val="7030A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c:v>
                </c:pt>
              </c:numCache>
            </c:numRef>
          </c:val>
          <c:extLst>
            <c:ext xmlns:c16="http://schemas.microsoft.com/office/drawing/2014/chart" uri="{C3380CC4-5D6E-409C-BE32-E72D297353CC}">
              <c16:uniqueId val="{00000000-9C25-4CBB-A924-B634838FD9D9}"/>
            </c:ext>
          </c:extLst>
        </c:ser>
        <c:ser>
          <c:idx val="1"/>
          <c:order val="1"/>
          <c:tx>
            <c:strRef>
              <c:f>Sheet1!$C$1</c:f>
              <c:strCache>
                <c:ptCount val="1"/>
                <c:pt idx="0">
                  <c:v>2</c:v>
                </c:pt>
              </c:strCache>
            </c:strRef>
          </c:tx>
          <c:spPr>
            <a:pattFill prst="solidDmn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7</c:v>
                </c:pt>
              </c:numCache>
            </c:numRef>
          </c:val>
          <c:extLst>
            <c:ext xmlns:c16="http://schemas.microsoft.com/office/drawing/2014/chart" uri="{C3380CC4-5D6E-409C-BE32-E72D297353CC}">
              <c16:uniqueId val="{00000001-9C25-4CBB-A924-B634838FD9D9}"/>
            </c:ext>
          </c:extLst>
        </c:ser>
        <c:ser>
          <c:idx val="2"/>
          <c:order val="2"/>
          <c:tx>
            <c:strRef>
              <c:f>Sheet1!$D$1</c:f>
              <c:strCache>
                <c:ptCount val="1"/>
                <c:pt idx="0">
                  <c:v>3</c:v>
                </c:pt>
              </c:strCache>
            </c:strRef>
          </c:tx>
          <c:spPr>
            <a:pattFill prst="pct40">
              <a:fgClr>
                <a:schemeClr val="bg2">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18</c:v>
                </c:pt>
              </c:numCache>
            </c:numRef>
          </c:val>
          <c:extLst>
            <c:ext xmlns:c16="http://schemas.microsoft.com/office/drawing/2014/chart" uri="{C3380CC4-5D6E-409C-BE32-E72D297353CC}">
              <c16:uniqueId val="{00000002-9C25-4CBB-A924-B634838FD9D9}"/>
            </c:ext>
          </c:extLst>
        </c:ser>
        <c:ser>
          <c:idx val="3"/>
          <c:order val="3"/>
          <c:tx>
            <c:strRef>
              <c:f>Sheet1!$E$1</c:f>
              <c:strCache>
                <c:ptCount val="1"/>
                <c:pt idx="0">
                  <c:v>4</c:v>
                </c:pt>
              </c:strCache>
            </c:strRef>
          </c:tx>
          <c:spPr>
            <a:pattFill prst="pct75">
              <a:fgClr>
                <a:srgbClr val="007780"/>
              </a:fgClr>
              <a:bgClr>
                <a:schemeClr val="bg1"/>
              </a:bgClr>
            </a:pattFill>
            <a:ln>
              <a:noFill/>
            </a:ln>
            <a:effectLst/>
          </c:spPr>
          <c:invertIfNegative val="0"/>
          <c:dPt>
            <c:idx val="0"/>
            <c:invertIfNegative val="0"/>
            <c:bubble3D val="0"/>
            <c:spPr>
              <a:pattFill prst="weave">
                <a:fgClr>
                  <a:srgbClr val="007780"/>
                </a:fgClr>
                <a:bgClr>
                  <a:schemeClr val="bg1"/>
                </a:bgClr>
              </a:pattFill>
              <a:ln>
                <a:noFill/>
              </a:ln>
              <a:effectLst/>
            </c:spPr>
            <c:extLst>
              <c:ext xmlns:c16="http://schemas.microsoft.com/office/drawing/2014/chart" uri="{C3380CC4-5D6E-409C-BE32-E72D297353CC}">
                <c16:uniqueId val="{00000002-A055-43D4-BFEE-092CCDF474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88</c:v>
                </c:pt>
              </c:numCache>
            </c:numRef>
          </c:val>
          <c:extLst>
            <c:ext xmlns:c16="http://schemas.microsoft.com/office/drawing/2014/chart" uri="{C3380CC4-5D6E-409C-BE32-E72D297353CC}">
              <c16:uniqueId val="{00000003-9C25-4CBB-A924-B634838FD9D9}"/>
            </c:ext>
          </c:extLst>
        </c:ser>
        <c:ser>
          <c:idx val="4"/>
          <c:order val="4"/>
          <c:tx>
            <c:strRef>
              <c:f>Sheet1!$F$1</c:f>
              <c:strCache>
                <c:ptCount val="1"/>
                <c:pt idx="0">
                  <c:v>5</c:v>
                </c:pt>
              </c:strCache>
            </c:strRef>
          </c:tx>
          <c:spPr>
            <a:pattFill prst="trellis">
              <a:fgClr>
                <a:srgbClr val="102649"/>
              </a:fgClr>
              <a:bgClr>
                <a:schemeClr val="bg1"/>
              </a:bgClr>
            </a:pattFill>
            <a:ln>
              <a:noFill/>
            </a:ln>
            <a:effectLst/>
          </c:spPr>
          <c:invertIfNegative val="0"/>
          <c:dPt>
            <c:idx val="0"/>
            <c:invertIfNegative val="0"/>
            <c:bubble3D val="0"/>
            <c:spPr>
              <a:pattFill prst="pct80">
                <a:fgClr>
                  <a:srgbClr val="102649"/>
                </a:fgClr>
                <a:bgClr>
                  <a:schemeClr val="bg1"/>
                </a:bgClr>
              </a:pattFill>
              <a:ln>
                <a:noFill/>
              </a:ln>
              <a:effectLst/>
            </c:spPr>
            <c:extLst>
              <c:ext xmlns:c16="http://schemas.microsoft.com/office/drawing/2014/chart" uri="{C3380CC4-5D6E-409C-BE32-E72D297353CC}">
                <c16:uniqueId val="{00000000-599E-4350-848F-AC5B05ECA94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318</c:v>
                </c:pt>
              </c:numCache>
            </c:numRef>
          </c:val>
          <c:extLst>
            <c:ext xmlns:c16="http://schemas.microsoft.com/office/drawing/2014/chart" uri="{C3380CC4-5D6E-409C-BE32-E72D297353CC}">
              <c16:uniqueId val="{00000004-9C25-4CBB-A924-B634838FD9D9}"/>
            </c:ext>
          </c:extLst>
        </c:ser>
        <c:dLbls>
          <c:dLblPos val="outEnd"/>
          <c:showLegendKey val="0"/>
          <c:showVal val="1"/>
          <c:showCatName val="0"/>
          <c:showSerName val="0"/>
          <c:showPercent val="0"/>
          <c:showBubbleSize val="0"/>
        </c:dLbls>
        <c:gapWidth val="219"/>
        <c:overlap val="-27"/>
        <c:axId val="860987008"/>
        <c:axId val="860985344"/>
      </c:barChart>
      <c:catAx>
        <c:axId val="8609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985344"/>
        <c:crosses val="autoZero"/>
        <c:auto val="1"/>
        <c:lblAlgn val="ctr"/>
        <c:lblOffset val="100"/>
        <c:noMultiLvlLbl val="0"/>
      </c:catAx>
      <c:valAx>
        <c:axId val="86098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987008"/>
        <c:crosses val="autoZero"/>
        <c:crossBetween val="between"/>
      </c:valAx>
      <c:spPr>
        <a:noFill/>
        <a:ln>
          <a:noFill/>
        </a:ln>
        <a:effectLst/>
      </c:spPr>
    </c:plotArea>
    <c:legend>
      <c:legendPos val="t"/>
      <c:layout>
        <c:manualLayout>
          <c:xMode val="edge"/>
          <c:yMode val="edge"/>
          <c:x val="0.28411361867423862"/>
          <c:y val="0.12173345735157463"/>
          <c:w val="0.38143332276337222"/>
          <c:h val="5.4751184521352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I</a:t>
            </a:r>
            <a:r>
              <a:rPr lang="en-US" sz="2400" b="1" baseline="0"/>
              <a:t> have learned relevant information from participating in LETRS</a:t>
            </a:r>
          </a:p>
          <a:p>
            <a:pPr>
              <a:defRPr sz="2400"/>
            </a:pPr>
            <a:endParaRPr lang="en-US" sz="2400" b="1" baseline="0"/>
          </a:p>
          <a:p>
            <a:pPr>
              <a:defRPr sz="2400"/>
            </a:pPr>
            <a:r>
              <a:rPr lang="en-US" sz="1600" b="0" baseline="0"/>
              <a:t>Strongly Disagree		 Strongly Agree </a:t>
            </a:r>
            <a:endParaRPr lang="en-US" sz="1600" b="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275969655053352E-2"/>
          <c:y val="0.1466707471477722"/>
          <c:w val="0.92972404035433076"/>
          <c:h val="0.80982241573434943"/>
        </c:manualLayout>
      </c:layout>
      <c:barChart>
        <c:barDir val="col"/>
        <c:grouping val="clustered"/>
        <c:varyColors val="0"/>
        <c:ser>
          <c:idx val="0"/>
          <c:order val="0"/>
          <c:tx>
            <c:strRef>
              <c:f>Sheet1!$B$1</c:f>
              <c:strCache>
                <c:ptCount val="1"/>
                <c:pt idx="0">
                  <c:v>1</c:v>
                </c:pt>
              </c:strCache>
            </c:strRef>
          </c:tx>
          <c:spPr>
            <a:pattFill prst="pct50">
              <a:fgClr>
                <a:srgbClr val="7030A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c:v>
                </c:pt>
              </c:numCache>
            </c:numRef>
          </c:val>
          <c:extLst>
            <c:ext xmlns:c16="http://schemas.microsoft.com/office/drawing/2014/chart" uri="{C3380CC4-5D6E-409C-BE32-E72D297353CC}">
              <c16:uniqueId val="{00000000-A1A4-4EA9-9F2C-09451D8CE25F}"/>
            </c:ext>
          </c:extLst>
        </c:ser>
        <c:ser>
          <c:idx val="1"/>
          <c:order val="1"/>
          <c:tx>
            <c:strRef>
              <c:f>Sheet1!$C$1</c:f>
              <c:strCache>
                <c:ptCount val="1"/>
                <c:pt idx="0">
                  <c:v>2</c:v>
                </c:pt>
              </c:strCache>
            </c:strRef>
          </c:tx>
          <c:spPr>
            <a:pattFill prst="solidDmn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8</c:v>
                </c:pt>
              </c:numCache>
            </c:numRef>
          </c:val>
          <c:extLst>
            <c:ext xmlns:c16="http://schemas.microsoft.com/office/drawing/2014/chart" uri="{C3380CC4-5D6E-409C-BE32-E72D297353CC}">
              <c16:uniqueId val="{00000001-A1A4-4EA9-9F2C-09451D8CE25F}"/>
            </c:ext>
          </c:extLst>
        </c:ser>
        <c:ser>
          <c:idx val="2"/>
          <c:order val="2"/>
          <c:tx>
            <c:strRef>
              <c:f>Sheet1!$D$1</c:f>
              <c:strCache>
                <c:ptCount val="1"/>
                <c:pt idx="0">
                  <c:v>3</c:v>
                </c:pt>
              </c:strCache>
            </c:strRef>
          </c:tx>
          <c:spPr>
            <a:solidFill>
              <a:schemeClr val="accent3"/>
            </a:solidFill>
            <a:ln>
              <a:noFill/>
            </a:ln>
            <a:effectLst/>
          </c:spPr>
          <c:invertIfNegative val="0"/>
          <c:dPt>
            <c:idx val="0"/>
            <c:invertIfNegative val="0"/>
            <c:bubble3D val="0"/>
            <c:spPr>
              <a:pattFill prst="pct40">
                <a:fgClr>
                  <a:schemeClr val="bg2">
                    <a:lumMod val="50000"/>
                  </a:schemeClr>
                </a:fgClr>
                <a:bgClr>
                  <a:schemeClr val="bg1"/>
                </a:bgClr>
              </a:pattFill>
              <a:ln>
                <a:noFill/>
              </a:ln>
              <a:effectLst/>
            </c:spPr>
            <c:extLst>
              <c:ext xmlns:c16="http://schemas.microsoft.com/office/drawing/2014/chart" uri="{C3380CC4-5D6E-409C-BE32-E72D297353CC}">
                <c16:uniqueId val="{00000003-7B72-4AD0-B2B2-F6F2DAD1BB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26</c:v>
                </c:pt>
              </c:numCache>
            </c:numRef>
          </c:val>
          <c:extLst>
            <c:ext xmlns:c16="http://schemas.microsoft.com/office/drawing/2014/chart" uri="{C3380CC4-5D6E-409C-BE32-E72D297353CC}">
              <c16:uniqueId val="{00000002-A1A4-4EA9-9F2C-09451D8CE25F}"/>
            </c:ext>
          </c:extLst>
        </c:ser>
        <c:ser>
          <c:idx val="3"/>
          <c:order val="3"/>
          <c:tx>
            <c:strRef>
              <c:f>Sheet1!$E$1</c:f>
              <c:strCache>
                <c:ptCount val="1"/>
                <c:pt idx="0">
                  <c:v>4</c:v>
                </c:pt>
              </c:strCache>
            </c:strRef>
          </c:tx>
          <c:spPr>
            <a:pattFill prst="solidDmnd">
              <a:fgClr>
                <a:srgbClr val="007780"/>
              </a:fgClr>
              <a:bgClr>
                <a:schemeClr val="bg1"/>
              </a:bgClr>
            </a:pattFill>
            <a:ln>
              <a:noFill/>
            </a:ln>
            <a:effectLst/>
          </c:spPr>
          <c:invertIfNegative val="0"/>
          <c:dPt>
            <c:idx val="0"/>
            <c:invertIfNegative val="0"/>
            <c:bubble3D val="0"/>
            <c:spPr>
              <a:pattFill prst="weave">
                <a:fgClr>
                  <a:srgbClr val="007780"/>
                </a:fgClr>
                <a:bgClr>
                  <a:schemeClr val="bg1"/>
                </a:bgClr>
              </a:pattFill>
              <a:ln>
                <a:noFill/>
              </a:ln>
              <a:effectLst/>
            </c:spPr>
            <c:extLst>
              <c:ext xmlns:c16="http://schemas.microsoft.com/office/drawing/2014/chart" uri="{C3380CC4-5D6E-409C-BE32-E72D297353CC}">
                <c16:uniqueId val="{00000002-7B72-4AD0-B2B2-F6F2DAD1BB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91</c:v>
                </c:pt>
              </c:numCache>
            </c:numRef>
          </c:val>
          <c:extLst>
            <c:ext xmlns:c16="http://schemas.microsoft.com/office/drawing/2014/chart" uri="{C3380CC4-5D6E-409C-BE32-E72D297353CC}">
              <c16:uniqueId val="{00000003-A1A4-4EA9-9F2C-09451D8CE25F}"/>
            </c:ext>
          </c:extLst>
        </c:ser>
        <c:ser>
          <c:idx val="4"/>
          <c:order val="4"/>
          <c:tx>
            <c:strRef>
              <c:f>Sheet1!$F$1</c:f>
              <c:strCache>
                <c:ptCount val="1"/>
                <c:pt idx="0">
                  <c:v>5</c:v>
                </c:pt>
              </c:strCache>
            </c:strRef>
          </c:tx>
          <c:spPr>
            <a:pattFill prst="pct80">
              <a:fgClr>
                <a:srgbClr val="102649"/>
              </a:fgClr>
              <a:bgClr>
                <a:schemeClr val="bg1"/>
              </a:bgClr>
            </a:pattFill>
            <a:ln>
              <a:noFill/>
            </a:ln>
            <a:effectLst/>
          </c:spPr>
          <c:invertIfNegative val="0"/>
          <c:dLbls>
            <c:spPr>
              <a:pattFill prst="pct5">
                <a:fgClr>
                  <a:srgbClr val="007780"/>
                </a:fgClr>
                <a:bgClr>
                  <a:schemeClr val="bg1"/>
                </a:bgClr>
              </a:patt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306</c:v>
                </c:pt>
              </c:numCache>
            </c:numRef>
          </c:val>
          <c:extLst>
            <c:ext xmlns:c16="http://schemas.microsoft.com/office/drawing/2014/chart" uri="{C3380CC4-5D6E-409C-BE32-E72D297353CC}">
              <c16:uniqueId val="{00000004-A1A4-4EA9-9F2C-09451D8CE25F}"/>
            </c:ext>
          </c:extLst>
        </c:ser>
        <c:dLbls>
          <c:dLblPos val="outEnd"/>
          <c:showLegendKey val="0"/>
          <c:showVal val="1"/>
          <c:showCatName val="0"/>
          <c:showSerName val="0"/>
          <c:showPercent val="0"/>
          <c:showBubbleSize val="0"/>
        </c:dLbls>
        <c:gapWidth val="219"/>
        <c:overlap val="-27"/>
        <c:axId val="860987008"/>
        <c:axId val="860985344"/>
      </c:barChart>
      <c:catAx>
        <c:axId val="8609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985344"/>
        <c:crosses val="autoZero"/>
        <c:auto val="1"/>
        <c:lblAlgn val="ctr"/>
        <c:lblOffset val="100"/>
        <c:noMultiLvlLbl val="0"/>
      </c:catAx>
      <c:valAx>
        <c:axId val="86098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987008"/>
        <c:crosses val="autoZero"/>
        <c:crossBetween val="between"/>
      </c:valAx>
      <c:spPr>
        <a:noFill/>
        <a:ln>
          <a:noFill/>
        </a:ln>
        <a:effectLst/>
      </c:spPr>
    </c:plotArea>
    <c:legend>
      <c:legendPos val="t"/>
      <c:layout>
        <c:manualLayout>
          <c:xMode val="edge"/>
          <c:yMode val="edge"/>
          <c:x val="0.29628121000857821"/>
          <c:y val="9.2463036260997028E-2"/>
          <c:w val="0.38370781824646777"/>
          <c:h val="5.61982850090849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baseline="0"/>
              <a:t>LETRS will help me better meet the diverse learning needs of early readers.</a:t>
            </a:r>
          </a:p>
          <a:p>
            <a:pPr>
              <a:defRPr sz="2000"/>
            </a:pPr>
            <a:endParaRPr lang="en-US" sz="2000" b="1" baseline="0"/>
          </a:p>
          <a:p>
            <a:pPr>
              <a:defRPr sz="2000"/>
            </a:pPr>
            <a:r>
              <a:rPr lang="en-US" sz="1600" b="0" baseline="0"/>
              <a:t>Strongly Disagree 		Strongly Agree </a:t>
            </a:r>
            <a:endParaRPr lang="en-US" sz="1600" b="0"/>
          </a:p>
        </c:rich>
      </c:tx>
      <c:layout>
        <c:manualLayout>
          <c:xMode val="edge"/>
          <c:yMode val="edge"/>
          <c:x val="0.11940325409934759"/>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275959645669295E-2"/>
          <c:y val="0.16850380361074044"/>
          <c:w val="0.92972404035433076"/>
          <c:h val="0.80982241573434943"/>
        </c:manualLayout>
      </c:layout>
      <c:barChart>
        <c:barDir val="col"/>
        <c:grouping val="clustered"/>
        <c:varyColors val="0"/>
        <c:ser>
          <c:idx val="0"/>
          <c:order val="0"/>
          <c:tx>
            <c:strRef>
              <c:f>Sheet1!$B$1</c:f>
              <c:strCache>
                <c:ptCount val="1"/>
                <c:pt idx="0">
                  <c:v>1</c:v>
                </c:pt>
              </c:strCache>
            </c:strRef>
          </c:tx>
          <c:spPr>
            <a:pattFill prst="pct50">
              <a:fgClr>
                <a:srgbClr val="7030A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c:v>
                </c:pt>
              </c:numCache>
            </c:numRef>
          </c:val>
          <c:extLst>
            <c:ext xmlns:c16="http://schemas.microsoft.com/office/drawing/2014/chart" uri="{C3380CC4-5D6E-409C-BE32-E72D297353CC}">
              <c16:uniqueId val="{00000000-0E6A-490F-BC73-C9E30B974265}"/>
            </c:ext>
          </c:extLst>
        </c:ser>
        <c:ser>
          <c:idx val="1"/>
          <c:order val="1"/>
          <c:tx>
            <c:strRef>
              <c:f>Sheet1!$C$1</c:f>
              <c:strCache>
                <c:ptCount val="1"/>
                <c:pt idx="0">
                  <c:v>2</c:v>
                </c:pt>
              </c:strCache>
            </c:strRef>
          </c:tx>
          <c:spPr>
            <a:pattFill prst="solidDmnd">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8</c:v>
                </c:pt>
              </c:numCache>
            </c:numRef>
          </c:val>
          <c:extLst>
            <c:ext xmlns:c16="http://schemas.microsoft.com/office/drawing/2014/chart" uri="{C3380CC4-5D6E-409C-BE32-E72D297353CC}">
              <c16:uniqueId val="{00000001-0E6A-490F-BC73-C9E30B974265}"/>
            </c:ext>
          </c:extLst>
        </c:ser>
        <c:ser>
          <c:idx val="2"/>
          <c:order val="2"/>
          <c:tx>
            <c:strRef>
              <c:f>Sheet1!$D$1</c:f>
              <c:strCache>
                <c:ptCount val="1"/>
                <c:pt idx="0">
                  <c:v>3</c:v>
                </c:pt>
              </c:strCache>
            </c:strRef>
          </c:tx>
          <c:spPr>
            <a:pattFill prst="pct40">
              <a:fgClr>
                <a:schemeClr val="bg2">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29</c:v>
                </c:pt>
              </c:numCache>
            </c:numRef>
          </c:val>
          <c:extLst>
            <c:ext xmlns:c16="http://schemas.microsoft.com/office/drawing/2014/chart" uri="{C3380CC4-5D6E-409C-BE32-E72D297353CC}">
              <c16:uniqueId val="{00000002-0E6A-490F-BC73-C9E30B974265}"/>
            </c:ext>
          </c:extLst>
        </c:ser>
        <c:ser>
          <c:idx val="3"/>
          <c:order val="3"/>
          <c:tx>
            <c:strRef>
              <c:f>Sheet1!$E$1</c:f>
              <c:strCache>
                <c:ptCount val="1"/>
                <c:pt idx="0">
                  <c:v>4</c:v>
                </c:pt>
              </c:strCache>
            </c:strRef>
          </c:tx>
          <c:spPr>
            <a:solidFill>
              <a:schemeClr val="accent4"/>
            </a:solidFill>
            <a:ln>
              <a:noFill/>
            </a:ln>
            <a:effectLst/>
          </c:spPr>
          <c:invertIfNegative val="0"/>
          <c:dPt>
            <c:idx val="0"/>
            <c:invertIfNegative val="0"/>
            <c:bubble3D val="0"/>
            <c:spPr>
              <a:pattFill prst="weave">
                <a:fgClr>
                  <a:srgbClr val="007780"/>
                </a:fgClr>
                <a:bgClr>
                  <a:schemeClr val="bg1"/>
                </a:bgClr>
              </a:pattFill>
              <a:ln>
                <a:noFill/>
              </a:ln>
              <a:effectLst/>
            </c:spPr>
            <c:extLst>
              <c:ext xmlns:c16="http://schemas.microsoft.com/office/drawing/2014/chart" uri="{C3380CC4-5D6E-409C-BE32-E72D297353CC}">
                <c16:uniqueId val="{00000000-D6B3-4DF6-A40B-1B099CAC74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84</c:v>
                </c:pt>
              </c:numCache>
            </c:numRef>
          </c:val>
          <c:extLst>
            <c:ext xmlns:c16="http://schemas.microsoft.com/office/drawing/2014/chart" uri="{C3380CC4-5D6E-409C-BE32-E72D297353CC}">
              <c16:uniqueId val="{00000003-0E6A-490F-BC73-C9E30B974265}"/>
            </c:ext>
          </c:extLst>
        </c:ser>
        <c:ser>
          <c:idx val="4"/>
          <c:order val="4"/>
          <c:tx>
            <c:strRef>
              <c:f>Sheet1!$F$1</c:f>
              <c:strCache>
                <c:ptCount val="1"/>
                <c:pt idx="0">
                  <c:v>5</c:v>
                </c:pt>
              </c:strCache>
            </c:strRef>
          </c:tx>
          <c:spPr>
            <a:pattFill prst="pct80">
              <a:fgClr>
                <a:srgbClr val="102649"/>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310</c:v>
                </c:pt>
              </c:numCache>
            </c:numRef>
          </c:val>
          <c:extLst>
            <c:ext xmlns:c16="http://schemas.microsoft.com/office/drawing/2014/chart" uri="{C3380CC4-5D6E-409C-BE32-E72D297353CC}">
              <c16:uniqueId val="{00000004-0E6A-490F-BC73-C9E30B974265}"/>
            </c:ext>
          </c:extLst>
        </c:ser>
        <c:dLbls>
          <c:dLblPos val="outEnd"/>
          <c:showLegendKey val="0"/>
          <c:showVal val="1"/>
          <c:showCatName val="0"/>
          <c:showSerName val="0"/>
          <c:showPercent val="0"/>
          <c:showBubbleSize val="0"/>
        </c:dLbls>
        <c:gapWidth val="219"/>
        <c:overlap val="-27"/>
        <c:axId val="860987008"/>
        <c:axId val="860985344"/>
      </c:barChart>
      <c:catAx>
        <c:axId val="8609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985344"/>
        <c:crosses val="autoZero"/>
        <c:auto val="1"/>
        <c:lblAlgn val="ctr"/>
        <c:lblOffset val="100"/>
        <c:noMultiLvlLbl val="0"/>
      </c:catAx>
      <c:valAx>
        <c:axId val="86098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987008"/>
        <c:crosses val="autoZero"/>
        <c:crossBetween val="between"/>
      </c:valAx>
      <c:spPr>
        <a:noFill/>
        <a:ln>
          <a:noFill/>
        </a:ln>
        <a:effectLst/>
      </c:spPr>
    </c:plotArea>
    <c:legend>
      <c:legendPos val="t"/>
      <c:layout>
        <c:manualLayout>
          <c:xMode val="edge"/>
          <c:yMode val="edge"/>
          <c:x val="0.25147549836372174"/>
          <c:y val="3.9804702024548964E-2"/>
          <c:w val="0.49930893467792464"/>
          <c:h val="8.77674653210412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C3C96-5B7F-4E5C-AFCE-142A5E5CAECF}"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1560-D506-4BEE-8D46-B8FCEDFF9FED}" type="slidenum">
              <a:rPr lang="en-US" smtClean="0"/>
              <a:t>‹#›</a:t>
            </a:fld>
            <a:endParaRPr lang="en-US"/>
          </a:p>
        </p:txBody>
      </p:sp>
    </p:spTree>
    <p:extLst>
      <p:ext uri="{BB962C8B-B14F-4D97-AF65-F5344CB8AC3E}">
        <p14:creationId xmlns:p14="http://schemas.microsoft.com/office/powerpoint/2010/main" val="279757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1</a:t>
            </a:fld>
            <a:endParaRPr lang="en-US"/>
          </a:p>
        </p:txBody>
      </p:sp>
    </p:spTree>
    <p:extLst>
      <p:ext uri="{BB962C8B-B14F-4D97-AF65-F5344CB8AC3E}">
        <p14:creationId xmlns:p14="http://schemas.microsoft.com/office/powerpoint/2010/main" val="3921192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10</a:t>
            </a:fld>
            <a:endParaRPr lang="en-US"/>
          </a:p>
        </p:txBody>
      </p:sp>
    </p:spTree>
    <p:extLst>
      <p:ext uri="{BB962C8B-B14F-4D97-AF65-F5344CB8AC3E}">
        <p14:creationId xmlns:p14="http://schemas.microsoft.com/office/powerpoint/2010/main" val="343155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500"/>
              </a:spcBef>
              <a:buFont typeface="Arial"/>
              <a:buChar char="•"/>
            </a:pPr>
            <a:endParaRPr lang="en-US" dirty="0">
              <a:cs typeface="Calibri"/>
            </a:endParaRPr>
          </a:p>
          <a:p>
            <a:pPr marL="628650" lvl="1" indent="-171450">
              <a:lnSpc>
                <a:spcPct val="90000"/>
              </a:lnSpc>
              <a:spcBef>
                <a:spcPts val="500"/>
              </a:spcBef>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11</a:t>
            </a:fld>
            <a:endParaRPr lang="en-US"/>
          </a:p>
        </p:txBody>
      </p:sp>
    </p:spTree>
    <p:extLst>
      <p:ext uri="{BB962C8B-B14F-4D97-AF65-F5344CB8AC3E}">
        <p14:creationId xmlns:p14="http://schemas.microsoft.com/office/powerpoint/2010/main" val="364744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12</a:t>
            </a:fld>
            <a:endParaRPr lang="en-US"/>
          </a:p>
        </p:txBody>
      </p:sp>
    </p:spTree>
    <p:extLst>
      <p:ext uri="{BB962C8B-B14F-4D97-AF65-F5344CB8AC3E}">
        <p14:creationId xmlns:p14="http://schemas.microsoft.com/office/powerpoint/2010/main" val="2919290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13</a:t>
            </a:fld>
            <a:endParaRPr lang="en-US"/>
          </a:p>
        </p:txBody>
      </p:sp>
    </p:spTree>
    <p:extLst>
      <p:ext uri="{BB962C8B-B14F-4D97-AF65-F5344CB8AC3E}">
        <p14:creationId xmlns:p14="http://schemas.microsoft.com/office/powerpoint/2010/main" val="426836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14</a:t>
            </a:fld>
            <a:endParaRPr lang="en-US"/>
          </a:p>
        </p:txBody>
      </p:sp>
    </p:spTree>
    <p:extLst>
      <p:ext uri="{BB962C8B-B14F-4D97-AF65-F5344CB8AC3E}">
        <p14:creationId xmlns:p14="http://schemas.microsoft.com/office/powerpoint/2010/main" val="335875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15</a:t>
            </a:fld>
            <a:endParaRPr lang="en-US"/>
          </a:p>
        </p:txBody>
      </p:sp>
    </p:spTree>
    <p:extLst>
      <p:ext uri="{BB962C8B-B14F-4D97-AF65-F5344CB8AC3E}">
        <p14:creationId xmlns:p14="http://schemas.microsoft.com/office/powerpoint/2010/main" val="318856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16</a:t>
            </a:fld>
            <a:endParaRPr lang="en-US"/>
          </a:p>
        </p:txBody>
      </p:sp>
    </p:spTree>
    <p:extLst>
      <p:ext uri="{BB962C8B-B14F-4D97-AF65-F5344CB8AC3E}">
        <p14:creationId xmlns:p14="http://schemas.microsoft.com/office/powerpoint/2010/main" val="251517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dirty="0">
                <a:effectLst/>
                <a:cs typeface="+mn-lt"/>
              </a:rPr>
            </a:br>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17</a:t>
            </a:fld>
            <a:endParaRPr lang="en-US"/>
          </a:p>
        </p:txBody>
      </p:sp>
    </p:spTree>
    <p:extLst>
      <p:ext uri="{BB962C8B-B14F-4D97-AF65-F5344CB8AC3E}">
        <p14:creationId xmlns:p14="http://schemas.microsoft.com/office/powerpoint/2010/main" val="1692319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Yield to Rep. Bojanowski here as well. </a:t>
            </a:r>
          </a:p>
        </p:txBody>
      </p:sp>
      <p:sp>
        <p:nvSpPr>
          <p:cNvPr id="4" name="Slide Number Placeholder 3"/>
          <p:cNvSpPr>
            <a:spLocks noGrp="1"/>
          </p:cNvSpPr>
          <p:nvPr>
            <p:ph type="sldNum" sz="quarter" idx="5"/>
          </p:nvPr>
        </p:nvSpPr>
        <p:spPr/>
        <p:txBody>
          <a:bodyPr/>
          <a:lstStyle/>
          <a:p>
            <a:fld id="{ECF61560-D506-4BEE-8D46-B8FCEDFF9FED}" type="slidenum">
              <a:rPr lang="en-US" smtClean="0"/>
              <a:t>18</a:t>
            </a:fld>
            <a:endParaRPr lang="en-US"/>
          </a:p>
        </p:txBody>
      </p:sp>
    </p:spTree>
    <p:extLst>
      <p:ext uri="{BB962C8B-B14F-4D97-AF65-F5344CB8AC3E}">
        <p14:creationId xmlns:p14="http://schemas.microsoft.com/office/powerpoint/2010/main" val="3587635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19</a:t>
            </a:fld>
            <a:endParaRPr lang="en-US"/>
          </a:p>
        </p:txBody>
      </p:sp>
    </p:spTree>
    <p:extLst>
      <p:ext uri="{BB962C8B-B14F-4D97-AF65-F5344CB8AC3E}">
        <p14:creationId xmlns:p14="http://schemas.microsoft.com/office/powerpoint/2010/main" val="34518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bac7da40f_1_2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bac7da40f_1_21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spcBef>
                <a:spcPts val="816"/>
              </a:spcBef>
            </a:pPr>
            <a:endParaRPr lang="en-US" dirty="0">
              <a:cs typeface="Calibri" panose="020F0502020204030204"/>
            </a:endParaRPr>
          </a:p>
        </p:txBody>
      </p:sp>
      <p:sp>
        <p:nvSpPr>
          <p:cNvPr id="91" name="Google Shape;91;gfbac7da40f_1_21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a:t>
            </a:fld>
            <a:endParaRPr/>
          </a:p>
        </p:txBody>
      </p:sp>
    </p:spTree>
    <p:extLst>
      <p:ext uri="{BB962C8B-B14F-4D97-AF65-F5344CB8AC3E}">
        <p14:creationId xmlns:p14="http://schemas.microsoft.com/office/powerpoint/2010/main" val="1761175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75CB7-FBD5-4185-9BF5-C0925DBD2A8E}" type="slidenum">
              <a:rPr lang="en-US" smtClean="0"/>
              <a:t>20</a:t>
            </a:fld>
            <a:endParaRPr lang="en-US"/>
          </a:p>
        </p:txBody>
      </p:sp>
    </p:spTree>
    <p:extLst>
      <p:ext uri="{BB962C8B-B14F-4D97-AF65-F5344CB8AC3E}">
        <p14:creationId xmlns:p14="http://schemas.microsoft.com/office/powerpoint/2010/main" val="299293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21</a:t>
            </a:fld>
            <a:endParaRPr lang="en-US"/>
          </a:p>
        </p:txBody>
      </p:sp>
    </p:spTree>
    <p:extLst>
      <p:ext uri="{BB962C8B-B14F-4D97-AF65-F5344CB8AC3E}">
        <p14:creationId xmlns:p14="http://schemas.microsoft.com/office/powerpoint/2010/main" val="234187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22</a:t>
            </a:fld>
            <a:endParaRPr lang="en-US"/>
          </a:p>
        </p:txBody>
      </p:sp>
    </p:spTree>
    <p:extLst>
      <p:ext uri="{BB962C8B-B14F-4D97-AF65-F5344CB8AC3E}">
        <p14:creationId xmlns:p14="http://schemas.microsoft.com/office/powerpoint/2010/main" val="1620639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23</a:t>
            </a:fld>
            <a:endParaRPr lang="en-US"/>
          </a:p>
        </p:txBody>
      </p:sp>
    </p:spTree>
    <p:extLst>
      <p:ext uri="{BB962C8B-B14F-4D97-AF65-F5344CB8AC3E}">
        <p14:creationId xmlns:p14="http://schemas.microsoft.com/office/powerpoint/2010/main" val="3223386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24</a:t>
            </a:fld>
            <a:endParaRPr lang="en-US"/>
          </a:p>
        </p:txBody>
      </p:sp>
    </p:spTree>
    <p:extLst>
      <p:ext uri="{BB962C8B-B14F-4D97-AF65-F5344CB8AC3E}">
        <p14:creationId xmlns:p14="http://schemas.microsoft.com/office/powerpoint/2010/main" val="80273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25</a:t>
            </a:fld>
            <a:endParaRPr lang="en-US"/>
          </a:p>
        </p:txBody>
      </p:sp>
    </p:spTree>
    <p:extLst>
      <p:ext uri="{BB962C8B-B14F-4D97-AF65-F5344CB8AC3E}">
        <p14:creationId xmlns:p14="http://schemas.microsoft.com/office/powerpoint/2010/main" val="3893482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SzPts val="1400"/>
            </a:pPr>
            <a:endParaRPr lang="en-US" dirty="0"/>
          </a:p>
        </p:txBody>
      </p:sp>
      <p:sp>
        <p:nvSpPr>
          <p:cNvPr id="312" name="Google Shape;3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023ff81463_0_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023ff81463_0_1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38150">
              <a:buSzPts val="2100"/>
              <a:defRPr/>
            </a:pPr>
            <a:endParaRPr lang="en-US" dirty="0"/>
          </a:p>
          <a:p>
            <a:pPr marL="438150">
              <a:buSzPts val="2100"/>
              <a:defRPr/>
            </a:pPr>
            <a:endParaRPr lang="en-US" dirty="0">
              <a:ea typeface="Calibri"/>
              <a:cs typeface="Calibri"/>
            </a:endParaRPr>
          </a:p>
          <a:p>
            <a:pPr marL="438150">
              <a:buClr>
                <a:schemeClr val="dk1"/>
              </a:buClr>
              <a:buSzPts val="2100"/>
            </a:pPr>
            <a:endParaRPr lang="en-US" sz="1200" dirty="0">
              <a:solidFill>
                <a:srgbClr val="002060"/>
              </a:solidFill>
              <a:latin typeface="Libre Franklin" panose="020B0604020202020204" charset="0"/>
              <a:ea typeface="Calibri"/>
              <a:cs typeface="Calibri"/>
              <a:sym typeface="Calibri"/>
            </a:endParaRPr>
          </a:p>
        </p:txBody>
      </p:sp>
      <p:sp>
        <p:nvSpPr>
          <p:cNvPr id="97" name="Google Shape;97;g1023ff81463_0_1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3</a:t>
            </a:fld>
            <a:endParaRPr/>
          </a:p>
        </p:txBody>
      </p:sp>
    </p:spTree>
    <p:extLst>
      <p:ext uri="{BB962C8B-B14F-4D97-AF65-F5344CB8AC3E}">
        <p14:creationId xmlns:p14="http://schemas.microsoft.com/office/powerpoint/2010/main" val="256964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75CB7-FBD5-4185-9BF5-C0925DBD2A8E}" type="slidenum">
              <a:rPr lang="en-US" smtClean="0"/>
              <a:t>4</a:t>
            </a:fld>
            <a:endParaRPr lang="en-US"/>
          </a:p>
        </p:txBody>
      </p:sp>
    </p:spTree>
    <p:extLst>
      <p:ext uri="{BB962C8B-B14F-4D97-AF65-F5344CB8AC3E}">
        <p14:creationId xmlns:p14="http://schemas.microsoft.com/office/powerpoint/2010/main" val="183642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6175CB7-FBD5-4185-9BF5-C0925DBD2A8E}" type="slidenum">
              <a:rPr lang="en-US" smtClean="0"/>
              <a:t>5</a:t>
            </a:fld>
            <a:endParaRPr lang="en-US"/>
          </a:p>
        </p:txBody>
      </p:sp>
    </p:spTree>
    <p:extLst>
      <p:ext uri="{BB962C8B-B14F-4D97-AF65-F5344CB8AC3E}">
        <p14:creationId xmlns:p14="http://schemas.microsoft.com/office/powerpoint/2010/main" val="192284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75CB7-FBD5-4185-9BF5-C0925DBD2A8E}" type="slidenum">
              <a:rPr lang="en-US" smtClean="0"/>
              <a:t>6</a:t>
            </a:fld>
            <a:endParaRPr lang="en-US"/>
          </a:p>
        </p:txBody>
      </p:sp>
    </p:spTree>
    <p:extLst>
      <p:ext uri="{BB962C8B-B14F-4D97-AF65-F5344CB8AC3E}">
        <p14:creationId xmlns:p14="http://schemas.microsoft.com/office/powerpoint/2010/main" val="372076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7</a:t>
            </a:fld>
            <a:endParaRPr lang="en-US"/>
          </a:p>
        </p:txBody>
      </p:sp>
    </p:spTree>
    <p:extLst>
      <p:ext uri="{BB962C8B-B14F-4D97-AF65-F5344CB8AC3E}">
        <p14:creationId xmlns:p14="http://schemas.microsoft.com/office/powerpoint/2010/main" val="322338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CF61560-D506-4BEE-8D46-B8FCEDFF9FED}" type="slidenum">
              <a:rPr lang="en-US" smtClean="0"/>
              <a:t>8</a:t>
            </a:fld>
            <a:endParaRPr lang="en-US"/>
          </a:p>
        </p:txBody>
      </p:sp>
    </p:spTree>
    <p:extLst>
      <p:ext uri="{BB962C8B-B14F-4D97-AF65-F5344CB8AC3E}">
        <p14:creationId xmlns:p14="http://schemas.microsoft.com/office/powerpoint/2010/main" val="291154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175CB7-FBD5-4185-9BF5-C0925DBD2A8E}" type="slidenum">
              <a:rPr lang="en-US" smtClean="0"/>
              <a:t>9</a:t>
            </a:fld>
            <a:endParaRPr lang="en-US"/>
          </a:p>
        </p:txBody>
      </p:sp>
    </p:spTree>
    <p:extLst>
      <p:ext uri="{BB962C8B-B14F-4D97-AF65-F5344CB8AC3E}">
        <p14:creationId xmlns:p14="http://schemas.microsoft.com/office/powerpoint/2010/main" val="1238480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E1F270A7-64AC-4AC1-A9DC-D955FD56643F}" type="datetime1">
              <a:rPr lang="en-US" smtClean="0"/>
              <a:t>2/24/2023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4F32FB92-3010-43CF-98CD-4A90D50E0139}" type="datetime1">
              <a:rPr lang="en-US" smtClean="0"/>
              <a:t>2/24/2023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B017FEEA-CA46-48DF-9C4C-DA494A97B980}" type="datetime1">
              <a:rPr lang="en-US" smtClean="0"/>
              <a:t>2/24/2023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396224D0-2560-40A8-B018-F007252F0E21}" type="datetime1">
              <a:rPr lang="en-US" smtClean="0"/>
              <a:t>2/24/2023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E415EE9-A271-4259-8B70-791E2606CABA}" type="datetime1">
              <a:rPr lang="en-US" smtClean="0"/>
              <a:t>2/24/2023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C45DA8C6-2B74-42AF-904B-319C533B35EE}" type="datetime1">
              <a:rPr lang="en-US" smtClean="0"/>
              <a:t>2/24/2023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EE39AA04-0C91-4EEC-A7FD-020300979905}" type="datetime1">
              <a:rPr lang="en-US" smtClean="0"/>
              <a:t>2/24/2023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46063A97-0A29-4768-9179-5A18D0D31E58}" type="datetime1">
              <a:rPr lang="en-US" smtClean="0"/>
              <a:t>2/24/2023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6B740F0B-D609-4130-B28C-337B72978AFE}" type="datetime1">
              <a:rPr lang="en-US" smtClean="0"/>
              <a:t>2/24/2023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C5D9FF33-71AA-4878-BC13-75B74F505550}" type="datetime1">
              <a:rPr lang="en-US" smtClean="0"/>
              <a:t>2/24/2023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2947A6B1-4D70-4B74-84F6-9C105C11E89D}" type="datetime1">
              <a:rPr lang="en-US" smtClean="0"/>
              <a:t>2/24/2023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2F24648D-849A-4215-B726-24BA7D1520F3}" type="datetime1">
              <a:rPr lang="en-US" smtClean="0"/>
              <a:t>2/24/2023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041898F-3EC9-4726-B527-BF4955D65484}" type="datetime1">
              <a:rPr lang="en-US" smtClean="0"/>
              <a:t>2/24/2023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drive.google.com/file/d/1l_n0LqcK6CXDtunfUXS1FxO0uFkqeSuC/view?usp=share_link"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yschoolreportcard.com/organization/20/academic_performance/assessment_performance/state_assessments_accountability?year=2019"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mJ1bGxldGluX2lkIjoiMjAyMzAyMDEuNzA4MDY0MTEiLCJ1cmwiOiJodHRwczovL2VkdWNhdGlvbi5reS5nb3YvY3VycmljdWx1bS9jb25wcm8vZW5nbGEvRG9jdW1lbnRzL1JlYWQtQXQtSG9tZV9HdWlkYW5jZS5wZGY_dXRtX21lZGl1bT1lbWFpbCZ1dG1fc291cmNlPWdvdmRlbGl2ZXJ5In0.EV0gnaMKabJlN9kDhxkaxQFBKT7BWdL2t4_bf4cjA0o/s/2594249847/br/153782798701-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ky.gov/curriculum/standards/kyacadstand/Documents/SB_9_%282022%29_Implementation_Timeline-Read_to_Succeed.pdf" TargetMode="External"/><Relationship Id="rId7" Type="http://schemas.openxmlformats.org/officeDocument/2006/relationships/hyperlink" Target="https://education.ky.gov/curriculum/standards/kyacadstand/Documents/Reading_and_Writing_Instructional_Resources_Consumer_Guid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ocs.google.com/forms/d/e/1FAIpQLSeJQcTAxRiMP87GrgP6nGdzv7S6eS-TlyugfeRsR74LiKZJdA/viewform" TargetMode="External"/><Relationship Id="rId5" Type="http://schemas.openxmlformats.org/officeDocument/2006/relationships/hyperlink" Target="https://education.ky.gov/curriculum/Pages/KY_reading_academies.aspx" TargetMode="External"/><Relationship Id="rId4" Type="http://schemas.openxmlformats.org/officeDocument/2006/relationships/hyperlink" Target="https://education.ky.gov/curriculum/conpro/engla/Pages/early_literacy_screening_assessments.asp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yschoolreportcard.com/organization/20/academic_performance/assessment_performance/state_assessments_accountability?year=2019"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curriculum/conpro/engla/Pages/early_literacy_screening_assessment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368CD-9038-443E-9746-4286CB27E12D}"/>
              </a:ext>
            </a:extLst>
          </p:cNvPr>
          <p:cNvSpPr>
            <a:spLocks noGrp="1"/>
          </p:cNvSpPr>
          <p:nvPr>
            <p:ph type="ctrTitle"/>
          </p:nvPr>
        </p:nvSpPr>
        <p:spPr>
          <a:xfrm>
            <a:off x="3537759" y="1002642"/>
            <a:ext cx="7399904" cy="3379973"/>
          </a:xfrm>
        </p:spPr>
        <p:txBody>
          <a:bodyPr>
            <a:normAutofit fontScale="90000"/>
          </a:bodyPr>
          <a:lstStyle/>
          <a:p>
            <a:pPr>
              <a:lnSpc>
                <a:spcPct val="100000"/>
              </a:lnSpc>
              <a:spcBef>
                <a:spcPts val="0"/>
              </a:spcBef>
            </a:pPr>
            <a:r>
              <a:rPr lang="en-US" sz="3200"/>
              <a:t> </a:t>
            </a:r>
            <a:br>
              <a:rPr lang="en-US" sz="3200"/>
            </a:br>
            <a:r>
              <a:rPr lang="en-US" sz="4400"/>
              <a:t>Literacy and Numeracy Programs and Initiatives</a:t>
            </a:r>
            <a:br>
              <a:rPr lang="en-US" sz="4400"/>
            </a:br>
            <a:br>
              <a:rPr lang="en-US" sz="4400"/>
            </a:br>
            <a:r>
              <a:rPr lang="en-US" sz="2400"/>
              <a:t>House Budget Review Subcommittee on Primary and Secondary Education and Workforce Development</a:t>
            </a:r>
            <a:br>
              <a:rPr lang="en-US" sz="2400"/>
            </a:br>
            <a:r>
              <a:rPr lang="en-US" sz="2400"/>
              <a:t>March 7, 2023</a:t>
            </a:r>
            <a:r>
              <a:rPr lang="en-US"/>
              <a:t>   </a:t>
            </a:r>
            <a:endParaRPr lang="en-US">
              <a:latin typeface="Franklin Gothic Medium"/>
            </a:endParaRPr>
          </a:p>
        </p:txBody>
      </p:sp>
      <p:sp>
        <p:nvSpPr>
          <p:cNvPr id="2" name="TextBox 1">
            <a:extLst>
              <a:ext uri="{FF2B5EF4-FFF2-40B4-BE49-F238E27FC236}">
                <a16:creationId xmlns:a16="http://schemas.microsoft.com/office/drawing/2014/main" id="{1A1C28A0-3651-437A-3BDC-042F6A0D704C}"/>
              </a:ext>
            </a:extLst>
          </p:cNvPr>
          <p:cNvSpPr txBox="1"/>
          <p:nvPr/>
        </p:nvSpPr>
        <p:spPr>
          <a:xfrm>
            <a:off x="3535325" y="4492255"/>
            <a:ext cx="37001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7780"/>
                </a:solidFill>
                <a:ea typeface="+mn-lt"/>
                <a:cs typeface="+mn-lt"/>
              </a:rPr>
              <a:t>Micki Ray</a:t>
            </a:r>
          </a:p>
          <a:p>
            <a:r>
              <a:rPr lang="en-US">
                <a:solidFill>
                  <a:srgbClr val="007780"/>
                </a:solidFill>
                <a:ea typeface="+mn-lt"/>
                <a:cs typeface="+mn-lt"/>
              </a:rPr>
              <a:t>Chief Academic Officer</a:t>
            </a:r>
          </a:p>
          <a:p>
            <a:r>
              <a:rPr lang="en-US">
                <a:solidFill>
                  <a:srgbClr val="007780"/>
                </a:solidFill>
              </a:rPr>
              <a:t>Office of Teaching and Learning</a:t>
            </a:r>
            <a:endParaRPr lang="en-US">
              <a:ea typeface="+mn-lt"/>
              <a:cs typeface="+mn-lt"/>
            </a:endParaRPr>
          </a:p>
          <a:p>
            <a:endParaRPr lang="en-US"/>
          </a:p>
        </p:txBody>
      </p:sp>
      <p:sp>
        <p:nvSpPr>
          <p:cNvPr id="3" name="TextBox 2">
            <a:extLst>
              <a:ext uri="{FF2B5EF4-FFF2-40B4-BE49-F238E27FC236}">
                <a16:creationId xmlns:a16="http://schemas.microsoft.com/office/drawing/2014/main" id="{D39431CC-ACE2-310A-4F58-F1B7C9F530C8}"/>
              </a:ext>
            </a:extLst>
          </p:cNvPr>
          <p:cNvSpPr txBox="1"/>
          <p:nvPr/>
        </p:nvSpPr>
        <p:spPr>
          <a:xfrm>
            <a:off x="8340194" y="3981156"/>
            <a:ext cx="3417723" cy="1477328"/>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
                <a:srgbClr val="007780"/>
              </a:buClr>
              <a:buSzPts val="2400"/>
              <a:buFont typeface="Arial" panose="020B0604020202020204" pitchFamily="34" charset="0"/>
              <a:buNone/>
              <a:tabLst/>
              <a:defRPr/>
            </a:pPr>
            <a:endParaRPr lang="en-US">
              <a:solidFill>
                <a:srgbClr val="007780"/>
              </a:solidFill>
              <a:ea typeface="+mn-lt"/>
              <a:cs typeface="+mn-lt"/>
            </a:endParaRPr>
          </a:p>
          <a:p>
            <a:pPr algn="r">
              <a:buSzPts val="2400"/>
              <a:defRPr/>
            </a:pPr>
            <a:endParaRPr lang="en-US"/>
          </a:p>
          <a:p>
            <a:pPr marL="0" marR="0" lvl="0" indent="0" algn="r" defTabSz="914400" rtl="0" eaLnBrk="1" fontAlgn="auto" latinLnBrk="0" hangingPunct="1">
              <a:lnSpc>
                <a:spcPct val="100000"/>
              </a:lnSpc>
              <a:spcBef>
                <a:spcPts val="0"/>
              </a:spcBef>
              <a:spcAft>
                <a:spcPts val="0"/>
              </a:spcAft>
              <a:buClr>
                <a:srgbClr val="007780"/>
              </a:buClr>
              <a:buSzPts val="2400"/>
              <a:buFont typeface="Arial" panose="020B0604020202020204" pitchFamily="34" charset="0"/>
              <a:buNone/>
              <a:tabLst/>
              <a:defRPr/>
            </a:pPr>
            <a:r>
              <a:rPr kumimoji="0" lang="en-US" b="0" i="0" u="none" strike="noStrike" kern="1200" cap="none" spc="0" normalizeH="0" baseline="0" noProof="0">
                <a:ln>
                  <a:noFill/>
                </a:ln>
                <a:solidFill>
                  <a:srgbClr val="007780"/>
                </a:solidFill>
                <a:effectLst/>
                <a:uLnTx/>
                <a:uFillTx/>
                <a:latin typeface="Franklin Gothic Book" panose="020B0503020102020204"/>
                <a:ea typeface="Libre Franklin"/>
                <a:cs typeface="Libre Franklin"/>
                <a:sym typeface="Libre Franklin"/>
              </a:rPr>
              <a:t>Christie Biggerstaff</a:t>
            </a:r>
            <a:endParaRPr lang="en-US" b="0" i="0" u="none" strike="noStrike" kern="1200" cap="none" spc="0" normalizeH="0" baseline="0" noProof="0">
              <a:ln>
                <a:noFill/>
              </a:ln>
              <a:solidFill>
                <a:srgbClr val="007780"/>
              </a:solidFill>
              <a:effectLst/>
              <a:uLnTx/>
              <a:uFillTx/>
              <a:latin typeface="Franklin Gothic Book" panose="020B0503020102020204"/>
            </a:endParaRPr>
          </a:p>
          <a:p>
            <a:pPr marL="0" marR="0" lvl="0" indent="0" algn="r" defTabSz="914400" rtl="0" eaLnBrk="1" fontAlgn="auto" latinLnBrk="0" hangingPunct="1">
              <a:lnSpc>
                <a:spcPct val="100000"/>
              </a:lnSpc>
              <a:spcBef>
                <a:spcPts val="0"/>
              </a:spcBef>
              <a:spcAft>
                <a:spcPts val="0"/>
              </a:spcAft>
              <a:buClr>
                <a:srgbClr val="007780"/>
              </a:buClr>
              <a:buSzPts val="1800"/>
              <a:buFont typeface="Arial" panose="020B0604020202020204" pitchFamily="34" charset="0"/>
              <a:buNone/>
              <a:tabLst/>
              <a:defRPr/>
            </a:pPr>
            <a:r>
              <a:rPr kumimoji="0" lang="en-US" b="0" i="0" u="none" strike="noStrike" kern="1200" cap="none" spc="0" normalizeH="0" baseline="0" noProof="0">
                <a:ln>
                  <a:noFill/>
                </a:ln>
                <a:solidFill>
                  <a:srgbClr val="007780"/>
                </a:solidFill>
                <a:effectLst/>
                <a:uLnTx/>
                <a:uFillTx/>
                <a:latin typeface="Franklin Gothic Book" panose="020B0503020102020204"/>
                <a:ea typeface="Libre Franklin"/>
                <a:cs typeface="Libre Franklin"/>
                <a:sym typeface="Libre Franklin"/>
              </a:rPr>
              <a:t>Director of Early Literacy</a:t>
            </a:r>
            <a:endParaRPr lang="en-US" b="0" i="0" u="none" strike="noStrike" kern="1200" cap="none" spc="0" normalizeH="0" baseline="0" noProof="0">
              <a:ln>
                <a:noFill/>
              </a:ln>
              <a:solidFill>
                <a:srgbClr val="007780"/>
              </a:solidFill>
              <a:effectLst/>
              <a:uLnTx/>
              <a:uFillTx/>
              <a:latin typeface="Franklin Gothic Book" panose="020B0503020102020204"/>
              <a:ea typeface="Libre Franklin"/>
              <a:cs typeface="Libre Franklin"/>
            </a:endParaRPr>
          </a:p>
          <a:p>
            <a:pPr marL="0" marR="0" lvl="0" indent="0" algn="r" defTabSz="914400" rtl="0" eaLnBrk="1" fontAlgn="auto" latinLnBrk="0" hangingPunct="1">
              <a:lnSpc>
                <a:spcPct val="100000"/>
              </a:lnSpc>
              <a:spcBef>
                <a:spcPts val="0"/>
              </a:spcBef>
              <a:spcAft>
                <a:spcPts val="0"/>
              </a:spcAft>
              <a:buClr>
                <a:srgbClr val="007780"/>
              </a:buClr>
              <a:buSzPts val="1800"/>
              <a:buFont typeface="Arial" panose="020B0604020202020204" pitchFamily="34" charset="0"/>
              <a:buNone/>
              <a:tabLst/>
              <a:defRPr/>
            </a:pPr>
            <a:r>
              <a:rPr kumimoji="0" lang="en-US" b="0" i="0" u="none" strike="noStrike" kern="1200" cap="none" spc="0" normalizeH="0" baseline="0" noProof="0">
                <a:ln>
                  <a:noFill/>
                </a:ln>
                <a:solidFill>
                  <a:srgbClr val="007780"/>
                </a:solidFill>
                <a:effectLst/>
                <a:uLnTx/>
                <a:uFillTx/>
                <a:latin typeface="Franklin Gothic Book" panose="020B0503020102020204"/>
                <a:ea typeface="Libre Franklin"/>
                <a:cs typeface="Libre Franklin"/>
                <a:sym typeface="Libre Franklin"/>
              </a:rPr>
              <a:t>Office of Teaching and Learning</a:t>
            </a:r>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14C2-94C0-4A97-8C8C-4085C984F2A4}"/>
              </a:ext>
            </a:extLst>
          </p:cNvPr>
          <p:cNvSpPr>
            <a:spLocks noGrp="1"/>
          </p:cNvSpPr>
          <p:nvPr>
            <p:ph type="title"/>
          </p:nvPr>
        </p:nvSpPr>
        <p:spPr/>
        <p:txBody>
          <a:bodyPr/>
          <a:lstStyle/>
          <a:p>
            <a:r>
              <a:rPr lang="en-US"/>
              <a:t>Kentucky Reading Academies</a:t>
            </a:r>
          </a:p>
        </p:txBody>
      </p:sp>
      <p:sp>
        <p:nvSpPr>
          <p:cNvPr id="3" name="Content Placeholder 2">
            <a:extLst>
              <a:ext uri="{FF2B5EF4-FFF2-40B4-BE49-F238E27FC236}">
                <a16:creationId xmlns:a16="http://schemas.microsoft.com/office/drawing/2014/main" id="{95C27685-AB9F-4A9E-8316-1FCE10101FE9}"/>
              </a:ext>
            </a:extLst>
          </p:cNvPr>
          <p:cNvSpPr>
            <a:spLocks noGrp="1"/>
          </p:cNvSpPr>
          <p:nvPr>
            <p:ph sz="half" idx="2"/>
          </p:nvPr>
        </p:nvSpPr>
        <p:spPr>
          <a:xfrm>
            <a:off x="552451" y="1690688"/>
            <a:ext cx="6819899" cy="3684588"/>
          </a:xfrm>
        </p:spPr>
        <p:txBody>
          <a:bodyPr>
            <a:normAutofit fontScale="92500"/>
          </a:bodyPr>
          <a:lstStyle/>
          <a:p>
            <a:pPr marL="0" indent="0" algn="just">
              <a:lnSpc>
                <a:spcPct val="100000"/>
              </a:lnSpc>
              <a:spcBef>
                <a:spcPts val="0"/>
              </a:spcBef>
              <a:buNone/>
            </a:pPr>
            <a:r>
              <a:rPr lang="en-US" sz="3500">
                <a:highlight>
                  <a:srgbClr val="FFFFFF"/>
                </a:highlight>
              </a:rPr>
              <a:t>The purpose of the Kentucky Reading Academies is to </a:t>
            </a:r>
            <a:r>
              <a:rPr lang="en-US" sz="3500" b="1">
                <a:highlight>
                  <a:srgbClr val="FFFFFF"/>
                </a:highlight>
              </a:rPr>
              <a:t>increase the reading outcomes</a:t>
            </a:r>
            <a:r>
              <a:rPr lang="en-US" sz="3500">
                <a:highlight>
                  <a:srgbClr val="FFFFFF"/>
                </a:highlight>
              </a:rPr>
              <a:t> for elementary students by providing high-quality, job-embedded professional learning on how students learn to read to K-5 teachers and administrators.</a:t>
            </a:r>
            <a:endParaRPr lang="en-US" sz="3500"/>
          </a:p>
          <a:p>
            <a:endParaRPr lang="en-US"/>
          </a:p>
        </p:txBody>
      </p:sp>
      <p:pic>
        <p:nvPicPr>
          <p:cNvPr id="6" name="Picture 5" descr="Kentucky United We Learn Logo&#10;&#10;">
            <a:extLst>
              <a:ext uri="{FF2B5EF4-FFF2-40B4-BE49-F238E27FC236}">
                <a16:creationId xmlns:a16="http://schemas.microsoft.com/office/drawing/2014/main" id="{7494C11A-A95F-4333-88B3-E93596DF8E94}"/>
              </a:ext>
            </a:extLst>
          </p:cNvPr>
          <p:cNvPicPr>
            <a:picLocks noChangeAspect="1"/>
          </p:cNvPicPr>
          <p:nvPr/>
        </p:nvPicPr>
        <p:blipFill>
          <a:blip r:embed="rId3"/>
          <a:stretch>
            <a:fillRect/>
          </a:stretch>
        </p:blipFill>
        <p:spPr>
          <a:xfrm>
            <a:off x="7903656" y="2043854"/>
            <a:ext cx="3585082" cy="2770291"/>
          </a:xfrm>
          <a:prstGeom prst="rect">
            <a:avLst/>
          </a:prstGeom>
        </p:spPr>
      </p:pic>
    </p:spTree>
    <p:extLst>
      <p:ext uri="{BB962C8B-B14F-4D97-AF65-F5344CB8AC3E}">
        <p14:creationId xmlns:p14="http://schemas.microsoft.com/office/powerpoint/2010/main" val="264004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14C2-94C0-4A97-8C8C-4085C984F2A4}"/>
              </a:ext>
            </a:extLst>
          </p:cNvPr>
          <p:cNvSpPr>
            <a:spLocks noGrp="1"/>
          </p:cNvSpPr>
          <p:nvPr>
            <p:ph type="title"/>
          </p:nvPr>
        </p:nvSpPr>
        <p:spPr>
          <a:xfrm>
            <a:off x="331250" y="95094"/>
            <a:ext cx="10515600" cy="1325563"/>
          </a:xfrm>
        </p:spPr>
        <p:txBody>
          <a:bodyPr>
            <a:normAutofit/>
          </a:bodyPr>
          <a:lstStyle/>
          <a:p>
            <a:r>
              <a:rPr lang="en-US"/>
              <a:t>What is LETRS? </a:t>
            </a:r>
            <a:endParaRPr lang="en-US" sz="2600" i="1"/>
          </a:p>
        </p:txBody>
      </p:sp>
      <p:sp>
        <p:nvSpPr>
          <p:cNvPr id="3" name="Content Placeholder 2">
            <a:extLst>
              <a:ext uri="{FF2B5EF4-FFF2-40B4-BE49-F238E27FC236}">
                <a16:creationId xmlns:a16="http://schemas.microsoft.com/office/drawing/2014/main" id="{95C27685-AB9F-4A9E-8316-1FCE10101FE9}"/>
              </a:ext>
            </a:extLst>
          </p:cNvPr>
          <p:cNvSpPr>
            <a:spLocks noGrp="1"/>
          </p:cNvSpPr>
          <p:nvPr>
            <p:ph sz="half" idx="1"/>
          </p:nvPr>
        </p:nvSpPr>
        <p:spPr>
          <a:xfrm>
            <a:off x="331250" y="1421072"/>
            <a:ext cx="4728883" cy="4366628"/>
          </a:xfrm>
        </p:spPr>
        <p:txBody>
          <a:bodyPr>
            <a:normAutofit/>
          </a:bodyPr>
          <a:lstStyle/>
          <a:p>
            <a:pPr fontAlgn="base"/>
            <a:r>
              <a:rPr lang="en-US">
                <a:highlight>
                  <a:srgbClr val="FFFFFF"/>
                </a:highlight>
              </a:rPr>
              <a:t>Determine </a:t>
            </a:r>
            <a:r>
              <a:rPr lang="en-US" b="1" i="1">
                <a:highlight>
                  <a:srgbClr val="FFFFFF"/>
                </a:highlight>
              </a:rPr>
              <a:t>WHAT</a:t>
            </a:r>
            <a:r>
              <a:rPr lang="en-US">
                <a:highlight>
                  <a:srgbClr val="FFFFFF"/>
                </a:highlight>
              </a:rPr>
              <a:t> to teach to increase student success</a:t>
            </a:r>
          </a:p>
          <a:p>
            <a:pPr fontAlgn="base"/>
            <a:r>
              <a:rPr lang="en-US">
                <a:highlight>
                  <a:srgbClr val="FFFFFF"/>
                </a:highlight>
              </a:rPr>
              <a:t>Recognize the reasons </a:t>
            </a:r>
            <a:r>
              <a:rPr lang="en-US" b="1" i="1">
                <a:highlight>
                  <a:srgbClr val="FFFFFF"/>
                </a:highlight>
              </a:rPr>
              <a:t>WHY</a:t>
            </a:r>
            <a:r>
              <a:rPr lang="en-US">
                <a:highlight>
                  <a:srgbClr val="FFFFFF"/>
                </a:highlight>
              </a:rPr>
              <a:t> some students struggle and learn evidence-based strategies for addressing those struggles</a:t>
            </a:r>
          </a:p>
          <a:p>
            <a:pPr fontAlgn="base"/>
            <a:r>
              <a:rPr lang="en-US">
                <a:highlight>
                  <a:srgbClr val="FFFFFF"/>
                </a:highlight>
              </a:rPr>
              <a:t>Know and understand </a:t>
            </a:r>
            <a:r>
              <a:rPr lang="en-US" b="1" i="1">
                <a:highlight>
                  <a:srgbClr val="FFFFFF"/>
                </a:highlight>
              </a:rPr>
              <a:t>HOW</a:t>
            </a:r>
            <a:r>
              <a:rPr lang="en-US">
                <a:highlight>
                  <a:srgbClr val="FFFFFF"/>
                </a:highlight>
              </a:rPr>
              <a:t> students learn to read and write</a:t>
            </a:r>
          </a:p>
          <a:p>
            <a:pPr marL="0" indent="0">
              <a:buNone/>
            </a:pPr>
            <a:endParaRPr lang="en-US"/>
          </a:p>
        </p:txBody>
      </p:sp>
      <p:pic>
        <p:nvPicPr>
          <p:cNvPr id="1026" name="Picture 2">
            <a:extLst>
              <a:ext uri="{FF2B5EF4-FFF2-40B4-BE49-F238E27FC236}">
                <a16:creationId xmlns:a16="http://schemas.microsoft.com/office/drawing/2014/main" id="{7163A4A3-B664-4CE7-BCA4-064A50F98B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894" y="1420657"/>
            <a:ext cx="6482856" cy="3241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9B5EB2-3BC8-3653-4F74-62AEE96185C2}"/>
              </a:ext>
            </a:extLst>
          </p:cNvPr>
          <p:cNvSpPr txBox="1"/>
          <p:nvPr/>
        </p:nvSpPr>
        <p:spPr>
          <a:xfrm>
            <a:off x="5204012" y="4945861"/>
            <a:ext cx="7358902" cy="369332"/>
          </a:xfrm>
          <a:prstGeom prst="rect">
            <a:avLst/>
          </a:prstGeom>
          <a:noFill/>
        </p:spPr>
        <p:txBody>
          <a:bodyPr wrap="square">
            <a:spAutoFit/>
          </a:bodyPr>
          <a:lstStyle/>
          <a:p>
            <a:r>
              <a:rPr lang="en-US" sz="1800">
                <a:ea typeface="+mn-lt"/>
                <a:cs typeface="+mn-lt"/>
                <a:hlinkClick r:id="rId4"/>
              </a:rPr>
              <a:t>LETRS document about Dyslexia and Structured Literacy Connections</a:t>
            </a:r>
            <a:r>
              <a:rPr lang="en-US" sz="1800">
                <a:ea typeface="+mn-lt"/>
                <a:cs typeface="+mn-lt"/>
              </a:rPr>
              <a:t> </a:t>
            </a:r>
          </a:p>
        </p:txBody>
      </p:sp>
    </p:spTree>
    <p:extLst>
      <p:ext uri="{BB962C8B-B14F-4D97-AF65-F5344CB8AC3E}">
        <p14:creationId xmlns:p14="http://schemas.microsoft.com/office/powerpoint/2010/main" val="26719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400833" y="137786"/>
            <a:ext cx="11580496" cy="1070135"/>
          </a:xfrm>
        </p:spPr>
        <p:txBody>
          <a:bodyPr>
            <a:normAutofit fontScale="90000"/>
          </a:bodyPr>
          <a:lstStyle/>
          <a:p>
            <a:r>
              <a:rPr lang="en-US"/>
              <a:t>LETRS Phase 1 – </a:t>
            </a:r>
            <a:br>
              <a:rPr lang="en-US"/>
            </a:br>
            <a:r>
              <a:rPr lang="en-US"/>
              <a:t>Pre-Assessment vs. Post-Assessment Score </a:t>
            </a:r>
          </a:p>
        </p:txBody>
      </p:sp>
      <p:graphicFrame>
        <p:nvGraphicFramePr>
          <p:cNvPr id="7" name="Content Placeholder 6" descr="This graph shows the LETRS participants average pre-test score is 61 percent and the average post-test score is 93 percent ">
            <a:extLst>
              <a:ext uri="{FF2B5EF4-FFF2-40B4-BE49-F238E27FC236}">
                <a16:creationId xmlns:a16="http://schemas.microsoft.com/office/drawing/2014/main" id="{1B99304A-2475-A7CA-6AF9-24915953A2DE}"/>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4194169459"/>
              </p:ext>
            </p:extLst>
          </p:nvPr>
        </p:nvGraphicFramePr>
        <p:xfrm>
          <a:off x="472281" y="1177925"/>
          <a:ext cx="11247437" cy="4502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150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400833" y="-111052"/>
            <a:ext cx="11336055" cy="1352812"/>
          </a:xfrm>
        </p:spPr>
        <p:txBody>
          <a:bodyPr/>
          <a:lstStyle/>
          <a:p>
            <a:r>
              <a:rPr lang="en-US"/>
              <a:t>LETRS Phase 1 Survey Results (1)</a:t>
            </a:r>
          </a:p>
        </p:txBody>
      </p:sp>
      <p:sp>
        <p:nvSpPr>
          <p:cNvPr id="5" name="TextBox 4">
            <a:extLst>
              <a:ext uri="{FF2B5EF4-FFF2-40B4-BE49-F238E27FC236}">
                <a16:creationId xmlns:a16="http://schemas.microsoft.com/office/drawing/2014/main" id="{D659AECC-F36B-FD56-EFCC-9DE0F8AB2D91}"/>
              </a:ext>
            </a:extLst>
          </p:cNvPr>
          <p:cNvSpPr txBox="1"/>
          <p:nvPr/>
        </p:nvSpPr>
        <p:spPr>
          <a:xfrm>
            <a:off x="545680" y="5253584"/>
            <a:ext cx="4523203" cy="523220"/>
          </a:xfrm>
          <a:prstGeom prst="rect">
            <a:avLst/>
          </a:prstGeom>
          <a:noFill/>
        </p:spPr>
        <p:txBody>
          <a:bodyPr wrap="square" rtlCol="0">
            <a:spAutoFit/>
          </a:bodyPr>
          <a:lstStyle/>
          <a:p>
            <a:r>
              <a:rPr lang="en-US" sz="2800" b="1">
                <a:solidFill>
                  <a:srgbClr val="102649"/>
                </a:solidFill>
              </a:rPr>
              <a:t>433 respondents </a:t>
            </a:r>
          </a:p>
        </p:txBody>
      </p:sp>
      <p:graphicFrame>
        <p:nvGraphicFramePr>
          <p:cNvPr id="9" name="Content Placeholder 8" descr="I have learned new information from participating in LETRS. Chart shows 318 reported a 5, strongly agreeing. 88 a 4, agreeing. 18 a 3, being neutral. 7 a 2,disagreeing. 2 a 1, strongly disagreeing. There are 433 respondents.  ">
            <a:extLst>
              <a:ext uri="{FF2B5EF4-FFF2-40B4-BE49-F238E27FC236}">
                <a16:creationId xmlns:a16="http://schemas.microsoft.com/office/drawing/2014/main" id="{DBD0E28A-E451-B320-7A1F-00816BE8C263}"/>
              </a:ext>
            </a:extLst>
          </p:cNvPr>
          <p:cNvGraphicFramePr>
            <a:graphicFrameLocks noGrp="1"/>
          </p:cNvGraphicFramePr>
          <p:nvPr>
            <p:ph idx="1"/>
            <p:extLst>
              <p:ext uri="{D42A27DB-BD31-4B8C-83A1-F6EECF244321}">
                <p14:modId xmlns:p14="http://schemas.microsoft.com/office/powerpoint/2010/main" val="3613633582"/>
              </p:ext>
            </p:extLst>
          </p:nvPr>
        </p:nvGraphicFramePr>
        <p:xfrm>
          <a:off x="545680" y="823045"/>
          <a:ext cx="11100640" cy="4507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9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400833" y="137786"/>
            <a:ext cx="11336055" cy="695932"/>
          </a:xfrm>
        </p:spPr>
        <p:txBody>
          <a:bodyPr/>
          <a:lstStyle/>
          <a:p>
            <a:r>
              <a:rPr lang="en-US"/>
              <a:t>LETRS Phase 1 Survey Results (2)</a:t>
            </a:r>
          </a:p>
        </p:txBody>
      </p:sp>
      <p:graphicFrame>
        <p:nvGraphicFramePr>
          <p:cNvPr id="7" name="Chart 6" descr="I have learned relevant information from participating in LETRS. Chart shows 306 reported a 5, strongly agreeing. 91 a 4, agreeing. 26 a 3, being neutral. 8 a 2,disagreeing. 2 a 1, strongly disagreeing. There are 433 respondents.  ">
            <a:extLst>
              <a:ext uri="{FF2B5EF4-FFF2-40B4-BE49-F238E27FC236}">
                <a16:creationId xmlns:a16="http://schemas.microsoft.com/office/drawing/2014/main" id="{B487573B-F7F4-FE56-2F1D-C6E1E78D05D4}"/>
              </a:ext>
            </a:extLst>
          </p:cNvPr>
          <p:cNvGraphicFramePr/>
          <p:nvPr>
            <p:extLst>
              <p:ext uri="{D42A27DB-BD31-4B8C-83A1-F6EECF244321}">
                <p14:modId xmlns:p14="http://schemas.microsoft.com/office/powerpoint/2010/main" val="368366620"/>
              </p:ext>
            </p:extLst>
          </p:nvPr>
        </p:nvGraphicFramePr>
        <p:xfrm>
          <a:off x="744071" y="670859"/>
          <a:ext cx="10703858" cy="49079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C700AD5-6D38-1E4A-8BAA-FA958318D8F9}"/>
              </a:ext>
            </a:extLst>
          </p:cNvPr>
          <p:cNvSpPr txBox="1"/>
          <p:nvPr/>
        </p:nvSpPr>
        <p:spPr>
          <a:xfrm>
            <a:off x="744071" y="5317167"/>
            <a:ext cx="4666129" cy="523220"/>
          </a:xfrm>
          <a:prstGeom prst="rect">
            <a:avLst/>
          </a:prstGeom>
          <a:noFill/>
        </p:spPr>
        <p:txBody>
          <a:bodyPr wrap="square" rtlCol="0">
            <a:spAutoFit/>
          </a:bodyPr>
          <a:lstStyle/>
          <a:p>
            <a:r>
              <a:rPr lang="en-US" sz="2800" b="1">
                <a:solidFill>
                  <a:srgbClr val="102649"/>
                </a:solidFill>
              </a:rPr>
              <a:t>433 respondents </a:t>
            </a:r>
          </a:p>
        </p:txBody>
      </p:sp>
    </p:spTree>
    <p:extLst>
      <p:ext uri="{BB962C8B-B14F-4D97-AF65-F5344CB8AC3E}">
        <p14:creationId xmlns:p14="http://schemas.microsoft.com/office/powerpoint/2010/main" val="4133222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400833" y="-179794"/>
            <a:ext cx="11336055" cy="1236940"/>
          </a:xfrm>
        </p:spPr>
        <p:txBody>
          <a:bodyPr/>
          <a:lstStyle/>
          <a:p>
            <a:r>
              <a:rPr lang="en-US"/>
              <a:t>LETRS Phase 1 Survey Results (3)</a:t>
            </a:r>
          </a:p>
        </p:txBody>
      </p:sp>
      <p:sp>
        <p:nvSpPr>
          <p:cNvPr id="5" name="TextBox 4">
            <a:extLst>
              <a:ext uri="{FF2B5EF4-FFF2-40B4-BE49-F238E27FC236}">
                <a16:creationId xmlns:a16="http://schemas.microsoft.com/office/drawing/2014/main" id="{D659AECC-F36B-FD56-EFCC-9DE0F8AB2D91}"/>
              </a:ext>
            </a:extLst>
          </p:cNvPr>
          <p:cNvSpPr txBox="1"/>
          <p:nvPr/>
        </p:nvSpPr>
        <p:spPr>
          <a:xfrm>
            <a:off x="520904" y="5311191"/>
            <a:ext cx="4666129" cy="523220"/>
          </a:xfrm>
          <a:prstGeom prst="rect">
            <a:avLst/>
          </a:prstGeom>
          <a:noFill/>
        </p:spPr>
        <p:txBody>
          <a:bodyPr wrap="square" rtlCol="0">
            <a:spAutoFit/>
          </a:bodyPr>
          <a:lstStyle/>
          <a:p>
            <a:r>
              <a:rPr lang="en-US" sz="2800" b="1">
                <a:solidFill>
                  <a:srgbClr val="102649"/>
                </a:solidFill>
              </a:rPr>
              <a:t>433 respondents </a:t>
            </a:r>
          </a:p>
        </p:txBody>
      </p:sp>
      <p:graphicFrame>
        <p:nvGraphicFramePr>
          <p:cNvPr id="7" name="Content Placeholder 6" descr="LETRS will help me better meet the diverse learning needs of early readers. Chart shows 310 reported a 5, strongly agreeing. 84 a 4, agreeing. 29 a 3, being neutral. 8 a 2,disagreeing. 2 a 1, strongly disagreeing. There are 433 respondents.  ">
            <a:extLst>
              <a:ext uri="{FF2B5EF4-FFF2-40B4-BE49-F238E27FC236}">
                <a16:creationId xmlns:a16="http://schemas.microsoft.com/office/drawing/2014/main" id="{82BDBA0D-1873-B971-A63C-1189838BDCEF}"/>
              </a:ext>
            </a:extLst>
          </p:cNvPr>
          <p:cNvGraphicFramePr>
            <a:graphicFrameLocks noGrp="1"/>
          </p:cNvGraphicFramePr>
          <p:nvPr>
            <p:ph idx="1"/>
            <p:extLst>
              <p:ext uri="{D42A27DB-BD31-4B8C-83A1-F6EECF244321}">
                <p14:modId xmlns:p14="http://schemas.microsoft.com/office/powerpoint/2010/main" val="586650047"/>
              </p:ext>
            </p:extLst>
          </p:nvPr>
        </p:nvGraphicFramePr>
        <p:xfrm>
          <a:off x="520904" y="657867"/>
          <a:ext cx="11095912" cy="4827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553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400833" y="137786"/>
            <a:ext cx="11336055" cy="1352812"/>
          </a:xfrm>
        </p:spPr>
        <p:txBody>
          <a:bodyPr/>
          <a:lstStyle/>
          <a:p>
            <a:r>
              <a:rPr lang="en-US"/>
              <a:t>LETRS Phase 1 Survey Results</a:t>
            </a:r>
          </a:p>
        </p:txBody>
      </p:sp>
      <p:sp>
        <p:nvSpPr>
          <p:cNvPr id="6" name="Content Placeholder 5">
            <a:extLst>
              <a:ext uri="{FF2B5EF4-FFF2-40B4-BE49-F238E27FC236}">
                <a16:creationId xmlns:a16="http://schemas.microsoft.com/office/drawing/2014/main" id="{AB98171B-FB21-EA23-2CF2-3F51306640FC}"/>
              </a:ext>
            </a:extLst>
          </p:cNvPr>
          <p:cNvSpPr>
            <a:spLocks noGrp="1"/>
          </p:cNvSpPr>
          <p:nvPr>
            <p:ph idx="1"/>
          </p:nvPr>
        </p:nvSpPr>
        <p:spPr>
          <a:xfrm>
            <a:off x="455112" y="1260413"/>
            <a:ext cx="10871548" cy="4387352"/>
          </a:xfrm>
        </p:spPr>
        <p:txBody>
          <a:bodyPr vert="horz" lIns="91440" tIns="45720" rIns="91440" bIns="45720" rtlCol="0" anchor="t">
            <a:normAutofit/>
          </a:bodyPr>
          <a:lstStyle/>
          <a:p>
            <a:pPr marL="0" indent="0">
              <a:buNone/>
            </a:pPr>
            <a:r>
              <a:rPr lang="en-US" sz="3200"/>
              <a:t>Within the survey results, the participants collectively noted two areas of challenge:</a:t>
            </a:r>
            <a:endParaRPr lang="en-US"/>
          </a:p>
          <a:p>
            <a:pPr lvl="1"/>
            <a:r>
              <a:rPr lang="en-US" sz="2800"/>
              <a:t>Time commitment of the two-year professional learning </a:t>
            </a:r>
          </a:p>
          <a:p>
            <a:pPr lvl="1"/>
            <a:r>
              <a:rPr lang="en-US" sz="2800"/>
              <a:t>Rigorous nature of the coursework </a:t>
            </a:r>
          </a:p>
          <a:p>
            <a:pPr marL="457200" lvl="1" indent="0">
              <a:buNone/>
            </a:pPr>
            <a:endParaRPr lang="en-US" sz="2800" b="0" i="0">
              <a:solidFill>
                <a:srgbClr val="000000"/>
              </a:solidFill>
              <a:effectLst/>
            </a:endParaRPr>
          </a:p>
          <a:p>
            <a:pPr marL="0" indent="0">
              <a:buNone/>
            </a:pPr>
            <a:r>
              <a:rPr lang="en-US" sz="2200" b="0" i="0">
                <a:solidFill>
                  <a:schemeClr val="tx1"/>
                </a:solidFill>
                <a:effectLst/>
              </a:rPr>
              <a:t>“The time commitment. All of the learning is fantastic and deep, but with that comes a significant commitment of time (reading, case study data collection and online modules).”</a:t>
            </a:r>
          </a:p>
          <a:p>
            <a:pPr marL="0" indent="0">
              <a:buNone/>
            </a:pPr>
            <a:endParaRPr lang="en-US" sz="2200">
              <a:solidFill>
                <a:schemeClr val="tx1"/>
              </a:solidFill>
            </a:endParaRPr>
          </a:p>
          <a:p>
            <a:pPr marL="0" indent="0">
              <a:buNone/>
            </a:pPr>
            <a:r>
              <a:rPr lang="en-US" sz="2200" b="0" i="0">
                <a:solidFill>
                  <a:schemeClr val="tx1"/>
                </a:solidFill>
                <a:effectLst/>
              </a:rPr>
              <a:t>“The time commitment. The material is very scientific and requires attention and dedication to make it through the material.”</a:t>
            </a:r>
            <a:endParaRPr lang="en-US" sz="2200">
              <a:solidFill>
                <a:schemeClr val="tx1"/>
              </a:solidFill>
            </a:endParaRP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86516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BC05-CC69-4D9F-B586-BA069E7905C6}"/>
              </a:ext>
            </a:extLst>
          </p:cNvPr>
          <p:cNvSpPr>
            <a:spLocks noGrp="1"/>
          </p:cNvSpPr>
          <p:nvPr>
            <p:ph type="title"/>
          </p:nvPr>
        </p:nvSpPr>
        <p:spPr>
          <a:xfrm>
            <a:off x="427021" y="0"/>
            <a:ext cx="10515600" cy="1325563"/>
          </a:xfrm>
        </p:spPr>
        <p:txBody>
          <a:bodyPr/>
          <a:lstStyle/>
          <a:p>
            <a:r>
              <a:rPr lang="en-US"/>
              <a:t>LETRS Phase 1 Teacher Testimonial   </a:t>
            </a:r>
          </a:p>
        </p:txBody>
      </p:sp>
      <p:sp>
        <p:nvSpPr>
          <p:cNvPr id="3" name="Content Placeholder 2">
            <a:extLst>
              <a:ext uri="{FF2B5EF4-FFF2-40B4-BE49-F238E27FC236}">
                <a16:creationId xmlns:a16="http://schemas.microsoft.com/office/drawing/2014/main" id="{77689742-22B7-4C48-85B9-39BB309270F0}"/>
              </a:ext>
            </a:extLst>
          </p:cNvPr>
          <p:cNvSpPr>
            <a:spLocks noGrp="1"/>
          </p:cNvSpPr>
          <p:nvPr>
            <p:ph idx="1"/>
          </p:nvPr>
        </p:nvSpPr>
        <p:spPr>
          <a:xfrm>
            <a:off x="427021" y="1013988"/>
            <a:ext cx="11500520" cy="4881297"/>
          </a:xfrm>
        </p:spPr>
        <p:txBody>
          <a:bodyPr vert="horz" lIns="91440" tIns="45720" rIns="91440" bIns="45720" rtlCol="0" anchor="t">
            <a:normAutofit/>
          </a:bodyPr>
          <a:lstStyle/>
          <a:p>
            <a:pPr marL="0" marR="0" indent="0">
              <a:spcBef>
                <a:spcPts val="0"/>
              </a:spcBef>
              <a:spcAft>
                <a:spcPts val="0"/>
              </a:spcAft>
              <a:buNone/>
            </a:pPr>
            <a:endParaRPr lang="en-US" sz="1800">
              <a:solidFill>
                <a:srgbClr val="000000"/>
              </a:solidFill>
              <a:effectLst/>
              <a:latin typeface="Arial" panose="020B0604020202020204" pitchFamily="34" charset="0"/>
              <a:ea typeface="Calibri" panose="020F0502020204030204" pitchFamily="34" charset="0"/>
            </a:endParaRPr>
          </a:p>
          <a:p>
            <a:pPr marL="0" indent="0">
              <a:spcBef>
                <a:spcPts val="0"/>
              </a:spcBef>
              <a:buNone/>
            </a:pPr>
            <a:r>
              <a:rPr lang="en-US" sz="2200">
                <a:solidFill>
                  <a:srgbClr val="000000"/>
                </a:solidFill>
                <a:ea typeface="Calibri"/>
              </a:rPr>
              <a:t>“When starting LETRS training, I chose to work with three of my most struggling readers for my case study. One student has really shown incredible gains. This student came into my classroom saying, "I don't know how to read," or "I can't read." As a 3rd-grade student, this isn't something he should be saying. It really came down to his lack of phonological and phonemic awareness. Using specific strategies and lessons from LETRS, he has shown an entire year's worth of reading gains at just this point in the school year. Now, he is still behind grade-level, but this targeted approach will help close his gaps. The best part? He no longer says he can't read. He volunteers. He wants to read, and he is showing so much more confidence in himself.</a:t>
            </a:r>
            <a:r>
              <a:rPr lang="en-US" sz="2200" b="1">
                <a:solidFill>
                  <a:srgbClr val="000000"/>
                </a:solidFill>
                <a:ea typeface="Calibri"/>
              </a:rPr>
              <a:t> LETRS transforms how educators think about teaching reading. I know it has really changed my view of it and how I plan instruction.</a:t>
            </a:r>
            <a:r>
              <a:rPr lang="en-US" sz="2200">
                <a:solidFill>
                  <a:srgbClr val="000000"/>
                </a:solidFill>
                <a:ea typeface="Calibri"/>
              </a:rPr>
              <a:t>”</a:t>
            </a:r>
            <a:endParaRPr lang="en-US" sz="2200">
              <a:ea typeface="Calibri"/>
            </a:endParaRPr>
          </a:p>
          <a:p>
            <a:pPr marL="0" indent="0" algn="r">
              <a:spcBef>
                <a:spcPts val="0"/>
              </a:spcBef>
              <a:buNone/>
            </a:pPr>
            <a:endParaRPr lang="en-US" sz="2200">
              <a:solidFill>
                <a:srgbClr val="000000"/>
              </a:solidFill>
              <a:ea typeface="Calibri"/>
            </a:endParaRPr>
          </a:p>
          <a:p>
            <a:pPr marL="0" indent="0" algn="r">
              <a:spcBef>
                <a:spcPts val="0"/>
              </a:spcBef>
              <a:buNone/>
            </a:pPr>
            <a:r>
              <a:rPr lang="en-US" sz="2200">
                <a:solidFill>
                  <a:srgbClr val="000000"/>
                </a:solidFill>
                <a:ea typeface="Calibri"/>
              </a:rPr>
              <a:t>Courtney Line</a:t>
            </a:r>
            <a:r>
              <a:rPr lang="en-US" sz="2200">
                <a:ea typeface="Calibri"/>
              </a:rPr>
              <a:t>, </a:t>
            </a:r>
            <a:r>
              <a:rPr lang="en-US" sz="2200">
                <a:solidFill>
                  <a:srgbClr val="000000"/>
                </a:solidFill>
                <a:ea typeface="Calibri"/>
              </a:rPr>
              <a:t>Memorial Elementary, Hart County School District </a:t>
            </a:r>
            <a:endParaRPr lang="en-US" sz="2200">
              <a:ea typeface="Calibri"/>
            </a:endParaRPr>
          </a:p>
          <a:p>
            <a:pPr marL="482600" lvl="1" indent="0">
              <a:lnSpc>
                <a:spcPct val="110000"/>
              </a:lnSpc>
              <a:spcBef>
                <a:spcPts val="0"/>
              </a:spcBef>
              <a:buSzPts val="3200"/>
              <a:buNone/>
            </a:pPr>
            <a:endParaRPr lang="en-US" sz="2200"/>
          </a:p>
          <a:p>
            <a:pPr marL="0" marR="0" indent="0">
              <a:spcBef>
                <a:spcPts val="0"/>
              </a:spcBef>
              <a:spcAft>
                <a:spcPts val="0"/>
              </a:spcAft>
              <a:buNone/>
            </a:pPr>
            <a:endParaRPr lang="en-US" sz="1800">
              <a:solidFill>
                <a:srgbClr val="000000"/>
              </a:solidFill>
              <a:latin typeface="Arial" panose="020B0604020202020204" pitchFamily="34" charset="0"/>
              <a:ea typeface="Calibri" panose="020F0502020204030204" pitchFamily="34" charset="0"/>
            </a:endParaRPr>
          </a:p>
          <a:p>
            <a:pPr marL="0" indent="0">
              <a:buNone/>
            </a:pPr>
            <a:endParaRPr lang="en-US"/>
          </a:p>
        </p:txBody>
      </p:sp>
      <p:pic>
        <p:nvPicPr>
          <p:cNvPr id="1025" name="Picture 1" descr="Courtney Line">
            <a:extLst>
              <a:ext uri="{FF2B5EF4-FFF2-40B4-BE49-F238E27FC236}">
                <a16:creationId xmlns:a16="http://schemas.microsoft.com/office/drawing/2014/main" id="{789AD054-82D0-0097-3C78-5D6B63119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810" y="4418414"/>
            <a:ext cx="1123950" cy="112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70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BC05-CC69-4D9F-B586-BA069E7905C6}"/>
              </a:ext>
            </a:extLst>
          </p:cNvPr>
          <p:cNvSpPr>
            <a:spLocks noGrp="1"/>
          </p:cNvSpPr>
          <p:nvPr>
            <p:ph type="title"/>
          </p:nvPr>
        </p:nvSpPr>
        <p:spPr>
          <a:xfrm>
            <a:off x="355226" y="0"/>
            <a:ext cx="10515600" cy="1325563"/>
          </a:xfrm>
        </p:spPr>
        <p:txBody>
          <a:bodyPr/>
          <a:lstStyle/>
          <a:p>
            <a:r>
              <a:rPr lang="en-US"/>
              <a:t>LETRS Phase 1 Teacher Testimonials   </a:t>
            </a:r>
          </a:p>
        </p:txBody>
      </p:sp>
      <p:sp>
        <p:nvSpPr>
          <p:cNvPr id="14" name="TextBox 13">
            <a:extLst>
              <a:ext uri="{FF2B5EF4-FFF2-40B4-BE49-F238E27FC236}">
                <a16:creationId xmlns:a16="http://schemas.microsoft.com/office/drawing/2014/main" id="{F6EA6702-FEDC-AD65-D254-DF22402F3AE2}"/>
              </a:ext>
            </a:extLst>
          </p:cNvPr>
          <p:cNvSpPr txBox="1"/>
          <p:nvPr/>
        </p:nvSpPr>
        <p:spPr>
          <a:xfrm>
            <a:off x="355226" y="1166795"/>
            <a:ext cx="4673974" cy="1569660"/>
          </a:xfrm>
          <a:prstGeom prst="rect">
            <a:avLst/>
          </a:prstGeom>
          <a:noFill/>
        </p:spPr>
        <p:txBody>
          <a:bodyPr wrap="square">
            <a:spAutoFit/>
          </a:bodyPr>
          <a:lstStyle/>
          <a:p>
            <a:r>
              <a:rPr lang="en-US" sz="1600" b="0" i="0">
                <a:solidFill>
                  <a:srgbClr val="000000"/>
                </a:solidFill>
                <a:effectLst/>
                <a:latin typeface="Roboto" panose="02000000000000000000" pitchFamily="2" charset="0"/>
              </a:rPr>
              <a:t>This has been the best learning experience I have had in 19 years of teaching. I wish that I had access to this experience when I first started teaching. I will be recommending this to all of my teaching colleagues!</a:t>
            </a:r>
          </a:p>
          <a:p>
            <a:r>
              <a:rPr lang="en-US" sz="1600">
                <a:solidFill>
                  <a:srgbClr val="000000"/>
                </a:solidFill>
                <a:latin typeface="Roboto" panose="02000000000000000000" pitchFamily="2" charset="0"/>
              </a:rPr>
              <a:t>~Mark Gaskins, Fort Thomas </a:t>
            </a:r>
            <a:endParaRPr lang="en-US" sz="1600"/>
          </a:p>
        </p:txBody>
      </p:sp>
      <p:sp>
        <p:nvSpPr>
          <p:cNvPr id="12" name="TextBox 11">
            <a:extLst>
              <a:ext uri="{FF2B5EF4-FFF2-40B4-BE49-F238E27FC236}">
                <a16:creationId xmlns:a16="http://schemas.microsoft.com/office/drawing/2014/main" id="{737AAAD9-A1B5-6E4F-389A-9DEF6A07F206}"/>
              </a:ext>
            </a:extLst>
          </p:cNvPr>
          <p:cNvSpPr txBox="1"/>
          <p:nvPr/>
        </p:nvSpPr>
        <p:spPr>
          <a:xfrm>
            <a:off x="355226" y="3030406"/>
            <a:ext cx="5734759" cy="2554545"/>
          </a:xfrm>
          <a:prstGeom prst="rect">
            <a:avLst/>
          </a:prstGeom>
          <a:noFill/>
        </p:spPr>
        <p:txBody>
          <a:bodyPr wrap="square">
            <a:spAutoFit/>
          </a:bodyPr>
          <a:lstStyle/>
          <a:p>
            <a:r>
              <a:rPr lang="en-US" sz="1600" b="0" i="0">
                <a:solidFill>
                  <a:srgbClr val="000000"/>
                </a:solidFill>
                <a:effectLst/>
                <a:latin typeface="Roboto" panose="02000000000000000000" pitchFamily="2" charset="0"/>
              </a:rPr>
              <a:t>I have many credentials to teach a student to read. However, there have been students for whom I have not made the difference I wanted to make. I am a quarter of the way through the LETRS training. This is the training I have been seeking for decades. Every teacher should have this training. It is, hands down, the best training I have ever received. It does take time, </a:t>
            </a:r>
            <a:r>
              <a:rPr lang="en-US" sz="1600">
                <a:solidFill>
                  <a:srgbClr val="000000"/>
                </a:solidFill>
                <a:latin typeface="Roboto" panose="02000000000000000000" pitchFamily="2" charset="0"/>
              </a:rPr>
              <a:t>B</a:t>
            </a:r>
            <a:r>
              <a:rPr lang="en-US" sz="1600" b="0" i="0">
                <a:solidFill>
                  <a:srgbClr val="000000"/>
                </a:solidFill>
                <a:effectLst/>
                <a:latin typeface="Roboto" panose="02000000000000000000" pitchFamily="2" charset="0"/>
              </a:rPr>
              <a:t>UT, this training is well worth making the time to take. This is the training that will help us help our students. I am so glad I signed up.</a:t>
            </a:r>
          </a:p>
          <a:p>
            <a:r>
              <a:rPr lang="en-US" sz="1600">
                <a:solidFill>
                  <a:srgbClr val="000000"/>
                </a:solidFill>
                <a:latin typeface="Roboto" panose="02000000000000000000" pitchFamily="2" charset="0"/>
              </a:rPr>
              <a:t>~Cindy Kennedy, Rockcastle County </a:t>
            </a:r>
            <a:endParaRPr lang="en-US" sz="1600"/>
          </a:p>
        </p:txBody>
      </p:sp>
      <p:sp>
        <p:nvSpPr>
          <p:cNvPr id="6" name="TextBox 5">
            <a:extLst>
              <a:ext uri="{FF2B5EF4-FFF2-40B4-BE49-F238E27FC236}">
                <a16:creationId xmlns:a16="http://schemas.microsoft.com/office/drawing/2014/main" id="{F03229EC-C4BB-464B-C016-7AAD2A8EF9DC}"/>
              </a:ext>
            </a:extLst>
          </p:cNvPr>
          <p:cNvSpPr txBox="1"/>
          <p:nvPr/>
        </p:nvSpPr>
        <p:spPr>
          <a:xfrm>
            <a:off x="6207144" y="1203007"/>
            <a:ext cx="5734758" cy="1323439"/>
          </a:xfrm>
          <a:prstGeom prst="rect">
            <a:avLst/>
          </a:prstGeom>
          <a:noFill/>
        </p:spPr>
        <p:txBody>
          <a:bodyPr wrap="square" lIns="91440" tIns="45720" rIns="91440" bIns="45720" anchor="t">
            <a:spAutoFit/>
          </a:bodyPr>
          <a:lstStyle/>
          <a:p>
            <a:r>
              <a:rPr lang="en-US" sz="1600" b="0" i="0">
                <a:solidFill>
                  <a:srgbClr val="000000"/>
                </a:solidFill>
                <a:effectLst/>
                <a:latin typeface="Roboto" panose="02000000000000000000" pitchFamily="2" charset="0"/>
              </a:rPr>
              <a:t>LETRS is a rigorous course that has provided me with so much information about teaching foundational skills. </a:t>
            </a:r>
            <a:r>
              <a:rPr lang="en-US" sz="1600">
                <a:solidFill>
                  <a:srgbClr val="000000"/>
                </a:solidFill>
                <a:latin typeface="Roboto" panose="02000000000000000000" pitchFamily="2" charset="0"/>
              </a:rPr>
              <a:t>I</a:t>
            </a:r>
            <a:r>
              <a:rPr lang="en-US" sz="1600" b="0" i="0">
                <a:solidFill>
                  <a:srgbClr val="000000"/>
                </a:solidFill>
                <a:effectLst/>
                <a:latin typeface="Roboto" panose="02000000000000000000" pitchFamily="2" charset="0"/>
              </a:rPr>
              <a:t> have been able to apply my knowledge almost immediately after each self-guided and live virtual session I have completed.</a:t>
            </a:r>
          </a:p>
          <a:p>
            <a:r>
              <a:rPr lang="en-US" sz="1600">
                <a:solidFill>
                  <a:srgbClr val="000000"/>
                </a:solidFill>
                <a:latin typeface="Roboto" panose="02000000000000000000" pitchFamily="2" charset="0"/>
              </a:rPr>
              <a:t>~Christy Rhodes, Jefferson County </a:t>
            </a:r>
            <a:r>
              <a:rPr lang="en-US" sz="1600" b="0" i="0">
                <a:solidFill>
                  <a:srgbClr val="000000"/>
                </a:solidFill>
                <a:effectLst/>
                <a:latin typeface="Roboto" panose="02000000000000000000" pitchFamily="2" charset="0"/>
              </a:rPr>
              <a:t> </a:t>
            </a:r>
            <a:endParaRPr lang="en-US" sz="1600">
              <a:latin typeface="Roboto"/>
              <a:ea typeface="Roboto"/>
              <a:cs typeface="Roboto"/>
            </a:endParaRPr>
          </a:p>
        </p:txBody>
      </p:sp>
      <p:sp>
        <p:nvSpPr>
          <p:cNvPr id="10" name="TextBox 9">
            <a:extLst>
              <a:ext uri="{FF2B5EF4-FFF2-40B4-BE49-F238E27FC236}">
                <a16:creationId xmlns:a16="http://schemas.microsoft.com/office/drawing/2014/main" id="{506A1DBD-E901-EEF5-6FE5-60B3005EC7B9}"/>
              </a:ext>
            </a:extLst>
          </p:cNvPr>
          <p:cNvSpPr txBox="1"/>
          <p:nvPr/>
        </p:nvSpPr>
        <p:spPr>
          <a:xfrm>
            <a:off x="6207144" y="2630894"/>
            <a:ext cx="5734758" cy="1323439"/>
          </a:xfrm>
          <a:prstGeom prst="rect">
            <a:avLst/>
          </a:prstGeom>
          <a:noFill/>
        </p:spPr>
        <p:txBody>
          <a:bodyPr wrap="square" lIns="91440" tIns="45720" rIns="91440" bIns="45720" anchor="t">
            <a:spAutoFit/>
          </a:bodyPr>
          <a:lstStyle/>
          <a:p>
            <a:r>
              <a:rPr lang="en-US" sz="1600" b="0" i="0">
                <a:solidFill>
                  <a:srgbClr val="000000"/>
                </a:solidFill>
                <a:effectLst/>
                <a:latin typeface="Roboto"/>
                <a:ea typeface="Roboto"/>
                <a:cs typeface="Roboto"/>
              </a:rPr>
              <a:t>The interventionists have been bragging on my tier 3 students and how much better they are at decoding since using some of the sound wall components! It is truly making a difference in the reading confidence and abilities of my students.</a:t>
            </a:r>
            <a:r>
              <a:rPr lang="en-US" sz="1600">
                <a:latin typeface="Arial"/>
                <a:cs typeface="Arial"/>
              </a:rPr>
              <a:t> ~</a:t>
            </a:r>
            <a:r>
              <a:rPr lang="en-US" sz="1600" i="0">
                <a:effectLst/>
                <a:latin typeface="Arial"/>
                <a:cs typeface="Arial"/>
              </a:rPr>
              <a:t>Neryssa Crisp, Scott County</a:t>
            </a:r>
            <a:endParaRPr lang="en-US" sz="1600">
              <a:latin typeface="Arial"/>
              <a:cs typeface="Arial"/>
            </a:endParaRPr>
          </a:p>
        </p:txBody>
      </p:sp>
      <p:sp>
        <p:nvSpPr>
          <p:cNvPr id="8" name="TextBox 7">
            <a:extLst>
              <a:ext uri="{FF2B5EF4-FFF2-40B4-BE49-F238E27FC236}">
                <a16:creationId xmlns:a16="http://schemas.microsoft.com/office/drawing/2014/main" id="{33A9F5BF-F885-18CA-89AC-EE578A821DEF}"/>
              </a:ext>
            </a:extLst>
          </p:cNvPr>
          <p:cNvSpPr txBox="1"/>
          <p:nvPr/>
        </p:nvSpPr>
        <p:spPr>
          <a:xfrm>
            <a:off x="6207144" y="4098004"/>
            <a:ext cx="5481918" cy="1569660"/>
          </a:xfrm>
          <a:prstGeom prst="rect">
            <a:avLst/>
          </a:prstGeom>
          <a:noFill/>
        </p:spPr>
        <p:txBody>
          <a:bodyPr wrap="square" lIns="91440" tIns="45720" rIns="91440" bIns="45720" anchor="t">
            <a:spAutoFit/>
          </a:bodyPr>
          <a:lstStyle/>
          <a:p>
            <a:r>
              <a:rPr lang="en-US" sz="1600" b="0" i="0">
                <a:solidFill>
                  <a:srgbClr val="000000"/>
                </a:solidFill>
                <a:effectLst/>
                <a:latin typeface="Roboto"/>
                <a:ea typeface="Roboto"/>
                <a:cs typeface="Roboto"/>
              </a:rPr>
              <a:t>LETRS training has been a valuable experience for me as an educational leader. It has given me a deeper understanding of the essential knowledge necessary for transformational change with reading instruction in our primary grades.</a:t>
            </a:r>
            <a:r>
              <a:rPr lang="en-US" sz="1600">
                <a:solidFill>
                  <a:srgbClr val="000000"/>
                </a:solidFill>
                <a:latin typeface="Roboto"/>
                <a:ea typeface="Roboto"/>
                <a:cs typeface="Roboto"/>
              </a:rPr>
              <a:t> </a:t>
            </a:r>
            <a:endParaRPr lang="en-US" sz="1600" b="0" i="0">
              <a:solidFill>
                <a:srgbClr val="000000"/>
              </a:solidFill>
              <a:effectLst/>
              <a:latin typeface="Roboto" panose="02000000000000000000" pitchFamily="2" charset="0"/>
            </a:endParaRPr>
          </a:p>
          <a:p>
            <a:r>
              <a:rPr lang="en-US" sz="1600">
                <a:solidFill>
                  <a:srgbClr val="000000"/>
                </a:solidFill>
                <a:latin typeface="Roboto"/>
                <a:ea typeface="Roboto"/>
                <a:cs typeface="Roboto"/>
              </a:rPr>
              <a:t>~Kristy Nelson, Livingston County </a:t>
            </a:r>
            <a:endParaRPr lang="en-US" sz="1600">
              <a:latin typeface="Roboto"/>
              <a:ea typeface="Roboto"/>
              <a:cs typeface="Roboto"/>
            </a:endParaRPr>
          </a:p>
        </p:txBody>
      </p:sp>
    </p:spTree>
    <p:extLst>
      <p:ext uri="{BB962C8B-B14F-4D97-AF65-F5344CB8AC3E}">
        <p14:creationId xmlns:p14="http://schemas.microsoft.com/office/powerpoint/2010/main" val="184028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699845" y="137786"/>
            <a:ext cx="10873068" cy="1343167"/>
          </a:xfrm>
        </p:spPr>
        <p:txBody>
          <a:bodyPr/>
          <a:lstStyle/>
          <a:p>
            <a:r>
              <a:rPr lang="en-US"/>
              <a:t>LETRS for Administrators </a:t>
            </a:r>
          </a:p>
        </p:txBody>
      </p:sp>
      <p:sp>
        <p:nvSpPr>
          <p:cNvPr id="6" name="Content Placeholder 5">
            <a:extLst>
              <a:ext uri="{FF2B5EF4-FFF2-40B4-BE49-F238E27FC236}">
                <a16:creationId xmlns:a16="http://schemas.microsoft.com/office/drawing/2014/main" id="{AB98171B-FB21-EA23-2CF2-3F51306640FC}"/>
              </a:ext>
            </a:extLst>
          </p:cNvPr>
          <p:cNvSpPr>
            <a:spLocks noGrp="1"/>
          </p:cNvSpPr>
          <p:nvPr>
            <p:ph idx="1"/>
          </p:nvPr>
        </p:nvSpPr>
        <p:spPr>
          <a:xfrm>
            <a:off x="704959" y="1383039"/>
            <a:ext cx="10004385" cy="4351338"/>
          </a:xfrm>
        </p:spPr>
        <p:txBody>
          <a:bodyPr vert="horz" lIns="91440" tIns="45720" rIns="91440" bIns="45720" rtlCol="0" anchor="t">
            <a:normAutofit lnSpcReduction="10000"/>
          </a:bodyPr>
          <a:lstStyle/>
          <a:p>
            <a:r>
              <a:rPr lang="en-US"/>
              <a:t>In Phase 1, 196 administrators are taking the LETRS for Administrators course.</a:t>
            </a:r>
          </a:p>
          <a:p>
            <a:pPr lvl="1"/>
            <a:r>
              <a:rPr lang="en-US">
                <a:solidFill>
                  <a:schemeClr val="tx1"/>
                </a:solidFill>
              </a:rPr>
              <a:t>Other district and school administrators are taking LETRS course for teachers</a:t>
            </a:r>
            <a:r>
              <a:rPr lang="en-US"/>
              <a:t> </a:t>
            </a:r>
          </a:p>
          <a:p>
            <a:r>
              <a:rPr lang="en-US"/>
              <a:t>Purpose - Equipping leaders with information to support systemic change and sustainability of the learning within their schools </a:t>
            </a:r>
          </a:p>
          <a:p>
            <a:r>
              <a:rPr lang="en-US"/>
              <a:t>LETRS Cohort of 70 administrators through the Principal Partnership Project (P3) initiative </a:t>
            </a:r>
          </a:p>
          <a:p>
            <a:pPr lvl="1"/>
            <a:r>
              <a:rPr lang="en-US">
                <a:solidFill>
                  <a:schemeClr val="tx1"/>
                </a:solidFill>
              </a:rPr>
              <a:t>Hancock County visits to observe embedded structured literacy practices </a:t>
            </a:r>
          </a:p>
          <a:p>
            <a:endParaRPr lang="en-US"/>
          </a:p>
          <a:p>
            <a:pPr marL="0" indent="0">
              <a:buNone/>
            </a:pPr>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47627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1" name="Google Shape;99;g1023ff81463_0_14">
            <a:extLst>
              <a:ext uri="{FF2B5EF4-FFF2-40B4-BE49-F238E27FC236}">
                <a16:creationId xmlns:a16="http://schemas.microsoft.com/office/drawing/2014/main" id="{DDEA72CD-9FB8-4C12-95B3-40E251E96067}"/>
              </a:ext>
            </a:extLst>
          </p:cNvPr>
          <p:cNvSpPr txBox="1">
            <a:spLocks noGrp="1"/>
          </p:cNvSpPr>
          <p:nvPr>
            <p:ph type="title"/>
          </p:nvPr>
        </p:nvSpPr>
        <p:spPr>
          <a:xfrm>
            <a:off x="3746176" y="107103"/>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Why Early Literacy?</a:t>
            </a:r>
            <a:endParaRPr/>
          </a:p>
        </p:txBody>
      </p:sp>
      <p:sp>
        <p:nvSpPr>
          <p:cNvPr id="3" name="Rectangle 2">
            <a:extLst>
              <a:ext uri="{FF2B5EF4-FFF2-40B4-BE49-F238E27FC236}">
                <a16:creationId xmlns:a16="http://schemas.microsoft.com/office/drawing/2014/main" id="{CA56511D-E363-40FA-B11E-37C65E69E977}"/>
              </a:ext>
            </a:extLst>
          </p:cNvPr>
          <p:cNvSpPr/>
          <p:nvPr/>
        </p:nvSpPr>
        <p:spPr>
          <a:xfrm>
            <a:off x="5857779" y="993806"/>
            <a:ext cx="6361670" cy="4131900"/>
          </a:xfrm>
          <a:prstGeom prst="rect">
            <a:avLst/>
          </a:prstGeom>
        </p:spPr>
        <p:txBody>
          <a:bodyPr wrap="square">
            <a:spAutoFit/>
          </a:bodyPr>
          <a:lstStyle/>
          <a:p>
            <a:pPr lvl="0" algn="ctr">
              <a:spcAft>
                <a:spcPts val="600"/>
              </a:spcAft>
            </a:pPr>
            <a:r>
              <a:rPr lang="en-US" sz="2400" b="1" u="sng">
                <a:solidFill>
                  <a:srgbClr val="102649"/>
                </a:solidFill>
              </a:rPr>
              <a:t>Significance of 3rd-Grade Reading Proficiency</a:t>
            </a:r>
          </a:p>
          <a:p>
            <a:pPr marL="457200" indent="-444500">
              <a:spcBef>
                <a:spcPts val="300"/>
              </a:spcBef>
              <a:spcAft>
                <a:spcPts val="300"/>
              </a:spcAft>
              <a:buSzPct val="100000"/>
              <a:buChar char="•"/>
            </a:pPr>
            <a:r>
              <a:rPr lang="en-US" sz="2400">
                <a:solidFill>
                  <a:srgbClr val="102649"/>
                </a:solidFill>
              </a:rPr>
              <a:t>More likely to have continued academic success</a:t>
            </a:r>
          </a:p>
          <a:p>
            <a:pPr marL="457200" indent="-444500">
              <a:spcBef>
                <a:spcPts val="300"/>
              </a:spcBef>
              <a:spcAft>
                <a:spcPts val="300"/>
              </a:spcAft>
              <a:buSzPct val="100000"/>
              <a:buChar char="•"/>
            </a:pPr>
            <a:r>
              <a:rPr lang="en-US" sz="2400">
                <a:solidFill>
                  <a:srgbClr val="102649"/>
                </a:solidFill>
              </a:rPr>
              <a:t>Less likely to have problems with attendance, dropout rate and juvenile crime (four times likely to drop out of school)</a:t>
            </a:r>
          </a:p>
          <a:p>
            <a:pPr marL="457200" indent="-444500">
              <a:spcBef>
                <a:spcPts val="300"/>
              </a:spcBef>
              <a:spcAft>
                <a:spcPts val="300"/>
              </a:spcAft>
              <a:buSzPct val="100000"/>
              <a:buChar char="•"/>
            </a:pPr>
            <a:r>
              <a:rPr lang="en-US" sz="2400">
                <a:solidFill>
                  <a:srgbClr val="102649"/>
                </a:solidFill>
              </a:rPr>
              <a:t>More likely to feel higher self-esteem and feelings of adequacy</a:t>
            </a:r>
          </a:p>
          <a:p>
            <a:pPr marL="457200" indent="-444500">
              <a:spcBef>
                <a:spcPts val="300"/>
              </a:spcBef>
              <a:spcAft>
                <a:spcPts val="300"/>
              </a:spcAft>
              <a:buSzPct val="100000"/>
              <a:buChar char="•"/>
            </a:pPr>
            <a:r>
              <a:rPr lang="en-US" sz="2400">
                <a:solidFill>
                  <a:srgbClr val="102649"/>
                </a:solidFill>
              </a:rPr>
              <a:t>More likely to break the cycle of intergenerational poverty</a:t>
            </a:r>
          </a:p>
        </p:txBody>
      </p:sp>
      <p:sp>
        <p:nvSpPr>
          <p:cNvPr id="12" name="Rectangle 11">
            <a:extLst>
              <a:ext uri="{FF2B5EF4-FFF2-40B4-BE49-F238E27FC236}">
                <a16:creationId xmlns:a16="http://schemas.microsoft.com/office/drawing/2014/main" id="{399B4A9D-07E9-430D-BF0C-605871686B6C}"/>
              </a:ext>
            </a:extLst>
          </p:cNvPr>
          <p:cNvSpPr/>
          <p:nvPr/>
        </p:nvSpPr>
        <p:spPr>
          <a:xfrm>
            <a:off x="176953" y="120776"/>
            <a:ext cx="5649079" cy="523220"/>
          </a:xfrm>
          <a:prstGeom prst="rect">
            <a:avLst/>
          </a:prstGeom>
        </p:spPr>
        <p:txBody>
          <a:bodyPr wrap="square" lIns="91440" tIns="45720" rIns="91440" bIns="45720" anchor="t">
            <a:spAutoFit/>
          </a:bodyPr>
          <a:lstStyle/>
          <a:p>
            <a:pPr algn="ctr"/>
            <a:r>
              <a:rPr lang="en-US" sz="2800" b="1">
                <a:solidFill>
                  <a:srgbClr val="102649"/>
                </a:solidFill>
              </a:rPr>
              <a:t>KPREP and KSA Proficiency Results</a:t>
            </a:r>
            <a:endParaRPr lang="en-US" sz="2800" b="1">
              <a:solidFill>
                <a:srgbClr val="102649"/>
              </a:solidFill>
              <a:latin typeface="Franklin Gothic Book" panose="020B0503020102020204" pitchFamily="34" charset="0"/>
            </a:endParaRPr>
          </a:p>
        </p:txBody>
      </p:sp>
      <p:graphicFrame>
        <p:nvGraphicFramePr>
          <p:cNvPr id="8" name="Table 7">
            <a:extLst>
              <a:ext uri="{FF2B5EF4-FFF2-40B4-BE49-F238E27FC236}">
                <a16:creationId xmlns:a16="http://schemas.microsoft.com/office/drawing/2014/main" id="{FCEDBCDE-0506-4CAB-9F54-F3EA4B4C1898}"/>
              </a:ext>
            </a:extLst>
          </p:cNvPr>
          <p:cNvGraphicFramePr>
            <a:graphicFrameLocks noGrp="1"/>
          </p:cNvGraphicFramePr>
          <p:nvPr>
            <p:extLst>
              <p:ext uri="{D42A27DB-BD31-4B8C-83A1-F6EECF244321}">
                <p14:modId xmlns:p14="http://schemas.microsoft.com/office/powerpoint/2010/main" val="3386580358"/>
              </p:ext>
            </p:extLst>
          </p:nvPr>
        </p:nvGraphicFramePr>
        <p:xfrm>
          <a:off x="295070" y="677047"/>
          <a:ext cx="5444592" cy="4983068"/>
        </p:xfrm>
        <a:graphic>
          <a:graphicData uri="http://schemas.openxmlformats.org/drawingml/2006/table">
            <a:tbl>
              <a:tblPr firstRow="1" bandRow="1">
                <a:tableStyleId>{5940675A-B579-460E-94D1-54222C63F5DA}</a:tableStyleId>
              </a:tblPr>
              <a:tblGrid>
                <a:gridCol w="1657116">
                  <a:extLst>
                    <a:ext uri="{9D8B030D-6E8A-4147-A177-3AD203B41FA5}">
                      <a16:colId xmlns:a16="http://schemas.microsoft.com/office/drawing/2014/main" val="20000"/>
                    </a:ext>
                  </a:extLst>
                </a:gridCol>
                <a:gridCol w="3787476">
                  <a:extLst>
                    <a:ext uri="{9D8B030D-6E8A-4147-A177-3AD203B41FA5}">
                      <a16:colId xmlns:a16="http://schemas.microsoft.com/office/drawing/2014/main" val="20001"/>
                    </a:ext>
                  </a:extLst>
                </a:gridCol>
              </a:tblGrid>
              <a:tr h="704252">
                <a:tc>
                  <a:txBody>
                    <a:bodyPr/>
                    <a:lstStyle/>
                    <a:p>
                      <a:pPr algn="ctr"/>
                      <a:r>
                        <a:rPr lang="en-US" sz="2000" b="1">
                          <a:solidFill>
                            <a:srgbClr val="102649"/>
                          </a:solidFill>
                        </a:rPr>
                        <a:t>Year</a:t>
                      </a:r>
                      <a:endParaRPr lang="en-US" sz="2000" b="1">
                        <a:solidFill>
                          <a:srgbClr val="102649"/>
                        </a:solidFill>
                        <a:latin typeface="Franklin Gothic Book" panose="020B0503020102020204" pitchFamily="34" charset="0"/>
                        <a:cs typeface="Calibri" panose="020F0502020204030204" pitchFamily="34" charset="0"/>
                      </a:endParaRPr>
                    </a:p>
                  </a:txBody>
                  <a:tcPr anchor="ctr"/>
                </a:tc>
                <a:tc>
                  <a:txBody>
                    <a:bodyPr/>
                    <a:lstStyle/>
                    <a:p>
                      <a:pPr algn="ctr"/>
                      <a:r>
                        <a:rPr lang="en-US" sz="2000" b="1">
                          <a:solidFill>
                            <a:srgbClr val="102649"/>
                          </a:solidFill>
                        </a:rPr>
                        <a:t>Percent Proficient</a:t>
                      </a:r>
                      <a:r>
                        <a:rPr lang="en-US" sz="2000" b="1" baseline="0">
                          <a:solidFill>
                            <a:srgbClr val="102649"/>
                          </a:solidFill>
                        </a:rPr>
                        <a:t> and </a:t>
                      </a:r>
                      <a:r>
                        <a:rPr lang="en-US" sz="2000" b="1">
                          <a:solidFill>
                            <a:srgbClr val="102649"/>
                          </a:solidFill>
                        </a:rPr>
                        <a:t>Distinguished </a:t>
                      </a:r>
                      <a:endParaRPr lang="en-US" sz="2000" b="1">
                        <a:solidFill>
                          <a:srgbClr val="102649"/>
                        </a:solidFill>
                        <a:latin typeface="Franklin Gothic Book" panose="020B0503020102020204" pitchFamily="34" charset="0"/>
                        <a:cs typeface="Calibri" panose="020F0502020204030204" pitchFamily="34" charset="0"/>
                      </a:endParaRPr>
                    </a:p>
                  </a:txBody>
                  <a:tcPr/>
                </a:tc>
                <a:extLst>
                  <a:ext uri="{0D108BD9-81ED-4DB2-BD59-A6C34878D82A}">
                    <a16:rowId xmlns:a16="http://schemas.microsoft.com/office/drawing/2014/main" val="10001"/>
                  </a:ext>
                </a:extLst>
              </a:tr>
              <a:tr h="520839">
                <a:tc>
                  <a:txBody>
                    <a:bodyPr/>
                    <a:lstStyle/>
                    <a:p>
                      <a:pPr algn="ctr"/>
                      <a:r>
                        <a:rPr lang="en-US" sz="2000" b="1">
                          <a:solidFill>
                            <a:srgbClr val="102649"/>
                          </a:solidFill>
                        </a:rPr>
                        <a:t>2015</a:t>
                      </a:r>
                      <a:endParaRPr lang="en-US" sz="2000" b="1">
                        <a:solidFill>
                          <a:srgbClr val="102649"/>
                        </a:solidFill>
                        <a:latin typeface="Franklin Gothic Book" panose="020B0503020102020204" pitchFamily="34" charset="0"/>
                        <a:cs typeface="Calibri" panose="020F0502020204030204" pitchFamily="34" charset="0"/>
                      </a:endParaRPr>
                    </a:p>
                  </a:txBody>
                  <a:tcPr/>
                </a:tc>
                <a:tc>
                  <a:txBody>
                    <a:bodyPr/>
                    <a:lstStyle/>
                    <a:p>
                      <a:pPr algn="ctr"/>
                      <a:r>
                        <a:rPr lang="en-US" sz="2000">
                          <a:solidFill>
                            <a:srgbClr val="102649"/>
                          </a:solidFill>
                        </a:rPr>
                        <a:t>54.3%</a:t>
                      </a:r>
                      <a:endParaRPr lang="en-US" sz="2000">
                        <a:solidFill>
                          <a:srgbClr val="102649"/>
                        </a:solidFill>
                        <a:latin typeface="Franklin Gothic Book" panose="020B0503020102020204" pitchFamily="34" charset="0"/>
                        <a:cs typeface="Calibri" panose="020F0502020204030204" pitchFamily="34" charset="0"/>
                      </a:endParaRPr>
                    </a:p>
                  </a:txBody>
                  <a:tcPr/>
                </a:tc>
                <a:extLst>
                  <a:ext uri="{0D108BD9-81ED-4DB2-BD59-A6C34878D82A}">
                    <a16:rowId xmlns:a16="http://schemas.microsoft.com/office/drawing/2014/main" val="10002"/>
                  </a:ext>
                </a:extLst>
              </a:tr>
              <a:tr h="513702">
                <a:tc>
                  <a:txBody>
                    <a:bodyPr/>
                    <a:lstStyle/>
                    <a:p>
                      <a:pPr algn="ctr"/>
                      <a:r>
                        <a:rPr lang="en-US" sz="2000" b="1">
                          <a:solidFill>
                            <a:srgbClr val="102649"/>
                          </a:solidFill>
                        </a:rPr>
                        <a:t>2016</a:t>
                      </a:r>
                      <a:endParaRPr lang="en-US" sz="2000" b="1">
                        <a:solidFill>
                          <a:srgbClr val="102649"/>
                        </a:solidFill>
                        <a:latin typeface="Franklin Gothic Book" panose="020B0503020102020204" pitchFamily="34" charset="0"/>
                        <a:cs typeface="Calibri" panose="020F0502020204030204" pitchFamily="34" charset="0"/>
                      </a:endParaRPr>
                    </a:p>
                  </a:txBody>
                  <a:tcPr/>
                </a:tc>
                <a:tc>
                  <a:txBody>
                    <a:bodyPr/>
                    <a:lstStyle/>
                    <a:p>
                      <a:pPr algn="ctr"/>
                      <a:r>
                        <a:rPr lang="en-US" sz="2000">
                          <a:solidFill>
                            <a:srgbClr val="102649"/>
                          </a:solidFill>
                        </a:rPr>
                        <a:t>53.7%</a:t>
                      </a:r>
                      <a:endParaRPr lang="en-US" sz="2000">
                        <a:solidFill>
                          <a:srgbClr val="102649"/>
                        </a:solidFill>
                        <a:latin typeface="Franklin Gothic Book" panose="020B0503020102020204" pitchFamily="34" charset="0"/>
                        <a:cs typeface="Calibri" panose="020F0502020204030204" pitchFamily="34" charset="0"/>
                      </a:endParaRPr>
                    </a:p>
                  </a:txBody>
                  <a:tcPr/>
                </a:tc>
                <a:extLst>
                  <a:ext uri="{0D108BD9-81ED-4DB2-BD59-A6C34878D82A}">
                    <a16:rowId xmlns:a16="http://schemas.microsoft.com/office/drawing/2014/main" val="10003"/>
                  </a:ext>
                </a:extLst>
              </a:tr>
              <a:tr h="520839">
                <a:tc>
                  <a:txBody>
                    <a:bodyPr/>
                    <a:lstStyle/>
                    <a:p>
                      <a:pPr algn="ctr"/>
                      <a:r>
                        <a:rPr lang="en-US" sz="2000" b="1">
                          <a:solidFill>
                            <a:srgbClr val="102649"/>
                          </a:solidFill>
                        </a:rPr>
                        <a:t>2017</a:t>
                      </a:r>
                      <a:endParaRPr lang="en-US" sz="2000" b="1">
                        <a:solidFill>
                          <a:srgbClr val="102649"/>
                        </a:solidFill>
                        <a:latin typeface="Franklin Gothic Book" panose="020B0503020102020204" pitchFamily="34" charset="0"/>
                        <a:cs typeface="Calibri" panose="020F0502020204030204" pitchFamily="34" charset="0"/>
                      </a:endParaRPr>
                    </a:p>
                  </a:txBody>
                  <a:tcPr/>
                </a:tc>
                <a:tc>
                  <a:txBody>
                    <a:bodyPr/>
                    <a:lstStyle/>
                    <a:p>
                      <a:pPr algn="ctr"/>
                      <a:r>
                        <a:rPr lang="en-US" sz="2000">
                          <a:solidFill>
                            <a:srgbClr val="102649"/>
                          </a:solidFill>
                        </a:rPr>
                        <a:t>55.8%</a:t>
                      </a:r>
                      <a:endParaRPr lang="en-US" sz="2000">
                        <a:solidFill>
                          <a:srgbClr val="102649"/>
                        </a:solidFill>
                        <a:latin typeface="Franklin Gothic Book" panose="020B0503020102020204" pitchFamily="34" charset="0"/>
                        <a:cs typeface="Calibri" panose="020F0502020204030204" pitchFamily="34" charset="0"/>
                      </a:endParaRPr>
                    </a:p>
                  </a:txBody>
                  <a:tcPr/>
                </a:tc>
                <a:extLst>
                  <a:ext uri="{0D108BD9-81ED-4DB2-BD59-A6C34878D82A}">
                    <a16:rowId xmlns:a16="http://schemas.microsoft.com/office/drawing/2014/main" val="10004"/>
                  </a:ext>
                </a:extLst>
              </a:tr>
              <a:tr h="520839">
                <a:tc>
                  <a:txBody>
                    <a:bodyPr/>
                    <a:lstStyle/>
                    <a:p>
                      <a:pPr algn="ctr"/>
                      <a:r>
                        <a:rPr lang="en-US" sz="2000" b="1">
                          <a:solidFill>
                            <a:srgbClr val="102649"/>
                          </a:solidFill>
                        </a:rPr>
                        <a:t>2018</a:t>
                      </a:r>
                      <a:endParaRPr lang="en-US" sz="2000" b="1">
                        <a:solidFill>
                          <a:srgbClr val="102649"/>
                        </a:solidFill>
                        <a:latin typeface="Franklin Gothic Book" panose="020B0503020102020204" pitchFamily="34" charset="0"/>
                        <a:cs typeface="Calibri" panose="020F0502020204030204" pitchFamily="34" charset="0"/>
                      </a:endParaRPr>
                    </a:p>
                  </a:txBody>
                  <a:tcPr/>
                </a:tc>
                <a:tc>
                  <a:txBody>
                    <a:bodyPr/>
                    <a:lstStyle/>
                    <a:p>
                      <a:pPr algn="ctr"/>
                      <a:r>
                        <a:rPr lang="en-US" sz="2000">
                          <a:solidFill>
                            <a:srgbClr val="102649"/>
                          </a:solidFill>
                        </a:rPr>
                        <a:t>52.3%</a:t>
                      </a:r>
                      <a:endParaRPr lang="en-US" sz="2000">
                        <a:solidFill>
                          <a:srgbClr val="102649"/>
                        </a:solidFill>
                        <a:latin typeface="Franklin Gothic Book" panose="020B0503020102020204" pitchFamily="34" charset="0"/>
                        <a:cs typeface="Calibri" panose="020F0502020204030204" pitchFamily="34" charset="0"/>
                      </a:endParaRPr>
                    </a:p>
                  </a:txBody>
                  <a:tcPr/>
                </a:tc>
                <a:extLst>
                  <a:ext uri="{0D108BD9-81ED-4DB2-BD59-A6C34878D82A}">
                    <a16:rowId xmlns:a16="http://schemas.microsoft.com/office/drawing/2014/main" val="10005"/>
                  </a:ext>
                </a:extLst>
              </a:tr>
              <a:tr h="520839">
                <a:tc>
                  <a:txBody>
                    <a:bodyPr/>
                    <a:lstStyle/>
                    <a:p>
                      <a:pPr algn="ctr"/>
                      <a:r>
                        <a:rPr lang="en-US" sz="2000" b="1">
                          <a:solidFill>
                            <a:srgbClr val="102649"/>
                          </a:solidFill>
                        </a:rPr>
                        <a:t>2019</a:t>
                      </a:r>
                      <a:endParaRPr lang="en-US" sz="2000" b="1">
                        <a:solidFill>
                          <a:srgbClr val="102649"/>
                        </a:solidFill>
                        <a:latin typeface="Franklin Gothic Book" panose="020B0503020102020204" pitchFamily="34" charset="0"/>
                        <a:cs typeface="Calibri" panose="020F0502020204030204" pitchFamily="34" charset="0"/>
                      </a:endParaRPr>
                    </a:p>
                  </a:txBody>
                  <a:tcPr/>
                </a:tc>
                <a:tc>
                  <a:txBody>
                    <a:bodyPr/>
                    <a:lstStyle/>
                    <a:p>
                      <a:pPr algn="ctr"/>
                      <a:r>
                        <a:rPr lang="en-US" sz="2000">
                          <a:solidFill>
                            <a:srgbClr val="102649"/>
                          </a:solidFill>
                        </a:rPr>
                        <a:t>52.7%</a:t>
                      </a:r>
                      <a:endParaRPr lang="en-US" sz="2000">
                        <a:solidFill>
                          <a:srgbClr val="102649"/>
                        </a:solidFill>
                        <a:latin typeface="Franklin Gothic Book" panose="020B0503020102020204" pitchFamily="34" charset="0"/>
                        <a:cs typeface="Calibri" panose="020F0502020204030204" pitchFamily="34" charset="0"/>
                      </a:endParaRPr>
                    </a:p>
                  </a:txBody>
                  <a:tcPr/>
                </a:tc>
                <a:extLst>
                  <a:ext uri="{0D108BD9-81ED-4DB2-BD59-A6C34878D82A}">
                    <a16:rowId xmlns:a16="http://schemas.microsoft.com/office/drawing/2014/main" val="10006"/>
                  </a:ext>
                </a:extLst>
              </a:tr>
              <a:tr h="520839">
                <a:tc>
                  <a:txBody>
                    <a:bodyPr/>
                    <a:lstStyle/>
                    <a:p>
                      <a:pPr algn="ctr"/>
                      <a:r>
                        <a:rPr lang="en-US" sz="2000" b="1">
                          <a:solidFill>
                            <a:srgbClr val="102649"/>
                          </a:solidFill>
                          <a:latin typeface="Franklin Gothic Book" panose="020B0503020102020204" pitchFamily="34" charset="0"/>
                          <a:cs typeface="Calibri" panose="020F0502020204030204" pitchFamily="34" charset="0"/>
                        </a:rPr>
                        <a:t>2020</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a:solidFill>
                            <a:schemeClr val="dk1"/>
                          </a:solidFill>
                          <a:effectLst/>
                          <a:latin typeface="+mn-lt"/>
                          <a:ea typeface="+mn-ea"/>
                          <a:cs typeface="+mn-cs"/>
                          <a:sym typeface="Arial"/>
                        </a:rPr>
                        <a:t>NO TESTING due to Federal Waiver/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a:solidFill>
                            <a:schemeClr val="dk1"/>
                          </a:solidFill>
                          <a:effectLst/>
                          <a:latin typeface="+mn-lt"/>
                          <a:ea typeface="+mn-ea"/>
                          <a:cs typeface="+mn-cs"/>
                          <a:sym typeface="Arial"/>
                        </a:rPr>
                        <a:t>COVID-19 Emergency</a:t>
                      </a:r>
                    </a:p>
                  </a:txBody>
                  <a:tcPr/>
                </a:tc>
                <a:extLst>
                  <a:ext uri="{0D108BD9-81ED-4DB2-BD59-A6C34878D82A}">
                    <a16:rowId xmlns:a16="http://schemas.microsoft.com/office/drawing/2014/main" val="2645234389"/>
                  </a:ext>
                </a:extLst>
              </a:tr>
              <a:tr h="520839">
                <a:tc>
                  <a:txBody>
                    <a:bodyPr/>
                    <a:lstStyle/>
                    <a:p>
                      <a:pPr algn="ctr"/>
                      <a:r>
                        <a:rPr lang="en-US" sz="2000" b="1">
                          <a:solidFill>
                            <a:srgbClr val="102649"/>
                          </a:solidFill>
                          <a:latin typeface="Franklin Gothic Book" panose="020B0503020102020204" pitchFamily="34" charset="0"/>
                          <a:cs typeface="Calibri" panose="020F0502020204030204" pitchFamily="34" charset="0"/>
                        </a:rPr>
                        <a:t>2021</a:t>
                      </a:r>
                    </a:p>
                  </a:txBody>
                  <a:tcPr/>
                </a:tc>
                <a:tc>
                  <a:txBody>
                    <a:bodyPr/>
                    <a:lstStyle/>
                    <a:p>
                      <a:pPr algn="ctr"/>
                      <a:r>
                        <a:rPr lang="en-US" sz="2000">
                          <a:solidFill>
                            <a:srgbClr val="102649"/>
                          </a:solidFill>
                          <a:latin typeface="Franklin Gothic Book" panose="020B0503020102020204" pitchFamily="34" charset="0"/>
                          <a:cs typeface="Calibri" panose="020F0502020204030204" pitchFamily="34" charset="0"/>
                        </a:rPr>
                        <a:t>29.8%</a:t>
                      </a:r>
                    </a:p>
                  </a:txBody>
                  <a:tcPr/>
                </a:tc>
                <a:extLst>
                  <a:ext uri="{0D108BD9-81ED-4DB2-BD59-A6C34878D82A}">
                    <a16:rowId xmlns:a16="http://schemas.microsoft.com/office/drawing/2014/main" val="3615407618"/>
                  </a:ext>
                </a:extLst>
              </a:tr>
              <a:tr h="520839">
                <a:tc>
                  <a:txBody>
                    <a:bodyPr/>
                    <a:lstStyle/>
                    <a:p>
                      <a:pPr algn="ctr"/>
                      <a:r>
                        <a:rPr lang="en-US" sz="2000" b="1">
                          <a:solidFill>
                            <a:srgbClr val="102649"/>
                          </a:solidFill>
                          <a:latin typeface="Franklin Gothic Book" panose="020B0503020102020204" pitchFamily="34" charset="0"/>
                          <a:cs typeface="Calibri" panose="020F0502020204030204" pitchFamily="34" charset="0"/>
                        </a:rPr>
                        <a:t>2022</a:t>
                      </a:r>
                    </a:p>
                  </a:txBody>
                  <a:tcPr/>
                </a:tc>
                <a:tc>
                  <a:txBody>
                    <a:bodyPr/>
                    <a:lstStyle/>
                    <a:p>
                      <a:pPr algn="ctr"/>
                      <a:r>
                        <a:rPr lang="en-US" sz="2000">
                          <a:solidFill>
                            <a:srgbClr val="102649"/>
                          </a:solidFill>
                          <a:latin typeface="Franklin Gothic Book" panose="020B0503020102020204" pitchFamily="34" charset="0"/>
                          <a:cs typeface="Calibri" panose="020F0502020204030204" pitchFamily="34" charset="0"/>
                        </a:rPr>
                        <a:t>45.0%</a:t>
                      </a:r>
                    </a:p>
                  </a:txBody>
                  <a:tcPr/>
                </a:tc>
                <a:extLst>
                  <a:ext uri="{0D108BD9-81ED-4DB2-BD59-A6C34878D82A}">
                    <a16:rowId xmlns:a16="http://schemas.microsoft.com/office/drawing/2014/main" val="2937789653"/>
                  </a:ext>
                </a:extLst>
              </a:tr>
            </a:tbl>
          </a:graphicData>
        </a:graphic>
      </p:graphicFrame>
      <p:sp>
        <p:nvSpPr>
          <p:cNvPr id="10" name="Rectangle 9">
            <a:extLst>
              <a:ext uri="{FF2B5EF4-FFF2-40B4-BE49-F238E27FC236}">
                <a16:creationId xmlns:a16="http://schemas.microsoft.com/office/drawing/2014/main" id="{AEA7957D-8EBF-4E69-A713-643951155636}"/>
              </a:ext>
            </a:extLst>
          </p:cNvPr>
          <p:cNvSpPr/>
          <p:nvPr/>
        </p:nvSpPr>
        <p:spPr>
          <a:xfrm>
            <a:off x="5826032" y="5214014"/>
            <a:ext cx="6129321" cy="523220"/>
          </a:xfrm>
          <a:prstGeom prst="rect">
            <a:avLst/>
          </a:prstGeom>
        </p:spPr>
        <p:txBody>
          <a:bodyPr wrap="square">
            <a:spAutoFit/>
          </a:bodyPr>
          <a:lstStyle/>
          <a:p>
            <a:r>
              <a:rPr lang="en-US" sz="1200"/>
              <a:t>Kentucky Department of Education. (2019). Kentucky School Report Card. Retrieved from</a:t>
            </a:r>
            <a:r>
              <a:rPr lang="en-US" sz="800"/>
              <a:t>:  </a:t>
            </a:r>
            <a:r>
              <a:rPr lang="en-US" sz="800">
                <a:hlinkClick r:id="rId3">
                  <a:extLst>
                    <a:ext uri="{A12FA001-AC4F-418D-AE19-62706E023703}">
                      <ahyp:hlinkClr xmlns:ahyp="http://schemas.microsoft.com/office/drawing/2018/hyperlinkcolor" val="tx"/>
                    </a:ext>
                  </a:extLst>
                </a:hlinkClick>
              </a:rPr>
              <a:t>https://www.kyschoolreportcard.com/organization/20/academic_performance/assessment_performance/state_assessments_accountability?year=2019</a:t>
            </a:r>
            <a:r>
              <a:rPr lang="en-US" sz="80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49F59D-FED3-4DC5-A395-F19194C30718}"/>
              </a:ext>
            </a:extLst>
          </p:cNvPr>
          <p:cNvSpPr>
            <a:spLocks noGrp="1"/>
          </p:cNvSpPr>
          <p:nvPr>
            <p:ph type="title"/>
          </p:nvPr>
        </p:nvSpPr>
        <p:spPr>
          <a:xfrm>
            <a:off x="356507" y="159798"/>
            <a:ext cx="11111592" cy="1325563"/>
          </a:xfrm>
        </p:spPr>
        <p:txBody>
          <a:bodyPr>
            <a:normAutofit/>
          </a:bodyPr>
          <a:lstStyle/>
          <a:p>
            <a:r>
              <a:rPr lang="en-US" b="1">
                <a:latin typeface="+mn-lt"/>
                <a:cs typeface="Arial"/>
              </a:rPr>
              <a:t>Senate Bill 9 (22): </a:t>
            </a:r>
            <a:r>
              <a:rPr lang="en-US" b="1" i="1">
                <a:latin typeface="+mn-lt"/>
                <a:cs typeface="Arial"/>
              </a:rPr>
              <a:t>Read to Succeed Act</a:t>
            </a:r>
            <a:endParaRPr lang="en-US"/>
          </a:p>
        </p:txBody>
      </p:sp>
      <p:sp>
        <p:nvSpPr>
          <p:cNvPr id="3" name="Content Placeholder 2">
            <a:extLst>
              <a:ext uri="{FF2B5EF4-FFF2-40B4-BE49-F238E27FC236}">
                <a16:creationId xmlns:a16="http://schemas.microsoft.com/office/drawing/2014/main" id="{2596EB51-F99E-460B-A971-767C57667FC5}"/>
              </a:ext>
            </a:extLst>
          </p:cNvPr>
          <p:cNvSpPr>
            <a:spLocks noGrp="1"/>
          </p:cNvSpPr>
          <p:nvPr>
            <p:ph idx="1"/>
          </p:nvPr>
        </p:nvSpPr>
        <p:spPr>
          <a:xfrm>
            <a:off x="419137" y="1519887"/>
            <a:ext cx="11111592" cy="3816050"/>
          </a:xfrm>
        </p:spPr>
        <p:txBody>
          <a:bodyPr vert="horz" lIns="91440" tIns="45720" rIns="91440" bIns="45720" rtlCol="0" anchor="t">
            <a:noAutofit/>
          </a:bodyPr>
          <a:lstStyle/>
          <a:p>
            <a:pPr marL="0" indent="0">
              <a:buNone/>
            </a:pPr>
            <a:r>
              <a:rPr lang="en-US" sz="3400" b="1">
                <a:solidFill>
                  <a:srgbClr val="002060"/>
                </a:solidFill>
                <a:cs typeface="Arial" panose="020B0604020202020204" pitchFamily="34" charset="0"/>
              </a:rPr>
              <a:t>Comprehensive actions to improve early literacy outcomes: </a:t>
            </a:r>
          </a:p>
          <a:p>
            <a:r>
              <a:rPr lang="en-US" sz="2600">
                <a:solidFill>
                  <a:srgbClr val="002060"/>
                </a:solidFill>
                <a:cs typeface="Arial" panose="020B0604020202020204" pitchFamily="34" charset="0"/>
              </a:rPr>
              <a:t>Read to Achieve grant</a:t>
            </a:r>
          </a:p>
          <a:p>
            <a:r>
              <a:rPr lang="en-US">
                <a:solidFill>
                  <a:srgbClr val="002060"/>
                </a:solidFill>
                <a:cs typeface="Arial" panose="020B0604020202020204" pitchFamily="34" charset="0"/>
              </a:rPr>
              <a:t>Early Intervention and Instruction</a:t>
            </a:r>
          </a:p>
          <a:p>
            <a:r>
              <a:rPr lang="en-US" sz="2600">
                <a:solidFill>
                  <a:srgbClr val="002060"/>
                </a:solidFill>
                <a:cs typeface="Arial" panose="020B0604020202020204" pitchFamily="34" charset="0"/>
              </a:rPr>
              <a:t>State Professional Learning Support Strategies</a:t>
            </a:r>
          </a:p>
          <a:p>
            <a:r>
              <a:rPr lang="en-US" sz="2600">
                <a:solidFill>
                  <a:srgbClr val="002060"/>
                </a:solidFill>
                <a:cs typeface="Arial"/>
              </a:rPr>
              <a:t>Reading Improvement Plan</a:t>
            </a:r>
          </a:p>
          <a:p>
            <a:r>
              <a:rPr lang="en-US" sz="2600" b="1" u="sng">
                <a:solidFill>
                  <a:srgbClr val="002060"/>
                </a:solidFill>
                <a:cs typeface="Arial"/>
              </a:rPr>
              <a:t>Family and Community Engagement</a:t>
            </a:r>
          </a:p>
          <a:p>
            <a:r>
              <a:rPr lang="en-US" sz="2600">
                <a:solidFill>
                  <a:srgbClr val="002060"/>
                </a:solidFill>
                <a:cs typeface="Arial" panose="020B0604020202020204" pitchFamily="34" charset="0"/>
              </a:rPr>
              <a:t>Teacher Certification</a:t>
            </a:r>
          </a:p>
        </p:txBody>
      </p:sp>
    </p:spTree>
    <p:extLst>
      <p:ext uri="{BB962C8B-B14F-4D97-AF65-F5344CB8AC3E}">
        <p14:creationId xmlns:p14="http://schemas.microsoft.com/office/powerpoint/2010/main" val="279065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690543" y="0"/>
            <a:ext cx="11336055" cy="1352812"/>
          </a:xfrm>
        </p:spPr>
        <p:txBody>
          <a:bodyPr/>
          <a:lstStyle/>
          <a:p>
            <a:r>
              <a:rPr lang="en-US"/>
              <a:t>Read at Home Plan Guidance</a:t>
            </a:r>
          </a:p>
        </p:txBody>
      </p:sp>
      <p:sp>
        <p:nvSpPr>
          <p:cNvPr id="3" name="Content Placeholder 2">
            <a:extLst>
              <a:ext uri="{FF2B5EF4-FFF2-40B4-BE49-F238E27FC236}">
                <a16:creationId xmlns:a16="http://schemas.microsoft.com/office/drawing/2014/main" id="{08800BCB-5A55-42AE-A979-9EF3F9F48616}"/>
              </a:ext>
            </a:extLst>
          </p:cNvPr>
          <p:cNvSpPr>
            <a:spLocks noGrp="1"/>
          </p:cNvSpPr>
          <p:nvPr>
            <p:ph idx="1"/>
          </p:nvPr>
        </p:nvSpPr>
        <p:spPr>
          <a:xfrm>
            <a:off x="690543" y="1158950"/>
            <a:ext cx="10474649" cy="4455042"/>
          </a:xfrm>
        </p:spPr>
        <p:txBody>
          <a:bodyPr vert="horz" lIns="91440" tIns="45720" rIns="91440" bIns="45720" rtlCol="0" anchor="t">
            <a:noAutofit/>
          </a:bodyPr>
          <a:lstStyle/>
          <a:p>
            <a:r>
              <a:rPr lang="en-US">
                <a:solidFill>
                  <a:schemeClr val="tx1"/>
                </a:solidFill>
                <a:ea typeface="Calibri"/>
              </a:rPr>
              <a:t>First, partnered</a:t>
            </a:r>
            <a:r>
              <a:rPr lang="en-US">
                <a:solidFill>
                  <a:schemeClr val="tx1"/>
                </a:solidFill>
                <a:effectLst/>
                <a:ea typeface="Calibri"/>
              </a:rPr>
              <a:t> with the Kentucky Collaborative for Families and Schools to develop </a:t>
            </a:r>
            <a:r>
              <a:rPr lang="en-US">
                <a:solidFill>
                  <a:schemeClr val="tx1"/>
                </a:solidFill>
                <a:effectLst/>
                <a:ea typeface="Calibri"/>
                <a:hlinkClick r:id="rId3"/>
              </a:rPr>
              <a:t>Read at Home </a:t>
            </a:r>
            <a:r>
              <a:rPr lang="en-US">
                <a:solidFill>
                  <a:schemeClr val="tx1"/>
                </a:solidFill>
                <a:ea typeface="Calibri"/>
                <a:hlinkClick r:id="rId3"/>
              </a:rPr>
              <a:t>Plan </a:t>
            </a:r>
            <a:r>
              <a:rPr lang="en-US">
                <a:solidFill>
                  <a:schemeClr val="accent1"/>
                </a:solidFill>
                <a:ea typeface="Calibri"/>
                <a:hlinkClick r:id="rId3">
                  <a:extLst>
                    <a:ext uri="{A12FA001-AC4F-418D-AE19-62706E023703}">
                      <ahyp:hlinkClr xmlns:ahyp="http://schemas.microsoft.com/office/drawing/2018/hyperlinkcolor" val="tx"/>
                    </a:ext>
                  </a:extLst>
                </a:hlinkClick>
              </a:rPr>
              <a:t>guidanc</a:t>
            </a:r>
            <a:r>
              <a:rPr lang="en-US">
                <a:solidFill>
                  <a:schemeClr val="accent1"/>
                </a:solidFill>
                <a:effectLst/>
                <a:ea typeface="Calibri"/>
                <a:hlinkClick r:id="rId3">
                  <a:extLst>
                    <a:ext uri="{A12FA001-AC4F-418D-AE19-62706E023703}">
                      <ahyp:hlinkClr xmlns:ahyp="http://schemas.microsoft.com/office/drawing/2018/hyperlinkcolor" val="tx"/>
                    </a:ext>
                  </a:extLst>
                </a:hlinkClick>
              </a:rPr>
              <a:t>e</a:t>
            </a:r>
            <a:r>
              <a:rPr lang="en-US">
                <a:solidFill>
                  <a:schemeClr val="accent1"/>
                </a:solidFill>
                <a:effectLst/>
                <a:ea typeface="Calibri"/>
              </a:rPr>
              <a:t>  </a:t>
            </a:r>
            <a:r>
              <a:rPr lang="en-US">
                <a:solidFill>
                  <a:schemeClr val="tx1"/>
                </a:solidFill>
                <a:effectLst/>
                <a:ea typeface="Calibri"/>
              </a:rPr>
              <a:t>for</a:t>
            </a:r>
            <a:r>
              <a:rPr lang="en-US">
                <a:solidFill>
                  <a:schemeClr val="tx1"/>
                </a:solidFill>
                <a:ea typeface="Calibri"/>
              </a:rPr>
              <a:t> administrators and teachers on ensuring high-impact, research-based family</a:t>
            </a:r>
            <a:r>
              <a:rPr lang="en-US">
                <a:solidFill>
                  <a:schemeClr val="tx1"/>
                </a:solidFill>
                <a:effectLst/>
                <a:ea typeface="Calibri"/>
              </a:rPr>
              <a:t> engagement best practices for relationship building and two-way communications.</a:t>
            </a:r>
            <a:r>
              <a:rPr lang="en-US">
                <a:solidFill>
                  <a:schemeClr val="tx1"/>
                </a:solidFill>
                <a:ea typeface="Calibri"/>
              </a:rPr>
              <a:t> </a:t>
            </a:r>
          </a:p>
          <a:p>
            <a:pPr lvl="1"/>
            <a:endParaRPr lang="en-US" sz="1800">
              <a:solidFill>
                <a:srgbClr val="223942"/>
              </a:solidFill>
              <a:effectLst/>
              <a:ea typeface="Calibri" panose="020F0502020204030204" pitchFamily="34" charset="0"/>
            </a:endParaRPr>
          </a:p>
          <a:p>
            <a:r>
              <a:rPr lang="en-US">
                <a:solidFill>
                  <a:schemeClr val="tx1"/>
                </a:solidFill>
                <a:ea typeface="Calibri" panose="020F0502020204030204" pitchFamily="34" charset="0"/>
              </a:rPr>
              <a:t>Next step: </a:t>
            </a:r>
            <a:r>
              <a:rPr lang="en-US" i="1">
                <a:solidFill>
                  <a:schemeClr val="tx1"/>
                </a:solidFill>
                <a:ea typeface="Calibri" panose="020F0502020204030204" pitchFamily="34" charset="0"/>
              </a:rPr>
              <a:t>"Read At Home Plan" Family Resource Guide</a:t>
            </a:r>
            <a:r>
              <a:rPr lang="en-US">
                <a:solidFill>
                  <a:schemeClr val="tx1"/>
                </a:solidFill>
                <a:ea typeface="Calibri" panose="020F0502020204030204" pitchFamily="34" charset="0"/>
              </a:rPr>
              <a:t> – Available Spring 2023. </a:t>
            </a:r>
          </a:p>
          <a:p>
            <a:pPr marL="800100" lvl="1" indent="-457200">
              <a:buFont typeface="Courier New" panose="020B0604020202020204" pitchFamily="34" charset="0"/>
              <a:buChar char="o"/>
            </a:pPr>
            <a:r>
              <a:rPr lang="en-US" sz="2800">
                <a:solidFill>
                  <a:schemeClr val="tx1"/>
                </a:solidFill>
                <a:ea typeface="+mn-lt"/>
              </a:rPr>
              <a:t>Purpose - Provide families with learning experiences that may be done at home to encourage improved student success in reading. </a:t>
            </a:r>
            <a:endParaRPr lang="en-US" sz="2800">
              <a:solidFill>
                <a:schemeClr val="tx1"/>
              </a:solidFill>
              <a:ea typeface="+mn-lt"/>
              <a:cs typeface="+mn-lt"/>
            </a:endParaRPr>
          </a:p>
          <a:p>
            <a:pPr lvl="1" indent="-342900"/>
            <a:endParaRPr lang="en-US" sz="2000">
              <a:solidFill>
                <a:schemeClr val="tx1"/>
              </a:solidFill>
              <a:effectLst/>
              <a:ea typeface="Calibri" panose="020F0502020204030204" pitchFamily="34" charset="0"/>
            </a:endParaRPr>
          </a:p>
          <a:p>
            <a:pPr marL="457200" lvl="1" indent="0">
              <a:buNone/>
            </a:pPr>
            <a:endParaRPr lang="en-US" sz="2000">
              <a:solidFill>
                <a:srgbClr val="000000"/>
              </a:solidFill>
              <a:effectLst/>
              <a:ea typeface="Calibri" panose="020F0502020204030204" pitchFamily="34" charset="0"/>
            </a:endParaRPr>
          </a:p>
          <a:p>
            <a:pPr lvl="1"/>
            <a:endParaRPr lang="en-US" sz="2000">
              <a:solidFill>
                <a:srgbClr val="223942"/>
              </a:solidFill>
              <a:effectLst/>
              <a:ea typeface="Calibri" panose="020F0502020204030204" pitchFamily="34" charset="0"/>
            </a:endParaRPr>
          </a:p>
          <a:p>
            <a:pPr lvl="1"/>
            <a:endParaRPr lang="en-US" sz="2000">
              <a:effectLst/>
              <a:latin typeface="Franklin Gothic Book" panose="020B0503020102020204"/>
              <a:ea typeface="Calibri" panose="020F0502020204030204" pitchFamily="34" charset="0"/>
              <a:cs typeface="Times New Roman" panose="02020603050405020304" pitchFamily="18" charset="0"/>
            </a:endParaRPr>
          </a:p>
          <a:p>
            <a:endParaRPr lang="en-US" sz="2400">
              <a:effectLst/>
              <a:latin typeface="Calibri" panose="020F0502020204030204" pitchFamily="34" charset="0"/>
              <a:ea typeface="Arial" panose="020B0604020202020204" pitchFamily="34" charset="0"/>
              <a:cs typeface="Times New Roman" panose="02020603050405020304" pitchFamily="18" charset="0"/>
            </a:endParaRPr>
          </a:p>
          <a:p>
            <a:pPr marL="457200" lvl="1" indent="0">
              <a:spcBef>
                <a:spcPts val="0"/>
              </a:spcBef>
              <a:buNone/>
            </a:pPr>
            <a:endParaRPr lang="en-US" sz="1400">
              <a:latin typeface="Calibri" panose="020F0502020204030204" pitchFamily="34" charset="0"/>
              <a:ea typeface="Arial" panose="020B0604020202020204" pitchFamily="34" charset="0"/>
              <a:cs typeface="Calibri" panose="020F0502020204030204" pitchFamily="34" charset="0"/>
            </a:endParaRPr>
          </a:p>
          <a:p>
            <a:pPr marL="800100" lvl="1" indent="-342900">
              <a:spcBef>
                <a:spcPts val="0"/>
              </a:spcBef>
              <a:buFont typeface="Symbol" panose="05050102010706020507" pitchFamily="18" charset="2"/>
              <a:buChar char=""/>
            </a:pPr>
            <a:endParaRPr lang="en-US" sz="1400">
              <a:effectLst/>
              <a:latin typeface="Calibri" panose="020F0502020204030204" pitchFamily="34" charset="0"/>
              <a:ea typeface="Arial" panose="020B0604020202020204" pitchFamily="34" charset="0"/>
              <a:cs typeface="Calibri" panose="020F0502020204030204" pitchFamily="34" charset="0"/>
            </a:endParaRPr>
          </a:p>
          <a:p>
            <a:pPr marL="800100" lvl="1" indent="-342900">
              <a:spcBef>
                <a:spcPts val="0"/>
              </a:spcBef>
              <a:buFont typeface="Symbol" panose="05050102010706020507" pitchFamily="18" charset="2"/>
              <a:buChar char=""/>
            </a:pPr>
            <a:endParaRPr lang="en-US" sz="1400">
              <a:latin typeface="Arial" panose="020B0604020202020204" pitchFamily="34" charset="0"/>
              <a:cs typeface="Arial" panose="020B0604020202020204" pitchFamily="34" charset="0"/>
            </a:endParaRPr>
          </a:p>
          <a:p>
            <a:pPr lvl="1"/>
            <a:endParaRPr lang="en-US" sz="3200"/>
          </a:p>
        </p:txBody>
      </p:sp>
    </p:spTree>
    <p:extLst>
      <p:ext uri="{BB962C8B-B14F-4D97-AF65-F5344CB8AC3E}">
        <p14:creationId xmlns:p14="http://schemas.microsoft.com/office/powerpoint/2010/main" val="1235186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F80B-F911-4325-AD71-4B33C0AF0762}"/>
              </a:ext>
            </a:extLst>
          </p:cNvPr>
          <p:cNvSpPr>
            <a:spLocks noGrp="1"/>
          </p:cNvSpPr>
          <p:nvPr>
            <p:ph type="title"/>
          </p:nvPr>
        </p:nvSpPr>
        <p:spPr>
          <a:xfrm>
            <a:off x="838200" y="107028"/>
            <a:ext cx="10515600" cy="1075043"/>
          </a:xfrm>
        </p:spPr>
        <p:txBody>
          <a:bodyPr/>
          <a:lstStyle/>
          <a:p>
            <a:r>
              <a:rPr lang="en-US"/>
              <a:t>Resources to Support Implementation </a:t>
            </a:r>
          </a:p>
        </p:txBody>
      </p:sp>
      <p:sp>
        <p:nvSpPr>
          <p:cNvPr id="3" name="Content Placeholder 2">
            <a:extLst>
              <a:ext uri="{FF2B5EF4-FFF2-40B4-BE49-F238E27FC236}">
                <a16:creationId xmlns:a16="http://schemas.microsoft.com/office/drawing/2014/main" id="{1D21F904-B4BD-4279-9E6D-C7AF41733217}"/>
              </a:ext>
            </a:extLst>
          </p:cNvPr>
          <p:cNvSpPr>
            <a:spLocks noGrp="1"/>
          </p:cNvSpPr>
          <p:nvPr>
            <p:ph idx="1"/>
          </p:nvPr>
        </p:nvSpPr>
        <p:spPr>
          <a:xfrm>
            <a:off x="762785" y="1328465"/>
            <a:ext cx="10863805" cy="4562353"/>
          </a:xfrm>
        </p:spPr>
        <p:txBody>
          <a:bodyPr vert="horz" lIns="91440" tIns="45720" rIns="91440" bIns="45720" rtlCol="0" anchor="t">
            <a:normAutofit/>
          </a:bodyPr>
          <a:lstStyle/>
          <a:p>
            <a:r>
              <a:rPr lang="en-US" b="1">
                <a:hlinkClick r:id="rId3"/>
              </a:rPr>
              <a:t>Senate Bill 9 (2022) Implementation Guidance</a:t>
            </a:r>
            <a:endParaRPr lang="en-US" b="1"/>
          </a:p>
          <a:p>
            <a:pPr marL="0" indent="0">
              <a:buNone/>
            </a:pPr>
            <a:endParaRPr lang="en-US" b="1"/>
          </a:p>
          <a:p>
            <a:r>
              <a:rPr lang="en-US" b="1">
                <a:hlinkClick r:id="rId4"/>
              </a:rPr>
              <a:t>Valid and Reliable Early Literacy Assessments</a:t>
            </a:r>
            <a:endParaRPr lang="en-US" b="1"/>
          </a:p>
          <a:p>
            <a:pPr marL="0" indent="0">
              <a:buNone/>
            </a:pPr>
            <a:endParaRPr lang="en-US" b="1"/>
          </a:p>
          <a:p>
            <a:r>
              <a:rPr lang="en-US" b="1">
                <a:hlinkClick r:id="rId5"/>
              </a:rPr>
              <a:t>Kentucky Reading Academies</a:t>
            </a:r>
            <a:endParaRPr lang="en-US" u="sng"/>
          </a:p>
          <a:p>
            <a:pPr lvl="1"/>
            <a:r>
              <a:rPr lang="en-US" b="1">
                <a:hlinkClick r:id="rId6"/>
              </a:rPr>
              <a:t>Phase 2 Interest Form </a:t>
            </a:r>
            <a:endParaRPr lang="en-US">
              <a:ea typeface="+mn-lt"/>
              <a:cs typeface="+mn-lt"/>
            </a:endParaRPr>
          </a:p>
          <a:p>
            <a:endParaRPr lang="en-US">
              <a:ea typeface="+mn-lt"/>
              <a:cs typeface="+mn-lt"/>
            </a:endParaRPr>
          </a:p>
          <a:p>
            <a:r>
              <a:rPr lang="en-US" b="1">
                <a:ea typeface="+mn-lt"/>
                <a:cs typeface="+mn-lt"/>
                <a:hlinkClick r:id="rId7"/>
              </a:rPr>
              <a:t>Reading and Writing Instructional Resources Consumer Guide</a:t>
            </a:r>
            <a:endParaRPr lang="en-US" b="1">
              <a:ea typeface="+mn-lt"/>
              <a:cs typeface="+mn-lt"/>
            </a:endParaRPr>
          </a:p>
          <a:p>
            <a:pPr marL="0" indent="0">
              <a:buNone/>
            </a:pPr>
            <a:endParaRPr lang="en-US" b="1"/>
          </a:p>
        </p:txBody>
      </p:sp>
    </p:spTree>
    <p:extLst>
      <p:ext uri="{BB962C8B-B14F-4D97-AF65-F5344CB8AC3E}">
        <p14:creationId xmlns:p14="http://schemas.microsoft.com/office/powerpoint/2010/main" val="2959097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676892" y="-2891"/>
            <a:ext cx="11048273" cy="1040946"/>
          </a:xfrm>
        </p:spPr>
        <p:txBody>
          <a:bodyPr/>
          <a:lstStyle/>
          <a:p>
            <a:r>
              <a:rPr lang="en-US"/>
              <a:t>Senate Bill 9 (2022): Next Steps </a:t>
            </a:r>
          </a:p>
        </p:txBody>
      </p:sp>
      <p:sp>
        <p:nvSpPr>
          <p:cNvPr id="3" name="Content Placeholder 2">
            <a:extLst>
              <a:ext uri="{FF2B5EF4-FFF2-40B4-BE49-F238E27FC236}">
                <a16:creationId xmlns:a16="http://schemas.microsoft.com/office/drawing/2014/main" id="{08800BCB-5A55-42AE-A979-9EF3F9F48616}"/>
              </a:ext>
            </a:extLst>
          </p:cNvPr>
          <p:cNvSpPr>
            <a:spLocks noGrp="1"/>
          </p:cNvSpPr>
          <p:nvPr>
            <p:ph idx="1"/>
          </p:nvPr>
        </p:nvSpPr>
        <p:spPr>
          <a:xfrm>
            <a:off x="671988" y="1033261"/>
            <a:ext cx="10652955" cy="4622105"/>
          </a:xfrm>
        </p:spPr>
        <p:txBody>
          <a:bodyPr vert="horz" lIns="91440" tIns="45720" rIns="91440" bIns="45720" rtlCol="0" anchor="t">
            <a:normAutofit lnSpcReduction="10000"/>
          </a:bodyPr>
          <a:lstStyle/>
          <a:p>
            <a:r>
              <a:rPr lang="en-US" sz="2400"/>
              <a:t>Request for Proposal (RFP) open for </a:t>
            </a:r>
            <a:r>
              <a:rPr lang="en-US" sz="2400" b="1"/>
              <a:t>third party evaluator </a:t>
            </a:r>
            <a:r>
              <a:rPr lang="en-US" sz="2400"/>
              <a:t>of the statewide professional learning program and eventual coaching model </a:t>
            </a:r>
          </a:p>
          <a:p>
            <a:r>
              <a:rPr lang="en-US" sz="2400" b="1"/>
              <a:t>LETRS Phase 2 Implementation</a:t>
            </a:r>
            <a:r>
              <a:rPr lang="en-US" sz="2400"/>
              <a:t> </a:t>
            </a:r>
          </a:p>
          <a:p>
            <a:pPr lvl="1"/>
            <a:r>
              <a:rPr lang="en-US"/>
              <a:t>Registration opens May 2023</a:t>
            </a:r>
          </a:p>
          <a:p>
            <a:pPr lvl="1"/>
            <a:r>
              <a:rPr lang="en-US"/>
              <a:t>Professional Learning begins October 2023</a:t>
            </a:r>
          </a:p>
          <a:p>
            <a:r>
              <a:rPr lang="en-US" sz="2400" b="1">
                <a:ea typeface="+mn-lt"/>
                <a:cs typeface="+mn-lt"/>
              </a:rPr>
              <a:t>Literacy Coaching Model</a:t>
            </a:r>
            <a:r>
              <a:rPr lang="en-US" sz="2400">
                <a:ea typeface="+mn-lt"/>
                <a:cs typeface="+mn-lt"/>
              </a:rPr>
              <a:t> </a:t>
            </a:r>
          </a:p>
          <a:p>
            <a:pPr lvl="1">
              <a:lnSpc>
                <a:spcPct val="120000"/>
              </a:lnSpc>
            </a:pPr>
            <a:r>
              <a:rPr lang="en-US">
                <a:ea typeface="+mn-lt"/>
                <a:cs typeface="+mn-lt"/>
              </a:rPr>
              <a:t>KDE to hire four regional coaching directors and 20-25 literacy coaches to be trained in the 2023-24 school year and placed in schools with greatest need in grade 3 reading in the 2024-25 school year</a:t>
            </a:r>
          </a:p>
          <a:p>
            <a:r>
              <a:rPr lang="en-US" sz="2400"/>
              <a:t>Seeking </a:t>
            </a:r>
            <a:r>
              <a:rPr lang="en-US" sz="2400" b="1"/>
              <a:t>university partners</a:t>
            </a:r>
            <a:r>
              <a:rPr lang="en-US" sz="2400"/>
              <a:t> for a pilot program</a:t>
            </a:r>
          </a:p>
          <a:p>
            <a:r>
              <a:rPr lang="en-US" sz="2400"/>
              <a:t>Future literacy supports for </a:t>
            </a:r>
            <a:r>
              <a:rPr lang="en-US" sz="2400" b="1"/>
              <a:t>grade</a:t>
            </a:r>
            <a:r>
              <a:rPr lang="en-US" sz="2400"/>
              <a:t> </a:t>
            </a:r>
            <a:r>
              <a:rPr lang="en-US" sz="2400" b="1"/>
              <a:t>6-12 teachers</a:t>
            </a:r>
          </a:p>
        </p:txBody>
      </p:sp>
    </p:spTree>
    <p:extLst>
      <p:ext uri="{BB962C8B-B14F-4D97-AF65-F5344CB8AC3E}">
        <p14:creationId xmlns:p14="http://schemas.microsoft.com/office/powerpoint/2010/main" val="13115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84DA-9CAD-2D5A-83EA-930F0B3F91A7}"/>
              </a:ext>
            </a:extLst>
          </p:cNvPr>
          <p:cNvSpPr>
            <a:spLocks noGrp="1"/>
          </p:cNvSpPr>
          <p:nvPr>
            <p:ph type="title"/>
          </p:nvPr>
        </p:nvSpPr>
        <p:spPr>
          <a:xfrm>
            <a:off x="431074" y="49675"/>
            <a:ext cx="10922727" cy="960221"/>
          </a:xfrm>
        </p:spPr>
        <p:txBody>
          <a:bodyPr/>
          <a:lstStyle/>
          <a:p>
            <a:r>
              <a:rPr lang="en-US"/>
              <a:t>Statewide Numeracy Initiatives</a:t>
            </a:r>
          </a:p>
        </p:txBody>
      </p:sp>
      <p:sp>
        <p:nvSpPr>
          <p:cNvPr id="3" name="Content Placeholder 2">
            <a:extLst>
              <a:ext uri="{FF2B5EF4-FFF2-40B4-BE49-F238E27FC236}">
                <a16:creationId xmlns:a16="http://schemas.microsoft.com/office/drawing/2014/main" id="{E41E5106-FB24-1213-75B6-B59826FF6862}"/>
              </a:ext>
            </a:extLst>
          </p:cNvPr>
          <p:cNvSpPr>
            <a:spLocks noGrp="1"/>
          </p:cNvSpPr>
          <p:nvPr>
            <p:ph idx="1"/>
          </p:nvPr>
        </p:nvSpPr>
        <p:spPr>
          <a:xfrm>
            <a:off x="431074" y="887104"/>
            <a:ext cx="11168744" cy="4892761"/>
          </a:xfrm>
        </p:spPr>
        <p:txBody>
          <a:bodyPr vert="horz" lIns="91440" tIns="45720" rIns="91440" bIns="45720" rtlCol="0" anchor="t">
            <a:normAutofit/>
          </a:bodyPr>
          <a:lstStyle/>
          <a:p>
            <a:pPr marL="0" indent="0">
              <a:lnSpc>
                <a:spcPct val="120000"/>
              </a:lnSpc>
              <a:buNone/>
            </a:pPr>
            <a:r>
              <a:rPr lang="en-US" sz="3200"/>
              <a:t>FY22 Mathematics Achievement Fund (MAF) - $5M</a:t>
            </a:r>
          </a:p>
          <a:p>
            <a:pPr marL="1028700" lvl="1" indent="-342900">
              <a:lnSpc>
                <a:spcPct val="120000"/>
              </a:lnSpc>
            </a:pPr>
            <a:r>
              <a:rPr lang="en-US"/>
              <a:t>Instructional Coaching Grant - </a:t>
            </a:r>
          </a:p>
          <a:p>
            <a:pPr marL="1485900" lvl="2" indent="-342900">
              <a:lnSpc>
                <a:spcPct val="120000"/>
              </a:lnSpc>
            </a:pPr>
            <a:r>
              <a:rPr lang="en-US">
                <a:ea typeface="+mn-lt"/>
                <a:cs typeface="+mn-lt"/>
              </a:rPr>
              <a:t>13 schools @ $62,000 each</a:t>
            </a:r>
          </a:p>
          <a:p>
            <a:pPr marL="1485900" lvl="2" indent="-342900">
              <a:lnSpc>
                <a:spcPct val="120000"/>
              </a:lnSpc>
            </a:pPr>
            <a:r>
              <a:rPr lang="en-US">
                <a:ea typeface="+mn-lt"/>
                <a:cs typeface="+mn-lt"/>
              </a:rPr>
              <a:t>50% of teachers being coached in year 1; remaining 50% in year 2 </a:t>
            </a:r>
          </a:p>
          <a:p>
            <a:pPr marL="1485900" lvl="2" indent="-342900">
              <a:lnSpc>
                <a:spcPct val="120000"/>
              </a:lnSpc>
            </a:pPr>
            <a:r>
              <a:rPr lang="en-US">
                <a:ea typeface="+mn-lt"/>
                <a:cs typeface="+mn-lt"/>
              </a:rPr>
              <a:t>2,839 students directly impacted by teachers being coached; schoolwide teacher PL from math coach impacts up to 7,844 students </a:t>
            </a:r>
          </a:p>
          <a:p>
            <a:pPr marL="1028700" lvl="1" indent="-342900">
              <a:lnSpc>
                <a:spcPct val="120000"/>
              </a:lnSpc>
            </a:pPr>
            <a:r>
              <a:rPr lang="en-US">
                <a:ea typeface="+mn-lt"/>
                <a:cs typeface="+mn-lt"/>
              </a:rPr>
              <a:t>MAF</a:t>
            </a:r>
            <a:r>
              <a:rPr lang="en-US"/>
              <a:t> mini-grant for the purchase of high-quality instructional resources to support mathematics instruction and intervention and high-quality professional learning for teachers related to implementing the new resource(s) - </a:t>
            </a:r>
            <a:r>
              <a:rPr lang="en-US">
                <a:ea typeface="+mn-lt"/>
                <a:cs typeface="+mn-lt"/>
              </a:rPr>
              <a:t>75 schools at $40,000 each</a:t>
            </a:r>
            <a:endParaRPr lang="en-US"/>
          </a:p>
          <a:p>
            <a:endParaRPr lang="en-US"/>
          </a:p>
        </p:txBody>
      </p:sp>
    </p:spTree>
    <p:extLst>
      <p:ext uri="{BB962C8B-B14F-4D97-AF65-F5344CB8AC3E}">
        <p14:creationId xmlns:p14="http://schemas.microsoft.com/office/powerpoint/2010/main" val="3535532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5544-793C-E28F-1977-898D0E5F1F79}"/>
              </a:ext>
            </a:extLst>
          </p:cNvPr>
          <p:cNvSpPr>
            <a:spLocks noGrp="1"/>
          </p:cNvSpPr>
          <p:nvPr>
            <p:ph type="title"/>
          </p:nvPr>
        </p:nvSpPr>
        <p:spPr>
          <a:xfrm>
            <a:off x="838200" y="0"/>
            <a:ext cx="10515600" cy="879906"/>
          </a:xfrm>
        </p:spPr>
        <p:txBody>
          <a:bodyPr/>
          <a:lstStyle/>
          <a:p>
            <a:r>
              <a:rPr lang="en-US"/>
              <a:t>Statewide Numeracy Initiatives</a:t>
            </a:r>
          </a:p>
        </p:txBody>
      </p:sp>
      <p:sp>
        <p:nvSpPr>
          <p:cNvPr id="3" name="Content Placeholder 2">
            <a:extLst>
              <a:ext uri="{FF2B5EF4-FFF2-40B4-BE49-F238E27FC236}">
                <a16:creationId xmlns:a16="http://schemas.microsoft.com/office/drawing/2014/main" id="{91C27222-727B-B269-04C9-AA04ECD80BD1}"/>
              </a:ext>
            </a:extLst>
          </p:cNvPr>
          <p:cNvSpPr>
            <a:spLocks noGrp="1"/>
          </p:cNvSpPr>
          <p:nvPr>
            <p:ph idx="1"/>
          </p:nvPr>
        </p:nvSpPr>
        <p:spPr>
          <a:xfrm>
            <a:off x="838200" y="829616"/>
            <a:ext cx="10515600" cy="5198768"/>
          </a:xfrm>
        </p:spPr>
        <p:txBody>
          <a:bodyPr>
            <a:normAutofit/>
          </a:bodyPr>
          <a:lstStyle/>
          <a:p>
            <a:pPr>
              <a:lnSpc>
                <a:spcPct val="120000"/>
              </a:lnSpc>
            </a:pPr>
            <a:r>
              <a:rPr lang="en-US" i="1">
                <a:ea typeface="+mn-lt"/>
                <a:cs typeface="+mn-lt"/>
              </a:rPr>
              <a:t>Roadmap to Implementing High-Quality Mathematics Instruction </a:t>
            </a:r>
            <a:r>
              <a:rPr lang="en-US">
                <a:ea typeface="+mn-lt"/>
                <a:cs typeface="+mn-lt"/>
              </a:rPr>
              <a:t>Workshop</a:t>
            </a:r>
          </a:p>
          <a:p>
            <a:pPr lvl="1">
              <a:lnSpc>
                <a:spcPct val="120000"/>
              </a:lnSpc>
            </a:pPr>
            <a:r>
              <a:rPr lang="en-US">
                <a:ea typeface="+mn-lt"/>
                <a:cs typeface="+mn-lt"/>
              </a:rPr>
              <a:t>Cohort for teachers and instructional coaches; provides supports for implementing standards-aligned, grade-level instruction and student engagement in the mathematical practices</a:t>
            </a:r>
            <a:endParaRPr lang="en-US"/>
          </a:p>
          <a:p>
            <a:pPr>
              <a:lnSpc>
                <a:spcPct val="120000"/>
              </a:lnSpc>
            </a:pPr>
            <a:r>
              <a:rPr lang="en-US"/>
              <a:t>Developing High-Quality Local Mathematics Curriculum Pilot Program – 3 districts, 6 schools; Year 1 of 2</a:t>
            </a:r>
          </a:p>
          <a:p>
            <a:pPr>
              <a:lnSpc>
                <a:spcPct val="120000"/>
              </a:lnSpc>
            </a:pPr>
            <a:r>
              <a:rPr lang="en-US" i="1"/>
              <a:t>Instructional Resource Consumer Guide for Mathematics</a:t>
            </a:r>
            <a:r>
              <a:rPr lang="en-US"/>
              <a:t> coming April 2023</a:t>
            </a:r>
          </a:p>
          <a:p>
            <a:endParaRPr lang="en-US"/>
          </a:p>
        </p:txBody>
      </p:sp>
    </p:spTree>
    <p:extLst>
      <p:ext uri="{BB962C8B-B14F-4D97-AF65-F5344CB8AC3E}">
        <p14:creationId xmlns:p14="http://schemas.microsoft.com/office/powerpoint/2010/main" val="85739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title"/>
          </p:nvPr>
        </p:nvSpPr>
        <p:spPr>
          <a:xfrm>
            <a:off x="3821522" y="1938286"/>
            <a:ext cx="2951216" cy="1325563"/>
          </a:xfrm>
          <a:prstGeom prst="rect">
            <a:avLst/>
          </a:prstGeom>
          <a:noFill/>
          <a:ln>
            <a:noFill/>
          </a:ln>
        </p:spPr>
        <p:txBody>
          <a:bodyPr spcFirstLastPara="1" wrap="square" lIns="91425" tIns="45700" rIns="91425" bIns="45700" anchor="ctr" anchorCtr="0">
            <a:normAutofit/>
          </a:bodyPr>
          <a:lstStyle/>
          <a:p>
            <a:pPr>
              <a:spcBef>
                <a:spcPts val="0"/>
              </a:spcBef>
              <a:buClr>
                <a:schemeClr val="dk1"/>
              </a:buClr>
              <a:buSzPts val="4400"/>
            </a:pPr>
            <a:r>
              <a:rPr lang="en-US"/>
              <a:t>Questions?</a:t>
            </a:r>
            <a:endParaRPr/>
          </a:p>
        </p:txBody>
      </p:sp>
      <p:pic>
        <p:nvPicPr>
          <p:cNvPr id="5" name="Picture 4" descr="United We Learn Logo&#10;Investing in Kentucky's future, one student at a time">
            <a:extLst>
              <a:ext uri="{FF2B5EF4-FFF2-40B4-BE49-F238E27FC236}">
                <a16:creationId xmlns:a16="http://schemas.microsoft.com/office/drawing/2014/main" id="{156FB34E-7305-4A2B-BE5D-5A971013037A}"/>
              </a:ext>
            </a:extLst>
          </p:cNvPr>
          <p:cNvPicPr>
            <a:picLocks noChangeAspect="1"/>
          </p:cNvPicPr>
          <p:nvPr/>
        </p:nvPicPr>
        <p:blipFill>
          <a:blip r:embed="rId3"/>
          <a:stretch>
            <a:fillRect/>
          </a:stretch>
        </p:blipFill>
        <p:spPr>
          <a:xfrm>
            <a:off x="9026553" y="3949368"/>
            <a:ext cx="2616228" cy="2021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23ff81463_0_14"/>
          <p:cNvSpPr txBox="1">
            <a:spLocks noGrp="1"/>
          </p:cNvSpPr>
          <p:nvPr>
            <p:ph type="title"/>
          </p:nvPr>
        </p:nvSpPr>
        <p:spPr>
          <a:xfrm>
            <a:off x="-2601796" y="2105891"/>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Why Early Literacy?</a:t>
            </a:r>
            <a:br>
              <a:rPr lang="en-US"/>
            </a:br>
            <a:endParaRPr/>
          </a:p>
        </p:txBody>
      </p:sp>
      <p:sp>
        <p:nvSpPr>
          <p:cNvPr id="3" name="TextBox 2">
            <a:extLst>
              <a:ext uri="{FF2B5EF4-FFF2-40B4-BE49-F238E27FC236}">
                <a16:creationId xmlns:a16="http://schemas.microsoft.com/office/drawing/2014/main" id="{6ED54171-F3D8-6117-07F6-6342B94CD323}"/>
              </a:ext>
            </a:extLst>
          </p:cNvPr>
          <p:cNvSpPr txBox="1"/>
          <p:nvPr/>
        </p:nvSpPr>
        <p:spPr>
          <a:xfrm>
            <a:off x="6223116" y="-8690"/>
            <a:ext cx="4385496" cy="1034129"/>
          </a:xfrm>
          <a:prstGeom prst="rect">
            <a:avLst/>
          </a:prstGeom>
          <a:noFill/>
        </p:spPr>
        <p:txBody>
          <a:bodyPr wrap="none" rtlCol="0">
            <a:spAutoFit/>
          </a:bodyPr>
          <a:lstStyle/>
          <a:p>
            <a:pPr marL="0" lvl="0" indent="0" algn="ctr" rtl="0">
              <a:lnSpc>
                <a:spcPct val="90000"/>
              </a:lnSpc>
              <a:spcBef>
                <a:spcPts val="0"/>
              </a:spcBef>
              <a:spcAft>
                <a:spcPts val="0"/>
              </a:spcAft>
              <a:buNone/>
            </a:pPr>
            <a:r>
              <a:rPr lang="en-US" sz="2400" b="1">
                <a:solidFill>
                  <a:srgbClr val="45818E"/>
                </a:solidFill>
                <a:latin typeface="+mn-lt"/>
              </a:rPr>
              <a:t>Grade 3 Reading Scores by </a:t>
            </a:r>
          </a:p>
          <a:p>
            <a:pPr marL="0" lvl="0" indent="0" algn="ctr" rtl="0">
              <a:lnSpc>
                <a:spcPct val="90000"/>
              </a:lnSpc>
              <a:spcBef>
                <a:spcPts val="0"/>
              </a:spcBef>
              <a:spcAft>
                <a:spcPts val="0"/>
              </a:spcAft>
              <a:buClr>
                <a:schemeClr val="dk1"/>
              </a:buClr>
              <a:buSzPts val="1100"/>
              <a:buFont typeface="Arial"/>
              <a:buNone/>
            </a:pPr>
            <a:r>
              <a:rPr lang="en-US" sz="2400" b="1">
                <a:solidFill>
                  <a:srgbClr val="45818E"/>
                </a:solidFill>
                <a:latin typeface="+mn-lt"/>
              </a:rPr>
              <a:t>Student Demographics for 2022</a:t>
            </a:r>
            <a:endParaRPr lang="en-US" sz="2400" b="1">
              <a:latin typeface="+mn-lt"/>
            </a:endParaRPr>
          </a:p>
          <a:p>
            <a:endParaRPr lang="en-US"/>
          </a:p>
        </p:txBody>
      </p:sp>
      <p:graphicFrame>
        <p:nvGraphicFramePr>
          <p:cNvPr id="101" name="Google Shape;101;g1023ff81463_0_14" descr="Table providing the grade 3 K-PREP Reading Scores by Student Demographics for 2019. &#10;Total percentage below proficiency: &#10;Black: 70.3%&#10;Economically disadvantaged: 55.6%&#10;English Learners: 70.2%&#10;Hispanic: 60.7%&#10;Students with Disabilities (IEP): 65.3%&#10;"/>
          <p:cNvGraphicFramePr/>
          <p:nvPr>
            <p:extLst>
              <p:ext uri="{D42A27DB-BD31-4B8C-83A1-F6EECF244321}">
                <p14:modId xmlns:p14="http://schemas.microsoft.com/office/powerpoint/2010/main" val="1886826165"/>
              </p:ext>
            </p:extLst>
          </p:nvPr>
        </p:nvGraphicFramePr>
        <p:xfrm>
          <a:off x="5295382" y="798899"/>
          <a:ext cx="6240964" cy="4553637"/>
        </p:xfrm>
        <a:graphic>
          <a:graphicData uri="http://schemas.openxmlformats.org/drawingml/2006/table">
            <a:tbl>
              <a:tblPr firstRow="1" firstCol="1">
                <a:noFill/>
              </a:tblPr>
              <a:tblGrid>
                <a:gridCol w="1960183">
                  <a:extLst>
                    <a:ext uri="{9D8B030D-6E8A-4147-A177-3AD203B41FA5}">
                      <a16:colId xmlns:a16="http://schemas.microsoft.com/office/drawing/2014/main" val="20000"/>
                    </a:ext>
                  </a:extLst>
                </a:gridCol>
                <a:gridCol w="1262270">
                  <a:extLst>
                    <a:ext uri="{9D8B030D-6E8A-4147-A177-3AD203B41FA5}">
                      <a16:colId xmlns:a16="http://schemas.microsoft.com/office/drawing/2014/main" val="20001"/>
                    </a:ext>
                  </a:extLst>
                </a:gridCol>
                <a:gridCol w="1264979">
                  <a:extLst>
                    <a:ext uri="{9D8B030D-6E8A-4147-A177-3AD203B41FA5}">
                      <a16:colId xmlns:a16="http://schemas.microsoft.com/office/drawing/2014/main" val="20002"/>
                    </a:ext>
                  </a:extLst>
                </a:gridCol>
                <a:gridCol w="1753532">
                  <a:extLst>
                    <a:ext uri="{9D8B030D-6E8A-4147-A177-3AD203B41FA5}">
                      <a16:colId xmlns:a16="http://schemas.microsoft.com/office/drawing/2014/main" val="20003"/>
                    </a:ext>
                  </a:extLst>
                </a:gridCol>
              </a:tblGrid>
              <a:tr h="724315">
                <a:tc>
                  <a:txBody>
                    <a:bodyPr/>
                    <a:lstStyle/>
                    <a:p>
                      <a:pPr marL="0" lvl="0" indent="0" algn="ctr" rtl="0">
                        <a:spcBef>
                          <a:spcPts val="0"/>
                        </a:spcBef>
                        <a:spcAft>
                          <a:spcPts val="0"/>
                        </a:spcAft>
                        <a:buNone/>
                      </a:pPr>
                      <a:r>
                        <a:rPr lang="en-US" sz="1800" b="1">
                          <a:solidFill>
                            <a:srgbClr val="102649"/>
                          </a:solidFill>
                          <a:latin typeface="+mn-lt"/>
                        </a:rPr>
                        <a:t>Subgroup</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sz="1800" b="1">
                          <a:solidFill>
                            <a:srgbClr val="102649"/>
                          </a:solidFill>
                          <a:latin typeface="+mn-lt"/>
                        </a:rPr>
                        <a:t>Percent </a:t>
                      </a:r>
                    </a:p>
                    <a:p>
                      <a:pPr marL="0" lvl="0" indent="0" algn="ctr" rtl="0">
                        <a:spcBef>
                          <a:spcPts val="0"/>
                        </a:spcBef>
                        <a:spcAft>
                          <a:spcPts val="0"/>
                        </a:spcAft>
                        <a:buNone/>
                      </a:pPr>
                      <a:r>
                        <a:rPr lang="en-US" sz="1800" b="1">
                          <a:solidFill>
                            <a:srgbClr val="102649"/>
                          </a:solidFill>
                          <a:latin typeface="+mn-lt"/>
                        </a:rPr>
                        <a:t>Novice</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sz="1800" b="1">
                          <a:solidFill>
                            <a:srgbClr val="102649"/>
                          </a:solidFill>
                          <a:latin typeface="+mn-lt"/>
                        </a:rPr>
                        <a:t>Percent apprentice</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sz="1650" b="1">
                          <a:solidFill>
                            <a:srgbClr val="102649"/>
                          </a:solidFill>
                          <a:latin typeface="+mn-lt"/>
                        </a:rPr>
                        <a:t>Total percentage below proficiency </a:t>
                      </a:r>
                      <a:endParaRPr sz="1650" b="1">
                        <a:solidFill>
                          <a:srgbClr val="102649"/>
                        </a:solidFill>
                        <a:latin typeface="+mn-lt"/>
                      </a:endParaRPr>
                    </a:p>
                  </a:txBody>
                  <a:tcPr marL="91425" marR="91425" marT="91425" marB="91425" anchor="ctr"/>
                </a:tc>
                <a:extLst>
                  <a:ext uri="{0D108BD9-81ED-4DB2-BD59-A6C34878D82A}">
                    <a16:rowId xmlns:a16="http://schemas.microsoft.com/office/drawing/2014/main" val="10001"/>
                  </a:ext>
                </a:extLst>
              </a:tr>
              <a:tr h="452686">
                <a:tc>
                  <a:txBody>
                    <a:bodyPr/>
                    <a:lstStyle/>
                    <a:p>
                      <a:pPr marL="0" lvl="0" indent="0" algn="ctr" rtl="0">
                        <a:spcBef>
                          <a:spcPts val="0"/>
                        </a:spcBef>
                        <a:spcAft>
                          <a:spcPts val="0"/>
                        </a:spcAft>
                        <a:buNone/>
                      </a:pPr>
                      <a:r>
                        <a:rPr lang="en-US" sz="1800" b="1">
                          <a:solidFill>
                            <a:srgbClr val="102649"/>
                          </a:solidFill>
                          <a:latin typeface="+mn-lt"/>
                        </a:rPr>
                        <a:t>Black</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47%</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28%</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b="1">
                          <a:solidFill>
                            <a:srgbClr val="102649"/>
                          </a:solidFill>
                          <a:latin typeface="+mn-lt"/>
                        </a:rPr>
                        <a:t>75%</a:t>
                      </a:r>
                      <a:endParaRPr b="1">
                        <a:solidFill>
                          <a:srgbClr val="102649"/>
                        </a:solidFill>
                        <a:latin typeface="+mn-lt"/>
                      </a:endParaRPr>
                    </a:p>
                  </a:txBody>
                  <a:tcPr marL="91425" marR="91425" marT="91425" marB="91425" anchor="ctr"/>
                </a:tc>
                <a:extLst>
                  <a:ext uri="{0D108BD9-81ED-4DB2-BD59-A6C34878D82A}">
                    <a16:rowId xmlns:a16="http://schemas.microsoft.com/office/drawing/2014/main" val="10002"/>
                  </a:ext>
                </a:extLst>
              </a:tr>
              <a:tr h="724315">
                <a:tc>
                  <a:txBody>
                    <a:bodyPr/>
                    <a:lstStyle/>
                    <a:p>
                      <a:pPr marL="0" lvl="0" indent="0" algn="ctr" rtl="0">
                        <a:spcBef>
                          <a:spcPts val="0"/>
                        </a:spcBef>
                        <a:spcAft>
                          <a:spcPts val="0"/>
                        </a:spcAft>
                        <a:buNone/>
                      </a:pPr>
                      <a:r>
                        <a:rPr lang="en-US" sz="1800" b="1">
                          <a:solidFill>
                            <a:srgbClr val="102649"/>
                          </a:solidFill>
                          <a:latin typeface="+mn-lt"/>
                        </a:rPr>
                        <a:t>Economically Disadvantaged</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34%</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29%</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b="1" dirty="0">
                          <a:solidFill>
                            <a:srgbClr val="102649"/>
                          </a:solidFill>
                          <a:latin typeface="+mn-lt"/>
                        </a:rPr>
                        <a:t>63%</a:t>
                      </a:r>
                      <a:endParaRPr b="1" dirty="0">
                        <a:solidFill>
                          <a:srgbClr val="102649"/>
                        </a:solidFill>
                        <a:latin typeface="+mn-lt"/>
                      </a:endParaRPr>
                    </a:p>
                  </a:txBody>
                  <a:tcPr marL="91425" marR="91425" marT="91425" marB="91425" anchor="ctr"/>
                </a:tc>
                <a:extLst>
                  <a:ext uri="{0D108BD9-81ED-4DB2-BD59-A6C34878D82A}">
                    <a16:rowId xmlns:a16="http://schemas.microsoft.com/office/drawing/2014/main" val="10003"/>
                  </a:ext>
                </a:extLst>
              </a:tr>
              <a:tr h="452686">
                <a:tc>
                  <a:txBody>
                    <a:bodyPr/>
                    <a:lstStyle/>
                    <a:p>
                      <a:pPr marL="0" lvl="0" indent="0" algn="ctr" rtl="0">
                        <a:spcBef>
                          <a:spcPts val="0"/>
                        </a:spcBef>
                        <a:spcAft>
                          <a:spcPts val="0"/>
                        </a:spcAft>
                        <a:buNone/>
                      </a:pPr>
                      <a:r>
                        <a:rPr lang="en-US" sz="1800" b="1">
                          <a:solidFill>
                            <a:srgbClr val="102649"/>
                          </a:solidFill>
                          <a:latin typeface="+mn-lt"/>
                        </a:rPr>
                        <a:t>English Learners</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38%</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33%</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b="1">
                          <a:solidFill>
                            <a:srgbClr val="102649"/>
                          </a:solidFill>
                          <a:latin typeface="+mn-lt"/>
                        </a:rPr>
                        <a:t>71%</a:t>
                      </a:r>
                      <a:endParaRPr b="1">
                        <a:solidFill>
                          <a:srgbClr val="102649"/>
                        </a:solidFill>
                        <a:latin typeface="+mn-lt"/>
                      </a:endParaRPr>
                    </a:p>
                  </a:txBody>
                  <a:tcPr marL="91425" marR="91425" marT="91425" marB="91425" anchor="ctr"/>
                </a:tc>
                <a:extLst>
                  <a:ext uri="{0D108BD9-81ED-4DB2-BD59-A6C34878D82A}">
                    <a16:rowId xmlns:a16="http://schemas.microsoft.com/office/drawing/2014/main" val="10004"/>
                  </a:ext>
                </a:extLst>
              </a:tr>
              <a:tr h="546716">
                <a:tc>
                  <a:txBody>
                    <a:bodyPr/>
                    <a:lstStyle/>
                    <a:p>
                      <a:pPr marL="0" lvl="0" indent="0" algn="ctr" rtl="0">
                        <a:spcBef>
                          <a:spcPts val="0"/>
                        </a:spcBef>
                        <a:spcAft>
                          <a:spcPts val="0"/>
                        </a:spcAft>
                        <a:buNone/>
                      </a:pPr>
                      <a:r>
                        <a:rPr lang="en-US" sz="1800" b="1">
                          <a:solidFill>
                            <a:srgbClr val="102649"/>
                          </a:solidFill>
                          <a:latin typeface="+mn-lt"/>
                        </a:rPr>
                        <a:t>Hispanic</a:t>
                      </a:r>
                      <a:endParaRPr sz="1800" b="1">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34%</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a:solidFill>
                            <a:srgbClr val="102649"/>
                          </a:solidFill>
                          <a:latin typeface="+mn-lt"/>
                        </a:rPr>
                        <a:t>31%</a:t>
                      </a:r>
                      <a:endParaRPr>
                        <a:solidFill>
                          <a:srgbClr val="102649"/>
                        </a:solidFill>
                        <a:latin typeface="+mn-lt"/>
                      </a:endParaRPr>
                    </a:p>
                  </a:txBody>
                  <a:tcPr marL="91425" marR="91425" marT="91425" marB="91425" anchor="ctr"/>
                </a:tc>
                <a:tc>
                  <a:txBody>
                    <a:bodyPr/>
                    <a:lstStyle/>
                    <a:p>
                      <a:pPr marL="0" lvl="0" indent="0" algn="ctr" rtl="0">
                        <a:spcBef>
                          <a:spcPts val="0"/>
                        </a:spcBef>
                        <a:spcAft>
                          <a:spcPts val="0"/>
                        </a:spcAft>
                        <a:buNone/>
                      </a:pPr>
                      <a:r>
                        <a:rPr lang="en-US" b="1">
                          <a:solidFill>
                            <a:srgbClr val="102649"/>
                          </a:solidFill>
                          <a:latin typeface="+mn-lt"/>
                        </a:rPr>
                        <a:t>65%</a:t>
                      </a:r>
                      <a:endParaRPr b="1">
                        <a:solidFill>
                          <a:srgbClr val="102649"/>
                        </a:solidFill>
                        <a:latin typeface="+mn-lt"/>
                      </a:endParaRPr>
                    </a:p>
                  </a:txBody>
                  <a:tcPr marL="91425" marR="91425" marT="91425" marB="91425" anchor="ctr"/>
                </a:tc>
                <a:extLst>
                  <a:ext uri="{0D108BD9-81ED-4DB2-BD59-A6C34878D82A}">
                    <a16:rowId xmlns:a16="http://schemas.microsoft.com/office/drawing/2014/main" val="10005"/>
                  </a:ext>
                </a:extLst>
              </a:tr>
              <a:tr h="1613617">
                <a:tc>
                  <a:txBody>
                    <a:bodyPr/>
                    <a:lstStyle/>
                    <a:p>
                      <a:pPr marL="0" marR="0" algn="ctr">
                        <a:lnSpc>
                          <a:spcPct val="107000"/>
                        </a:lnSpc>
                        <a:spcBef>
                          <a:spcPts val="0"/>
                        </a:spcBef>
                        <a:spcAft>
                          <a:spcPts val="0"/>
                        </a:spcAft>
                      </a:pPr>
                      <a:r>
                        <a:rPr lang="en-US" sz="1800" b="1">
                          <a:solidFill>
                            <a:srgbClr val="102649"/>
                          </a:solidFill>
                          <a:effectLst/>
                          <a:latin typeface="+mn-lt"/>
                          <a:ea typeface="Times New Roman" panose="02020603050405020304" pitchFamily="18" charset="0"/>
                          <a:cs typeface="Calibri" panose="020F0502020204030204" pitchFamily="34" charset="0"/>
                        </a:rPr>
                        <a:t>Students With Disabilities (Individualized Education Programs or IEPs)</a:t>
                      </a:r>
                      <a:endParaRPr lang="en-US" sz="1800">
                        <a:solidFill>
                          <a:srgbClr val="102649"/>
                        </a:solidFill>
                        <a:effectLst/>
                        <a:latin typeface="+mn-lt"/>
                        <a:ea typeface="Calibri" panose="020F0502020204030204" pitchFamily="34" charset="0"/>
                        <a:cs typeface="Times New Roman" panose="02020603050405020304" pitchFamily="18" charset="0"/>
                      </a:endParaRPr>
                    </a:p>
                  </a:txBody>
                  <a:tcPr marT="91440" marB="91440" anchor="ctr"/>
                </a:tc>
                <a:tc>
                  <a:txBody>
                    <a:bodyPr/>
                    <a:lstStyle/>
                    <a:p>
                      <a:pPr marL="0" marR="0" algn="ctr">
                        <a:lnSpc>
                          <a:spcPct val="107000"/>
                        </a:lnSpc>
                        <a:spcBef>
                          <a:spcPts val="0"/>
                        </a:spcBef>
                        <a:spcAft>
                          <a:spcPts val="0"/>
                        </a:spcAft>
                      </a:pPr>
                      <a:r>
                        <a:rPr lang="en-US" sz="1800">
                          <a:solidFill>
                            <a:srgbClr val="102649"/>
                          </a:solidFill>
                          <a:effectLst/>
                          <a:latin typeface="+mn-lt"/>
                          <a:ea typeface="Calibri" panose="020F0502020204030204" pitchFamily="34" charset="0"/>
                          <a:cs typeface="Calibri" panose="020F0502020204030204" pitchFamily="34" charset="0"/>
                        </a:rPr>
                        <a:t>39%</a:t>
                      </a:r>
                      <a:endParaRPr lang="en-US" sz="1800">
                        <a:solidFill>
                          <a:srgbClr val="102649"/>
                        </a:solidFill>
                        <a:effectLst/>
                        <a:latin typeface="+mn-lt"/>
                        <a:ea typeface="Calibri" panose="020F0502020204030204" pitchFamily="34" charset="0"/>
                        <a:cs typeface="Times New Roman" panose="02020603050405020304" pitchFamily="18" charset="0"/>
                      </a:endParaRPr>
                    </a:p>
                  </a:txBody>
                  <a:tcPr marT="91440" marB="91440" anchor="ctr"/>
                </a:tc>
                <a:tc>
                  <a:txBody>
                    <a:bodyPr/>
                    <a:lstStyle/>
                    <a:p>
                      <a:pPr marL="0" marR="0" algn="ctr">
                        <a:lnSpc>
                          <a:spcPct val="107000"/>
                        </a:lnSpc>
                        <a:spcBef>
                          <a:spcPts val="0"/>
                        </a:spcBef>
                        <a:spcAft>
                          <a:spcPts val="0"/>
                        </a:spcAft>
                      </a:pPr>
                      <a:r>
                        <a:rPr lang="en-US" sz="1800">
                          <a:solidFill>
                            <a:srgbClr val="102649"/>
                          </a:solidFill>
                          <a:effectLst/>
                          <a:latin typeface="+mn-lt"/>
                          <a:ea typeface="Calibri" panose="020F0502020204030204" pitchFamily="34" charset="0"/>
                          <a:cs typeface="Calibri" panose="020F0502020204030204" pitchFamily="34" charset="0"/>
                        </a:rPr>
                        <a:t>29%</a:t>
                      </a:r>
                      <a:endParaRPr lang="en-US" sz="1800">
                        <a:solidFill>
                          <a:srgbClr val="102649"/>
                        </a:solidFill>
                        <a:effectLst/>
                        <a:latin typeface="+mn-lt"/>
                        <a:ea typeface="Calibri" panose="020F0502020204030204" pitchFamily="34" charset="0"/>
                        <a:cs typeface="Times New Roman" panose="02020603050405020304" pitchFamily="18" charset="0"/>
                      </a:endParaRPr>
                    </a:p>
                  </a:txBody>
                  <a:tcPr marT="91440" marB="91440" anchor="ctr"/>
                </a:tc>
                <a:tc>
                  <a:txBody>
                    <a:bodyPr/>
                    <a:lstStyle/>
                    <a:p>
                      <a:pPr marL="0" marR="0" algn="ctr">
                        <a:lnSpc>
                          <a:spcPct val="107000"/>
                        </a:lnSpc>
                        <a:spcBef>
                          <a:spcPts val="0"/>
                        </a:spcBef>
                        <a:spcAft>
                          <a:spcPts val="0"/>
                        </a:spcAft>
                      </a:pPr>
                      <a:r>
                        <a:rPr lang="en-US" sz="1800" b="1" dirty="0">
                          <a:solidFill>
                            <a:srgbClr val="102649"/>
                          </a:solidFill>
                          <a:effectLst/>
                          <a:latin typeface="+mn-lt"/>
                          <a:ea typeface="Calibri" panose="020F0502020204030204" pitchFamily="34" charset="0"/>
                          <a:cs typeface="Calibri" panose="020F0502020204030204" pitchFamily="34" charset="0"/>
                        </a:rPr>
                        <a:t>68%</a:t>
                      </a:r>
                      <a:endParaRPr lang="en-US" sz="1800" dirty="0">
                        <a:solidFill>
                          <a:srgbClr val="102649"/>
                        </a:solidFill>
                        <a:effectLst/>
                        <a:latin typeface="+mn-lt"/>
                        <a:ea typeface="Calibri" panose="020F0502020204030204" pitchFamily="34" charset="0"/>
                        <a:cs typeface="Times New Roman" panose="02020603050405020304" pitchFamily="18" charset="0"/>
                      </a:endParaRPr>
                    </a:p>
                  </a:txBody>
                  <a:tcPr marT="91440" marB="91440" anchor="ctr"/>
                </a:tc>
                <a:extLst>
                  <a:ext uri="{0D108BD9-81ED-4DB2-BD59-A6C34878D82A}">
                    <a16:rowId xmlns:a16="http://schemas.microsoft.com/office/drawing/2014/main" val="542325049"/>
                  </a:ext>
                </a:extLst>
              </a:tr>
            </a:tbl>
          </a:graphicData>
        </a:graphic>
      </p:graphicFrame>
      <p:sp>
        <p:nvSpPr>
          <p:cNvPr id="2" name="TextBox 1">
            <a:extLst>
              <a:ext uri="{FF2B5EF4-FFF2-40B4-BE49-F238E27FC236}">
                <a16:creationId xmlns:a16="http://schemas.microsoft.com/office/drawing/2014/main" id="{533E771B-0F45-4242-BA79-3D27AD28C7FF}"/>
              </a:ext>
            </a:extLst>
          </p:cNvPr>
          <p:cNvSpPr txBox="1"/>
          <p:nvPr/>
        </p:nvSpPr>
        <p:spPr>
          <a:xfrm>
            <a:off x="5295382" y="5352536"/>
            <a:ext cx="7446491" cy="400110"/>
          </a:xfrm>
          <a:prstGeom prst="rect">
            <a:avLst/>
          </a:prstGeom>
          <a:noFill/>
        </p:spPr>
        <p:txBody>
          <a:bodyPr wrap="square" rtlCol="0">
            <a:spAutoFit/>
          </a:bodyPr>
          <a:lstStyle/>
          <a:p>
            <a:r>
              <a:rPr lang="en-US" sz="1200"/>
              <a:t>Kentucky Department of Education. (2022). Kentucky School Report Card. Retrieved from:  </a:t>
            </a:r>
            <a:r>
              <a:rPr lang="en-US" sz="800">
                <a:hlinkClick r:id="rId3">
                  <a:extLst>
                    <a:ext uri="{A12FA001-AC4F-418D-AE19-62706E023703}">
                      <ahyp:hlinkClr xmlns:ahyp="http://schemas.microsoft.com/office/drawing/2018/hyperlinkcolor" val="tx"/>
                    </a:ext>
                  </a:extLst>
                </a:hlinkClick>
              </a:rPr>
              <a:t>https://www.kyschoolreportcard.com/organization/20/academic_performance/assessment</a:t>
            </a:r>
            <a:r>
              <a:rPr lang="en-US" sz="800">
                <a:solidFill>
                  <a:schemeClr val="bg1"/>
                </a:solidFill>
                <a:hlinkClick r:id="rId3">
                  <a:extLst>
                    <a:ext uri="{A12FA001-AC4F-418D-AE19-62706E023703}">
                      <ahyp:hlinkClr xmlns:ahyp="http://schemas.microsoft.com/office/drawing/2018/hyperlinkcolor" val="tx"/>
                    </a:ext>
                  </a:extLst>
                </a:hlinkClick>
              </a:rPr>
              <a:t>_performance/state_assessments_accountability?year=2019</a:t>
            </a:r>
            <a:r>
              <a:rPr lang="en-US" sz="800">
                <a:solidFill>
                  <a:schemeClr val="bg1"/>
                </a:solidFill>
              </a:rPr>
              <a:t> </a:t>
            </a:r>
            <a:endParaRPr lang="en-US" sz="11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49F59D-FED3-4DC5-A395-F19194C30718}"/>
              </a:ext>
            </a:extLst>
          </p:cNvPr>
          <p:cNvSpPr>
            <a:spLocks noGrp="1"/>
          </p:cNvSpPr>
          <p:nvPr>
            <p:ph type="title"/>
          </p:nvPr>
        </p:nvSpPr>
        <p:spPr>
          <a:xfrm>
            <a:off x="586544" y="159798"/>
            <a:ext cx="10881555" cy="1325563"/>
          </a:xfrm>
        </p:spPr>
        <p:txBody>
          <a:bodyPr>
            <a:normAutofit/>
          </a:bodyPr>
          <a:lstStyle/>
          <a:p>
            <a:r>
              <a:rPr lang="en-US" altLang="en-US" b="1">
                <a:latin typeface="+mn-lt"/>
                <a:cs typeface="Arial"/>
              </a:rPr>
              <a:t>Senate Bill 9 (22): </a:t>
            </a:r>
            <a:r>
              <a:rPr lang="en-US" altLang="en-US" b="1" i="1">
                <a:latin typeface="+mn-lt"/>
                <a:cs typeface="Arial"/>
              </a:rPr>
              <a:t>Read to Succeed Act</a:t>
            </a:r>
            <a:endParaRPr lang="en-US" sz="4400" b="1" i="1">
              <a:latin typeface="+mn-lt"/>
              <a:cs typeface="Arial"/>
            </a:endParaRPr>
          </a:p>
        </p:txBody>
      </p:sp>
      <p:sp>
        <p:nvSpPr>
          <p:cNvPr id="3" name="Content Placeholder 2">
            <a:extLst>
              <a:ext uri="{FF2B5EF4-FFF2-40B4-BE49-F238E27FC236}">
                <a16:creationId xmlns:a16="http://schemas.microsoft.com/office/drawing/2014/main" id="{2596EB51-F99E-460B-A971-767C57667FC5}"/>
              </a:ext>
            </a:extLst>
          </p:cNvPr>
          <p:cNvSpPr>
            <a:spLocks noGrp="1"/>
          </p:cNvSpPr>
          <p:nvPr>
            <p:ph idx="1"/>
          </p:nvPr>
        </p:nvSpPr>
        <p:spPr>
          <a:xfrm>
            <a:off x="586544" y="1485361"/>
            <a:ext cx="10881555" cy="3816050"/>
          </a:xfrm>
        </p:spPr>
        <p:txBody>
          <a:bodyPr>
            <a:noAutofit/>
          </a:bodyPr>
          <a:lstStyle/>
          <a:p>
            <a:pPr marL="0" indent="0">
              <a:buNone/>
            </a:pPr>
            <a:r>
              <a:rPr lang="en-US" sz="3400" b="1">
                <a:solidFill>
                  <a:srgbClr val="002060"/>
                </a:solidFill>
                <a:cs typeface="Arial" panose="020B0604020202020204" pitchFamily="34" charset="0"/>
              </a:rPr>
              <a:t>Comprehensive actions to improve early literacy outcomes: </a:t>
            </a:r>
          </a:p>
          <a:p>
            <a:r>
              <a:rPr lang="en-US" sz="2600" b="1" u="sng">
                <a:solidFill>
                  <a:srgbClr val="002060"/>
                </a:solidFill>
                <a:cs typeface="Arial" panose="020B0604020202020204" pitchFamily="34" charset="0"/>
              </a:rPr>
              <a:t>Read to Achieve grant</a:t>
            </a:r>
          </a:p>
          <a:p>
            <a:r>
              <a:rPr lang="en-US">
                <a:solidFill>
                  <a:srgbClr val="002060"/>
                </a:solidFill>
                <a:cs typeface="Arial" panose="020B0604020202020204" pitchFamily="34" charset="0"/>
              </a:rPr>
              <a:t>Early Intervention and Instruction</a:t>
            </a:r>
          </a:p>
          <a:p>
            <a:r>
              <a:rPr lang="en-US" sz="2600">
                <a:solidFill>
                  <a:srgbClr val="002060"/>
                </a:solidFill>
                <a:cs typeface="Arial" panose="020B0604020202020204" pitchFamily="34" charset="0"/>
              </a:rPr>
              <a:t>State Professional Learning Support Strategies</a:t>
            </a:r>
          </a:p>
          <a:p>
            <a:r>
              <a:rPr lang="en-US" sz="2600">
                <a:solidFill>
                  <a:srgbClr val="002060"/>
                </a:solidFill>
                <a:cs typeface="Arial" panose="020B0604020202020204" pitchFamily="34" charset="0"/>
              </a:rPr>
              <a:t>Reading Improvement Plan</a:t>
            </a:r>
          </a:p>
          <a:p>
            <a:r>
              <a:rPr lang="en-US" sz="2600">
                <a:solidFill>
                  <a:srgbClr val="002060"/>
                </a:solidFill>
                <a:cs typeface="Arial" panose="020B0604020202020204" pitchFamily="34" charset="0"/>
              </a:rPr>
              <a:t>Family and Community Engagement</a:t>
            </a:r>
          </a:p>
          <a:p>
            <a:r>
              <a:rPr lang="en-US" sz="2600">
                <a:solidFill>
                  <a:srgbClr val="002060"/>
                </a:solidFill>
                <a:cs typeface="Arial" panose="020B0604020202020204" pitchFamily="34" charset="0"/>
              </a:rPr>
              <a:t>Teacher Certification</a:t>
            </a:r>
          </a:p>
        </p:txBody>
      </p:sp>
    </p:spTree>
    <p:extLst>
      <p:ext uri="{BB962C8B-B14F-4D97-AF65-F5344CB8AC3E}">
        <p14:creationId xmlns:p14="http://schemas.microsoft.com/office/powerpoint/2010/main" val="36398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49F59D-FED3-4DC5-A395-F19194C30718}"/>
              </a:ext>
            </a:extLst>
          </p:cNvPr>
          <p:cNvSpPr>
            <a:spLocks noGrp="1"/>
          </p:cNvSpPr>
          <p:nvPr>
            <p:ph type="title"/>
          </p:nvPr>
        </p:nvSpPr>
        <p:spPr>
          <a:xfrm>
            <a:off x="356507" y="159798"/>
            <a:ext cx="11111592" cy="1325563"/>
          </a:xfrm>
        </p:spPr>
        <p:txBody>
          <a:bodyPr>
            <a:normAutofit/>
          </a:bodyPr>
          <a:lstStyle/>
          <a:p>
            <a:r>
              <a:rPr lang="en-US" sz="4400" b="1">
                <a:latin typeface="+mn-lt"/>
                <a:cs typeface="Arial"/>
              </a:rPr>
              <a:t>Read </a:t>
            </a:r>
            <a:r>
              <a:rPr lang="en-US" b="1">
                <a:latin typeface="+mn-lt"/>
                <a:cs typeface="Arial"/>
              </a:rPr>
              <a:t>To Achieve (RTA) Grant Funding</a:t>
            </a:r>
            <a:endParaRPr lang="en-US" sz="4400" b="1">
              <a:latin typeface="+mn-lt"/>
            </a:endParaRPr>
          </a:p>
        </p:txBody>
      </p:sp>
      <p:sp>
        <p:nvSpPr>
          <p:cNvPr id="3" name="Content Placeholder 2">
            <a:extLst>
              <a:ext uri="{FF2B5EF4-FFF2-40B4-BE49-F238E27FC236}">
                <a16:creationId xmlns:a16="http://schemas.microsoft.com/office/drawing/2014/main" id="{2596EB51-F99E-460B-A971-767C57667FC5}"/>
              </a:ext>
            </a:extLst>
          </p:cNvPr>
          <p:cNvSpPr>
            <a:spLocks noGrp="1"/>
          </p:cNvSpPr>
          <p:nvPr>
            <p:ph idx="1"/>
          </p:nvPr>
        </p:nvSpPr>
        <p:spPr>
          <a:xfrm>
            <a:off x="356507" y="1485361"/>
            <a:ext cx="11111592" cy="4226357"/>
          </a:xfrm>
        </p:spPr>
        <p:txBody>
          <a:bodyPr vert="horz" lIns="91440" tIns="45720" rIns="91440" bIns="45720" rtlCol="0" anchor="t">
            <a:noAutofit/>
          </a:bodyPr>
          <a:lstStyle/>
          <a:p>
            <a:r>
              <a:rPr lang="en-US" sz="3600" dirty="0">
                <a:solidFill>
                  <a:schemeClr val="tx1"/>
                </a:solidFill>
                <a:cs typeface="Arial"/>
              </a:rPr>
              <a:t>FY22 RTA Grant - $15.9M</a:t>
            </a:r>
            <a:endParaRPr lang="en-US" sz="3600" dirty="0">
              <a:solidFill>
                <a:schemeClr val="tx1"/>
              </a:solidFill>
            </a:endParaRPr>
          </a:p>
          <a:p>
            <a:pPr marL="1028700" lvl="1" indent="-342900"/>
            <a:r>
              <a:rPr lang="en-US" sz="3600" dirty="0">
                <a:solidFill>
                  <a:schemeClr val="tx1"/>
                </a:solidFill>
                <a:ea typeface="+mn-lt"/>
                <a:cs typeface="+mn-lt"/>
              </a:rPr>
              <a:t>149 awarded schools @ $62,000 each</a:t>
            </a:r>
            <a:r>
              <a:rPr lang="en-US" sz="3600" dirty="0">
                <a:solidFill>
                  <a:schemeClr val="tx1"/>
                </a:solidFill>
                <a:cs typeface="Arial"/>
              </a:rPr>
              <a:t> </a:t>
            </a:r>
            <a:endParaRPr lang="en-US" sz="3600" dirty="0">
              <a:solidFill>
                <a:schemeClr val="tx1"/>
              </a:solidFill>
            </a:endParaRPr>
          </a:p>
          <a:p>
            <a:pPr marL="1028700" lvl="1" indent="-342900"/>
            <a:r>
              <a:rPr lang="en-US" sz="3600" dirty="0">
                <a:solidFill>
                  <a:schemeClr val="tx1"/>
                </a:solidFill>
                <a:cs typeface="Arial"/>
              </a:rPr>
              <a:t>Upcoming Request for Application (RFA) process for a mini-grant opportunity—funding for purchase of high-quality instructional and intervention resources for Tier 2 and 3 and associated high-quality professional learning</a:t>
            </a:r>
          </a:p>
          <a:p>
            <a:endParaRPr lang="en-US" sz="2600" dirty="0">
              <a:solidFill>
                <a:srgbClr val="002060"/>
              </a:solidFill>
              <a:ea typeface="+mn-lt"/>
              <a:cs typeface="Arial" panose="020B0604020202020204" pitchFamily="34" charset="0"/>
            </a:endParaRPr>
          </a:p>
        </p:txBody>
      </p:sp>
    </p:spTree>
    <p:extLst>
      <p:ext uri="{BB962C8B-B14F-4D97-AF65-F5344CB8AC3E}">
        <p14:creationId xmlns:p14="http://schemas.microsoft.com/office/powerpoint/2010/main" val="174178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49F59D-FED3-4DC5-A395-F19194C30718}"/>
              </a:ext>
            </a:extLst>
          </p:cNvPr>
          <p:cNvSpPr>
            <a:spLocks noGrp="1"/>
          </p:cNvSpPr>
          <p:nvPr>
            <p:ph type="title"/>
          </p:nvPr>
        </p:nvSpPr>
        <p:spPr>
          <a:xfrm>
            <a:off x="356506" y="159798"/>
            <a:ext cx="11413961" cy="1325563"/>
          </a:xfrm>
        </p:spPr>
        <p:txBody>
          <a:bodyPr>
            <a:normAutofit/>
          </a:bodyPr>
          <a:lstStyle/>
          <a:p>
            <a:r>
              <a:rPr lang="en-US" altLang="en-US" b="1">
                <a:latin typeface="+mn-lt"/>
                <a:cs typeface="Arial"/>
              </a:rPr>
              <a:t>Senate Bill (SB) 9 (22): </a:t>
            </a:r>
            <a:r>
              <a:rPr lang="en-US" altLang="en-US" b="1" i="1">
                <a:latin typeface="+mn-lt"/>
                <a:cs typeface="Arial"/>
              </a:rPr>
              <a:t>Read to Succeed Act </a:t>
            </a:r>
            <a:endParaRPr lang="en-US" sz="4400" b="1" i="1">
              <a:latin typeface="+mn-lt"/>
              <a:cs typeface="Arial"/>
            </a:endParaRPr>
          </a:p>
        </p:txBody>
      </p:sp>
      <p:sp>
        <p:nvSpPr>
          <p:cNvPr id="3" name="Content Placeholder 2">
            <a:extLst>
              <a:ext uri="{FF2B5EF4-FFF2-40B4-BE49-F238E27FC236}">
                <a16:creationId xmlns:a16="http://schemas.microsoft.com/office/drawing/2014/main" id="{2596EB51-F99E-460B-A971-767C57667FC5}"/>
              </a:ext>
            </a:extLst>
          </p:cNvPr>
          <p:cNvSpPr>
            <a:spLocks noGrp="1"/>
          </p:cNvSpPr>
          <p:nvPr>
            <p:ph idx="1"/>
          </p:nvPr>
        </p:nvSpPr>
        <p:spPr>
          <a:xfrm>
            <a:off x="356507" y="1488087"/>
            <a:ext cx="11111592" cy="3816050"/>
          </a:xfrm>
        </p:spPr>
        <p:txBody>
          <a:bodyPr>
            <a:noAutofit/>
          </a:bodyPr>
          <a:lstStyle/>
          <a:p>
            <a:pPr marL="0" indent="0">
              <a:buNone/>
            </a:pPr>
            <a:r>
              <a:rPr lang="en-US" sz="3400" b="1">
                <a:solidFill>
                  <a:srgbClr val="002060"/>
                </a:solidFill>
                <a:cs typeface="Arial" panose="020B0604020202020204" pitchFamily="34" charset="0"/>
              </a:rPr>
              <a:t>Comprehensive actions to improve early literacy outcomes: </a:t>
            </a:r>
          </a:p>
          <a:p>
            <a:r>
              <a:rPr lang="en-US" sz="2600">
                <a:solidFill>
                  <a:srgbClr val="002060"/>
                </a:solidFill>
                <a:cs typeface="Arial" panose="020B0604020202020204" pitchFamily="34" charset="0"/>
              </a:rPr>
              <a:t>Read to Achieve grant</a:t>
            </a:r>
          </a:p>
          <a:p>
            <a:r>
              <a:rPr lang="en-US" b="1" u="sng">
                <a:solidFill>
                  <a:srgbClr val="002060"/>
                </a:solidFill>
                <a:cs typeface="Arial" panose="020B0604020202020204" pitchFamily="34" charset="0"/>
              </a:rPr>
              <a:t>Early Intervention and Instruction</a:t>
            </a:r>
          </a:p>
          <a:p>
            <a:r>
              <a:rPr lang="en-US" sz="2600">
                <a:solidFill>
                  <a:srgbClr val="002060"/>
                </a:solidFill>
                <a:cs typeface="Arial" panose="020B0604020202020204" pitchFamily="34" charset="0"/>
              </a:rPr>
              <a:t>State Professional Learning Support Strategies</a:t>
            </a:r>
          </a:p>
          <a:p>
            <a:r>
              <a:rPr lang="en-US" sz="2600">
                <a:solidFill>
                  <a:srgbClr val="002060"/>
                </a:solidFill>
                <a:cs typeface="Arial" panose="020B0604020202020204" pitchFamily="34" charset="0"/>
              </a:rPr>
              <a:t>Reading Improvement Plan</a:t>
            </a:r>
          </a:p>
          <a:p>
            <a:r>
              <a:rPr lang="en-US" sz="2600">
                <a:solidFill>
                  <a:srgbClr val="002060"/>
                </a:solidFill>
                <a:cs typeface="Arial" panose="020B0604020202020204" pitchFamily="34" charset="0"/>
              </a:rPr>
              <a:t>Family and Community Engagement</a:t>
            </a:r>
          </a:p>
          <a:p>
            <a:r>
              <a:rPr lang="en-US" sz="2600">
                <a:solidFill>
                  <a:srgbClr val="002060"/>
                </a:solidFill>
                <a:cs typeface="Arial" panose="020B0604020202020204" pitchFamily="34" charset="0"/>
              </a:rPr>
              <a:t>Teacher Certification</a:t>
            </a:r>
          </a:p>
        </p:txBody>
      </p:sp>
    </p:spTree>
    <p:extLst>
      <p:ext uri="{BB962C8B-B14F-4D97-AF65-F5344CB8AC3E}">
        <p14:creationId xmlns:p14="http://schemas.microsoft.com/office/powerpoint/2010/main" val="427143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E76-BBF0-41BA-84B8-1A676EFAD981}"/>
              </a:ext>
            </a:extLst>
          </p:cNvPr>
          <p:cNvSpPr>
            <a:spLocks noGrp="1"/>
          </p:cNvSpPr>
          <p:nvPr>
            <p:ph type="title"/>
          </p:nvPr>
        </p:nvSpPr>
        <p:spPr>
          <a:xfrm>
            <a:off x="400833" y="137786"/>
            <a:ext cx="11336055" cy="1352812"/>
          </a:xfrm>
        </p:spPr>
        <p:txBody>
          <a:bodyPr/>
          <a:lstStyle/>
          <a:p>
            <a:r>
              <a:rPr lang="en-US"/>
              <a:t>Early Literacy Screener Assessments</a:t>
            </a:r>
          </a:p>
        </p:txBody>
      </p:sp>
      <p:sp>
        <p:nvSpPr>
          <p:cNvPr id="3" name="Content Placeholder 2">
            <a:extLst>
              <a:ext uri="{FF2B5EF4-FFF2-40B4-BE49-F238E27FC236}">
                <a16:creationId xmlns:a16="http://schemas.microsoft.com/office/drawing/2014/main" id="{08800BCB-5A55-42AE-A979-9EF3F9F48616}"/>
              </a:ext>
            </a:extLst>
          </p:cNvPr>
          <p:cNvSpPr>
            <a:spLocks noGrp="1"/>
          </p:cNvSpPr>
          <p:nvPr>
            <p:ph idx="1"/>
          </p:nvPr>
        </p:nvSpPr>
        <p:spPr>
          <a:xfrm>
            <a:off x="455112" y="1490598"/>
            <a:ext cx="11248372" cy="4258850"/>
          </a:xfrm>
        </p:spPr>
        <p:txBody>
          <a:bodyPr>
            <a:normAutofit/>
          </a:bodyPr>
          <a:lstStyle/>
          <a:p>
            <a:pPr marL="0" indent="0">
              <a:buNone/>
            </a:pPr>
            <a:r>
              <a:rPr lang="en-US"/>
              <a:t>Per SB 9 (2022), </a:t>
            </a:r>
            <a:r>
              <a:rPr lang="en-US" b="1"/>
              <a:t>by </a:t>
            </a:r>
            <a:r>
              <a:rPr lang="en-US" b="1" u="sng"/>
              <a:t>Jan. 1, 2023</a:t>
            </a:r>
            <a:r>
              <a:rPr lang="en-US"/>
              <a:t>, each superintendent shall select: </a:t>
            </a:r>
          </a:p>
          <a:p>
            <a:r>
              <a:rPr lang="en-US"/>
              <a:t>At least one reliable and valid universal screener for reading administered to all students in grades K-3, and </a:t>
            </a:r>
          </a:p>
          <a:p>
            <a:r>
              <a:rPr lang="en-US"/>
              <a:t>At least one reliable and valid reading diagnostic assessment administered as part of a multi-tiered system of supports for students in grades K-3. </a:t>
            </a:r>
          </a:p>
          <a:p>
            <a:r>
              <a:rPr lang="en-US"/>
              <a:t>All teachers of students in K-3 shall be trained on any reading diagnostic assessment and universal screener selected by the superintendent prior to administration of the assessment in the 2023-2024 school year.</a:t>
            </a:r>
          </a:p>
        </p:txBody>
      </p:sp>
    </p:spTree>
    <p:extLst>
      <p:ext uri="{BB962C8B-B14F-4D97-AF65-F5344CB8AC3E}">
        <p14:creationId xmlns:p14="http://schemas.microsoft.com/office/powerpoint/2010/main" val="259645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FBB6-6D88-42B1-A992-7110BCE29247}"/>
              </a:ext>
            </a:extLst>
          </p:cNvPr>
          <p:cNvSpPr>
            <a:spLocks noGrp="1"/>
          </p:cNvSpPr>
          <p:nvPr>
            <p:ph type="title"/>
          </p:nvPr>
        </p:nvSpPr>
        <p:spPr>
          <a:xfrm>
            <a:off x="375556" y="-26646"/>
            <a:ext cx="10983409" cy="1325563"/>
          </a:xfrm>
        </p:spPr>
        <p:txBody>
          <a:bodyPr>
            <a:normAutofit/>
          </a:bodyPr>
          <a:lstStyle/>
          <a:p>
            <a:r>
              <a:rPr lang="en-US" sz="4000"/>
              <a:t>Early Literacy Screener/Diagnostic Assessments </a:t>
            </a:r>
          </a:p>
        </p:txBody>
      </p:sp>
      <p:sp>
        <p:nvSpPr>
          <p:cNvPr id="3" name="Content Placeholder 2">
            <a:extLst>
              <a:ext uri="{FF2B5EF4-FFF2-40B4-BE49-F238E27FC236}">
                <a16:creationId xmlns:a16="http://schemas.microsoft.com/office/drawing/2014/main" id="{00A6384A-E450-4325-9C67-CD15A7502FF8}"/>
              </a:ext>
            </a:extLst>
          </p:cNvPr>
          <p:cNvSpPr>
            <a:spLocks noGrp="1"/>
          </p:cNvSpPr>
          <p:nvPr>
            <p:ph idx="1"/>
          </p:nvPr>
        </p:nvSpPr>
        <p:spPr>
          <a:xfrm>
            <a:off x="485408" y="1035424"/>
            <a:ext cx="10796505" cy="5141539"/>
          </a:xfrm>
        </p:spPr>
        <p:txBody>
          <a:bodyPr vert="horz" lIns="91440" tIns="45720" rIns="91440" bIns="45720" rtlCol="0" anchor="t">
            <a:normAutofit/>
          </a:bodyPr>
          <a:lstStyle/>
          <a:p>
            <a:r>
              <a:rPr lang="en-US" sz="2400"/>
              <a:t>To support the selection of valid and reliable universal screeners and diagnostics, the Kentucky Department of Education (KDE) has compiled a list of approved universal screeners and diagnostics for district review. </a:t>
            </a:r>
          </a:p>
          <a:p>
            <a:r>
              <a:rPr lang="en-US" sz="2400"/>
              <a:t>The KDE recommends beginning with the “at-a-glance” comparison chart which provides high-level details about each approved assessment. One-pagers providing further information about each assessment and the selection criteria utilized to select assessments are also available. </a:t>
            </a:r>
          </a:p>
          <a:p>
            <a:r>
              <a:rPr lang="en-US" sz="2400">
                <a:solidFill>
                  <a:srgbClr val="223942"/>
                </a:solidFill>
              </a:rPr>
              <a:t>Additional dyslexia screener information has been provided in the recommendation list of universal screeners to aid districts in their decision-making process.</a:t>
            </a:r>
            <a:r>
              <a:rPr lang="en-US" sz="2400">
                <a:ea typeface="+mn-lt"/>
                <a:cs typeface="+mn-lt"/>
              </a:rPr>
              <a:t> </a:t>
            </a:r>
          </a:p>
          <a:p>
            <a:r>
              <a:rPr lang="en-US" sz="2400"/>
              <a:t>All materials can be found on the </a:t>
            </a:r>
            <a:r>
              <a:rPr lang="en-US" sz="2400" u="sng">
                <a:hlinkClick r:id="rId3"/>
              </a:rPr>
              <a:t>Early Literacy Screening Assessments webpage</a:t>
            </a:r>
            <a:r>
              <a:rPr lang="en-US" sz="2400"/>
              <a:t>. </a:t>
            </a:r>
          </a:p>
          <a:p>
            <a:endParaRPr lang="en-US"/>
          </a:p>
        </p:txBody>
      </p:sp>
    </p:spTree>
    <p:extLst>
      <p:ext uri="{BB962C8B-B14F-4D97-AF65-F5344CB8AC3E}">
        <p14:creationId xmlns:p14="http://schemas.microsoft.com/office/powerpoint/2010/main" val="207482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49F59D-FED3-4DC5-A395-F19194C30718}"/>
              </a:ext>
            </a:extLst>
          </p:cNvPr>
          <p:cNvSpPr>
            <a:spLocks noGrp="1"/>
          </p:cNvSpPr>
          <p:nvPr>
            <p:ph type="title"/>
          </p:nvPr>
        </p:nvSpPr>
        <p:spPr>
          <a:xfrm>
            <a:off x="356507" y="159798"/>
            <a:ext cx="11111592" cy="1325563"/>
          </a:xfrm>
        </p:spPr>
        <p:txBody>
          <a:bodyPr>
            <a:normAutofit/>
          </a:bodyPr>
          <a:lstStyle/>
          <a:p>
            <a:r>
              <a:rPr lang="en-US" altLang="en-US" b="1">
                <a:latin typeface="+mn-lt"/>
                <a:cs typeface="Arial"/>
              </a:rPr>
              <a:t>Senate Bill 9 (22): </a:t>
            </a:r>
            <a:r>
              <a:rPr lang="en-US" altLang="en-US" b="1" i="1">
                <a:latin typeface="+mn-lt"/>
                <a:cs typeface="Arial"/>
              </a:rPr>
              <a:t>Read to Succeed Act </a:t>
            </a:r>
            <a:endParaRPr lang="en-US" sz="4400" b="1" i="1">
              <a:latin typeface="+mn-lt"/>
              <a:cs typeface="Arial"/>
            </a:endParaRPr>
          </a:p>
        </p:txBody>
      </p:sp>
      <p:sp>
        <p:nvSpPr>
          <p:cNvPr id="3" name="Content Placeholder 2">
            <a:extLst>
              <a:ext uri="{FF2B5EF4-FFF2-40B4-BE49-F238E27FC236}">
                <a16:creationId xmlns:a16="http://schemas.microsoft.com/office/drawing/2014/main" id="{2596EB51-F99E-460B-A971-767C57667FC5}"/>
              </a:ext>
            </a:extLst>
          </p:cNvPr>
          <p:cNvSpPr>
            <a:spLocks noGrp="1"/>
          </p:cNvSpPr>
          <p:nvPr>
            <p:ph idx="1"/>
          </p:nvPr>
        </p:nvSpPr>
        <p:spPr>
          <a:xfrm>
            <a:off x="356507" y="1558970"/>
            <a:ext cx="11111592" cy="3816050"/>
          </a:xfrm>
        </p:spPr>
        <p:txBody>
          <a:bodyPr>
            <a:noAutofit/>
          </a:bodyPr>
          <a:lstStyle/>
          <a:p>
            <a:pPr marL="0" indent="0">
              <a:buNone/>
            </a:pPr>
            <a:r>
              <a:rPr lang="en-US" sz="3400" b="1">
                <a:solidFill>
                  <a:srgbClr val="002060"/>
                </a:solidFill>
                <a:cs typeface="Arial" panose="020B0604020202020204" pitchFamily="34" charset="0"/>
              </a:rPr>
              <a:t>Comprehensive actions to improve early literacy outcomes: </a:t>
            </a:r>
          </a:p>
          <a:p>
            <a:r>
              <a:rPr lang="en-US" sz="2600">
                <a:solidFill>
                  <a:srgbClr val="002060"/>
                </a:solidFill>
                <a:cs typeface="Arial" panose="020B0604020202020204" pitchFamily="34" charset="0"/>
              </a:rPr>
              <a:t>Read to Achieve grant</a:t>
            </a:r>
          </a:p>
          <a:p>
            <a:r>
              <a:rPr lang="en-US">
                <a:solidFill>
                  <a:srgbClr val="002060"/>
                </a:solidFill>
                <a:cs typeface="Arial" panose="020B0604020202020204" pitchFamily="34" charset="0"/>
              </a:rPr>
              <a:t>Early Intervention and Instruction</a:t>
            </a:r>
          </a:p>
          <a:p>
            <a:r>
              <a:rPr lang="en-US" sz="2600" b="1" u="sng">
                <a:solidFill>
                  <a:srgbClr val="002060"/>
                </a:solidFill>
                <a:cs typeface="Arial" panose="020B0604020202020204" pitchFamily="34" charset="0"/>
              </a:rPr>
              <a:t>State Professional Learning Support Strategies</a:t>
            </a:r>
          </a:p>
          <a:p>
            <a:r>
              <a:rPr lang="en-US" sz="2600">
                <a:solidFill>
                  <a:srgbClr val="002060"/>
                </a:solidFill>
                <a:cs typeface="Arial" panose="020B0604020202020204" pitchFamily="34" charset="0"/>
              </a:rPr>
              <a:t>Reading Improvement Plan</a:t>
            </a:r>
          </a:p>
          <a:p>
            <a:r>
              <a:rPr lang="en-US" sz="2600">
                <a:solidFill>
                  <a:srgbClr val="002060"/>
                </a:solidFill>
                <a:cs typeface="Arial" panose="020B0604020202020204" pitchFamily="34" charset="0"/>
              </a:rPr>
              <a:t>Family and Community Engagement</a:t>
            </a:r>
          </a:p>
          <a:p>
            <a:r>
              <a:rPr lang="en-US" sz="2600">
                <a:solidFill>
                  <a:srgbClr val="002060"/>
                </a:solidFill>
                <a:cs typeface="Arial" panose="020B0604020202020204" pitchFamily="34" charset="0"/>
              </a:rPr>
              <a:t>Teacher Certification</a:t>
            </a:r>
          </a:p>
        </p:txBody>
      </p:sp>
    </p:spTree>
    <p:extLst>
      <p:ext uri="{BB962C8B-B14F-4D97-AF65-F5344CB8AC3E}">
        <p14:creationId xmlns:p14="http://schemas.microsoft.com/office/powerpoint/2010/main" val="1949621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F4E6D82A6A6E4188919023C3B86F01" ma:contentTypeVersion="12" ma:contentTypeDescription="Create a new document." ma:contentTypeScope="" ma:versionID="a1fdfe66893b4aeff1408b4a9f56eb2d">
  <xsd:schema xmlns:xsd="http://www.w3.org/2001/XMLSchema" xmlns:xs="http://www.w3.org/2001/XMLSchema" xmlns:p="http://schemas.microsoft.com/office/2006/metadata/properties" xmlns:ns3="3b3357c3-a713-4b24-8a2b-2036b321a59d" xmlns:ns4="c75ae00d-e9fb-43f2-8775-84603d0298ab" targetNamespace="http://schemas.microsoft.com/office/2006/metadata/properties" ma:root="true" ma:fieldsID="268db01443f1d0c6c5fda45fb34c236b" ns3:_="" ns4:_="">
    <xsd:import namespace="3b3357c3-a713-4b24-8a2b-2036b321a59d"/>
    <xsd:import namespace="c75ae00d-e9fb-43f2-8775-84603d0298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357c3-a713-4b24-8a2b-2036b321a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5ae00d-e9fb-43f2-8775-84603d0298a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6E8B79-7EAF-4FAC-ACCB-0F16F162675F}">
  <ds:schemaRefs>
    <ds:schemaRef ds:uri="http://schemas.microsoft.com/sharepoint/v3/contenttype/forms"/>
  </ds:schemaRefs>
</ds:datastoreItem>
</file>

<file path=customXml/itemProps2.xml><?xml version="1.0" encoding="utf-8"?>
<ds:datastoreItem xmlns:ds="http://schemas.openxmlformats.org/officeDocument/2006/customXml" ds:itemID="{380F370C-206B-4925-9F07-10A08E084D6E}">
  <ds:schemaRefs>
    <ds:schemaRef ds:uri="3b3357c3-a713-4b24-8a2b-2036b321a59d"/>
    <ds:schemaRef ds:uri="c75ae00d-e9fb-43f2-8775-84603d0298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E9EBDF-F1D8-4DB7-84D2-069515CA1F5E}">
  <ds:schemaRefs>
    <ds:schemaRef ds:uri="3b3357c3-a713-4b24-8a2b-2036b321a59d"/>
    <ds:schemaRef ds:uri="c75ae00d-e9fb-43f2-8775-84603d0298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4334</TotalTime>
  <Words>1973</Words>
  <Application>Microsoft Office PowerPoint</Application>
  <PresentationFormat>Widescreen</PresentationFormat>
  <Paragraphs>242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Franklin Gothic Book</vt:lpstr>
      <vt:lpstr>Franklin Gothic Medium</vt:lpstr>
      <vt:lpstr>Libre Franklin</vt:lpstr>
      <vt:lpstr>Roboto</vt:lpstr>
      <vt:lpstr>Symbol</vt:lpstr>
      <vt:lpstr>Office Theme</vt:lpstr>
      <vt:lpstr>  Literacy and Numeracy Programs and Initiatives  House Budget Review Subcommittee on Primary and Secondary Education and Workforce Development March 7, 2023   </vt:lpstr>
      <vt:lpstr>Why Early Literacy?</vt:lpstr>
      <vt:lpstr>Why Early Literacy? </vt:lpstr>
      <vt:lpstr>Senate Bill 9 (22): Read to Succeed Act</vt:lpstr>
      <vt:lpstr>Read To Achieve (RTA) Grant Funding</vt:lpstr>
      <vt:lpstr>Senate Bill (SB) 9 (22): Read to Succeed Act </vt:lpstr>
      <vt:lpstr>Early Literacy Screener Assessments</vt:lpstr>
      <vt:lpstr>Early Literacy Screener/Diagnostic Assessments </vt:lpstr>
      <vt:lpstr>Senate Bill 9 (22): Read to Succeed Act </vt:lpstr>
      <vt:lpstr>Kentucky Reading Academies</vt:lpstr>
      <vt:lpstr>What is LETRS? </vt:lpstr>
      <vt:lpstr>LETRS Phase 1 –  Pre-Assessment vs. Post-Assessment Score </vt:lpstr>
      <vt:lpstr>LETRS Phase 1 Survey Results (1)</vt:lpstr>
      <vt:lpstr>LETRS Phase 1 Survey Results (2)</vt:lpstr>
      <vt:lpstr>LETRS Phase 1 Survey Results (3)</vt:lpstr>
      <vt:lpstr>LETRS Phase 1 Survey Results</vt:lpstr>
      <vt:lpstr>LETRS Phase 1 Teacher Testimonial   </vt:lpstr>
      <vt:lpstr>LETRS Phase 1 Teacher Testimonials   </vt:lpstr>
      <vt:lpstr>LETRS for Administrators </vt:lpstr>
      <vt:lpstr>Senate Bill 9 (22): Read to Succeed Act</vt:lpstr>
      <vt:lpstr>Read at Home Plan Guidance</vt:lpstr>
      <vt:lpstr>Resources to Support Implementation </vt:lpstr>
      <vt:lpstr>Senate Bill 9 (2022): Next Steps </vt:lpstr>
      <vt:lpstr>Statewide Numeracy Initiatives</vt:lpstr>
      <vt:lpstr>Statewide Numeracy Initiatives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All-Team KDE Meeting  Senate Bill 9 Read to Succeed</dc:title>
  <dc:creator>Peace, Sarah - Office of Teaching and Learning</dc:creator>
  <cp:lastModifiedBy>Ray, Micki - Office of Teaching and Learning</cp:lastModifiedBy>
  <cp:revision>3</cp:revision>
  <dcterms:created xsi:type="dcterms:W3CDTF">2022-06-20T14:53:47Z</dcterms:created>
  <dcterms:modified xsi:type="dcterms:W3CDTF">2023-02-27T20:31:41Z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0x01010057F4E6D82A6A6E4188919023C3B86F01</vt:lpwstr>
  </property>
</Properties>
</file>