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88" r:id="rId5"/>
    <p:sldId id="257" r:id="rId6"/>
    <p:sldId id="290" r:id="rId7"/>
    <p:sldId id="293" r:id="rId8"/>
    <p:sldId id="292" r:id="rId9"/>
    <p:sldId id="294" r:id="rId10"/>
    <p:sldId id="295" r:id="rId11"/>
    <p:sldId id="291" r:id="rId12"/>
    <p:sldId id="289" r:id="rId13"/>
    <p:sldId id="258" r:id="rId14"/>
    <p:sldId id="260" r:id="rId15"/>
    <p:sldId id="281" r:id="rId16"/>
    <p:sldId id="296" r:id="rId17"/>
    <p:sldId id="261" r:id="rId18"/>
    <p:sldId id="297" r:id="rId19"/>
    <p:sldId id="2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7EE264-066E-2170-7C0C-9E8030E896F4}" name="Lopetegui-Pineda, Oxana - Division of District Support" initials="LPODoDS" userId="S::oxana.lopetegui-pineda@education.ky.gov::4d513aa2-607e-483c-99ce-ae1decdd20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FBF16B"/>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p:normalViewPr>
  <p:slideViewPr>
    <p:cSldViewPr snapToGrid="0" snapToObjects="1">
      <p:cViewPr varScale="1">
        <p:scale>
          <a:sx n="116" d="100"/>
          <a:sy n="116" d="100"/>
        </p:scale>
        <p:origin x="10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3/10/2023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3/10/2023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3/10/2023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3/10/2023</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dirty="0"/>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3/10/2023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3/10/2023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3/10/2023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3/10/2023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3/10/2023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3/10/2023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3/10/2023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3/10/2023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3/10/2023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hay.Ritter@education.ky.gov" TargetMode="External"/><Relationship Id="rId2" Type="http://schemas.openxmlformats.org/officeDocument/2006/relationships/hyperlink" Target="mailto:Robin.Kinney@education.ky.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E07A-2A87-532D-46DE-B92EE3DD3E72}"/>
              </a:ext>
            </a:extLst>
          </p:cNvPr>
          <p:cNvSpPr>
            <a:spLocks noGrp="1"/>
          </p:cNvSpPr>
          <p:nvPr>
            <p:ph type="ctrTitle"/>
          </p:nvPr>
        </p:nvSpPr>
        <p:spPr>
          <a:xfrm>
            <a:off x="1524000" y="1122363"/>
            <a:ext cx="10128308" cy="2387600"/>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Overview of the KDE Facilities Branch, KFICS, and the impact of HB 33 and HB 678</a:t>
            </a:r>
            <a:br>
              <a:rPr kumimoji="0" lang="en-US" sz="3600" b="0" i="0" u="none" strike="noStrike" kern="1200" cap="none" spc="0" normalizeH="0" baseline="0" noProof="0" dirty="0">
                <a:ln>
                  <a:noFill/>
                </a:ln>
                <a:solidFill>
                  <a:prstClr val="black"/>
                </a:solidFill>
                <a:effectLst/>
                <a:uLnTx/>
                <a:uFillTx/>
                <a:latin typeface="Franklin Gothic Book" panose="020B0503020102020204"/>
                <a:ea typeface="+mn-ea"/>
                <a:cs typeface="+mn-cs"/>
              </a:rPr>
            </a:br>
            <a:endParaRPr lang="en-US" sz="3600" dirty="0"/>
          </a:p>
        </p:txBody>
      </p:sp>
      <p:sp>
        <p:nvSpPr>
          <p:cNvPr id="3" name="Subtitle 2">
            <a:extLst>
              <a:ext uri="{FF2B5EF4-FFF2-40B4-BE49-F238E27FC236}">
                <a16:creationId xmlns:a16="http://schemas.microsoft.com/office/drawing/2014/main" id="{3C23A507-E524-F098-6DD0-C25E336604AE}"/>
              </a:ext>
            </a:extLst>
          </p:cNvPr>
          <p:cNvSpPr>
            <a:spLocks noGrp="1"/>
          </p:cNvSpPr>
          <p:nvPr>
            <p:ph type="subTitle" idx="1"/>
          </p:nvPr>
        </p:nvSpPr>
        <p:spPr>
          <a:xfrm>
            <a:off x="1524000" y="3429000"/>
            <a:ext cx="10128308" cy="1828800"/>
          </a:xfrm>
        </p:spPr>
        <p:txBody>
          <a:bodyPr>
            <a:normAutofit/>
          </a:bodyPr>
          <a:lstStyle/>
          <a:p>
            <a:r>
              <a:rPr lang="en-US" dirty="0"/>
              <a:t>House Budget Review Subcommittee </a:t>
            </a:r>
          </a:p>
          <a:p>
            <a:r>
              <a:rPr lang="en-US" dirty="0"/>
              <a:t>on Primary and Secondary Education </a:t>
            </a:r>
          </a:p>
          <a:p>
            <a:r>
              <a:rPr lang="en-US" dirty="0"/>
              <a:t>and Workforce Development </a:t>
            </a:r>
          </a:p>
          <a:p>
            <a:r>
              <a:rPr lang="en-US" dirty="0"/>
              <a:t>March 14, 2023</a:t>
            </a:r>
          </a:p>
        </p:txBody>
      </p:sp>
    </p:spTree>
    <p:extLst>
      <p:ext uri="{BB962C8B-B14F-4D97-AF65-F5344CB8AC3E}">
        <p14:creationId xmlns:p14="http://schemas.microsoft.com/office/powerpoint/2010/main" val="4239407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a:bodyPr>
          <a:lstStyle/>
          <a:p>
            <a:r>
              <a:rPr lang="en-US" sz="4400" dirty="0"/>
              <a:t>HB 678 Introduction (Cont.)</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87749"/>
            <a:ext cx="8159620" cy="4231789"/>
          </a:xfrm>
        </p:spPr>
        <p:txBody>
          <a:bodyPr>
            <a:noAutofit/>
          </a:bodyPr>
          <a:lstStyle/>
          <a:p>
            <a:pPr marL="457200" indent="-457200" algn="l">
              <a:buFont typeface="Wingdings" panose="05000000000000000000" pitchFamily="2" charset="2"/>
              <a:buChar char="§"/>
            </a:pPr>
            <a:r>
              <a:rPr lang="en-US" sz="2000" dirty="0"/>
              <a:t>KDE has 30 business days to approve: </a:t>
            </a:r>
          </a:p>
          <a:p>
            <a:pPr marL="914400" lvl="1" indent="-457200" algn="l">
              <a:buFont typeface="Wingdings" panose="05000000000000000000" pitchFamily="2" charset="2"/>
              <a:buChar char="§"/>
            </a:pPr>
            <a:r>
              <a:rPr lang="en-US" dirty="0">
                <a:solidFill>
                  <a:srgbClr val="007780"/>
                </a:solidFill>
              </a:rPr>
              <a:t>Completed District Facility Plans (DFP), requests for acquisition of property, and requests for disposal of property. </a:t>
            </a:r>
          </a:p>
          <a:p>
            <a:pPr marL="914400" lvl="1" indent="-457200" algn="l">
              <a:buFont typeface="Wingdings" panose="05000000000000000000" pitchFamily="2" charset="2"/>
              <a:buChar char="§"/>
            </a:pPr>
            <a:r>
              <a:rPr lang="en-US" dirty="0">
                <a:solidFill>
                  <a:srgbClr val="007780"/>
                </a:solidFill>
              </a:rPr>
              <a:t>As of January 10, 2023,  13 completed DFPs and 39 requests for acquisition or disposal of property. </a:t>
            </a:r>
          </a:p>
          <a:p>
            <a:pPr marL="914400" lvl="1" indent="-457200" algn="l">
              <a:buFont typeface="Wingdings" panose="05000000000000000000" pitchFamily="2" charset="2"/>
              <a:buChar char="§"/>
            </a:pPr>
            <a:r>
              <a:rPr lang="en-US" dirty="0">
                <a:solidFill>
                  <a:srgbClr val="007780"/>
                </a:solidFill>
              </a:rPr>
              <a:t>On average, 8.9 days for approval of DFPs and 10.4 days for property acquisition or disposal</a:t>
            </a:r>
            <a:r>
              <a:rPr lang="en-US">
                <a:solidFill>
                  <a:srgbClr val="007780"/>
                </a:solidFill>
              </a:rPr>
              <a:t>. </a:t>
            </a:r>
            <a:endParaRPr lang="en-US" dirty="0">
              <a:solidFill>
                <a:srgbClr val="007780"/>
              </a:solidFill>
            </a:endParaRPr>
          </a:p>
          <a:p>
            <a:pPr marL="457200" indent="-457200" algn="l">
              <a:buFont typeface="Wingdings" panose="05000000000000000000" pitchFamily="2" charset="2"/>
              <a:buChar char="§"/>
            </a:pPr>
            <a:r>
              <a:rPr lang="en-US" sz="2000" dirty="0"/>
              <a:t>BG-1 Project Applications are filed with KDE for record keeping and data collection. </a:t>
            </a:r>
          </a:p>
          <a:p>
            <a:pPr marL="457200" indent="-457200" algn="l">
              <a:buFont typeface="Wingdings" panose="05000000000000000000" pitchFamily="2" charset="2"/>
              <a:buChar char="§"/>
            </a:pPr>
            <a:r>
              <a:rPr lang="en-US" sz="2000" dirty="0"/>
              <a:t>Districts may include extracurricular facilities in any priority on a district DFP (allows restricted funds to be utilized for extracurricular facilities). </a:t>
            </a:r>
          </a:p>
          <a:p>
            <a:pPr marL="457200" indent="-457200" algn="l">
              <a:buFont typeface="Wingdings" panose="05000000000000000000" pitchFamily="2" charset="2"/>
              <a:buChar char="§"/>
            </a:pPr>
            <a:r>
              <a:rPr lang="en-US" sz="2000" dirty="0"/>
              <a:t>KDE prior approval still required for federal funds.</a:t>
            </a:r>
          </a:p>
          <a:p>
            <a:pPr marL="457200" indent="-457200" algn="l">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2166580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109377"/>
            <a:ext cx="9144000" cy="837066"/>
          </a:xfrm>
        </p:spPr>
        <p:txBody>
          <a:bodyPr>
            <a:normAutofit/>
          </a:bodyPr>
          <a:lstStyle/>
          <a:p>
            <a:r>
              <a:rPr lang="en-US" sz="4400" dirty="0"/>
              <a:t>HB 678 Scope of Review</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203618"/>
            <a:ext cx="8159620" cy="4231789"/>
          </a:xfrm>
        </p:spPr>
        <p:txBody>
          <a:bodyPr>
            <a:noAutofit/>
          </a:bodyPr>
          <a:lstStyle/>
          <a:p>
            <a:pPr marL="457200" indent="-457200" algn="l">
              <a:buFont typeface="Wingdings" panose="05000000000000000000" pitchFamily="2" charset="2"/>
              <a:buChar char="§"/>
            </a:pPr>
            <a:r>
              <a:rPr lang="en-US" dirty="0"/>
              <a:t>By June 30, 2023, KDE shall conduct a review of administrative regulations, incorporated materials, design manuals, and district guidance materials relating to the construction, renovation, and modification of school facilities to identify inefficiencies in the review and approval process. </a:t>
            </a:r>
          </a:p>
          <a:p>
            <a:pPr marL="457200" indent="-457200" algn="l">
              <a:buFont typeface="Wingdings" panose="05000000000000000000" pitchFamily="2" charset="2"/>
              <a:buChar char="§"/>
            </a:pPr>
            <a:r>
              <a:rPr lang="en-US" dirty="0"/>
              <a:t>Identify needed updates to regulations/materials due to changing trends in facilities design, construction industry and economy.</a:t>
            </a:r>
          </a:p>
          <a:p>
            <a:pPr marL="457200" indent="-457200" algn="l">
              <a:buFont typeface="Wingdings" panose="05000000000000000000" pitchFamily="2" charset="2"/>
              <a:buChar char="§"/>
            </a:pPr>
            <a:r>
              <a:rPr lang="en-US" dirty="0"/>
              <a:t>Including most commonly granted waivers and make changes to eliminate them. </a:t>
            </a:r>
          </a:p>
          <a:p>
            <a:pPr marL="457200" indent="-457200" algn="l">
              <a:buFont typeface="Wingdings" panose="05000000000000000000" pitchFamily="2" charset="2"/>
              <a:buChar char="§"/>
            </a:pPr>
            <a:endParaRPr lang="en-US" dirty="0">
              <a:highlight>
                <a:srgbClr val="FFFF00"/>
              </a:highlight>
            </a:endParaRPr>
          </a:p>
          <a:p>
            <a:endParaRPr lang="en-US" dirty="0"/>
          </a:p>
        </p:txBody>
      </p:sp>
    </p:spTree>
    <p:extLst>
      <p:ext uri="{BB962C8B-B14F-4D97-AF65-F5344CB8AC3E}">
        <p14:creationId xmlns:p14="http://schemas.microsoft.com/office/powerpoint/2010/main" val="1456938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109377"/>
            <a:ext cx="9144000" cy="837066"/>
          </a:xfrm>
        </p:spPr>
        <p:txBody>
          <a:bodyPr>
            <a:normAutofit/>
          </a:bodyPr>
          <a:lstStyle/>
          <a:p>
            <a:r>
              <a:rPr lang="en-US" sz="4400" dirty="0"/>
              <a:t>HB 678 Scope of Review (Cont.)</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047111"/>
            <a:ext cx="8159620" cy="4231789"/>
          </a:xfrm>
        </p:spPr>
        <p:txBody>
          <a:bodyPr>
            <a:noAutofit/>
          </a:bodyPr>
          <a:lstStyle/>
          <a:p>
            <a:pPr marL="342900" indent="-342900" algn="l">
              <a:buFont typeface="Wingdings" panose="05000000000000000000" pitchFamily="2" charset="2"/>
              <a:buChar char="§"/>
            </a:pPr>
            <a:r>
              <a:rPr lang="en-US" dirty="0"/>
              <a:t>Review procedures for conducting reviews and approvals related to the funding, financing, design, construction, renovation, or modification of the district's facilities to increase efficiencies.</a:t>
            </a:r>
          </a:p>
          <a:p>
            <a:pPr marL="342900" indent="-342900" algn="l">
              <a:buFont typeface="Wingdings" panose="05000000000000000000" pitchFamily="2" charset="2"/>
              <a:buChar char="§"/>
            </a:pPr>
            <a:r>
              <a:rPr lang="en-US" dirty="0"/>
              <a:t>Consult with the Department of Housing, Buildings, and Construction regarding enforcement of administrative regulations. </a:t>
            </a:r>
          </a:p>
          <a:p>
            <a:pPr marL="342900" indent="-342900" algn="l">
              <a:buFont typeface="Wingdings" panose="05000000000000000000" pitchFamily="2" charset="2"/>
              <a:buChar char="§"/>
            </a:pPr>
            <a:r>
              <a:rPr lang="en-US" dirty="0"/>
              <a:t>By September 1, 2023, KDE shall submit the results of the required review to the legislature. The report may include suggested changes to statutes for the General Assembly to consider during the 2024 Regular Session. </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2517378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DA2F4-87B7-6670-C0C0-3622612893FC}"/>
              </a:ext>
            </a:extLst>
          </p:cNvPr>
          <p:cNvSpPr>
            <a:spLocks noGrp="1"/>
          </p:cNvSpPr>
          <p:nvPr>
            <p:ph type="title"/>
          </p:nvPr>
        </p:nvSpPr>
        <p:spPr/>
        <p:txBody>
          <a:bodyPr/>
          <a:lstStyle/>
          <a:p>
            <a:r>
              <a:rPr lang="en-US" dirty="0"/>
              <a:t>HB 678 Review Process</a:t>
            </a:r>
          </a:p>
        </p:txBody>
      </p:sp>
      <p:sp>
        <p:nvSpPr>
          <p:cNvPr id="3" name="Content Placeholder 2">
            <a:extLst>
              <a:ext uri="{FF2B5EF4-FFF2-40B4-BE49-F238E27FC236}">
                <a16:creationId xmlns:a16="http://schemas.microsoft.com/office/drawing/2014/main" id="{8C61EAE9-FAE2-E485-54F5-EA2EC536D010}"/>
              </a:ext>
            </a:extLst>
          </p:cNvPr>
          <p:cNvSpPr>
            <a:spLocks noGrp="1"/>
          </p:cNvSpPr>
          <p:nvPr>
            <p:ph idx="1"/>
          </p:nvPr>
        </p:nvSpPr>
        <p:spPr/>
        <p:txBody>
          <a:bodyPr/>
          <a:lstStyle/>
          <a:p>
            <a:r>
              <a:rPr lang="en-US" dirty="0">
                <a:solidFill>
                  <a:srgbClr val="007780"/>
                </a:solidFill>
              </a:rPr>
              <a:t>Input from: </a:t>
            </a:r>
          </a:p>
          <a:p>
            <a:pPr lvl="1"/>
            <a:r>
              <a:rPr lang="en-US" dirty="0">
                <a:solidFill>
                  <a:srgbClr val="007780"/>
                </a:solidFill>
              </a:rPr>
              <a:t>Facilities Local School District Work Group (includes district superintendents, finance officers, facility directors, educational cooperatives)</a:t>
            </a:r>
          </a:p>
          <a:p>
            <a:pPr lvl="1"/>
            <a:r>
              <a:rPr lang="en-US" dirty="0">
                <a:solidFill>
                  <a:srgbClr val="007780"/>
                </a:solidFill>
              </a:rPr>
              <a:t>Architects </a:t>
            </a:r>
          </a:p>
          <a:p>
            <a:pPr lvl="1"/>
            <a:r>
              <a:rPr lang="en-US" dirty="0">
                <a:solidFill>
                  <a:srgbClr val="007780"/>
                </a:solidFill>
              </a:rPr>
              <a:t>Construction Contractors </a:t>
            </a:r>
          </a:p>
          <a:p>
            <a:pPr lvl="1"/>
            <a:r>
              <a:rPr lang="en-US" dirty="0">
                <a:solidFill>
                  <a:srgbClr val="007780"/>
                </a:solidFill>
              </a:rPr>
              <a:t>School safety officials </a:t>
            </a:r>
          </a:p>
          <a:p>
            <a:pPr lvl="1"/>
            <a:r>
              <a:rPr lang="en-US" dirty="0">
                <a:solidFill>
                  <a:srgbClr val="007780"/>
                </a:solidFill>
              </a:rPr>
              <a:t>Fiscal agents </a:t>
            </a:r>
          </a:p>
          <a:p>
            <a:pPr lvl="1"/>
            <a:r>
              <a:rPr lang="en-US" dirty="0">
                <a:solidFill>
                  <a:srgbClr val="007780"/>
                </a:solidFill>
              </a:rPr>
              <a:t>KDE programmatic staff (special education, food service, counselors)</a:t>
            </a:r>
          </a:p>
          <a:p>
            <a:pPr lvl="1"/>
            <a:endParaRPr lang="en-US" dirty="0">
              <a:solidFill>
                <a:srgbClr val="007780"/>
              </a:solidFill>
            </a:endParaRPr>
          </a:p>
          <a:p>
            <a:pPr lvl="1"/>
            <a:endParaRPr lang="en-US" dirty="0">
              <a:solidFill>
                <a:srgbClr val="007780"/>
              </a:solidFill>
            </a:endParaRPr>
          </a:p>
        </p:txBody>
      </p:sp>
    </p:spTree>
    <p:extLst>
      <p:ext uri="{BB962C8B-B14F-4D97-AF65-F5344CB8AC3E}">
        <p14:creationId xmlns:p14="http://schemas.microsoft.com/office/powerpoint/2010/main" val="3817678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275968"/>
            <a:ext cx="9144000" cy="837066"/>
          </a:xfrm>
        </p:spPr>
        <p:txBody>
          <a:bodyPr>
            <a:normAutofit/>
          </a:bodyPr>
          <a:lstStyle/>
          <a:p>
            <a:r>
              <a:rPr lang="en-US" sz="4400" dirty="0"/>
              <a:t>HB 678 Provisions to Retain</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1" y="1113034"/>
            <a:ext cx="8277613" cy="4601966"/>
          </a:xfrm>
        </p:spPr>
        <p:txBody>
          <a:bodyPr>
            <a:noAutofit/>
          </a:bodyPr>
          <a:lstStyle/>
          <a:p>
            <a:pPr algn="l"/>
            <a:r>
              <a:rPr lang="en-US" sz="2000" dirty="0"/>
              <a:t>KDE is supportive of permanent statutory revisions to effectuate the following: </a:t>
            </a:r>
          </a:p>
          <a:p>
            <a:pPr marL="457200" indent="-457200" algn="l">
              <a:buFont typeface="Wingdings" panose="05000000000000000000" pitchFamily="2" charset="2"/>
              <a:buChar char="§"/>
            </a:pPr>
            <a:r>
              <a:rPr lang="en-US" sz="2000" dirty="0"/>
              <a:t>Local boards continue to operate under provisions of HB 678 which allow them to approve their own funding, financing, design, construction, renovation, or modifications of the district's facilities without KDE prior approval, with appropriate professional development of district staff.</a:t>
            </a:r>
          </a:p>
          <a:p>
            <a:pPr marL="457200" indent="-457200" algn="l">
              <a:buFont typeface="Wingdings" panose="05000000000000000000" pitchFamily="2" charset="2"/>
              <a:buChar char="§"/>
            </a:pPr>
            <a:r>
              <a:rPr lang="en-US" sz="2000" dirty="0"/>
              <a:t>Approval of a complete district facility plan, a request for acquisition of property, or a request for disposal of surplus property within 30 business days by KDE.</a:t>
            </a:r>
          </a:p>
          <a:p>
            <a:pPr marL="457200" indent="-457200" algn="l">
              <a:buFont typeface="Wingdings" panose="05000000000000000000" pitchFamily="2" charset="2"/>
              <a:buChar char="§"/>
            </a:pPr>
            <a:r>
              <a:rPr lang="en-US" sz="2000" dirty="0"/>
              <a:t>Capital funds usage being approved by local boards of education in compliance with KRS 157.420.</a:t>
            </a:r>
          </a:p>
          <a:p>
            <a:pPr marL="457200" indent="-457200" algn="l">
              <a:buFont typeface="Wingdings" panose="05000000000000000000" pitchFamily="2" charset="2"/>
              <a:buChar char="§"/>
            </a:pPr>
            <a:r>
              <a:rPr lang="en-US" sz="2000" dirty="0"/>
              <a:t>Continued use of restricted funds on extracurricular facilities. </a:t>
            </a:r>
          </a:p>
          <a:p>
            <a:pPr marL="457200" indent="-457200" algn="l">
              <a:buFont typeface="Wingdings" panose="05000000000000000000" pitchFamily="2" charset="2"/>
              <a:buChar char="§"/>
            </a:pPr>
            <a:r>
              <a:rPr lang="en-US" sz="2000" dirty="0"/>
              <a:t>Local board approval of agreements previously approved by KDE. </a:t>
            </a:r>
          </a:p>
          <a:p>
            <a:endParaRPr lang="en-US" dirty="0"/>
          </a:p>
        </p:txBody>
      </p:sp>
    </p:spTree>
    <p:extLst>
      <p:ext uri="{BB962C8B-B14F-4D97-AF65-F5344CB8AC3E}">
        <p14:creationId xmlns:p14="http://schemas.microsoft.com/office/powerpoint/2010/main" val="1830736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6871-7009-26C3-67FB-D2A9DC56353F}"/>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D2E03B7-EB53-E7DC-65C8-64511914D2A3}"/>
              </a:ext>
            </a:extLst>
          </p:cNvPr>
          <p:cNvSpPr>
            <a:spLocks noGrp="1"/>
          </p:cNvSpPr>
          <p:nvPr>
            <p:ph idx="1"/>
          </p:nvPr>
        </p:nvSpPr>
        <p:spPr/>
        <p:txBody>
          <a:bodyPr/>
          <a:lstStyle/>
          <a:p>
            <a:r>
              <a:rPr lang="en-US" dirty="0"/>
              <a:t>Local Superintendents Advisory Council – March 28, 2023 and meeting (date to be determined) prior to June KBE meeting </a:t>
            </a:r>
          </a:p>
          <a:p>
            <a:r>
              <a:rPr lang="en-US" dirty="0"/>
              <a:t>Kentucky Board of Education – June 6 and 7, 2023</a:t>
            </a:r>
          </a:p>
          <a:p>
            <a:r>
              <a:rPr lang="en-US" dirty="0"/>
              <a:t>Report to General Assembly the results of the HB 678 review, including suggested changes to statutes for consideration by the General Assembly during the 2024 Regular Session -  September 1, 2023</a:t>
            </a:r>
          </a:p>
          <a:p>
            <a:endParaRPr lang="en-US" dirty="0"/>
          </a:p>
          <a:p>
            <a:endParaRPr lang="en-US" dirty="0"/>
          </a:p>
          <a:p>
            <a:pPr lvl="1"/>
            <a:endParaRPr lang="en-US" dirty="0"/>
          </a:p>
        </p:txBody>
      </p:sp>
    </p:spTree>
    <p:extLst>
      <p:ext uri="{BB962C8B-B14F-4D97-AF65-F5344CB8AC3E}">
        <p14:creationId xmlns:p14="http://schemas.microsoft.com/office/powerpoint/2010/main" val="2662170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9DB3D-E358-6EC5-9E8B-1658A524F0B4}"/>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7388EED4-0F18-77A1-971C-579D73AD670D}"/>
              </a:ext>
            </a:extLst>
          </p:cNvPr>
          <p:cNvSpPr>
            <a:spLocks noGrp="1"/>
          </p:cNvSpPr>
          <p:nvPr>
            <p:ph idx="1"/>
          </p:nvPr>
        </p:nvSpPr>
        <p:spPr/>
        <p:txBody>
          <a:bodyPr/>
          <a:lstStyle/>
          <a:p>
            <a:pPr marL="0" indent="0">
              <a:buNone/>
            </a:pPr>
            <a:r>
              <a:rPr lang="en-US" dirty="0"/>
              <a:t>Robin Fields Kinney, Associate Commissioner </a:t>
            </a:r>
          </a:p>
          <a:p>
            <a:pPr marL="0" indent="0">
              <a:buNone/>
            </a:pPr>
            <a:r>
              <a:rPr lang="en-US" dirty="0"/>
              <a:t>Office of Finance and Operations </a:t>
            </a:r>
          </a:p>
          <a:p>
            <a:pPr marL="0" indent="0">
              <a:buNone/>
            </a:pPr>
            <a:r>
              <a:rPr lang="en-US" dirty="0">
                <a:hlinkClick r:id="rId2"/>
              </a:rPr>
              <a:t>Robin.Kinney@education.ky.gov</a:t>
            </a:r>
            <a:r>
              <a:rPr lang="en-US" dirty="0"/>
              <a:t> </a:t>
            </a:r>
          </a:p>
          <a:p>
            <a:pPr marL="0" indent="0">
              <a:buNone/>
            </a:pPr>
            <a:endParaRPr lang="en-US" dirty="0"/>
          </a:p>
          <a:p>
            <a:pPr marL="0" indent="0">
              <a:buNone/>
            </a:pPr>
            <a:r>
              <a:rPr lang="en-US" dirty="0"/>
              <a:t>Chay Ritter, Director, Division of District Support Services </a:t>
            </a:r>
          </a:p>
          <a:p>
            <a:pPr marL="0" indent="0">
              <a:buNone/>
            </a:pPr>
            <a:r>
              <a:rPr lang="en-US" dirty="0"/>
              <a:t>Office of Finance and Operations </a:t>
            </a:r>
          </a:p>
          <a:p>
            <a:pPr marL="0" indent="0">
              <a:buNone/>
            </a:pPr>
            <a:r>
              <a:rPr lang="en-US" dirty="0">
                <a:hlinkClick r:id="rId3"/>
              </a:rPr>
              <a:t>Chay.Ritter@education.ky.gov</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6012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318670"/>
            <a:ext cx="9144000" cy="837066"/>
          </a:xfrm>
        </p:spPr>
        <p:txBody>
          <a:bodyPr>
            <a:normAutofit/>
          </a:bodyPr>
          <a:lstStyle/>
          <a:p>
            <a:r>
              <a:rPr lang="en-US" sz="4400" dirty="0"/>
              <a:t>KDE Facilities Branch</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13105"/>
            <a:ext cx="8159620" cy="4231789"/>
          </a:xfrm>
        </p:spPr>
        <p:txBody>
          <a:bodyPr>
            <a:noAutofit/>
          </a:bodyPr>
          <a:lstStyle/>
          <a:p>
            <a:pPr marL="342900" indent="-342900" algn="l" rtl="0">
              <a:buFont typeface="Wingdings" panose="05000000000000000000" pitchFamily="2" charset="2"/>
              <a:buChar char="§"/>
            </a:pPr>
            <a:r>
              <a:rPr lang="en-US" sz="1600" dirty="0"/>
              <a:t>7 Staff</a:t>
            </a:r>
            <a:r>
              <a:rPr lang="en-US" sz="1600" dirty="0">
                <a:effectLst/>
              </a:rPr>
              <a:t>: Branch Manager, 4 Project Managers, Resource Management Analyst and one current vacancy  </a:t>
            </a:r>
          </a:p>
          <a:p>
            <a:pPr marL="342900" indent="-342900" algn="l" rtl="0">
              <a:buFont typeface="Wingdings" panose="05000000000000000000" pitchFamily="2" charset="2"/>
              <a:buChar char="§"/>
            </a:pPr>
            <a:r>
              <a:rPr lang="en-US" sz="1600" dirty="0">
                <a:effectLst/>
              </a:rPr>
              <a:t>Scope of work: </a:t>
            </a:r>
          </a:p>
          <a:p>
            <a:pPr marL="800100" lvl="1" indent="-342900" algn="l">
              <a:buFont typeface="Wingdings" panose="05000000000000000000" pitchFamily="2" charset="2"/>
              <a:buChar char="§"/>
            </a:pPr>
            <a:r>
              <a:rPr lang="en-US" sz="1600" dirty="0">
                <a:solidFill>
                  <a:srgbClr val="007780"/>
                </a:solidFill>
                <a:effectLst/>
              </a:rPr>
              <a:t>1930 Active Capital Construction Projects </a:t>
            </a:r>
          </a:p>
          <a:p>
            <a:pPr marL="800100" lvl="1" indent="-342900" algn="l">
              <a:buFont typeface="Wingdings" panose="05000000000000000000" pitchFamily="2" charset="2"/>
              <a:buChar char="§"/>
            </a:pPr>
            <a:r>
              <a:rPr lang="en-US" sz="1600" dirty="0">
                <a:solidFill>
                  <a:srgbClr val="007780"/>
                </a:solidFill>
                <a:effectLst/>
              </a:rPr>
              <a:t>District </a:t>
            </a:r>
            <a:r>
              <a:rPr lang="en-US" sz="1600" dirty="0">
                <a:solidFill>
                  <a:srgbClr val="007780"/>
                </a:solidFill>
              </a:rPr>
              <a:t>Technical Assistance relative to statutory and regulatory requirements</a:t>
            </a:r>
            <a:endParaRPr lang="en-US" sz="1600" dirty="0">
              <a:solidFill>
                <a:srgbClr val="007780"/>
              </a:solidFill>
              <a:effectLst/>
            </a:endParaRPr>
          </a:p>
          <a:p>
            <a:pPr marL="800100" lvl="1" indent="-342900" algn="l">
              <a:buFont typeface="Wingdings" panose="05000000000000000000" pitchFamily="2" charset="2"/>
              <a:buChar char="§"/>
            </a:pPr>
            <a:r>
              <a:rPr lang="en-US" sz="1600" dirty="0">
                <a:solidFill>
                  <a:srgbClr val="007780"/>
                </a:solidFill>
                <a:effectLst/>
              </a:rPr>
              <a:t>Property Transactions: Approvals of Site Acquisitions, Property Easements, Lease, Disposal </a:t>
            </a:r>
          </a:p>
          <a:p>
            <a:pPr marL="800100" lvl="1" indent="-342900" algn="l">
              <a:buFont typeface="Wingdings" panose="05000000000000000000" pitchFamily="2" charset="2"/>
              <a:buChar char="§"/>
            </a:pPr>
            <a:r>
              <a:rPr lang="en-US" sz="1600" dirty="0">
                <a:solidFill>
                  <a:srgbClr val="007780"/>
                </a:solidFill>
                <a:effectLst/>
              </a:rPr>
              <a:t>Facility Planning: 65 Districts need to complete Facility Plan between January to July 1, 2023</a:t>
            </a:r>
          </a:p>
          <a:p>
            <a:pPr marL="800100" lvl="1" indent="-342900" algn="l">
              <a:buFont typeface="Wingdings" panose="05000000000000000000" pitchFamily="2" charset="2"/>
              <a:buChar char="§"/>
            </a:pPr>
            <a:r>
              <a:rPr lang="en-US" sz="1600" dirty="0">
                <a:solidFill>
                  <a:srgbClr val="007780"/>
                </a:solidFill>
                <a:effectLst/>
              </a:rPr>
              <a:t>District Need and Unmet Need Data for the 2024 Legislative Session</a:t>
            </a:r>
          </a:p>
          <a:p>
            <a:pPr marL="800100" lvl="1" indent="-342900" algn="l">
              <a:buFont typeface="Wingdings" panose="05000000000000000000" pitchFamily="2" charset="2"/>
              <a:buChar char="§"/>
            </a:pPr>
            <a:r>
              <a:rPr lang="en-US" sz="1600" dirty="0">
                <a:solidFill>
                  <a:srgbClr val="007780"/>
                </a:solidFill>
                <a:effectLst/>
              </a:rPr>
              <a:t>Comprehensive review of facility statutes, regulations, policies and manuals </a:t>
            </a:r>
          </a:p>
          <a:p>
            <a:pPr marL="800100" lvl="1" indent="-342900" algn="l">
              <a:buFont typeface="Wingdings" panose="05000000000000000000" pitchFamily="2" charset="2"/>
              <a:buChar char="§"/>
            </a:pPr>
            <a:r>
              <a:rPr lang="en-US" sz="1600" dirty="0">
                <a:solidFill>
                  <a:srgbClr val="007780"/>
                </a:solidFill>
                <a:effectLst/>
              </a:rPr>
              <a:t>Provide educational </a:t>
            </a:r>
            <a:r>
              <a:rPr lang="en-US" sz="1600" dirty="0">
                <a:solidFill>
                  <a:srgbClr val="007780"/>
                </a:solidFill>
              </a:rPr>
              <a:t>s</a:t>
            </a:r>
            <a:r>
              <a:rPr lang="en-US" sz="1600" dirty="0">
                <a:solidFill>
                  <a:srgbClr val="007780"/>
                </a:solidFill>
                <a:effectLst/>
              </a:rPr>
              <a:t>upport and training to organizations and districts through </a:t>
            </a:r>
            <a:r>
              <a:rPr lang="en-US" sz="1600" dirty="0">
                <a:solidFill>
                  <a:srgbClr val="007780"/>
                </a:solidFill>
              </a:rPr>
              <a:t>webinars</a:t>
            </a:r>
            <a:r>
              <a:rPr lang="en-US" sz="1600" dirty="0">
                <a:solidFill>
                  <a:srgbClr val="007780"/>
                </a:solidFill>
                <a:effectLst/>
              </a:rPr>
              <a:t> monthly and at KSBA, KSPMA and other in-person events</a:t>
            </a:r>
          </a:p>
          <a:p>
            <a:pPr algn="l" rtl="0"/>
            <a:br>
              <a:rPr lang="en-US" dirty="0"/>
            </a:br>
            <a:endParaRPr lang="en-US" dirty="0"/>
          </a:p>
        </p:txBody>
      </p:sp>
    </p:spTree>
    <p:extLst>
      <p:ext uri="{BB962C8B-B14F-4D97-AF65-F5344CB8AC3E}">
        <p14:creationId xmlns:p14="http://schemas.microsoft.com/office/powerpoint/2010/main" val="344642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fontScale="90000"/>
          </a:bodyPr>
          <a:lstStyle/>
          <a:p>
            <a:r>
              <a:rPr lang="en-US" sz="4400" dirty="0"/>
              <a:t>The Kentucky Facilities Inventory and Classification System (KFICS)</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606824"/>
            <a:ext cx="8159620" cy="4231789"/>
          </a:xfrm>
        </p:spPr>
        <p:txBody>
          <a:bodyPr>
            <a:noAutofit/>
          </a:bodyPr>
          <a:lstStyle/>
          <a:p>
            <a:pPr marL="457200" indent="-457200" algn="l">
              <a:buFont typeface="Wingdings" panose="05000000000000000000" pitchFamily="2" charset="2"/>
              <a:buChar char="§"/>
            </a:pPr>
            <a:r>
              <a:rPr lang="en-US" sz="2800"/>
              <a:t>KRS 157.420(9</a:t>
            </a:r>
            <a:r>
              <a:rPr lang="en-US" sz="2800" dirty="0"/>
              <a:t>) requires KDE to standardize the process for evaluating school buildings. Evaluation shall:</a:t>
            </a:r>
          </a:p>
          <a:p>
            <a:pPr marL="914400" lvl="1" indent="-457200" algn="l">
              <a:buFont typeface="Wingdings" panose="05000000000000000000" pitchFamily="2" charset="2"/>
              <a:buChar char="§"/>
            </a:pPr>
            <a:r>
              <a:rPr lang="en-US" sz="2800" dirty="0">
                <a:solidFill>
                  <a:srgbClr val="007780"/>
                </a:solidFill>
              </a:rPr>
              <a:t>Result in consistent categorization of buildings for local planning purposes and for the distribution of state general fund moneys designated for capital construction; </a:t>
            </a:r>
          </a:p>
          <a:p>
            <a:pPr marL="914400" lvl="1" indent="-457200" algn="l">
              <a:buFont typeface="Wingdings" panose="05000000000000000000" pitchFamily="2" charset="2"/>
              <a:buChar char="§"/>
            </a:pPr>
            <a:r>
              <a:rPr lang="en-US" sz="2800" dirty="0">
                <a:solidFill>
                  <a:srgbClr val="007780"/>
                </a:solidFill>
              </a:rPr>
              <a:t>Be based on measurable, objective criteria; </a:t>
            </a:r>
          </a:p>
        </p:txBody>
      </p:sp>
    </p:spTree>
    <p:extLst>
      <p:ext uri="{BB962C8B-B14F-4D97-AF65-F5344CB8AC3E}">
        <p14:creationId xmlns:p14="http://schemas.microsoft.com/office/powerpoint/2010/main" val="407440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19261"/>
            <a:ext cx="9144000" cy="1041693"/>
          </a:xfrm>
        </p:spPr>
        <p:txBody>
          <a:bodyPr>
            <a:normAutofit/>
          </a:bodyPr>
          <a:lstStyle/>
          <a:p>
            <a:r>
              <a:rPr lang="en-US" sz="4400" dirty="0"/>
              <a:t>KFICS Cont.</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905125" y="1109768"/>
            <a:ext cx="8854557" cy="4638464"/>
          </a:xfrm>
        </p:spPr>
        <p:txBody>
          <a:bodyPr>
            <a:noAutofit/>
          </a:bodyPr>
          <a:lstStyle/>
          <a:p>
            <a:pPr marL="800100" lvl="1" indent="-342900" algn="l">
              <a:buFont typeface="Wingdings" panose="05000000000000000000" pitchFamily="2" charset="2"/>
              <a:buChar char="§"/>
            </a:pPr>
            <a:r>
              <a:rPr lang="en-US" dirty="0">
                <a:solidFill>
                  <a:srgbClr val="007780"/>
                </a:solidFill>
              </a:rPr>
              <a:t>Include numerical scoring with weights to recognize building components and characteristics that address:</a:t>
            </a:r>
          </a:p>
          <a:p>
            <a:pPr marL="1257300" lvl="2" indent="-342900" algn="l">
              <a:buFont typeface="Wingdings" panose="05000000000000000000" pitchFamily="2" charset="2"/>
              <a:buChar char="§"/>
            </a:pPr>
            <a:r>
              <a:rPr lang="en-US" dirty="0">
                <a:solidFill>
                  <a:srgbClr val="007780"/>
                </a:solidFill>
              </a:rPr>
              <a:t>1. Life safety issues; </a:t>
            </a:r>
          </a:p>
          <a:p>
            <a:pPr marL="1257300" lvl="2" indent="-342900" algn="l">
              <a:buFont typeface="Wingdings" panose="05000000000000000000" pitchFamily="2" charset="2"/>
              <a:buChar char="§"/>
            </a:pPr>
            <a:r>
              <a:rPr lang="en-US" dirty="0">
                <a:solidFill>
                  <a:srgbClr val="007780"/>
                </a:solidFill>
              </a:rPr>
              <a:t>2. Compliance with state and federal codes; </a:t>
            </a:r>
          </a:p>
          <a:p>
            <a:pPr marL="1257300" lvl="2" indent="-342900" algn="l">
              <a:buFont typeface="Wingdings" panose="05000000000000000000" pitchFamily="2" charset="2"/>
              <a:buChar char="§"/>
            </a:pPr>
            <a:r>
              <a:rPr lang="en-US" dirty="0">
                <a:solidFill>
                  <a:srgbClr val="007780"/>
                </a:solidFill>
              </a:rPr>
              <a:t>3. Compliance with requirements under the Americans with Disabilities Act; </a:t>
            </a:r>
          </a:p>
          <a:p>
            <a:pPr marL="1257300" lvl="2" indent="-342900" algn="l">
              <a:buFont typeface="Wingdings" panose="05000000000000000000" pitchFamily="2" charset="2"/>
              <a:buChar char="§"/>
            </a:pPr>
            <a:r>
              <a:rPr lang="en-US" dirty="0">
                <a:solidFill>
                  <a:srgbClr val="007780"/>
                </a:solidFill>
              </a:rPr>
              <a:t>4. Community spaces; </a:t>
            </a:r>
          </a:p>
          <a:p>
            <a:pPr marL="1257300" lvl="2" indent="-342900" algn="l">
              <a:buFont typeface="Wingdings" panose="05000000000000000000" pitchFamily="2" charset="2"/>
              <a:buChar char="§"/>
            </a:pPr>
            <a:r>
              <a:rPr lang="en-US" dirty="0">
                <a:solidFill>
                  <a:srgbClr val="007780"/>
                </a:solidFill>
              </a:rPr>
              <a:t>5. Instructional areas; </a:t>
            </a:r>
          </a:p>
          <a:p>
            <a:pPr marL="1257300" lvl="2" indent="-342900" algn="l">
              <a:buFont typeface="Wingdings" panose="05000000000000000000" pitchFamily="2" charset="2"/>
              <a:buChar char="§"/>
            </a:pPr>
            <a:r>
              <a:rPr lang="en-US" dirty="0">
                <a:solidFill>
                  <a:srgbClr val="007780"/>
                </a:solidFill>
              </a:rPr>
              <a:t>6. Mechanical, electrical, plumbing, and other technology systems; </a:t>
            </a:r>
          </a:p>
          <a:p>
            <a:pPr marL="1257300" lvl="2" indent="-342900" algn="l">
              <a:buFont typeface="Wingdings" panose="05000000000000000000" pitchFamily="2" charset="2"/>
              <a:buChar char="§"/>
            </a:pPr>
            <a:r>
              <a:rPr lang="en-US" dirty="0">
                <a:solidFill>
                  <a:srgbClr val="007780"/>
                </a:solidFill>
              </a:rPr>
              <a:t>7. Site and exterior building conditions; </a:t>
            </a:r>
          </a:p>
          <a:p>
            <a:pPr marL="1257300" lvl="2" indent="-342900" algn="l">
              <a:buFont typeface="Wingdings" panose="05000000000000000000" pitchFamily="2" charset="2"/>
              <a:buChar char="§"/>
            </a:pPr>
            <a:r>
              <a:rPr lang="en-US" dirty="0">
                <a:solidFill>
                  <a:srgbClr val="007780"/>
                </a:solidFill>
              </a:rPr>
              <a:t>8. Age of the buildings; </a:t>
            </a:r>
          </a:p>
          <a:p>
            <a:pPr marL="1257300" lvl="2" indent="-342900" algn="l">
              <a:buFont typeface="Wingdings" panose="05000000000000000000" pitchFamily="2" charset="2"/>
              <a:buChar char="§"/>
            </a:pPr>
            <a:r>
              <a:rPr lang="en-US" dirty="0">
                <a:solidFill>
                  <a:srgbClr val="007780"/>
                </a:solidFill>
              </a:rPr>
              <a:t>9. Feasibility of building additions or major renovations; </a:t>
            </a:r>
          </a:p>
          <a:p>
            <a:pPr marL="1257300" lvl="2" indent="-342900" algn="l">
              <a:buFont typeface="Wingdings" panose="05000000000000000000" pitchFamily="2" charset="2"/>
              <a:buChar char="§"/>
            </a:pPr>
            <a:r>
              <a:rPr lang="en-US" dirty="0">
                <a:solidFill>
                  <a:srgbClr val="007780"/>
                </a:solidFill>
              </a:rPr>
              <a:t>10. The districts' facility capacities; </a:t>
            </a:r>
          </a:p>
          <a:p>
            <a:pPr marL="1257300" lvl="2" indent="-342900" algn="l">
              <a:buFont typeface="Wingdings" panose="05000000000000000000" pitchFamily="2" charset="2"/>
              <a:buChar char="§"/>
            </a:pPr>
            <a:r>
              <a:rPr lang="en-US" dirty="0">
                <a:solidFill>
                  <a:srgbClr val="007780"/>
                </a:solidFill>
              </a:rPr>
              <a:t>11. Current use of temporary facilities; and </a:t>
            </a:r>
          </a:p>
          <a:p>
            <a:pPr marL="1257300" lvl="2" indent="-342900" algn="l">
              <a:buFont typeface="Wingdings" panose="05000000000000000000" pitchFamily="2" charset="2"/>
              <a:buChar char="§"/>
            </a:pPr>
            <a:r>
              <a:rPr lang="en-US" dirty="0">
                <a:solidFill>
                  <a:srgbClr val="007780"/>
                </a:solidFill>
              </a:rPr>
              <a:t>12. Projected enrollment growth</a:t>
            </a:r>
          </a:p>
        </p:txBody>
      </p:sp>
    </p:spTree>
    <p:extLst>
      <p:ext uri="{BB962C8B-B14F-4D97-AF65-F5344CB8AC3E}">
        <p14:creationId xmlns:p14="http://schemas.microsoft.com/office/powerpoint/2010/main" val="201530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19261"/>
            <a:ext cx="9144000" cy="1041693"/>
          </a:xfrm>
        </p:spPr>
        <p:txBody>
          <a:bodyPr>
            <a:normAutofit/>
          </a:bodyPr>
          <a:lstStyle/>
          <a:p>
            <a:r>
              <a:rPr lang="en-US" sz="4400" dirty="0"/>
              <a:t>KFICS System</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905125" y="1293341"/>
            <a:ext cx="8854557" cy="4825594"/>
          </a:xfrm>
        </p:spPr>
        <p:txBody>
          <a:bodyPr>
            <a:noAutofit/>
          </a:bodyPr>
          <a:lstStyle/>
          <a:p>
            <a:pPr marL="800100" lvl="1" indent="-342900" algn="l">
              <a:buFont typeface="Wingdings" panose="05000000000000000000" pitchFamily="2" charset="2"/>
              <a:buChar char="§"/>
            </a:pPr>
            <a:r>
              <a:rPr lang="en-US" sz="2200" dirty="0">
                <a:solidFill>
                  <a:srgbClr val="007780"/>
                </a:solidFill>
              </a:rPr>
              <a:t>2011 Parsons Report was the initial response to the legislative requirement, but funding was not ongoing, and the data became static</a:t>
            </a:r>
          </a:p>
          <a:p>
            <a:pPr marL="800100" lvl="1" indent="-342900" algn="l">
              <a:buFont typeface="Wingdings" panose="05000000000000000000" pitchFamily="2" charset="2"/>
              <a:buChar char="§"/>
            </a:pPr>
            <a:r>
              <a:rPr lang="en-US" sz="2200" dirty="0">
                <a:solidFill>
                  <a:srgbClr val="007780"/>
                </a:solidFill>
              </a:rPr>
              <a:t>HB 303 (2016) Budget provided funding to implement KFICS</a:t>
            </a:r>
          </a:p>
          <a:p>
            <a:pPr marL="800100" lvl="1" indent="-342900" algn="l">
              <a:buFont typeface="Wingdings" panose="05000000000000000000" pitchFamily="2" charset="2"/>
              <a:buChar char="§"/>
            </a:pPr>
            <a:r>
              <a:rPr lang="en-US" sz="2200" dirty="0">
                <a:solidFill>
                  <a:srgbClr val="007780"/>
                </a:solidFill>
              </a:rPr>
              <a:t>Goal to establish a sustainable objective assessment process of the physical condition of school buildings using industry standard methodology</a:t>
            </a:r>
          </a:p>
          <a:p>
            <a:pPr marL="800100" lvl="1" indent="-342900" algn="l">
              <a:buFont typeface="Wingdings" panose="05000000000000000000" pitchFamily="2" charset="2"/>
              <a:buChar char="§"/>
            </a:pPr>
            <a:r>
              <a:rPr lang="en-US" sz="2200" dirty="0">
                <a:solidFill>
                  <a:srgbClr val="007780"/>
                </a:solidFill>
              </a:rPr>
              <a:t>Include processes (and tools) to collect, integrate, and maintain assessment data with facility planning and construction processes </a:t>
            </a:r>
          </a:p>
          <a:p>
            <a:pPr marL="800100" lvl="1" indent="-342900" algn="l">
              <a:buFont typeface="Wingdings" panose="05000000000000000000" pitchFamily="2" charset="2"/>
              <a:buChar char="§"/>
            </a:pPr>
            <a:r>
              <a:rPr lang="en-US" sz="2200" dirty="0">
                <a:solidFill>
                  <a:srgbClr val="007780"/>
                </a:solidFill>
              </a:rPr>
              <a:t>Include Quality Assurance component for KDE to ensure data integrity and validate assessment results</a:t>
            </a:r>
          </a:p>
          <a:p>
            <a:pPr marL="800100" lvl="1"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3386116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19261"/>
            <a:ext cx="9144000" cy="1041693"/>
          </a:xfrm>
        </p:spPr>
        <p:txBody>
          <a:bodyPr>
            <a:normAutofit/>
          </a:bodyPr>
          <a:lstStyle/>
          <a:p>
            <a:r>
              <a:rPr lang="en-US" sz="4400" dirty="0"/>
              <a:t>KFICS: By the Numbers</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192721" y="1631092"/>
            <a:ext cx="8854557" cy="3591697"/>
          </a:xfrm>
        </p:spPr>
        <p:txBody>
          <a:bodyPr>
            <a:noAutofit/>
          </a:bodyPr>
          <a:lstStyle/>
          <a:p>
            <a:pPr marL="457200" marR="0" indent="-457200" algn="l">
              <a:lnSpc>
                <a:spcPct val="107000"/>
              </a:lnSpc>
              <a:spcBef>
                <a:spcPts val="0"/>
              </a:spcBef>
              <a:spcAft>
                <a:spcPts val="8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Total District Buildings Statewide – 1417</a:t>
            </a:r>
          </a:p>
          <a:p>
            <a:pPr marL="457200" marR="0" indent="-457200" algn="l">
              <a:lnSpc>
                <a:spcPct val="107000"/>
              </a:lnSpc>
              <a:spcBef>
                <a:spcPts val="0"/>
              </a:spcBef>
              <a:spcAft>
                <a:spcPts val="8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Number of District Buildings in KFICS – 1045 </a:t>
            </a:r>
          </a:p>
          <a:p>
            <a:pPr marL="457200" marR="0" indent="-457200" algn="l">
              <a:lnSpc>
                <a:spcPct val="107000"/>
              </a:lnSpc>
              <a:spcBef>
                <a:spcPts val="0"/>
              </a:spcBef>
              <a:spcAft>
                <a:spcPts val="8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Districts with buildings evaluated in KFICS - 132</a:t>
            </a:r>
          </a:p>
          <a:p>
            <a:pPr marL="457200" marR="0" indent="-457200" algn="l">
              <a:lnSpc>
                <a:spcPct val="107000"/>
              </a:lnSpc>
              <a:spcBef>
                <a:spcPts val="0"/>
              </a:spcBef>
              <a:spcAft>
                <a:spcPts val="8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Districts that have not yet completed a building evaluation in KFICS – 39</a:t>
            </a:r>
          </a:p>
          <a:p>
            <a:pPr marL="457200" marR="0" indent="-457200" algn="l">
              <a:lnSpc>
                <a:spcPct val="107000"/>
              </a:lnSpc>
              <a:spcBef>
                <a:spcPts val="0"/>
              </a:spcBef>
              <a:spcAft>
                <a:spcPts val="80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Next ranked KFICS Report due to LRC on October 1, 2023</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4158724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581D-6B61-9FB8-C1AD-48619FDA50BC}"/>
              </a:ext>
            </a:extLst>
          </p:cNvPr>
          <p:cNvSpPr>
            <a:spLocks noGrp="1"/>
          </p:cNvSpPr>
          <p:nvPr>
            <p:ph type="title"/>
          </p:nvPr>
        </p:nvSpPr>
        <p:spPr/>
        <p:txBody>
          <a:bodyPr/>
          <a:lstStyle/>
          <a:p>
            <a:r>
              <a:rPr lang="en-US" dirty="0"/>
              <a:t>KFICS Benefits &amp; Challenges</a:t>
            </a:r>
          </a:p>
        </p:txBody>
      </p:sp>
      <p:sp>
        <p:nvSpPr>
          <p:cNvPr id="3" name="Content Placeholder 2">
            <a:extLst>
              <a:ext uri="{FF2B5EF4-FFF2-40B4-BE49-F238E27FC236}">
                <a16:creationId xmlns:a16="http://schemas.microsoft.com/office/drawing/2014/main" id="{8BAD107F-08BD-A53F-137A-C9B33C8DB961}"/>
              </a:ext>
            </a:extLst>
          </p:cNvPr>
          <p:cNvSpPr>
            <a:spLocks noGrp="1"/>
          </p:cNvSpPr>
          <p:nvPr>
            <p:ph idx="1"/>
          </p:nvPr>
        </p:nvSpPr>
        <p:spPr/>
        <p:txBody>
          <a:bodyPr/>
          <a:lstStyle/>
          <a:p>
            <a:pPr marL="0" indent="0">
              <a:buNone/>
            </a:pPr>
            <a:r>
              <a:rPr lang="en-US" dirty="0"/>
              <a:t>Benefits</a:t>
            </a:r>
          </a:p>
          <a:p>
            <a:r>
              <a:rPr lang="en-US" dirty="0"/>
              <a:t>District level inventory and knowledge of the condition of district facilities in one location  </a:t>
            </a:r>
          </a:p>
          <a:p>
            <a:r>
              <a:rPr lang="en-US" dirty="0"/>
              <a:t>Inventory at local level to inform and educate constituents </a:t>
            </a:r>
          </a:p>
          <a:p>
            <a:r>
              <a:rPr lang="en-US" dirty="0"/>
              <a:t>Aggregate state level inventory of assets</a:t>
            </a:r>
          </a:p>
          <a:p>
            <a:pPr marL="0" indent="0">
              <a:buNone/>
            </a:pPr>
            <a:r>
              <a:rPr lang="en-US" dirty="0"/>
              <a:t>Challenges </a:t>
            </a:r>
          </a:p>
          <a:p>
            <a:r>
              <a:rPr lang="en-US" dirty="0"/>
              <a:t>Incomplete information </a:t>
            </a:r>
          </a:p>
          <a:p>
            <a:r>
              <a:rPr lang="en-US" dirty="0"/>
              <a:t>Investment of time and resources at the district level  </a:t>
            </a:r>
          </a:p>
          <a:p>
            <a:endParaRPr lang="en-US" dirty="0"/>
          </a:p>
          <a:p>
            <a:endParaRPr lang="en-US" dirty="0"/>
          </a:p>
        </p:txBody>
      </p:sp>
    </p:spTree>
    <p:extLst>
      <p:ext uri="{BB962C8B-B14F-4D97-AF65-F5344CB8AC3E}">
        <p14:creationId xmlns:p14="http://schemas.microsoft.com/office/powerpoint/2010/main" val="250086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a:bodyPr>
          <a:lstStyle/>
          <a:p>
            <a:r>
              <a:rPr lang="en-US" sz="4400" dirty="0"/>
              <a:t>HB 33 (2022)</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87749"/>
            <a:ext cx="8159620" cy="4231789"/>
          </a:xfrm>
        </p:spPr>
        <p:txBody>
          <a:bodyPr>
            <a:noAutofit/>
          </a:bodyPr>
          <a:lstStyle/>
          <a:p>
            <a:pPr marL="342900" indent="-342900" algn="l">
              <a:buFont typeface="Wingdings" panose="05000000000000000000" pitchFamily="2" charset="2"/>
              <a:buChar char="§"/>
            </a:pPr>
            <a:r>
              <a:rPr lang="en-US" dirty="0">
                <a:latin typeface="Helvetica Neue"/>
              </a:rPr>
              <a:t>Repeal</a:t>
            </a:r>
            <a:r>
              <a:rPr lang="en-US" b="0" i="0" dirty="0">
                <a:effectLst/>
                <a:latin typeface="Helvetica Neue"/>
              </a:rPr>
              <a:t> the Kentucky Efficient School Design Trust Fund</a:t>
            </a:r>
          </a:p>
          <a:p>
            <a:pPr marL="342900" indent="-342900" algn="l">
              <a:buFont typeface="Wingdings" panose="05000000000000000000" pitchFamily="2" charset="2"/>
              <a:buChar char="§"/>
            </a:pPr>
            <a:r>
              <a:rPr lang="en-US" b="0" i="0" dirty="0">
                <a:effectLst/>
                <a:latin typeface="Helvetica Neue"/>
              </a:rPr>
              <a:t>Repeal antiquated reporting requirements for efficient school design</a:t>
            </a:r>
          </a:p>
          <a:p>
            <a:pPr marL="342900" indent="-342900" algn="l">
              <a:buFont typeface="Wingdings" panose="05000000000000000000" pitchFamily="2" charset="2"/>
              <a:buChar char="§"/>
            </a:pPr>
            <a:r>
              <a:rPr lang="en-US" dirty="0">
                <a:latin typeface="Helvetica Neue"/>
              </a:rPr>
              <a:t>Permit </a:t>
            </a:r>
            <a:r>
              <a:rPr lang="en-US" b="0" i="0" dirty="0">
                <a:effectLst/>
                <a:latin typeface="Helvetica Neue"/>
              </a:rPr>
              <a:t>local government plan review, inspection and enforcement for educational facilities</a:t>
            </a:r>
          </a:p>
          <a:p>
            <a:pPr marL="342900" indent="-342900" algn="l">
              <a:buFont typeface="Wingdings" panose="05000000000000000000" pitchFamily="2" charset="2"/>
              <a:buChar char="§"/>
            </a:pPr>
            <a:r>
              <a:rPr lang="en-US" dirty="0">
                <a:latin typeface="Helvetica Neue"/>
              </a:rPr>
              <a:t>R</a:t>
            </a:r>
            <a:r>
              <a:rPr lang="en-US" b="0" i="0" dirty="0">
                <a:effectLst/>
                <a:latin typeface="Helvetica Neue"/>
              </a:rPr>
              <a:t>epeal statutory requirement that new public school buildings provide sufficient water bottle fillings station and drinking fountains. </a:t>
            </a:r>
            <a:r>
              <a:rPr lang="en-US" dirty="0">
                <a:latin typeface="Helvetica Neue"/>
              </a:rPr>
              <a:t>Now required </a:t>
            </a:r>
            <a:r>
              <a:rPr lang="en-US" dirty="0">
                <a:solidFill>
                  <a:srgbClr val="007780"/>
                </a:solidFill>
                <a:latin typeface="Helvetica Neue"/>
              </a:rPr>
              <a:t>within building code applicable to educational buildings</a:t>
            </a:r>
          </a:p>
          <a:p>
            <a:pPr marL="342900" indent="-342900" algn="l">
              <a:buFont typeface="Wingdings" panose="05000000000000000000" pitchFamily="2" charset="2"/>
              <a:buChar char="§"/>
            </a:pPr>
            <a:r>
              <a:rPr lang="en-US" dirty="0">
                <a:solidFill>
                  <a:srgbClr val="007780"/>
                </a:solidFill>
                <a:latin typeface="Helvetica Neue"/>
              </a:rPr>
              <a:t>Allowed redistribution of work to Facilities staff</a:t>
            </a:r>
          </a:p>
          <a:p>
            <a:pPr marL="342900" indent="-342900" algn="l">
              <a:buFont typeface="Wingdings" panose="05000000000000000000" pitchFamily="2" charset="2"/>
              <a:buChar char="§"/>
            </a:pPr>
            <a:endParaRPr lang="en-US" dirty="0">
              <a:solidFill>
                <a:srgbClr val="007780"/>
              </a:solidFill>
              <a:latin typeface="Helvetica Neue"/>
            </a:endParaRPr>
          </a:p>
        </p:txBody>
      </p:sp>
    </p:spTree>
    <p:extLst>
      <p:ext uri="{BB962C8B-B14F-4D97-AF65-F5344CB8AC3E}">
        <p14:creationId xmlns:p14="http://schemas.microsoft.com/office/powerpoint/2010/main" val="3513474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a:bodyPr>
          <a:lstStyle/>
          <a:p>
            <a:r>
              <a:rPr lang="en-US" sz="4400" dirty="0"/>
              <a:t>HB 678 Introduction</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87749"/>
            <a:ext cx="8159620" cy="4231789"/>
          </a:xfrm>
        </p:spPr>
        <p:txBody>
          <a:bodyPr>
            <a:noAutofit/>
          </a:bodyPr>
          <a:lstStyle/>
          <a:p>
            <a:pPr marL="457200" indent="-457200" algn="l">
              <a:buFont typeface="Wingdings" panose="05000000000000000000" pitchFamily="2" charset="2"/>
              <a:buChar char="§"/>
            </a:pPr>
            <a:r>
              <a:rPr lang="en-US" sz="2200" dirty="0"/>
              <a:t>As of 3/1/2023, 153 districts have adopted HB 678.</a:t>
            </a:r>
          </a:p>
          <a:p>
            <a:pPr marL="457200" indent="-457200" algn="l">
              <a:buFont typeface="Wingdings" panose="05000000000000000000" pitchFamily="2" charset="2"/>
              <a:buChar char="§"/>
            </a:pPr>
            <a:r>
              <a:rPr lang="en-US" sz="2200" dirty="0"/>
              <a:t>Districts must still follow all applicable statutes and regulations.</a:t>
            </a:r>
          </a:p>
          <a:p>
            <a:pPr marL="457200" indent="-457200" algn="l">
              <a:buFont typeface="Wingdings" panose="05000000000000000000" pitchFamily="2" charset="2"/>
              <a:buChar char="§"/>
            </a:pPr>
            <a:r>
              <a:rPr lang="en-US" sz="2200" dirty="0"/>
              <a:t>Until June 30, 2024, boards may elect to operate under HB 678 provisions which eliminates certain KDE prior approvals</a:t>
            </a:r>
          </a:p>
          <a:p>
            <a:pPr marL="457200" indent="-457200" algn="l">
              <a:buFont typeface="Wingdings" panose="05000000000000000000" pitchFamily="2" charset="2"/>
              <a:buChar char="§"/>
            </a:pPr>
            <a:r>
              <a:rPr lang="en-US" sz="2200" dirty="0"/>
              <a:t>Districts may commence funding, financing, design, construction, renovation, or modification of district facility projects without prior approval from KDE.</a:t>
            </a:r>
          </a:p>
          <a:p>
            <a:pPr marL="457200" indent="-457200" algn="l">
              <a:buFont typeface="Wingdings" panose="05000000000000000000" pitchFamily="2" charset="2"/>
              <a:buChar char="§"/>
            </a:pPr>
            <a:r>
              <a:rPr lang="en-US" sz="2200" dirty="0"/>
              <a:t>Districts may use their architect or engineer to estimate the cost of the project in advance of financing. </a:t>
            </a:r>
          </a:p>
          <a:p>
            <a:pPr marL="457200" indent="-457200" algn="l">
              <a:buFont typeface="Wingdings" panose="05000000000000000000" pitchFamily="2" charset="2"/>
              <a:buChar char="§"/>
            </a:pPr>
            <a:r>
              <a:rPr lang="en-US" sz="2000" dirty="0"/>
              <a:t>KDE to provide requested technical assistance and guidance to local boards.</a:t>
            </a:r>
          </a:p>
          <a:p>
            <a:pPr marL="457200" indent="-457200" algn="l">
              <a:buFont typeface="Wingdings" panose="05000000000000000000" pitchFamily="2" charset="2"/>
              <a:buChar char="§"/>
            </a:pPr>
            <a:endParaRPr lang="en-US" sz="2200" dirty="0"/>
          </a:p>
          <a:p>
            <a:endParaRPr lang="en-US" dirty="0"/>
          </a:p>
        </p:txBody>
      </p:sp>
    </p:spTree>
    <p:extLst>
      <p:ext uri="{BB962C8B-B14F-4D97-AF65-F5344CB8AC3E}">
        <p14:creationId xmlns:p14="http://schemas.microsoft.com/office/powerpoint/2010/main" val="2268406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id="{F76599F0-613E-C840-99F1-ED09AB5FDFB0}" vid="{CF243692-12E2-084D-9E1C-7583DB7C83D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451DB3109CF540A5F8D1A4FF8E74B2" ma:contentTypeVersion="6" ma:contentTypeDescription="Create a new document." ma:contentTypeScope="" ma:versionID="20ed3c2ff4d70e6c93a385a6b699cc55">
  <xsd:schema xmlns:xsd="http://www.w3.org/2001/XMLSchema" xmlns:xs="http://www.w3.org/2001/XMLSchema" xmlns:p="http://schemas.microsoft.com/office/2006/metadata/properties" xmlns:ns2="44c84543-5c2b-481d-8b4a-11730643c370" xmlns:ns3="b98a6ce9-0f37-4d1a-9413-8b293d61c5a5" targetNamespace="http://schemas.microsoft.com/office/2006/metadata/properties" ma:root="true" ma:fieldsID="c75dfcba9a48656f994c9ef07a1869b8" ns2:_="" ns3:_="">
    <xsd:import namespace="44c84543-5c2b-481d-8b4a-11730643c370"/>
    <xsd:import namespace="b98a6ce9-0f37-4d1a-9413-8b293d61c5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c84543-5c2b-481d-8b4a-11730643c3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8a6ce9-0f37-4d1a-9413-8b293d61c5a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0D3E4A-F112-4187-BF10-296ABA546F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c84543-5c2b-481d-8b4a-11730643c370"/>
    <ds:schemaRef ds:uri="b98a6ce9-0f37-4d1a-9413-8b293d61c5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DC2A4A-D15A-4FCF-B8ED-16E32D0845A6}">
  <ds:schemaRefs>
    <ds:schemaRef ds:uri="http://schemas.microsoft.com/sharepoint/v3/contenttype/forms"/>
  </ds:schemaRefs>
</ds:datastoreItem>
</file>

<file path=customXml/itemProps3.xml><?xml version="1.0" encoding="utf-8"?>
<ds:datastoreItem xmlns:ds="http://schemas.openxmlformats.org/officeDocument/2006/customXml" ds:itemID="{C523462E-756B-41D6-B1F9-6F638FA4CEB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b98a6ce9-0f37-4d1a-9413-8b293d61c5a5"/>
    <ds:schemaRef ds:uri="44c84543-5c2b-481d-8b4a-11730643c37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Reg Revision - Task Force Feedback</Template>
  <TotalTime>2994</TotalTime>
  <Words>1262</Words>
  <Application>Microsoft Office PowerPoint</Application>
  <PresentationFormat>Widescreen</PresentationFormat>
  <Paragraphs>111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Franklin Gothic Book</vt:lpstr>
      <vt:lpstr>Franklin Gothic Medium</vt:lpstr>
      <vt:lpstr>Helvetica Neue</vt:lpstr>
      <vt:lpstr>Wingdings</vt:lpstr>
      <vt:lpstr>Office Theme</vt:lpstr>
      <vt:lpstr>Overview of the KDE Facilities Branch, KFICS, and the impact of HB 33 and HB 678 </vt:lpstr>
      <vt:lpstr>KDE Facilities Branch</vt:lpstr>
      <vt:lpstr>The Kentucky Facilities Inventory and Classification System (KFICS)</vt:lpstr>
      <vt:lpstr>KFICS Cont.</vt:lpstr>
      <vt:lpstr>KFICS System</vt:lpstr>
      <vt:lpstr>KFICS: By the Numbers</vt:lpstr>
      <vt:lpstr>KFICS Benefits &amp; Challenges</vt:lpstr>
      <vt:lpstr>HB 33 (2022)</vt:lpstr>
      <vt:lpstr>HB 678 Introduction</vt:lpstr>
      <vt:lpstr>HB 678 Introduction (Cont.)</vt:lpstr>
      <vt:lpstr>HB 678 Scope of Review</vt:lpstr>
      <vt:lpstr>HB 678 Scope of Review (Cont.)</vt:lpstr>
      <vt:lpstr>HB 678 Review Process</vt:lpstr>
      <vt:lpstr>HB 678 Provisions to Retain</vt:lpstr>
      <vt:lpstr>Next steps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Reg Revision</dc:title>
  <dc:creator>Lopetegui-Pineda, Oxana - Division of District Support</dc:creator>
  <cp:lastModifiedBy>Ross, Matt - Office of Finance and Operations</cp:lastModifiedBy>
  <cp:revision>9</cp:revision>
  <dcterms:created xsi:type="dcterms:W3CDTF">2023-02-06T15:09:15Z</dcterms:created>
  <dcterms:modified xsi:type="dcterms:W3CDTF">2023-03-10T18:32:52Z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0x0101002A451DB3109CF540A5F8D1A4FF8E74B2</vt:lpwstr>
  </property>
</Properties>
</file>