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Interest</a:t>
            </a:r>
            <a:r>
              <a:rPr lang="en-US" baseline="0"/>
              <a:t> Rates 02/2022 - 02/2023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BondDistrict9!$C$3:$C$33</c:f>
              <c:numCache>
                <c:formatCode>dd\-mmm\-yy</c:formatCode>
                <c:ptCount val="31"/>
                <c:pt idx="0">
                  <c:v>44594</c:v>
                </c:pt>
                <c:pt idx="1">
                  <c:v>44595</c:v>
                </c:pt>
                <c:pt idx="2">
                  <c:v>44595</c:v>
                </c:pt>
                <c:pt idx="3">
                  <c:v>44595</c:v>
                </c:pt>
                <c:pt idx="4">
                  <c:v>44595</c:v>
                </c:pt>
                <c:pt idx="5">
                  <c:v>44636</c:v>
                </c:pt>
                <c:pt idx="6">
                  <c:v>44642</c:v>
                </c:pt>
                <c:pt idx="7">
                  <c:v>44657</c:v>
                </c:pt>
                <c:pt idx="8">
                  <c:v>44664</c:v>
                </c:pt>
                <c:pt idx="9">
                  <c:v>44672</c:v>
                </c:pt>
                <c:pt idx="10">
                  <c:v>44679</c:v>
                </c:pt>
                <c:pt idx="11">
                  <c:v>44692</c:v>
                </c:pt>
                <c:pt idx="12">
                  <c:v>44698</c:v>
                </c:pt>
                <c:pt idx="13">
                  <c:v>44698</c:v>
                </c:pt>
                <c:pt idx="14">
                  <c:v>44699</c:v>
                </c:pt>
                <c:pt idx="15">
                  <c:v>44705</c:v>
                </c:pt>
                <c:pt idx="16">
                  <c:v>44721</c:v>
                </c:pt>
                <c:pt idx="17">
                  <c:v>44741</c:v>
                </c:pt>
                <c:pt idx="18">
                  <c:v>44755</c:v>
                </c:pt>
                <c:pt idx="19">
                  <c:v>44756</c:v>
                </c:pt>
                <c:pt idx="20">
                  <c:v>44761</c:v>
                </c:pt>
                <c:pt idx="21">
                  <c:v>44761</c:v>
                </c:pt>
                <c:pt idx="22">
                  <c:v>44776</c:v>
                </c:pt>
                <c:pt idx="23">
                  <c:v>44790</c:v>
                </c:pt>
                <c:pt idx="24">
                  <c:v>44838</c:v>
                </c:pt>
                <c:pt idx="25">
                  <c:v>44908</c:v>
                </c:pt>
                <c:pt idx="26">
                  <c:v>44938</c:v>
                </c:pt>
                <c:pt idx="27">
                  <c:v>44951</c:v>
                </c:pt>
                <c:pt idx="28">
                  <c:v>44958</c:v>
                </c:pt>
                <c:pt idx="29">
                  <c:v>44959</c:v>
                </c:pt>
                <c:pt idx="30">
                  <c:v>44964</c:v>
                </c:pt>
              </c:numCache>
            </c:numRef>
          </c:cat>
          <c:val>
            <c:numRef>
              <c:f>BondDistrict9!$D$3:$D$33</c:f>
            </c:numRef>
          </c:val>
          <c:smooth val="0"/>
          <c:extLst>
            <c:ext xmlns:c16="http://schemas.microsoft.com/office/drawing/2014/chart" uri="{C3380CC4-5D6E-409C-BE32-E72D297353CC}">
              <c16:uniqueId val="{00000000-0F26-4ED4-A723-434A3889E1A0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BondDistrict9!$C$3:$C$33</c:f>
              <c:numCache>
                <c:formatCode>dd\-mmm\-yy</c:formatCode>
                <c:ptCount val="31"/>
                <c:pt idx="0">
                  <c:v>44594</c:v>
                </c:pt>
                <c:pt idx="1">
                  <c:v>44595</c:v>
                </c:pt>
                <c:pt idx="2">
                  <c:v>44595</c:v>
                </c:pt>
                <c:pt idx="3">
                  <c:v>44595</c:v>
                </c:pt>
                <c:pt idx="4">
                  <c:v>44595</c:v>
                </c:pt>
                <c:pt idx="5">
                  <c:v>44636</c:v>
                </c:pt>
                <c:pt idx="6">
                  <c:v>44642</c:v>
                </c:pt>
                <c:pt idx="7">
                  <c:v>44657</c:v>
                </c:pt>
                <c:pt idx="8">
                  <c:v>44664</c:v>
                </c:pt>
                <c:pt idx="9">
                  <c:v>44672</c:v>
                </c:pt>
                <c:pt idx="10">
                  <c:v>44679</c:v>
                </c:pt>
                <c:pt idx="11">
                  <c:v>44692</c:v>
                </c:pt>
                <c:pt idx="12">
                  <c:v>44698</c:v>
                </c:pt>
                <c:pt idx="13">
                  <c:v>44698</c:v>
                </c:pt>
                <c:pt idx="14">
                  <c:v>44699</c:v>
                </c:pt>
                <c:pt idx="15">
                  <c:v>44705</c:v>
                </c:pt>
                <c:pt idx="16">
                  <c:v>44721</c:v>
                </c:pt>
                <c:pt idx="17">
                  <c:v>44741</c:v>
                </c:pt>
                <c:pt idx="18">
                  <c:v>44755</c:v>
                </c:pt>
                <c:pt idx="19">
                  <c:v>44756</c:v>
                </c:pt>
                <c:pt idx="20">
                  <c:v>44761</c:v>
                </c:pt>
                <c:pt idx="21">
                  <c:v>44761</c:v>
                </c:pt>
                <c:pt idx="22">
                  <c:v>44776</c:v>
                </c:pt>
                <c:pt idx="23">
                  <c:v>44790</c:v>
                </c:pt>
                <c:pt idx="24">
                  <c:v>44838</c:v>
                </c:pt>
                <c:pt idx="25">
                  <c:v>44908</c:v>
                </c:pt>
                <c:pt idx="26">
                  <c:v>44938</c:v>
                </c:pt>
                <c:pt idx="27">
                  <c:v>44951</c:v>
                </c:pt>
                <c:pt idx="28">
                  <c:v>44958</c:v>
                </c:pt>
                <c:pt idx="29">
                  <c:v>44959</c:v>
                </c:pt>
                <c:pt idx="30">
                  <c:v>44964</c:v>
                </c:pt>
              </c:numCache>
            </c:numRef>
          </c:cat>
          <c:val>
            <c:numRef>
              <c:f>BondDistrict9!$E$3:$E$33</c:f>
            </c:numRef>
          </c:val>
          <c:smooth val="0"/>
          <c:extLst>
            <c:ext xmlns:c16="http://schemas.microsoft.com/office/drawing/2014/chart" uri="{C3380CC4-5D6E-409C-BE32-E72D297353CC}">
              <c16:uniqueId val="{00000001-0F26-4ED4-A723-434A3889E1A0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BondDistrict9!$C$3:$C$33</c:f>
              <c:numCache>
                <c:formatCode>dd\-mmm\-yy</c:formatCode>
                <c:ptCount val="31"/>
                <c:pt idx="0">
                  <c:v>44594</c:v>
                </c:pt>
                <c:pt idx="1">
                  <c:v>44595</c:v>
                </c:pt>
                <c:pt idx="2">
                  <c:v>44595</c:v>
                </c:pt>
                <c:pt idx="3">
                  <c:v>44595</c:v>
                </c:pt>
                <c:pt idx="4">
                  <c:v>44595</c:v>
                </c:pt>
                <c:pt idx="5">
                  <c:v>44636</c:v>
                </c:pt>
                <c:pt idx="6">
                  <c:v>44642</c:v>
                </c:pt>
                <c:pt idx="7">
                  <c:v>44657</c:v>
                </c:pt>
                <c:pt idx="8">
                  <c:v>44664</c:v>
                </c:pt>
                <c:pt idx="9">
                  <c:v>44672</c:v>
                </c:pt>
                <c:pt idx="10">
                  <c:v>44679</c:v>
                </c:pt>
                <c:pt idx="11">
                  <c:v>44692</c:v>
                </c:pt>
                <c:pt idx="12">
                  <c:v>44698</c:v>
                </c:pt>
                <c:pt idx="13">
                  <c:v>44698</c:v>
                </c:pt>
                <c:pt idx="14">
                  <c:v>44699</c:v>
                </c:pt>
                <c:pt idx="15">
                  <c:v>44705</c:v>
                </c:pt>
                <c:pt idx="16">
                  <c:v>44721</c:v>
                </c:pt>
                <c:pt idx="17">
                  <c:v>44741</c:v>
                </c:pt>
                <c:pt idx="18">
                  <c:v>44755</c:v>
                </c:pt>
                <c:pt idx="19">
                  <c:v>44756</c:v>
                </c:pt>
                <c:pt idx="20">
                  <c:v>44761</c:v>
                </c:pt>
                <c:pt idx="21">
                  <c:v>44761</c:v>
                </c:pt>
                <c:pt idx="22">
                  <c:v>44776</c:v>
                </c:pt>
                <c:pt idx="23">
                  <c:v>44790</c:v>
                </c:pt>
                <c:pt idx="24">
                  <c:v>44838</c:v>
                </c:pt>
                <c:pt idx="25">
                  <c:v>44908</c:v>
                </c:pt>
                <c:pt idx="26">
                  <c:v>44938</c:v>
                </c:pt>
                <c:pt idx="27">
                  <c:v>44951</c:v>
                </c:pt>
                <c:pt idx="28">
                  <c:v>44958</c:v>
                </c:pt>
                <c:pt idx="29">
                  <c:v>44959</c:v>
                </c:pt>
                <c:pt idx="30">
                  <c:v>44964</c:v>
                </c:pt>
              </c:numCache>
            </c:numRef>
          </c:cat>
          <c:val>
            <c:numRef>
              <c:f>BondDistrict9!$F$3:$F$33</c:f>
            </c:numRef>
          </c:val>
          <c:smooth val="0"/>
          <c:extLst>
            <c:ext xmlns:c16="http://schemas.microsoft.com/office/drawing/2014/chart" uri="{C3380CC4-5D6E-409C-BE32-E72D297353CC}">
              <c16:uniqueId val="{00000002-0F26-4ED4-A723-434A3889E1A0}"/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3888888888888888E-2"/>
                  <c:y val="6.0185185185185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26-4ED4-A723-434A3889E1A0}"/>
                </c:ext>
              </c:extLst>
            </c:dLbl>
            <c:dLbl>
              <c:idx val="7"/>
              <c:layout>
                <c:manualLayout>
                  <c:x val="-4.1666666666666664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26-4ED4-A723-434A3889E1A0}"/>
                </c:ext>
              </c:extLst>
            </c:dLbl>
            <c:dLbl>
              <c:idx val="13"/>
              <c:layout>
                <c:manualLayout>
                  <c:x val="-5.0000000000000051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26-4ED4-A723-434A3889E1A0}"/>
                </c:ext>
              </c:extLst>
            </c:dLbl>
            <c:dLbl>
              <c:idx val="17"/>
              <c:layout>
                <c:manualLayout>
                  <c:x val="-0.05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26-4ED4-A723-434A3889E1A0}"/>
                </c:ext>
              </c:extLst>
            </c:dLbl>
            <c:dLbl>
              <c:idx val="24"/>
              <c:layout>
                <c:manualLayout>
                  <c:x val="-0.05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26-4ED4-A723-434A3889E1A0}"/>
                </c:ext>
              </c:extLst>
            </c:dLbl>
            <c:dLbl>
              <c:idx val="26"/>
              <c:layout>
                <c:manualLayout>
                  <c:x val="-4.1666666666666664E-2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26-4ED4-A723-434A3889E1A0}"/>
                </c:ext>
              </c:extLst>
            </c:dLbl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26-4ED4-A723-434A3889E1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BondDistrict9!$C$3:$C$33</c:f>
              <c:numCache>
                <c:formatCode>dd\-mmm\-yy</c:formatCode>
                <c:ptCount val="31"/>
                <c:pt idx="0">
                  <c:v>44594</c:v>
                </c:pt>
                <c:pt idx="1">
                  <c:v>44595</c:v>
                </c:pt>
                <c:pt idx="2">
                  <c:v>44595</c:v>
                </c:pt>
                <c:pt idx="3">
                  <c:v>44595</c:v>
                </c:pt>
                <c:pt idx="4">
                  <c:v>44595</c:v>
                </c:pt>
                <c:pt idx="5">
                  <c:v>44636</c:v>
                </c:pt>
                <c:pt idx="6">
                  <c:v>44642</c:v>
                </c:pt>
                <c:pt idx="7">
                  <c:v>44657</c:v>
                </c:pt>
                <c:pt idx="8">
                  <c:v>44664</c:v>
                </c:pt>
                <c:pt idx="9">
                  <c:v>44672</c:v>
                </c:pt>
                <c:pt idx="10">
                  <c:v>44679</c:v>
                </c:pt>
                <c:pt idx="11">
                  <c:v>44692</c:v>
                </c:pt>
                <c:pt idx="12">
                  <c:v>44698</c:v>
                </c:pt>
                <c:pt idx="13">
                  <c:v>44698</c:v>
                </c:pt>
                <c:pt idx="14">
                  <c:v>44699</c:v>
                </c:pt>
                <c:pt idx="15">
                  <c:v>44705</c:v>
                </c:pt>
                <c:pt idx="16">
                  <c:v>44721</c:v>
                </c:pt>
                <c:pt idx="17">
                  <c:v>44741</c:v>
                </c:pt>
                <c:pt idx="18">
                  <c:v>44755</c:v>
                </c:pt>
                <c:pt idx="19">
                  <c:v>44756</c:v>
                </c:pt>
                <c:pt idx="20">
                  <c:v>44761</c:v>
                </c:pt>
                <c:pt idx="21">
                  <c:v>44761</c:v>
                </c:pt>
                <c:pt idx="22">
                  <c:v>44776</c:v>
                </c:pt>
                <c:pt idx="23">
                  <c:v>44790</c:v>
                </c:pt>
                <c:pt idx="24">
                  <c:v>44838</c:v>
                </c:pt>
                <c:pt idx="25">
                  <c:v>44908</c:v>
                </c:pt>
                <c:pt idx="26">
                  <c:v>44938</c:v>
                </c:pt>
                <c:pt idx="27">
                  <c:v>44951</c:v>
                </c:pt>
                <c:pt idx="28">
                  <c:v>44958</c:v>
                </c:pt>
                <c:pt idx="29">
                  <c:v>44959</c:v>
                </c:pt>
                <c:pt idx="30">
                  <c:v>44964</c:v>
                </c:pt>
              </c:numCache>
            </c:numRef>
          </c:cat>
          <c:val>
            <c:numRef>
              <c:f>BondDistrict9!$G$3:$G$33</c:f>
              <c:numCache>
                <c:formatCode>General</c:formatCode>
                <c:ptCount val="31"/>
                <c:pt idx="0">
                  <c:v>2.82</c:v>
                </c:pt>
                <c:pt idx="1">
                  <c:v>2.75</c:v>
                </c:pt>
                <c:pt idx="2">
                  <c:v>2.74</c:v>
                </c:pt>
                <c:pt idx="3">
                  <c:v>2.75</c:v>
                </c:pt>
                <c:pt idx="4">
                  <c:v>2.8</c:v>
                </c:pt>
                <c:pt idx="5">
                  <c:v>3.18</c:v>
                </c:pt>
                <c:pt idx="6">
                  <c:v>3.06</c:v>
                </c:pt>
                <c:pt idx="7">
                  <c:v>3.51</c:v>
                </c:pt>
                <c:pt idx="8">
                  <c:v>3.56</c:v>
                </c:pt>
                <c:pt idx="9">
                  <c:v>3.53</c:v>
                </c:pt>
                <c:pt idx="10">
                  <c:v>3.56</c:v>
                </c:pt>
                <c:pt idx="11">
                  <c:v>4.12</c:v>
                </c:pt>
                <c:pt idx="12">
                  <c:v>4.1900000000000004</c:v>
                </c:pt>
                <c:pt idx="13">
                  <c:v>4.41</c:v>
                </c:pt>
                <c:pt idx="14">
                  <c:v>4.2300000000000004</c:v>
                </c:pt>
                <c:pt idx="15">
                  <c:v>4.0199999999999996</c:v>
                </c:pt>
                <c:pt idx="16">
                  <c:v>4.0599999999999996</c:v>
                </c:pt>
                <c:pt idx="17">
                  <c:v>4.53</c:v>
                </c:pt>
                <c:pt idx="18">
                  <c:v>4.16</c:v>
                </c:pt>
                <c:pt idx="19">
                  <c:v>3.91</c:v>
                </c:pt>
                <c:pt idx="20">
                  <c:v>4.09</c:v>
                </c:pt>
                <c:pt idx="21">
                  <c:v>3.89</c:v>
                </c:pt>
                <c:pt idx="22">
                  <c:v>3.63</c:v>
                </c:pt>
                <c:pt idx="23">
                  <c:v>4.05</c:v>
                </c:pt>
                <c:pt idx="24">
                  <c:v>4.33</c:v>
                </c:pt>
                <c:pt idx="25">
                  <c:v>4.1500000000000004</c:v>
                </c:pt>
                <c:pt idx="26">
                  <c:v>3.71</c:v>
                </c:pt>
                <c:pt idx="27">
                  <c:v>3.9</c:v>
                </c:pt>
                <c:pt idx="28">
                  <c:v>4.07</c:v>
                </c:pt>
                <c:pt idx="29">
                  <c:v>3.97</c:v>
                </c:pt>
                <c:pt idx="30">
                  <c:v>3.97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F26-4ED4-A723-434A3889E1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51677743"/>
        <c:axId val="851683567"/>
      </c:lineChart>
      <c:dateAx>
        <c:axId val="851677743"/>
        <c:scaling>
          <c:orientation val="minMax"/>
          <c:max val="44972"/>
          <c:min val="44593"/>
        </c:scaling>
        <c:delete val="0"/>
        <c:axPos val="b"/>
        <c:numFmt formatCode="dd\-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683567"/>
        <c:crosses val="autoZero"/>
        <c:auto val="0"/>
        <c:lblOffset val="100"/>
        <c:baseTimeUnit val="days"/>
      </c:dateAx>
      <c:valAx>
        <c:axId val="851683567"/>
        <c:scaling>
          <c:orientation val="minMax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677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B4D8A-E68D-43C1-AA63-6473C45CF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A049D-1F5B-48DC-9F6B-F5B3EB455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3DD68-2A6C-45DB-84FC-F2339F179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BBEE2-E3E6-475B-8973-2CB6D5745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75093-4497-4A8C-82B2-1A0CFB55C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58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832D2-A994-4F40-B98C-B48EE9262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A0FFE0-C335-42FE-BEBB-AE15A5DB5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8E10F-301B-4927-B868-F4E53FC37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1ECEA-DFAB-4105-B023-8792E303E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464F0-4DE4-4AED-A807-D57B9927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6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510097-D9E0-424F-8909-980A129290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EF6EF-0167-4DEE-8657-7B69A44279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4635D-28C4-42DA-989B-3D61C339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873C4-47F0-4E5A-B1E3-A3515DB2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B7F71-BB91-4AEF-B9AE-90385D21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E52C9-59A2-4B5E-8E3F-D68C0C870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466E1-0943-41D8-8266-4D4E5876B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3B7D0-1F5C-4C01-B752-871FCAFBF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8F572-4D94-4660-B875-7E1142FEE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A980E-A101-414F-B438-26E64FFE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5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85307-B747-41FA-8253-52D7A006D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24529-4E5D-4315-BED1-DE28EEA7F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44F3F-DC17-4D11-9D1D-CC78D22EE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0F89F-BD9B-45C7-BE5D-38F4D589B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2D4D4-BEAC-426A-A046-CE89D0A52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5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CBBA5-55C0-40AE-B1C6-F3037C99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8939E-AB80-478F-A96F-39C6C8BED5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0A82E-D29D-43EE-87D3-FBF161017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B0F46-0BA6-4C80-A9B6-16F1F2433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DAF3C-D195-4502-A5FB-718405F7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CA802-CF10-4555-8040-113806E1C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8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3E2B-D6C4-4CA2-BE6B-E6861D712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30869-FFCD-4A14-A545-33AD0D54F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CF33B-1D9C-4CA3-9A86-2783A8B71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E92E19-07B4-472D-BD30-671F096AB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12CFF7-F765-4503-B55C-9EB4E5C36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24352C-AAC4-4405-9846-463D0254F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50671E-1F23-42B6-B30C-12EB9D186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C27270-4B58-404B-9DF5-4EE997343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3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5FAB4-5CAD-47EE-9D82-84A708822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B42244-B9C3-4871-AFBC-7CA9ECEB9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4373F8-4BDF-49F3-AFD5-671B4C1D8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A57B76-F4FA-4F62-BB87-BDF53E12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5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D9D081-4039-4C22-874C-D8BDF90D8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4EEF9C-4D0E-4B06-A8C4-287E46EDE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41CA8-5510-464A-9873-930B57704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9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64D97-7681-4783-8355-BA982F4B0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05D0C-024D-4870-AF4F-AA9DEBCA5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F5997-E14A-4148-A247-5B4874F1C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007F0-D08B-4AC5-B62D-0DCCB5C58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A37F5-D623-4FD5-84A5-A7BEF3A8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C2455-D85F-4118-A708-8A89CEBA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5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4ECD5-4C09-41A5-BB60-CCB3DA3F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B068E9-324D-4353-8C8B-C065F3FEC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D5813-139B-4CCC-827C-36CF1C8D1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BCF18-77B0-49FD-9092-134AACF1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275DF-146C-4E7C-917B-C6AFAFDC4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C14B0-6691-457C-871E-750B74E84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774D7C-8329-481C-B002-E8D126A51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2D874-C4F6-4F88-AD74-76E6D8DA7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67772-E450-42AC-AF3F-E6354D7F7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31901-4D62-4D7E-B410-AAFEB3D4278F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26DCC-D69D-4BA7-81AD-06E3E073B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1DADA-87D6-4AF2-9707-362939C6F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E14BB-5ADB-4D82-815F-A4329B93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3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chart" Target="../charts/chart1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0B025-E0D5-4C19-9015-E1F01061E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56287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School Facilities Construction Commission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5C4A88-4F6A-46F0-9358-A57FA01AC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6912" y="4217463"/>
            <a:ext cx="8258176" cy="11114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00000"/>
              </a:lnSpc>
              <a:defRPr sz="3600">
                <a:solidFill>
                  <a:srgbClr val="000000"/>
                </a:solidFill>
              </a:defRPr>
            </a:pPr>
            <a:r>
              <a:rPr lang="en-US" sz="2000" dirty="0"/>
              <a:t>Chelsey Couch, Executive Director</a:t>
            </a:r>
          </a:p>
          <a:p>
            <a:pPr algn="ctr">
              <a:lnSpc>
                <a:spcPct val="100000"/>
              </a:lnSpc>
              <a:defRPr sz="3600">
                <a:solidFill>
                  <a:srgbClr val="000000"/>
                </a:solidFill>
              </a:defRPr>
            </a:pPr>
            <a:r>
              <a:rPr lang="en-US" sz="2000" dirty="0"/>
              <a:t>Kristi Russell, Senior Financial Analyst</a:t>
            </a:r>
          </a:p>
          <a:p>
            <a:pPr algn="ctr"/>
            <a:endPara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7460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B898-2B9A-483C-8745-39E4653E8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Special Offers of Assistance 22 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A6417-A05C-4400-BACD-D3526A35F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HB 1 – Pike County Schools, Pike County ATC $14,661,000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HB 604 – Rockcastle County Schools, Rockcastle MS $4,000,000 </a:t>
            </a:r>
          </a:p>
        </p:txBody>
      </p:sp>
    </p:spTree>
    <p:extLst>
      <p:ext uri="{BB962C8B-B14F-4D97-AF65-F5344CB8AC3E}">
        <p14:creationId xmlns:p14="http://schemas.microsoft.com/office/powerpoint/2010/main" val="1619372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60C44-3E11-4287-9942-04BBEFB1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Kentucky School Districts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0FD28-6C3A-4376-916A-052AC91F6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marL="0" indent="0" algn="just" defTabSz="566674">
              <a:spcBef>
                <a:spcPts val="1700"/>
              </a:spcBef>
              <a:buSzTx/>
              <a:buFontTx/>
              <a:buNone/>
              <a:defRPr sz="3104"/>
            </a:pPr>
            <a:r>
              <a:rPr lang="en-US" sz="2000" dirty="0">
                <a:solidFill>
                  <a:srgbClr val="0F0F0F"/>
                </a:solidFill>
              </a:rPr>
              <a:t>Number of school districts: 171</a:t>
            </a:r>
          </a:p>
          <a:p>
            <a:pPr marL="0" indent="0" algn="just" defTabSz="566674">
              <a:spcBef>
                <a:spcPts val="1700"/>
              </a:spcBef>
              <a:buSzTx/>
              <a:buFontTx/>
              <a:buNone/>
              <a:defRPr sz="3104"/>
            </a:pPr>
            <a:r>
              <a:rPr lang="en-US" sz="2000" dirty="0">
                <a:solidFill>
                  <a:srgbClr val="0F0F0F"/>
                </a:solidFill>
              </a:rPr>
              <a:t>Number of public schools: 1,477</a:t>
            </a:r>
          </a:p>
          <a:p>
            <a:pPr marL="1143000" indent="0" algn="just" defTabSz="566674">
              <a:lnSpc>
                <a:spcPct val="100000"/>
              </a:lnSpc>
              <a:buNone/>
              <a:defRPr sz="3104"/>
            </a:pPr>
            <a:r>
              <a:rPr lang="en-US" sz="2000" dirty="0">
                <a:solidFill>
                  <a:srgbClr val="0F0F0F"/>
                </a:solidFill>
              </a:rPr>
              <a:t>	</a:t>
            </a:r>
          </a:p>
          <a:p>
            <a:pPr marL="1143000" indent="0" algn="just" defTabSz="566674">
              <a:lnSpc>
                <a:spcPct val="100000"/>
              </a:lnSpc>
              <a:buNone/>
              <a:defRPr sz="3104"/>
            </a:pPr>
            <a:r>
              <a:rPr lang="en-US" sz="2000" dirty="0">
                <a:solidFill>
                  <a:srgbClr val="0F0F0F"/>
                </a:solidFill>
              </a:rPr>
              <a:t>	Preschool – 39</a:t>
            </a:r>
          </a:p>
          <a:p>
            <a:pPr marL="1143000" indent="0" algn="just" defTabSz="566674">
              <a:lnSpc>
                <a:spcPct val="100000"/>
              </a:lnSpc>
              <a:buSzTx/>
              <a:buNone/>
              <a:defRPr sz="3104"/>
            </a:pPr>
            <a:r>
              <a:rPr lang="en-US" sz="2000" dirty="0">
                <a:solidFill>
                  <a:srgbClr val="0F0F0F"/>
                </a:solidFill>
              </a:rPr>
              <a:t>	Elementary (preschool-6th grade) – 657</a:t>
            </a:r>
          </a:p>
          <a:p>
            <a:pPr marL="0" indent="0" algn="just" defTabSz="566674">
              <a:lnSpc>
                <a:spcPct val="100000"/>
              </a:lnSpc>
              <a:buSzTx/>
              <a:buFontTx/>
              <a:buNone/>
              <a:defRPr sz="3104"/>
            </a:pPr>
            <a:r>
              <a:rPr lang="en-US" sz="2000" dirty="0">
                <a:solidFill>
                  <a:srgbClr val="0F0F0F"/>
                </a:solidFill>
              </a:rPr>
              <a:t>			Elementary/middle (any combination of P-6 and 6-8) – 74</a:t>
            </a:r>
          </a:p>
          <a:p>
            <a:pPr marL="0" indent="0" algn="just" defTabSz="566674">
              <a:lnSpc>
                <a:spcPct val="100000"/>
              </a:lnSpc>
              <a:buSzTx/>
              <a:buFontTx/>
              <a:buNone/>
              <a:defRPr sz="3104"/>
            </a:pPr>
            <a:r>
              <a:rPr lang="en-US" sz="2000" dirty="0">
                <a:solidFill>
                  <a:srgbClr val="0F0F0F"/>
                </a:solidFill>
              </a:rPr>
              <a:t>			Middle (6-8) – 202</a:t>
            </a:r>
          </a:p>
          <a:p>
            <a:pPr marL="0" indent="0" algn="just" defTabSz="566674">
              <a:lnSpc>
                <a:spcPct val="100000"/>
              </a:lnSpc>
              <a:buSzTx/>
              <a:buFontTx/>
              <a:buNone/>
              <a:defRPr sz="3104"/>
            </a:pPr>
            <a:r>
              <a:rPr lang="en-US" sz="2000" dirty="0">
                <a:solidFill>
                  <a:srgbClr val="0F0F0F"/>
                </a:solidFill>
              </a:rPr>
              <a:t>			Middle/high (any combination of 6-8 and 9-12) – 179</a:t>
            </a:r>
          </a:p>
          <a:p>
            <a:pPr marL="0" indent="0" algn="just" defTabSz="566674">
              <a:lnSpc>
                <a:spcPct val="100000"/>
              </a:lnSpc>
              <a:buSzTx/>
              <a:buFontTx/>
              <a:buNone/>
              <a:defRPr sz="3104"/>
            </a:pPr>
            <a:r>
              <a:rPr lang="en-US" sz="2000" dirty="0">
                <a:solidFill>
                  <a:srgbClr val="0F0F0F"/>
                </a:solidFill>
              </a:rPr>
              <a:t>			High (9-12) – 255</a:t>
            </a:r>
          </a:p>
          <a:p>
            <a:pPr marL="0" indent="0" algn="just" defTabSz="566674">
              <a:lnSpc>
                <a:spcPct val="100000"/>
              </a:lnSpc>
              <a:buSzTx/>
              <a:buFontTx/>
              <a:buNone/>
              <a:defRPr sz="3104"/>
            </a:pPr>
            <a:r>
              <a:rPr lang="en-US" sz="2000" dirty="0">
                <a:solidFill>
                  <a:srgbClr val="0F0F0F"/>
                </a:solidFill>
              </a:rPr>
              <a:t>			P-12 (any combination of P-6 and 6-8 and 9-12) – 71</a:t>
            </a:r>
          </a:p>
          <a:p>
            <a:pPr marL="0" indent="0" algn="just" defTabSz="566674">
              <a:lnSpc>
                <a:spcPct val="100000"/>
              </a:lnSpc>
              <a:buSzTx/>
              <a:buFontTx/>
              <a:buNone/>
              <a:defRPr sz="3104"/>
            </a:pPr>
            <a:endParaRPr lang="en-US" sz="2000" dirty="0">
              <a:solidFill>
                <a:srgbClr val="0F0F0F"/>
              </a:solidFill>
            </a:endParaRPr>
          </a:p>
          <a:p>
            <a:pPr marL="0" indent="0" algn="just" defTabSz="566674">
              <a:buSzTx/>
              <a:buFontTx/>
              <a:buNone/>
              <a:defRPr sz="3104"/>
            </a:pPr>
            <a:r>
              <a:rPr lang="en-US" sz="2000" dirty="0">
                <a:solidFill>
                  <a:srgbClr val="0F0F0F"/>
                </a:solidFill>
              </a:rPr>
              <a:t>Number of public school students: 638,236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211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1C2D2-E587-45C7-B67A-400CBB95B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School Facilities Construction Commission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4AC32-6EB7-44D3-BC1D-42770F011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defTabSz="566674">
              <a:spcBef>
                <a:spcPts val="1700"/>
              </a:spcBef>
              <a:buSzTx/>
              <a:buFontTx/>
              <a:buNone/>
              <a:defRPr sz="2910">
                <a:solidFill>
                  <a:srgbClr val="000000"/>
                </a:solidFill>
              </a:defRPr>
            </a:pPr>
            <a:r>
              <a:rPr lang="en-US" sz="1900" dirty="0"/>
              <a:t>Provides Kentucky’s 171 school districts with an equitable distribution of funds</a:t>
            </a:r>
          </a:p>
          <a:p>
            <a:pPr marL="0" indent="0" algn="just" defTabSz="566674">
              <a:spcBef>
                <a:spcPts val="1700"/>
              </a:spcBef>
              <a:buSzTx/>
              <a:buFontTx/>
              <a:buNone/>
              <a:defRPr sz="2910">
                <a:solidFill>
                  <a:srgbClr val="000000"/>
                </a:solidFill>
              </a:defRPr>
            </a:pPr>
            <a:r>
              <a:rPr lang="en-US" sz="1900" dirty="0"/>
              <a:t> (1) for capital construction and renovation projects based upon unmet facility need and</a:t>
            </a:r>
          </a:p>
          <a:p>
            <a:pPr marL="0" indent="0" algn="just" defTabSz="566674">
              <a:spcBef>
                <a:spcPts val="1700"/>
              </a:spcBef>
              <a:buSzTx/>
              <a:buFontTx/>
              <a:buNone/>
              <a:defRPr sz="2910">
                <a:solidFill>
                  <a:srgbClr val="000000"/>
                </a:solidFill>
              </a:defRPr>
            </a:pPr>
            <a:r>
              <a:rPr lang="en-US" sz="1900" dirty="0"/>
              <a:t> (2) to purchase new technology under the Kentucky Education Technology System (KETS) program.</a:t>
            </a:r>
          </a:p>
          <a:p>
            <a:pPr marL="0" indent="0" algn="just" defTabSz="566674">
              <a:spcBef>
                <a:spcPts val="1700"/>
              </a:spcBef>
              <a:buSzTx/>
              <a:buFontTx/>
              <a:buNone/>
              <a:defRPr sz="2910">
                <a:solidFill>
                  <a:srgbClr val="000000"/>
                </a:solidFill>
              </a:defRPr>
            </a:pPr>
            <a:endParaRPr lang="en-US" sz="1900" dirty="0"/>
          </a:p>
          <a:p>
            <a:pPr marL="0" indent="0">
              <a:buNone/>
            </a:pPr>
            <a:r>
              <a:rPr lang="en-US" sz="1900" dirty="0">
                <a:solidFill>
                  <a:srgbClr val="000000"/>
                </a:solidFill>
              </a:rPr>
              <a:t>Since inception in 1985, the SFCC has participated in nearly</a:t>
            </a:r>
            <a:r>
              <a:rPr lang="en-US" sz="1900" dirty="0"/>
              <a:t> </a:t>
            </a:r>
            <a:r>
              <a:rPr lang="en-US" sz="1900" dirty="0">
                <a:solidFill>
                  <a:srgbClr val="003B68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rPr>
              <a:t>2,600 school bond issues, totaling $12 billion</a:t>
            </a:r>
            <a:r>
              <a:rPr lang="en-US" sz="1900" dirty="0"/>
              <a:t>. </a:t>
            </a:r>
            <a:r>
              <a:rPr lang="en-US" sz="1900" dirty="0">
                <a:solidFill>
                  <a:srgbClr val="000000"/>
                </a:solidFill>
              </a:rPr>
              <a:t>Of the total par amount, $3.8 billion was supported by SFCC debt service payments and $8.2 billion was supported by resources of the local school districts.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51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ACAB8-0BAC-4BD4-9E5F-C781652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SFCC Offers of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1D15F-E539-4387-A86A-765137951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>
                <a:solidFill>
                  <a:srgbClr val="000000"/>
                </a:solidFill>
              </a:defRPr>
            </a:pPr>
            <a:r>
              <a:rPr lang="en-US" sz="1900" dirty="0"/>
              <a:t>A District’s “unmet need” is determined by:</a:t>
            </a:r>
          </a:p>
          <a:p>
            <a:pPr marL="457200" lvl="1" indent="0">
              <a:lnSpc>
                <a:spcPct val="100000"/>
              </a:lnSpc>
              <a:buNone/>
              <a:defRPr>
                <a:solidFill>
                  <a:srgbClr val="000000"/>
                </a:solidFill>
                <a:latin typeface="Iowan Old Style Roman"/>
                <a:ea typeface="Iowan Old Style Roman"/>
                <a:cs typeface="Iowan Old Style Roman"/>
                <a:sym typeface="Iowan Old Style Roman"/>
              </a:defRPr>
            </a:pPr>
            <a:r>
              <a:rPr lang="en-US" sz="1900" dirty="0"/>
              <a:t>	</a:t>
            </a:r>
          </a:p>
          <a:p>
            <a:pPr marL="457200" lvl="1" indent="0">
              <a:lnSpc>
                <a:spcPct val="100000"/>
              </a:lnSpc>
              <a:buNone/>
              <a:defRPr>
                <a:solidFill>
                  <a:srgbClr val="000000"/>
                </a:solidFill>
                <a:latin typeface="Iowan Old Style Roman"/>
                <a:ea typeface="Iowan Old Style Roman"/>
                <a:cs typeface="Iowan Old Style Roman"/>
                <a:sym typeface="Iowan Old Style Roman"/>
              </a:defRPr>
            </a:pPr>
            <a:r>
              <a:rPr lang="en-US" sz="1900" dirty="0"/>
              <a:t>	Total facility need</a:t>
            </a:r>
          </a:p>
          <a:p>
            <a:pPr marL="0" indent="0">
              <a:lnSpc>
                <a:spcPct val="100000"/>
              </a:lnSpc>
              <a:buNone/>
              <a:defRPr>
                <a:solidFill>
                  <a:srgbClr val="000000"/>
                </a:solidFill>
                <a:latin typeface="Iowan Old Style Roman"/>
                <a:ea typeface="Iowan Old Style Roman"/>
                <a:cs typeface="Iowan Old Style Roman"/>
                <a:sym typeface="Iowan Old Style Roman"/>
              </a:defRPr>
            </a:pPr>
            <a:r>
              <a:rPr lang="en-US" sz="1900" dirty="0"/>
              <a:t>	Local available revenues</a:t>
            </a:r>
          </a:p>
          <a:p>
            <a:pPr marL="457200" lvl="1" indent="0">
              <a:lnSpc>
                <a:spcPct val="100000"/>
              </a:lnSpc>
              <a:buNone/>
              <a:defRPr>
                <a:solidFill>
                  <a:srgbClr val="000000"/>
                </a:solidFill>
                <a:latin typeface="Iowan Old Style Roman"/>
                <a:ea typeface="Iowan Old Style Roman"/>
                <a:cs typeface="Iowan Old Style Roman"/>
                <a:sym typeface="Iowan Old Style Roman"/>
              </a:defRPr>
            </a:pPr>
            <a:r>
              <a:rPr lang="en-US" sz="1900" dirty="0"/>
              <a:t>	</a:t>
            </a:r>
          </a:p>
          <a:p>
            <a:pPr marL="457200" lvl="1" indent="0">
              <a:lnSpc>
                <a:spcPct val="100000"/>
              </a:lnSpc>
              <a:buNone/>
              <a:defRPr>
                <a:solidFill>
                  <a:srgbClr val="000000"/>
                </a:solidFill>
                <a:latin typeface="Iowan Old Style Roman"/>
                <a:ea typeface="Iowan Old Style Roman"/>
                <a:cs typeface="Iowan Old Style Roman"/>
                <a:sym typeface="Iowan Old Style Roman"/>
              </a:defRPr>
            </a:pPr>
            <a:r>
              <a:rPr lang="en-US" sz="1900" dirty="0"/>
              <a:t>	Unmet facility need</a:t>
            </a:r>
          </a:p>
          <a:p>
            <a:pPr marL="457200" lvl="1" indent="0">
              <a:lnSpc>
                <a:spcPct val="100000"/>
              </a:lnSpc>
              <a:buNone/>
              <a:defRPr>
                <a:solidFill>
                  <a:srgbClr val="000000"/>
                </a:solidFill>
                <a:latin typeface="Iowan Old Style Roman"/>
                <a:ea typeface="Iowan Old Style Roman"/>
                <a:cs typeface="Iowan Old Style Roman"/>
                <a:sym typeface="Iowan Old Style Roman"/>
              </a:defRPr>
            </a:pPr>
            <a:endParaRPr lang="en-US" sz="1900" dirty="0"/>
          </a:p>
          <a:p>
            <a:pPr marL="457200" lvl="1" indent="0">
              <a:lnSpc>
                <a:spcPct val="100000"/>
              </a:lnSpc>
              <a:buNone/>
              <a:defRPr>
                <a:solidFill>
                  <a:srgbClr val="000000"/>
                </a:solidFill>
                <a:latin typeface="Iowan Old Style Roman"/>
                <a:ea typeface="Iowan Old Style Roman"/>
                <a:cs typeface="Iowan Old Style Roman"/>
                <a:sym typeface="Iowan Old Style Roman"/>
              </a:defRPr>
            </a:pPr>
            <a:endParaRPr lang="en-US" sz="1900" dirty="0"/>
          </a:p>
          <a:p>
            <a:pPr marL="0" indent="0">
              <a:buNone/>
            </a:pPr>
            <a:r>
              <a:rPr lang="en-US" sz="1900" dirty="0"/>
              <a:t>For 2021, Kentucky’s total unmet school facility need was 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$6.1 billion</a:t>
            </a:r>
            <a:r>
              <a:rPr lang="en-US" sz="1900"/>
              <a:t>. </a:t>
            </a:r>
            <a:endParaRPr lang="en-US" sz="19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02B008-E212-4A58-B6B6-5AA4A5D3619E}"/>
              </a:ext>
            </a:extLst>
          </p:cNvPr>
          <p:cNvCxnSpPr/>
          <p:nvPr/>
        </p:nvCxnSpPr>
        <p:spPr>
          <a:xfrm>
            <a:off x="1619796" y="2926080"/>
            <a:ext cx="696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72712A7-AA67-4FA9-9F31-DF5208578A2F}"/>
              </a:ext>
            </a:extLst>
          </p:cNvPr>
          <p:cNvCxnSpPr/>
          <p:nvPr/>
        </p:nvCxnSpPr>
        <p:spPr>
          <a:xfrm>
            <a:off x="1123406" y="3492137"/>
            <a:ext cx="35182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241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3958E-FB05-4F83-9AAD-873576832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Construction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4A5E44A-0CE7-4B82-A6EB-B51D5BFA5E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16959"/>
              </p:ext>
            </p:extLst>
          </p:nvPr>
        </p:nvGraphicFramePr>
        <p:xfrm>
          <a:off x="2715870" y="1396220"/>
          <a:ext cx="6760259" cy="5273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Worksheet" r:id="rId3" imgW="5629373" imgH="4391089" progId="Excel.Sheet.12">
                  <p:embed/>
                </p:oleObj>
              </mc:Choice>
              <mc:Fallback>
                <p:oleObj name="Worksheet" r:id="rId3" imgW="5629373" imgH="439108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5870" y="1396220"/>
                        <a:ext cx="6760259" cy="5273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628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D183-7E80-47BD-B8E4-391F00F95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Bonding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C0361-767B-4F82-BC77-CE66E6F8C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22736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Sale Date: 2/7/2023</a:t>
            </a:r>
          </a:p>
          <a:p>
            <a:pPr marL="0" indent="0">
              <a:buNone/>
            </a:pPr>
            <a:r>
              <a:rPr lang="en-US" sz="2000" dirty="0"/>
              <a:t>Par Amount: $38,750,000</a:t>
            </a:r>
          </a:p>
          <a:p>
            <a:pPr marL="0" indent="0">
              <a:buNone/>
            </a:pPr>
            <a:r>
              <a:rPr lang="en-US" sz="2000" dirty="0"/>
              <a:t>Term: 20 Years</a:t>
            </a:r>
          </a:p>
          <a:p>
            <a:pPr marL="0" indent="0">
              <a:buNone/>
            </a:pPr>
            <a:r>
              <a:rPr lang="en-US" sz="2000" dirty="0"/>
              <a:t>SFCC Participation: $4,665,107</a:t>
            </a:r>
          </a:p>
          <a:p>
            <a:pPr marL="0" indent="0">
              <a:buNone/>
            </a:pPr>
            <a:r>
              <a:rPr lang="en-US" sz="2000" dirty="0"/>
              <a:t>Local Participation: $34,084,893</a:t>
            </a:r>
          </a:p>
          <a:p>
            <a:pPr marL="0" indent="0">
              <a:buNone/>
            </a:pPr>
            <a:r>
              <a:rPr lang="en-US" sz="2000" dirty="0"/>
              <a:t>Interest Rate: 3.97%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33B4CF7-10FC-4FA7-A4E1-6B77054918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416895"/>
              </p:ext>
            </p:extLst>
          </p:nvPr>
        </p:nvGraphicFramePr>
        <p:xfrm>
          <a:off x="1176445" y="4624251"/>
          <a:ext cx="9839109" cy="1144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Worksheet" r:id="rId3" imgW="6715201" imgH="780908" progId="Excel.Sheet.12">
                  <p:embed/>
                </p:oleObj>
              </mc:Choice>
              <mc:Fallback>
                <p:oleObj name="Worksheet" r:id="rId3" imgW="6715201" imgH="7809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6445" y="4624251"/>
                        <a:ext cx="9839109" cy="1144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3A6BDAF-2F48-441B-A493-3C1C27C3D1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874450"/>
              </p:ext>
            </p:extLst>
          </p:nvPr>
        </p:nvGraphicFramePr>
        <p:xfrm>
          <a:off x="5273040" y="1219200"/>
          <a:ext cx="5212080" cy="2782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16349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19D62-B24C-4095-A128-AC2FE35D5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Special Offers of Assistance- 21 RS HB556.18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77C46-8F2C-4F96-ABFE-A005EF8E1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Local Area Vocational Education Centers – $75,000,000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dirty="0"/>
              <a:t>	Magoffin Co	   $4,369,318 </a:t>
            </a:r>
          </a:p>
          <a:p>
            <a:pPr marL="0" indent="0">
              <a:buNone/>
            </a:pPr>
            <a:r>
              <a:rPr lang="en-US" sz="1700" dirty="0"/>
              <a:t>	Christian Co	 $10,000,000 </a:t>
            </a:r>
          </a:p>
          <a:p>
            <a:pPr marL="0" indent="0">
              <a:buNone/>
            </a:pPr>
            <a:r>
              <a:rPr lang="en-US" sz="1700" dirty="0"/>
              <a:t>	Bardstown Ind.	 $10,000,000 </a:t>
            </a:r>
          </a:p>
          <a:p>
            <a:pPr marL="0" indent="0">
              <a:buNone/>
            </a:pPr>
            <a:r>
              <a:rPr lang="en-US" sz="1700" dirty="0"/>
              <a:t>	Johnson Co	 $10,000,000 </a:t>
            </a:r>
          </a:p>
          <a:p>
            <a:pPr marL="0" indent="0">
              <a:buNone/>
            </a:pPr>
            <a:r>
              <a:rPr lang="en-US" sz="1700" dirty="0"/>
              <a:t>	Lawrence Co	   $9,280,350 </a:t>
            </a:r>
          </a:p>
          <a:p>
            <a:pPr marL="0" indent="0">
              <a:buNone/>
            </a:pPr>
            <a:r>
              <a:rPr lang="en-US" sz="1700" dirty="0"/>
              <a:t>	Fayette Co	 $10,000,000 </a:t>
            </a:r>
          </a:p>
          <a:p>
            <a:pPr marL="0" indent="0">
              <a:buNone/>
            </a:pPr>
            <a:r>
              <a:rPr lang="en-US" sz="1700" dirty="0"/>
              <a:t>	Knox Co		 $10,000,000 </a:t>
            </a:r>
          </a:p>
          <a:p>
            <a:pPr marL="0" indent="0">
              <a:buNone/>
            </a:pPr>
            <a:r>
              <a:rPr lang="en-US" sz="1700" dirty="0"/>
              <a:t>	Trigg Co		$10,000,000 </a:t>
            </a:r>
          </a:p>
          <a:p>
            <a:pPr marL="0" indent="0">
              <a:buNone/>
            </a:pPr>
            <a:r>
              <a:rPr lang="en-US" sz="1700" dirty="0"/>
              <a:t>	Ballard Co	 	        $68,896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847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46CBE-BBB3-4C6E-A760-9E1738B5A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Special Offers of Assistance- 22 RS HB1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4BA918C-C70E-49C4-8EB2-6F0328ECB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477693"/>
              </p:ext>
            </p:extLst>
          </p:nvPr>
        </p:nvGraphicFramePr>
        <p:xfrm>
          <a:off x="1931504" y="1544242"/>
          <a:ext cx="8328992" cy="5313758"/>
        </p:xfrm>
        <a:graphic>
          <a:graphicData uri="http://schemas.openxmlformats.org/drawingml/2006/table">
            <a:tbl>
              <a:tblPr/>
              <a:tblGrid>
                <a:gridCol w="3230001">
                  <a:extLst>
                    <a:ext uri="{9D8B030D-6E8A-4147-A177-3AD203B41FA5}">
                      <a16:colId xmlns:a16="http://schemas.microsoft.com/office/drawing/2014/main" val="1406535577"/>
                    </a:ext>
                  </a:extLst>
                </a:gridCol>
                <a:gridCol w="3533117">
                  <a:extLst>
                    <a:ext uri="{9D8B030D-6E8A-4147-A177-3AD203B41FA5}">
                      <a16:colId xmlns:a16="http://schemas.microsoft.com/office/drawing/2014/main" val="407376810"/>
                    </a:ext>
                  </a:extLst>
                </a:gridCol>
                <a:gridCol w="1565874">
                  <a:extLst>
                    <a:ext uri="{9D8B030D-6E8A-4147-A177-3AD203B41FA5}">
                      <a16:colId xmlns:a16="http://schemas.microsoft.com/office/drawing/2014/main" val="78852729"/>
                    </a:ext>
                  </a:extLst>
                </a:gridCol>
              </a:tblGrid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 County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 County MS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7,146,500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910138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Bellevue Ind.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Grandview ES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12,726,200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399439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Boyd County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Cannonsburg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11,477,300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668346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Breckinridge County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Breckinridge County MS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14,659,900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00105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Campbell County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Grants Lick ES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9,073,900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594223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Campbellsville Ind.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Campbellsville MS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12,300,000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49274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Carter County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 Carter HS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27,375,000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097945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Cumberland County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Cumberland County ES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13,163,100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343721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Floyd County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Duff-Allen Central ES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10,975,500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445070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County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Dry Ridge ES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7,283,900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463325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Jackson County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Jackson County MS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10,853,000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84767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Ludlow Ind.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Ludlow HS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23,010,000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123776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 County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Inez ES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17,475,000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7400407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Mayfield Ind.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Mayfield HS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10,686,200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053912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Pendleton County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Phillips Sharp MS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8,131,300 </a:t>
                      </a: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669298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 196,336,800 </a:t>
                      </a:r>
                    </a:p>
                  </a:txBody>
                  <a:tcPr marL="8746" marR="8746" marT="87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05830"/>
                  </a:ext>
                </a:extLst>
              </a:tr>
              <a:tr h="312574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46" marR="8746" marT="8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334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525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73AC-7387-4BFF-935D-D080B8DF3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Special Offers of Assistance 22 RS HB1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519FB-9131-43AB-94E0-903A67427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2115"/>
            <a:ext cx="10770326" cy="49807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Local Area Vocational Education Center Renovation Projects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			</a:t>
            </a:r>
          </a:p>
          <a:p>
            <a:pPr marL="0" indent="0" algn="ctr">
              <a:buNone/>
            </a:pPr>
            <a:endParaRPr lang="en-US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B10E83-DE48-4DA3-A38D-DCF198FD62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643681"/>
              </p:ext>
            </p:extLst>
          </p:nvPr>
        </p:nvGraphicFramePr>
        <p:xfrm>
          <a:off x="1932013" y="2307771"/>
          <a:ext cx="8327973" cy="4185103"/>
        </p:xfrm>
        <a:graphic>
          <a:graphicData uri="http://schemas.openxmlformats.org/drawingml/2006/table">
            <a:tbl>
              <a:tblPr/>
              <a:tblGrid>
                <a:gridCol w="2403951">
                  <a:extLst>
                    <a:ext uri="{9D8B030D-6E8A-4147-A177-3AD203B41FA5}">
                      <a16:colId xmlns:a16="http://schemas.microsoft.com/office/drawing/2014/main" val="105699244"/>
                    </a:ext>
                  </a:extLst>
                </a:gridCol>
                <a:gridCol w="1430923">
                  <a:extLst>
                    <a:ext uri="{9D8B030D-6E8A-4147-A177-3AD203B41FA5}">
                      <a16:colId xmlns:a16="http://schemas.microsoft.com/office/drawing/2014/main" val="2199278418"/>
                    </a:ext>
                  </a:extLst>
                </a:gridCol>
                <a:gridCol w="686843">
                  <a:extLst>
                    <a:ext uri="{9D8B030D-6E8A-4147-A177-3AD203B41FA5}">
                      <a16:colId xmlns:a16="http://schemas.microsoft.com/office/drawing/2014/main" val="1234089383"/>
                    </a:ext>
                  </a:extLst>
                </a:gridCol>
                <a:gridCol w="2375333">
                  <a:extLst>
                    <a:ext uri="{9D8B030D-6E8A-4147-A177-3AD203B41FA5}">
                      <a16:colId xmlns:a16="http://schemas.microsoft.com/office/drawing/2014/main" val="3504558259"/>
                    </a:ext>
                  </a:extLst>
                </a:gridCol>
                <a:gridCol w="1430923">
                  <a:extLst>
                    <a:ext uri="{9D8B030D-6E8A-4147-A177-3AD203B41FA5}">
                      <a16:colId xmlns:a16="http://schemas.microsoft.com/office/drawing/2014/main" val="3923628100"/>
                    </a:ext>
                  </a:extLst>
                </a:gridCol>
              </a:tblGrid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5,154,300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Henderson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3,983,600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12314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Boone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4,763,200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Jefferson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6,811,000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88284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Bowling Green Ind.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8,332,300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Lewis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10,000,000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748928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Boyd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10,000,000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Livingston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5,687,000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002213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Carter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10,000,000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Marshall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9,590,200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218274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Covington Ind.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4,925,000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McCreary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3,888,400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617344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Edmonson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10,000,000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Nelson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10,000,000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554636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Fleming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9,569,200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Newport Ind.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2,145,300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787967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2,734,300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Simposon County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4,033,400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173239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Grayson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10,000,000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Taylor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6,662,700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735251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6,738,200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Union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8,582,500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980305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Hardin County 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2,032,200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155,632,800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138452"/>
                  </a:ext>
                </a:extLst>
              </a:tr>
              <a:tr h="32193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78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373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693</Words>
  <Application>Microsoft Office PowerPoint</Application>
  <PresentationFormat>Widescreen</PresentationFormat>
  <Paragraphs>155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Iowan Old Style Italic</vt:lpstr>
      <vt:lpstr>Iowan Old Style Roman</vt:lpstr>
      <vt:lpstr>Office Theme</vt:lpstr>
      <vt:lpstr>Worksheet</vt:lpstr>
      <vt:lpstr>School Facilities Construction Commission</vt:lpstr>
      <vt:lpstr>Kentucky School Districts</vt:lpstr>
      <vt:lpstr>School Facilities Construction Commission</vt:lpstr>
      <vt:lpstr>SFCC Offers of Assistance</vt:lpstr>
      <vt:lpstr>Construction</vt:lpstr>
      <vt:lpstr>Bonding Scenario</vt:lpstr>
      <vt:lpstr>Special Offers of Assistance- 21 RS HB556.18 </vt:lpstr>
      <vt:lpstr>Special Offers of Assistance- 22 RS HB1</vt:lpstr>
      <vt:lpstr>Special Offers of Assistance 22 RS HB1</vt:lpstr>
      <vt:lpstr>Special Offers of Assistance 22 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Facilities Construction Commission</dc:title>
  <dc:creator>Couch, Chelsey L (SFCC)</dc:creator>
  <cp:lastModifiedBy>Dawson, Seth (LRC)</cp:lastModifiedBy>
  <cp:revision>20</cp:revision>
  <dcterms:created xsi:type="dcterms:W3CDTF">2023-02-16T14:55:32Z</dcterms:created>
  <dcterms:modified xsi:type="dcterms:W3CDTF">2023-03-09T21:57:14Z</dcterms:modified>
</cp:coreProperties>
</file>