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17"/>
  </p:notesMasterIdLst>
  <p:sldIdLst>
    <p:sldId id="256" r:id="rId5"/>
    <p:sldId id="277" r:id="rId6"/>
    <p:sldId id="307" r:id="rId7"/>
    <p:sldId id="314" r:id="rId8"/>
    <p:sldId id="263" r:id="rId9"/>
    <p:sldId id="313" r:id="rId10"/>
    <p:sldId id="260" r:id="rId11"/>
    <p:sldId id="316" r:id="rId12"/>
    <p:sldId id="315" r:id="rId13"/>
    <p:sldId id="317" r:id="rId14"/>
    <p:sldId id="266" r:id="rId15"/>
    <p:sldId id="278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B60"/>
    <a:srgbClr val="5EB3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906" autoAdjust="0"/>
  </p:normalViewPr>
  <p:slideViewPr>
    <p:cSldViewPr snapToGrid="0">
      <p:cViewPr varScale="1">
        <p:scale>
          <a:sx n="88" d="100"/>
          <a:sy n="88" d="100"/>
        </p:scale>
        <p:origin x="14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2BE4D-30CB-438D-8687-7CAA67CBCBD2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523C7-6524-4346-871C-D6468AB2E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06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94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09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5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31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57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60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28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4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61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54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8523C7-6524-4346-871C-D6468AB2E5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7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4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6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34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09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47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5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5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9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7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05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1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E5732-1E89-4774-91C8-1E9A27DB9E0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24242-804F-43A7-BBD0-98AD85BE8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53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980" y="761098"/>
            <a:ext cx="6416040" cy="3360783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0" y="422001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 Budget Review Subcommittee on Primary </a:t>
            </a:r>
          </a:p>
          <a:p>
            <a:pPr algn="ctr"/>
            <a:r>
              <a:rPr lang="en-US" sz="24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Secondary Education and Workforce Development </a:t>
            </a:r>
          </a:p>
          <a:p>
            <a:pPr algn="ctr"/>
            <a:endParaRPr lang="en-US" sz="2400" b="1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880466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5EB3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5EB3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11, 2025</a:t>
            </a:r>
          </a:p>
        </p:txBody>
      </p:sp>
    </p:spTree>
    <p:extLst>
      <p:ext uri="{BB962C8B-B14F-4D97-AF65-F5344CB8AC3E}">
        <p14:creationId xmlns:p14="http://schemas.microsoft.com/office/powerpoint/2010/main" val="1368021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FAEFA5-3FF8-A1FD-727F-A10019012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403278"/>
            <a:ext cx="11470042" cy="4448881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None/>
            </a:pPr>
            <a:r>
              <a:rPr lang="en-US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Employer Job Separation Notification Requirement</a:t>
            </a:r>
          </a:p>
          <a:p>
            <a:pPr lvl="2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Require employers to provide employees with a reason for separation at the time the claimant’s employments ends or at the exit interview.</a:t>
            </a:r>
          </a:p>
          <a:p>
            <a:pPr lvl="2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most frequent source of delay in processing claims is incorrect information on the reason for separation in the claimant’s initial application. </a:t>
            </a:r>
          </a:p>
          <a:p>
            <a:pPr lvl="2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would remove the most common source of delay in processing a claim. Twenty states are using some form of this notification.</a:t>
            </a:r>
          </a:p>
          <a:p>
            <a:pPr lvl="1">
              <a:spcBef>
                <a:spcPts val="10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" y="646041"/>
            <a:ext cx="1175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UI Improvement Measure</a:t>
            </a:r>
          </a:p>
        </p:txBody>
      </p:sp>
    </p:spTree>
    <p:extLst>
      <p:ext uri="{BB962C8B-B14F-4D97-AF65-F5344CB8AC3E}">
        <p14:creationId xmlns:p14="http://schemas.microsoft.com/office/powerpoint/2010/main" val="3345731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FAEFA5-3FF8-A1FD-727F-A10019012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258030"/>
            <a:ext cx="11470042" cy="4594130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UI Modernization Project is being designed to benefit both claimants and employers with intuitive and streamlined procedures to greatly improve the UI process through multiple self-service options.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project is being developed in two phases:</a:t>
            </a:r>
          </a:p>
          <a:p>
            <a:pPr lvl="2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First, the Tax Phase has completed approval for the “Requirements” stage and the “Design” stage is in progress. The Tax Phase is scheduled to be implemented in 2026.</a:t>
            </a:r>
          </a:p>
          <a:p>
            <a:pPr lvl="2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Second, the Benefits and Appeals Phase is in the final portion of the “Requirements” stage and validation/approval process is in progress. The Benefits and Appeals Phase is scheduled to be implemented in 2028.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360" y="646041"/>
            <a:ext cx="1175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on New UI System Project</a:t>
            </a:r>
          </a:p>
        </p:txBody>
      </p:sp>
    </p:spTree>
    <p:extLst>
      <p:ext uri="{BB962C8B-B14F-4D97-AF65-F5344CB8AC3E}">
        <p14:creationId xmlns:p14="http://schemas.microsoft.com/office/powerpoint/2010/main" val="2584044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980" y="761098"/>
            <a:ext cx="6416040" cy="3360783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-138641" y="4573437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09278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213360" y="646041"/>
            <a:ext cx="1175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86C30A-4241-49BF-9C9B-2D512ED6D19B}"/>
              </a:ext>
            </a:extLst>
          </p:cNvPr>
          <p:cNvSpPr txBox="1"/>
          <p:nvPr/>
        </p:nvSpPr>
        <p:spPr>
          <a:xfrm>
            <a:off x="379931" y="1480705"/>
            <a:ext cx="1142197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Jamie Link, Secretary, Education and Labor Cabinet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Greg Higgins, Executive Director, Office Unemployment Insurance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Anthony Hudgins, Deputy Executive Director, Office of Unemployment Insurance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 Arnold, Executive Director, Office of Legislative Services</a:t>
            </a:r>
          </a:p>
        </p:txBody>
      </p:sp>
    </p:spTree>
    <p:extLst>
      <p:ext uri="{BB962C8B-B14F-4D97-AF65-F5344CB8AC3E}">
        <p14:creationId xmlns:p14="http://schemas.microsoft.com/office/powerpoint/2010/main" val="158965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5598ECA-3428-C7B5-6356-2DD5266A7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095" y="1388902"/>
            <a:ext cx="11148131" cy="46179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Claimants file a request for benefits and answer questions that allow OUI to determine their eligibility.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Approximately half of these claims are decided quickly, resulting in timely payment or issuance of a denial notice. 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remaining claims are identified as having issues requiring further investigation or fact-finding. These claims then enter the workflow of the Adjudication Branch in OUI. Claims are managed based upon filing dates, oldest to most recent.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Both the employer and the claimant are given the opportunity to provide their version of the facts. Once the investigation is concluded, OUI issues a decision on the claimant’s eligibility.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" y="646041"/>
            <a:ext cx="1175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Unemployment Insurance Claim Process</a:t>
            </a:r>
          </a:p>
        </p:txBody>
      </p:sp>
    </p:spTree>
    <p:extLst>
      <p:ext uri="{BB962C8B-B14F-4D97-AF65-F5344CB8AC3E}">
        <p14:creationId xmlns:p14="http://schemas.microsoft.com/office/powerpoint/2010/main" val="1699694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5598ECA-3428-C7B5-6356-2DD5266A7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1" y="1480706"/>
            <a:ext cx="11148131" cy="461798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Either party (claimant or employer) may appeal the original decision to an Unemployment Insurance Referee in the Appeals Branch.</a:t>
            </a:r>
            <a:endParaRPr lang="en-US" sz="2400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appealed, a hearing before the referee is conducted with each party presenting their case and a decision is then issued. 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either party does not agree with the referee’s decision, that party may file an appeal to the Unemployment Insurance Commission.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UI Commission will review the record and issue a Commission Order. 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Any further appeals would then go to the Circuit Court in the county where the claimant was last employed.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Additional issues/facts may be discovered during all stages of the adjudication process, which could further delay an eligibility decision.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ultimate goal is to arrive at a fair decision based upon all facts presented.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" y="646041"/>
            <a:ext cx="1175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Unemployment Insurance Claim Process</a:t>
            </a:r>
          </a:p>
        </p:txBody>
      </p:sp>
    </p:spTree>
    <p:extLst>
      <p:ext uri="{BB962C8B-B14F-4D97-AF65-F5344CB8AC3E}">
        <p14:creationId xmlns:p14="http://schemas.microsoft.com/office/powerpoint/2010/main" val="44044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13360" y="646041"/>
            <a:ext cx="1175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913B4D-D9B9-8F79-F80D-5A37464F1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120" y="1519859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Fact-finding or adjudicated claims are the most time-intensive applications to process as they require potentially significant investigation to determine if a claimant is eligible for benefits.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These thorough fact-finding </a:t>
            </a:r>
            <a:r>
              <a:rPr lang="en-US" sz="24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 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adjudicated investigations are conducted to protect taxpayers and ensure UI funds are being disbursed only to those who are eligible to receive UI benefits.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investigations also protect claimants by assuring they do not receive payments for which they are ineligible, which could result in overpayments that must be collected back from the claimant. </a:t>
            </a:r>
            <a:endParaRPr lang="en-US" sz="2400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00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13360" y="646041"/>
            <a:ext cx="1175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Points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913B4D-D9B9-8F79-F80D-5A37464F1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187" y="1519859"/>
            <a:ext cx="11123406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Since 2020, the cabinet requested but did not receive additional funding to support staffing needs in the Office of Unemployment Insurance (OUI).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</a:t>
            </a:r>
            <a:r>
              <a:rPr lang="en-US" sz="24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October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2023, the US Department of Labor implemented post-pandemic budget adjustments that reduced federal funding, placing OUI in the difficult position of eliminating 49 grant-</a:t>
            </a:r>
            <a:r>
              <a:rPr lang="en-US" sz="24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funded </a:t>
            </a: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positions.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Over the last two biennia, the cabinet’s budget request has included funding for additional positions in OUI to manage the UI workload. These requests were not approved. </a:t>
            </a:r>
          </a:p>
        </p:txBody>
      </p:sp>
    </p:spTree>
    <p:extLst>
      <p:ext uri="{BB962C8B-B14F-4D97-AF65-F5344CB8AC3E}">
        <p14:creationId xmlns:p14="http://schemas.microsoft.com/office/powerpoint/2010/main" val="1842685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218440" y="745562"/>
            <a:ext cx="117551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Status of Unresolved Issues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21158" y="1586025"/>
            <a:ext cx="10186736" cy="2388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of February 3, 2025, there were 8,900 individual claimants with 17,284 unresolved issues in the adjudication pipeline.</a:t>
            </a:r>
          </a:p>
          <a:p>
            <a:pPr marL="342900" indent="-3429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a typical work week, the Adjudication Branch receives approximately 2,000 issues to resolve and reach a determination.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351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218440" y="745562"/>
            <a:ext cx="117551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Expiring/Reduced </a:t>
            </a:r>
            <a:r>
              <a:rPr lang="en-US" sz="3300" b="1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Funding</a:t>
            </a:r>
            <a:endParaRPr lang="en-US" sz="3300" b="1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394" y="1499408"/>
            <a:ext cx="11411211" cy="3137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U.S. Dept of Labor considers timeliness to be between 14-21 days from file date.</a:t>
            </a:r>
          </a:p>
          <a:p>
            <a:pPr marL="342900" marR="0" indent="-3429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Currently, OUI averages 14 weeks from file date to decision for adjudicated claims. Note, not all claims require adjudication.</a:t>
            </a:r>
          </a:p>
          <a:p>
            <a:pPr marL="342900" marR="0" indent="-3429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Due to expiring pandemic funding, many adjudication staff were released at the end of November 2023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-5461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en-US" sz="2400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A8DE82EF-B7A3-1D86-2F9F-DC45270CACAB}"/>
              </a:ext>
            </a:extLst>
          </p:cNvPr>
          <p:cNvSpPr txBox="1">
            <a:spLocks/>
          </p:cNvSpPr>
          <p:nvPr/>
        </p:nvSpPr>
        <p:spPr>
          <a:xfrm>
            <a:off x="390394" y="4256391"/>
            <a:ext cx="6689770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November 2023 (prior to reduction of staff) </a:t>
            </a:r>
          </a:p>
          <a:p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58 full-time adjudicators </a:t>
            </a:r>
          </a:p>
          <a:p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2,335 issues pending</a:t>
            </a:r>
          </a:p>
          <a:p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Weekly avg. decisions issued: 3,115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FB1F8A72-58B4-CE6D-CA7B-6ECB49B9DE3E}"/>
              </a:ext>
            </a:extLst>
          </p:cNvPr>
          <p:cNvSpPr txBox="1">
            <a:spLocks/>
          </p:cNvSpPr>
          <p:nvPr/>
        </p:nvSpPr>
        <p:spPr>
          <a:xfrm>
            <a:off x="7080164" y="4271747"/>
            <a:ext cx="5502230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February 2025</a:t>
            </a:r>
          </a:p>
          <a:p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32 full-time, 6 part-time adjudicators</a:t>
            </a:r>
          </a:p>
          <a:p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17,721 issues pending</a:t>
            </a:r>
          </a:p>
          <a:p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Weekly avg. decisions issued: 1,038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64681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3752"/>
            <a:ext cx="12192000" cy="471460"/>
            <a:chOff x="0" y="-13752"/>
            <a:chExt cx="12192000" cy="471460"/>
          </a:xfrm>
        </p:grpSpPr>
        <p:sp>
          <p:nvSpPr>
            <p:cNvPr id="9" name="Rectangle 8"/>
            <p:cNvSpPr/>
            <p:nvPr/>
          </p:nvSpPr>
          <p:spPr>
            <a:xfrm>
              <a:off x="0" y="-13752"/>
              <a:ext cx="12192000" cy="379657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590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6098685"/>
            <a:ext cx="12192000" cy="759315"/>
            <a:chOff x="0" y="6098685"/>
            <a:chExt cx="12192000" cy="759315"/>
          </a:xfrm>
        </p:grpSpPr>
        <p:sp>
          <p:nvSpPr>
            <p:cNvPr id="7" name="Rectangle 6"/>
            <p:cNvSpPr/>
            <p:nvPr/>
          </p:nvSpPr>
          <p:spPr>
            <a:xfrm>
              <a:off x="0" y="6190488"/>
              <a:ext cx="12192000" cy="667512"/>
            </a:xfrm>
            <a:prstGeom prst="rect">
              <a:avLst/>
            </a:prstGeom>
            <a:solidFill>
              <a:srgbClr val="093B60"/>
            </a:solidFill>
            <a:ln>
              <a:solidFill>
                <a:srgbClr val="093B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098685"/>
              <a:ext cx="12192000" cy="91803"/>
            </a:xfrm>
            <a:prstGeom prst="rect">
              <a:avLst/>
            </a:prstGeom>
            <a:solidFill>
              <a:srgbClr val="5EB3E4"/>
            </a:solidFill>
            <a:ln>
              <a:solidFill>
                <a:srgbClr val="5EB3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352" y="6301395"/>
              <a:ext cx="888042" cy="465165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218440" y="745562"/>
            <a:ext cx="11755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dirty="0">
                <a:solidFill>
                  <a:srgbClr val="093B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 to Address Staffing Shortage-2025 Regular Session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18441" y="1838801"/>
            <a:ext cx="11755119" cy="4758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Add 25 additional adjudication staff at an estimated cost of $2.6 million annually. If approved, OUI will return to USDOL timeliness standards of 14-21 days. These 25 staff would yield an average additional 750 determinations per week.</a:t>
            </a:r>
          </a:p>
          <a:p>
            <a:pPr marL="342900" indent="-3429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Funding Options:</a:t>
            </a:r>
          </a:p>
          <a:p>
            <a:pPr marL="800100" lvl="1" indent="-3429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Reduce the expiring Service Capacity Upgrade Fund (SCUF) tax rate 85% from 0.075% to 0.01125%. The Fund is </a:t>
            </a:r>
            <a:r>
              <a:rPr lang="en-US" sz="2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“…for acquisition and upgrading of the technology base, program integrity functions, and service delivery capacity in support of the programs administered by the Office of Unemployment Insurance.”</a:t>
            </a:r>
          </a:p>
          <a:p>
            <a:pPr marL="800100" lvl="1" indent="-3429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Or have the </a:t>
            </a: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General Assembly shift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appropriations from another agency where it’s not needed.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93B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75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E61CAEF530734DADD1E1903D984742" ma:contentTypeVersion="15" ma:contentTypeDescription="Create a new document." ma:contentTypeScope="" ma:versionID="5e4bcca9c8ae6e5990410223b7ae3c4c">
  <xsd:schema xmlns:xsd="http://www.w3.org/2001/XMLSchema" xmlns:xs="http://www.w3.org/2001/XMLSchema" xmlns:p="http://schemas.microsoft.com/office/2006/metadata/properties" xmlns:ns3="14173743-4fe1-41c7-899f-af4113b36e25" xmlns:ns4="cc8bc67b-7ca9-419d-832e-69063fdfd2cd" targetNamespace="http://schemas.microsoft.com/office/2006/metadata/properties" ma:root="true" ma:fieldsID="fd4e0adf20d446428ac15cf6d2cebb92" ns3:_="" ns4:_="">
    <xsd:import namespace="14173743-4fe1-41c7-899f-af4113b36e25"/>
    <xsd:import namespace="cc8bc67b-7ca9-419d-832e-69063fdfd2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3743-4fe1-41c7-899f-af4113b36e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8bc67b-7ca9-419d-832e-69063fdfd2c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4173743-4fe1-41c7-899f-af4113b36e25" xsi:nil="true"/>
  </documentManagement>
</p:properties>
</file>

<file path=customXml/itemProps1.xml><?xml version="1.0" encoding="utf-8"?>
<ds:datastoreItem xmlns:ds="http://schemas.openxmlformats.org/officeDocument/2006/customXml" ds:itemID="{101EB0F3-5536-4409-8366-241D97382A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3743-4fe1-41c7-899f-af4113b36e25"/>
    <ds:schemaRef ds:uri="cc8bc67b-7ca9-419d-832e-69063fdfd2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3E36ED-BD2E-4A86-9DCD-E2BE8D4C73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0FB8DB-40BD-4C32-9BAD-1C9144469A06}">
  <ds:schemaRefs>
    <ds:schemaRef ds:uri="http://www.w3.org/XML/1998/namespace"/>
    <ds:schemaRef ds:uri="14173743-4fe1-41c7-899f-af4113b36e25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cc8bc67b-7ca9-419d-832e-69063fdfd2cd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10788</TotalTime>
  <Words>978</Words>
  <Application>Microsoft Office PowerPoint</Application>
  <PresentationFormat>Widescreen</PresentationFormat>
  <Paragraphs>77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Hurst, Brett (ELC)</dc:creator>
  <cp:lastModifiedBy>Hicks, John T (OSBD)</cp:lastModifiedBy>
  <cp:revision>168</cp:revision>
  <cp:lastPrinted>2023-06-05T12:50:17Z</cp:lastPrinted>
  <dcterms:created xsi:type="dcterms:W3CDTF">2022-07-28T13:37:38Z</dcterms:created>
  <dcterms:modified xsi:type="dcterms:W3CDTF">2025-02-10T21:11:42Z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0x010100CCE61CAEF530734DADD1E1903D984742</vt:lpwstr>
  </property>
</Properties>
</file>