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83" r:id="rId2"/>
    <p:sldId id="386" r:id="rId3"/>
    <p:sldId id="382" r:id="rId4"/>
    <p:sldId id="395" r:id="rId5"/>
    <p:sldId id="396" r:id="rId6"/>
    <p:sldId id="387" r:id="rId7"/>
    <p:sldId id="397" r:id="rId8"/>
    <p:sldId id="399" r:id="rId9"/>
    <p:sldId id="398" r:id="rId10"/>
    <p:sldId id="400" r:id="rId11"/>
    <p:sldId id="401" r:id="rId12"/>
    <p:sldId id="402" r:id="rId13"/>
    <p:sldId id="40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60"/>
  </p:normalViewPr>
  <p:slideViewPr>
    <p:cSldViewPr snapToGrid="0">
      <p:cViewPr varScale="1">
        <p:scale>
          <a:sx n="150" d="100"/>
          <a:sy n="150" d="100"/>
        </p:scale>
        <p:origin x="294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36B0A608-33A4-41B3-8A0E-1203CEC40AA8}" type="datetime1">
              <a:rPr lang="en-US" smtClean="0"/>
              <a:t>2/10/2025</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14065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4056AB2C-A711-457E-B12E-7D3ACCED31AB}" type="datetime1">
              <a:rPr lang="en-US" smtClean="0"/>
              <a:t>2/10/2025</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3403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84B2EA1-F856-4449-A7F0-44B951C40B6D}" type="datetime1">
              <a:rPr lang="en-US" smtClean="0"/>
              <a:t>2/10/2025</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1869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BA928809-2472-461C-B0C6-52A6E374974A}" type="datetime1">
              <a:rPr lang="en-US" smtClean="0"/>
              <a:t>2/10/2025</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dirty="0"/>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673680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BBD5F797-5654-4335-8734-2FCA7F0B47CA}" type="datetime1">
              <a:rPr lang="en-US" smtClean="0"/>
              <a:t>2/10/2025</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5302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D95AB160-FEDE-4268-B00B-CD40E43EA8FB}" type="datetime1">
              <a:rPr lang="en-US" smtClean="0"/>
              <a:t>2/10/2025</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847787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391C1CEE-E0F7-4F05-AF58-E03EC976C4D6}" type="datetime1">
              <a:rPr lang="en-US" smtClean="0"/>
              <a:t>2/10/2025</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3012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A3A4FA78-E07C-4BC5-B06D-1009A1E317D9}" type="datetime1">
              <a:rPr lang="en-US" smtClean="0"/>
              <a:t>2/10/2025</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137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3953040-452B-4E0E-ADFF-D49E2E190C05}" type="datetime1">
              <a:rPr lang="en-US" smtClean="0"/>
              <a:t>2/10/2025</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93347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8D9E56BF-9286-473F-B0FC-18D58655977D}" type="datetime1">
              <a:rPr lang="en-US" smtClean="0"/>
              <a:t>2/10/2025</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417503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E12C9FBC-BC75-41E5-810C-B0275B2EF283}" type="datetime1">
              <a:rPr lang="en-US" smtClean="0"/>
              <a:t>2/10/2025</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46890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35D30F7B-888B-4287-BABD-E6A42C526720}" type="datetime1">
              <a:rPr lang="en-US" smtClean="0"/>
              <a:t>2/10/2025</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6526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6B50590E-0950-43A9-A27C-F23CEACDD303}" type="datetime1">
              <a:rPr lang="en-US" smtClean="0"/>
              <a:t>2/10/2025</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594169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p:txBody>
          <a:bodyPr>
            <a:normAutofit fontScale="90000"/>
          </a:bodyPr>
          <a:lstStyle/>
          <a:p>
            <a:r>
              <a:rPr lang="en-US" b="1" dirty="0">
                <a:solidFill>
                  <a:srgbClr val="007780"/>
                </a:solidFill>
              </a:rPr>
              <a:t>Support Education Excellence in Kentucky (SEEK) and the Budget Process</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365500" y="3602038"/>
            <a:ext cx="7302500" cy="1655762"/>
          </a:xfrm>
        </p:spPr>
        <p:txBody>
          <a:bodyPr>
            <a:normAutofit fontScale="92500"/>
          </a:bodyPr>
          <a:lstStyle/>
          <a:p>
            <a:r>
              <a:rPr lang="en-US" dirty="0"/>
              <a:t>   </a:t>
            </a:r>
          </a:p>
          <a:p>
            <a:pPr algn="l"/>
            <a:r>
              <a:rPr lang="en-US" dirty="0"/>
              <a:t>Matt Ross, Associate Commissioner, Office of Finance and Operations</a:t>
            </a:r>
          </a:p>
          <a:p>
            <a:pPr algn="l"/>
            <a:r>
              <a:rPr lang="en-US" dirty="0"/>
              <a:t>Chay Ritter, Division Director, Division of District Support</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0BCE-CAD8-F64C-01FC-89A65E2A0ADE}"/>
              </a:ext>
            </a:extLst>
          </p:cNvPr>
          <p:cNvSpPr>
            <a:spLocks noGrp="1"/>
          </p:cNvSpPr>
          <p:nvPr>
            <p:ph type="title"/>
          </p:nvPr>
        </p:nvSpPr>
        <p:spPr/>
        <p:txBody>
          <a:bodyPr/>
          <a:lstStyle/>
          <a:p>
            <a:r>
              <a:rPr lang="en-US" dirty="0"/>
              <a:t>What is the current situation?</a:t>
            </a:r>
          </a:p>
        </p:txBody>
      </p:sp>
      <p:sp>
        <p:nvSpPr>
          <p:cNvPr id="3" name="Content Placeholder 2">
            <a:extLst>
              <a:ext uri="{FF2B5EF4-FFF2-40B4-BE49-F238E27FC236}">
                <a16:creationId xmlns:a16="http://schemas.microsoft.com/office/drawing/2014/main" id="{4CF4FF78-DE28-A979-1FAF-51DEC617560D}"/>
              </a:ext>
            </a:extLst>
          </p:cNvPr>
          <p:cNvSpPr>
            <a:spLocks noGrp="1"/>
          </p:cNvSpPr>
          <p:nvPr>
            <p:ph idx="1"/>
          </p:nvPr>
        </p:nvSpPr>
        <p:spPr/>
        <p:txBody>
          <a:bodyPr/>
          <a:lstStyle/>
          <a:p>
            <a:r>
              <a:rPr lang="en-US" dirty="0"/>
              <a:t>The 2024-2025 SEEK Final Calculation, which will provide us with a final shortfall amount, is due to be finished on March 1, 2025</a:t>
            </a:r>
          </a:p>
          <a:p>
            <a:r>
              <a:rPr lang="en-US" dirty="0"/>
              <a:t>However, KDE staff are trying to complete this calculation earlier than normal</a:t>
            </a:r>
          </a:p>
          <a:p>
            <a:r>
              <a:rPr lang="en-US" dirty="0"/>
              <a:t>As we get closer to completion, we communicate with OSBD as well as LRC staff frequently</a:t>
            </a:r>
          </a:p>
          <a:p>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173006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EACB-6E05-A49A-6CC3-2098BF0B059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8200D95-213C-0F9F-C082-D9A04A199615}"/>
              </a:ext>
            </a:extLst>
          </p:cNvPr>
          <p:cNvSpPr>
            <a:spLocks noGrp="1"/>
          </p:cNvSpPr>
          <p:nvPr>
            <p:ph idx="1"/>
          </p:nvPr>
        </p:nvSpPr>
        <p:spPr/>
        <p:txBody>
          <a:bodyPr/>
          <a:lstStyle/>
          <a:p>
            <a:r>
              <a:rPr lang="en-US" dirty="0"/>
              <a:t>Our net shortfall amount is currently $14.7 million. This amount is within .53% of our appropriation</a:t>
            </a:r>
          </a:p>
          <a:p>
            <a:r>
              <a:rPr lang="en-US" dirty="0"/>
              <a:t>This is the statutorily required amount to finish SEEK for the fiscal year. There are three additional components that can be added “if funds are available”. If these are funded, $40.6 million would be required</a:t>
            </a:r>
            <a:r>
              <a:rPr lang="en-US" baseline="30000" dirty="0"/>
              <a:t>*</a:t>
            </a:r>
          </a:p>
          <a:p>
            <a:endParaRPr lang="en-US" baseline="30000" dirty="0"/>
          </a:p>
          <a:p>
            <a:endParaRPr lang="en-US" baseline="30000" dirty="0"/>
          </a:p>
          <a:p>
            <a:pPr marL="0" indent="0">
              <a:buNone/>
            </a:pPr>
            <a:r>
              <a:rPr lang="en-US" baseline="30000" dirty="0"/>
              <a:t>*January Growth, one of those components, is not yet available nor included in that amount </a:t>
            </a:r>
          </a:p>
          <a:p>
            <a:endParaRPr lang="en-US" baseline="30000" dirty="0"/>
          </a:p>
        </p:txBody>
      </p:sp>
    </p:spTree>
    <p:extLst>
      <p:ext uri="{BB962C8B-B14F-4D97-AF65-F5344CB8AC3E}">
        <p14:creationId xmlns:p14="http://schemas.microsoft.com/office/powerpoint/2010/main" val="183270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EDBD-D289-B659-8DF4-8E31F8E635B1}"/>
              </a:ext>
            </a:extLst>
          </p:cNvPr>
          <p:cNvSpPr>
            <a:spLocks noGrp="1"/>
          </p:cNvSpPr>
          <p:nvPr>
            <p:ph type="title"/>
          </p:nvPr>
        </p:nvSpPr>
        <p:spPr/>
        <p:txBody>
          <a:bodyPr/>
          <a:lstStyle/>
          <a:p>
            <a:pPr algn="ctr"/>
            <a:r>
              <a:rPr lang="en-US" dirty="0"/>
              <a:t>Potential Impact to Districts</a:t>
            </a:r>
          </a:p>
        </p:txBody>
      </p:sp>
      <p:sp>
        <p:nvSpPr>
          <p:cNvPr id="3" name="Content Placeholder 2">
            <a:extLst>
              <a:ext uri="{FF2B5EF4-FFF2-40B4-BE49-F238E27FC236}">
                <a16:creationId xmlns:a16="http://schemas.microsoft.com/office/drawing/2014/main" id="{7BFAC65A-C657-7080-CECE-144939D85F6E}"/>
              </a:ext>
            </a:extLst>
          </p:cNvPr>
          <p:cNvSpPr>
            <a:spLocks noGrp="1"/>
          </p:cNvSpPr>
          <p:nvPr>
            <p:ph idx="1"/>
          </p:nvPr>
        </p:nvSpPr>
        <p:spPr/>
        <p:txBody>
          <a:bodyPr/>
          <a:lstStyle/>
          <a:p>
            <a:r>
              <a:rPr lang="en-US" dirty="0"/>
              <a:t>If no action is taken, the $14.7 million will be applied to district SEEK calculations on a pro rata basis except for hold harmless districts</a:t>
            </a:r>
          </a:p>
          <a:p>
            <a:r>
              <a:rPr lang="en-US" dirty="0"/>
              <a:t>This will appear in their April-June 2025 SEEK payments </a:t>
            </a:r>
          </a:p>
          <a:p>
            <a:pPr marL="0" indent="0">
              <a:buNone/>
            </a:pPr>
            <a:endParaRPr lang="en-US" dirty="0"/>
          </a:p>
        </p:txBody>
      </p:sp>
    </p:spTree>
    <p:extLst>
      <p:ext uri="{BB962C8B-B14F-4D97-AF65-F5344CB8AC3E}">
        <p14:creationId xmlns:p14="http://schemas.microsoft.com/office/powerpoint/2010/main" val="304382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641C-1B66-27D0-4C24-A260A835F3DB}"/>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76BAC63E-E3BF-2FB6-8CD4-162B103F9111}"/>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739032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F057-54C0-1573-3063-3BF48C8BB4FC}"/>
              </a:ext>
            </a:extLst>
          </p:cNvPr>
          <p:cNvSpPr>
            <a:spLocks noGrp="1"/>
          </p:cNvSpPr>
          <p:nvPr>
            <p:ph type="title"/>
          </p:nvPr>
        </p:nvSpPr>
        <p:spPr/>
        <p:txBody>
          <a:bodyPr/>
          <a:lstStyle/>
          <a:p>
            <a:pPr algn="ctr"/>
            <a:r>
              <a:rPr lang="en-US" dirty="0"/>
              <a:t>SEEK</a:t>
            </a:r>
          </a:p>
        </p:txBody>
      </p:sp>
      <p:sp>
        <p:nvSpPr>
          <p:cNvPr id="3" name="Content Placeholder 2">
            <a:extLst>
              <a:ext uri="{FF2B5EF4-FFF2-40B4-BE49-F238E27FC236}">
                <a16:creationId xmlns:a16="http://schemas.microsoft.com/office/drawing/2014/main" id="{B50C50DC-8F12-0A8D-3500-5F9C944A9CE6}"/>
              </a:ext>
            </a:extLst>
          </p:cNvPr>
          <p:cNvSpPr>
            <a:spLocks noGrp="1"/>
          </p:cNvSpPr>
          <p:nvPr>
            <p:ph idx="1"/>
          </p:nvPr>
        </p:nvSpPr>
        <p:spPr>
          <a:xfrm>
            <a:off x="838200" y="1412875"/>
            <a:ext cx="10515600" cy="4351338"/>
          </a:xfrm>
        </p:spPr>
        <p:txBody>
          <a:bodyPr>
            <a:normAutofit/>
          </a:bodyPr>
          <a:lstStyle/>
          <a:p>
            <a:r>
              <a:rPr lang="en-US" dirty="0"/>
              <a:t>Formula driven allocation model that provides state funding to our K-12 Public School Districts</a:t>
            </a:r>
          </a:p>
          <a:p>
            <a:r>
              <a:rPr lang="en-US" dirty="0"/>
              <a:t>Appropriation for SEEK and related budget units is about $2.8 billion out of a total of $3.2 billion</a:t>
            </a:r>
          </a:p>
          <a:p>
            <a:r>
              <a:rPr lang="en-US" dirty="0"/>
              <a:t>To develop this portion of the budget, estimated data is used by the Kentucky Department of Education and the Office of the State Budget Director to build the upcoming two-year cycle of SEEK inputs used in the biennial budget</a:t>
            </a:r>
          </a:p>
          <a:p>
            <a:r>
              <a:rPr lang="en-US" dirty="0"/>
              <a:t>These same SEEK inputs are used by the Governor, House, and Senate to develop their respective versions of the SEEK budget</a:t>
            </a:r>
          </a:p>
          <a:p>
            <a:endParaRPr lang="en-US" dirty="0"/>
          </a:p>
        </p:txBody>
      </p:sp>
    </p:spTree>
    <p:extLst>
      <p:ext uri="{BB962C8B-B14F-4D97-AF65-F5344CB8AC3E}">
        <p14:creationId xmlns:p14="http://schemas.microsoft.com/office/powerpoint/2010/main" val="376676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A4091F-6A07-6F11-2754-8DDF0BC81F96}"/>
              </a:ext>
            </a:extLst>
          </p:cNvPr>
          <p:cNvSpPr>
            <a:spLocks noGrp="1"/>
          </p:cNvSpPr>
          <p:nvPr>
            <p:ph type="title"/>
          </p:nvPr>
        </p:nvSpPr>
        <p:spPr/>
        <p:txBody>
          <a:bodyPr/>
          <a:lstStyle/>
          <a:p>
            <a:pPr algn="ctr"/>
            <a:r>
              <a:rPr lang="en-US" dirty="0"/>
              <a:t>How are projected estimates made?</a:t>
            </a:r>
          </a:p>
        </p:txBody>
      </p:sp>
      <p:sp>
        <p:nvSpPr>
          <p:cNvPr id="3" name="Content Placeholder 2">
            <a:extLst>
              <a:ext uri="{FF2B5EF4-FFF2-40B4-BE49-F238E27FC236}">
                <a16:creationId xmlns:a16="http://schemas.microsoft.com/office/drawing/2014/main" id="{7F7BD98F-521C-DD48-70E5-384C3D3DD51F}"/>
              </a:ext>
            </a:extLst>
          </p:cNvPr>
          <p:cNvSpPr>
            <a:spLocks noGrp="1"/>
          </p:cNvSpPr>
          <p:nvPr>
            <p:ph idx="1"/>
          </p:nvPr>
        </p:nvSpPr>
        <p:spPr>
          <a:xfrm>
            <a:off x="838200" y="1825625"/>
            <a:ext cx="10515600" cy="4351338"/>
          </a:xfrm>
        </p:spPr>
        <p:txBody>
          <a:bodyPr/>
          <a:lstStyle/>
          <a:p>
            <a:r>
              <a:rPr lang="en-US" dirty="0"/>
              <a:t>Economists with the Office of the State Budget Director (OSBD)use a combination of models and 20 years of relevant data to build estimates of SEEK inputs for the upcoming biennium</a:t>
            </a:r>
          </a:p>
          <a:p>
            <a:r>
              <a:rPr lang="en-US" dirty="0"/>
              <a:t>KDE reviews these estimates, provides additional information that may impact these estimates and works with OSBD to finalize these estimates</a:t>
            </a:r>
          </a:p>
          <a:p>
            <a:r>
              <a:rPr lang="en-US" dirty="0"/>
              <a:t>If agreed upon, the estimated SEEK inputs are then used to build SEEK calculations used for budgeting in the next biennium</a:t>
            </a:r>
          </a:p>
          <a:p>
            <a:endParaRPr lang="en-US" dirty="0"/>
          </a:p>
        </p:txBody>
      </p:sp>
    </p:spTree>
    <p:extLst>
      <p:ext uri="{BB962C8B-B14F-4D97-AF65-F5344CB8AC3E}">
        <p14:creationId xmlns:p14="http://schemas.microsoft.com/office/powerpoint/2010/main" val="92600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04D3B-2807-5F4B-4869-46412CC58CA3}"/>
              </a:ext>
            </a:extLst>
          </p:cNvPr>
          <p:cNvSpPr>
            <a:spLocks noGrp="1"/>
          </p:cNvSpPr>
          <p:nvPr>
            <p:ph type="title"/>
          </p:nvPr>
        </p:nvSpPr>
        <p:spPr/>
        <p:txBody>
          <a:bodyPr/>
          <a:lstStyle/>
          <a:p>
            <a:r>
              <a:rPr lang="en-US" dirty="0"/>
              <a:t>What is estimated?</a:t>
            </a:r>
          </a:p>
        </p:txBody>
      </p:sp>
      <p:sp>
        <p:nvSpPr>
          <p:cNvPr id="3" name="Content Placeholder 2">
            <a:extLst>
              <a:ext uri="{FF2B5EF4-FFF2-40B4-BE49-F238E27FC236}">
                <a16:creationId xmlns:a16="http://schemas.microsoft.com/office/drawing/2014/main" id="{F3C212A1-1D85-1139-F712-D4D2D0AB2C5C}"/>
              </a:ext>
            </a:extLst>
          </p:cNvPr>
          <p:cNvSpPr>
            <a:spLocks noGrp="1"/>
          </p:cNvSpPr>
          <p:nvPr>
            <p:ph idx="1"/>
          </p:nvPr>
        </p:nvSpPr>
        <p:spPr/>
        <p:txBody>
          <a:bodyPr/>
          <a:lstStyle/>
          <a:p>
            <a:r>
              <a:rPr lang="en-US" dirty="0"/>
              <a:t>Property Assessments</a:t>
            </a:r>
          </a:p>
          <a:p>
            <a:pPr lvl="1"/>
            <a:r>
              <a:rPr lang="en-US" dirty="0"/>
              <a:t>Real Property</a:t>
            </a:r>
          </a:p>
          <a:p>
            <a:pPr lvl="1"/>
            <a:r>
              <a:rPr lang="en-US" dirty="0"/>
              <a:t>Tangible Property</a:t>
            </a:r>
          </a:p>
          <a:p>
            <a:pPr lvl="1"/>
            <a:r>
              <a:rPr lang="en-US" dirty="0"/>
              <a:t>Motor Vehicle Assessments</a:t>
            </a:r>
          </a:p>
          <a:p>
            <a:r>
              <a:rPr lang="en-US" dirty="0"/>
              <a:t>Aggregate Average Daily Attendance (AADA)</a:t>
            </a:r>
          </a:p>
          <a:p>
            <a:pPr lvl="1"/>
            <a:r>
              <a:rPr lang="en-US" dirty="0"/>
              <a:t>Fall Growth</a:t>
            </a:r>
          </a:p>
          <a:p>
            <a:pPr lvl="1"/>
            <a:r>
              <a:rPr lang="en-US" dirty="0"/>
              <a:t>January Growth</a:t>
            </a:r>
          </a:p>
          <a:p>
            <a:r>
              <a:rPr lang="en-US" dirty="0"/>
              <a:t>At Risk (Free Lunch)</a:t>
            </a:r>
          </a:p>
          <a:p>
            <a:pPr marL="0" indent="0">
              <a:buNone/>
            </a:pPr>
            <a:endParaRPr lang="en-US" dirty="0"/>
          </a:p>
        </p:txBody>
      </p:sp>
    </p:spTree>
    <p:extLst>
      <p:ext uri="{BB962C8B-B14F-4D97-AF65-F5344CB8AC3E}">
        <p14:creationId xmlns:p14="http://schemas.microsoft.com/office/powerpoint/2010/main" val="280924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866CE-2B46-2DB2-8468-954BDA5D19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4C018-EA4F-BB26-C202-207B4286171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81EBA9A-03C1-131C-901D-3AB63130BC24}"/>
              </a:ext>
            </a:extLst>
          </p:cNvPr>
          <p:cNvSpPr>
            <a:spLocks noGrp="1"/>
          </p:cNvSpPr>
          <p:nvPr>
            <p:ph idx="1"/>
          </p:nvPr>
        </p:nvSpPr>
        <p:spPr/>
        <p:txBody>
          <a:bodyPr/>
          <a:lstStyle/>
          <a:p>
            <a:r>
              <a:rPr lang="en-US" dirty="0"/>
              <a:t>Exceptional Child Count (Special Education Population)</a:t>
            </a:r>
          </a:p>
          <a:p>
            <a:pPr lvl="1"/>
            <a:r>
              <a:rPr lang="en-US" dirty="0"/>
              <a:t>Low Incidence/Severe</a:t>
            </a:r>
          </a:p>
          <a:p>
            <a:pPr lvl="1"/>
            <a:r>
              <a:rPr lang="en-US" dirty="0"/>
              <a:t>Moderate Incidence</a:t>
            </a:r>
          </a:p>
          <a:p>
            <a:pPr lvl="1"/>
            <a:r>
              <a:rPr lang="en-US" dirty="0"/>
              <a:t>High Incidence/Speech</a:t>
            </a:r>
          </a:p>
          <a:p>
            <a:r>
              <a:rPr lang="en-US" dirty="0"/>
              <a:t>Home/Hospital Count</a:t>
            </a:r>
          </a:p>
          <a:p>
            <a:r>
              <a:rPr lang="en-US" dirty="0"/>
              <a:t>Limited English Proficiency Students</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2498603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E10F-E140-6727-412D-B0FFF715B384}"/>
              </a:ext>
            </a:extLst>
          </p:cNvPr>
          <p:cNvSpPr>
            <a:spLocks noGrp="1"/>
          </p:cNvSpPr>
          <p:nvPr>
            <p:ph type="title"/>
          </p:nvPr>
        </p:nvSpPr>
        <p:spPr/>
        <p:txBody>
          <a:bodyPr/>
          <a:lstStyle/>
          <a:p>
            <a:r>
              <a:rPr lang="en-US" dirty="0"/>
              <a:t>What can impact these estimates?</a:t>
            </a:r>
          </a:p>
        </p:txBody>
      </p:sp>
      <p:sp>
        <p:nvSpPr>
          <p:cNvPr id="3" name="Content Placeholder 2">
            <a:extLst>
              <a:ext uri="{FF2B5EF4-FFF2-40B4-BE49-F238E27FC236}">
                <a16:creationId xmlns:a16="http://schemas.microsoft.com/office/drawing/2014/main" id="{334B0CD6-7155-88BB-4C80-387B79F2F404}"/>
              </a:ext>
            </a:extLst>
          </p:cNvPr>
          <p:cNvSpPr>
            <a:spLocks noGrp="1"/>
          </p:cNvSpPr>
          <p:nvPr>
            <p:ph idx="1"/>
          </p:nvPr>
        </p:nvSpPr>
        <p:spPr>
          <a:xfrm>
            <a:off x="838200" y="1489075"/>
            <a:ext cx="10515600" cy="4351338"/>
          </a:xfrm>
        </p:spPr>
        <p:txBody>
          <a:bodyPr>
            <a:normAutofit fontScale="55000" lnSpcReduction="20000"/>
          </a:bodyPr>
          <a:lstStyle/>
          <a:p>
            <a:r>
              <a:rPr lang="en-US" dirty="0"/>
              <a:t>Population shifts </a:t>
            </a:r>
          </a:p>
          <a:p>
            <a:r>
              <a:rPr lang="en-US" dirty="0"/>
              <a:t>Open enrollment</a:t>
            </a:r>
          </a:p>
          <a:p>
            <a:r>
              <a:rPr lang="en-US" dirty="0"/>
              <a:t>Birth rates</a:t>
            </a:r>
          </a:p>
          <a:p>
            <a:r>
              <a:rPr lang="en-US" dirty="0"/>
              <a:t>Attendance percentage</a:t>
            </a:r>
          </a:p>
          <a:p>
            <a:r>
              <a:rPr lang="en-US" dirty="0"/>
              <a:t>Weather</a:t>
            </a:r>
          </a:p>
          <a:p>
            <a:r>
              <a:rPr lang="en-US" dirty="0"/>
              <a:t>Poverty</a:t>
            </a:r>
          </a:p>
          <a:p>
            <a:r>
              <a:rPr lang="en-US" dirty="0"/>
              <a:t>Illness</a:t>
            </a:r>
          </a:p>
          <a:p>
            <a:r>
              <a:rPr lang="en-US" dirty="0"/>
              <a:t>Pandemics</a:t>
            </a:r>
          </a:p>
          <a:p>
            <a:r>
              <a:rPr lang="en-US" dirty="0"/>
              <a:t>Property transactions</a:t>
            </a:r>
          </a:p>
          <a:p>
            <a:r>
              <a:rPr lang="en-US" dirty="0"/>
              <a:t>Tangible property (equipment) being moved in and/or out of districts</a:t>
            </a:r>
          </a:p>
          <a:p>
            <a:r>
              <a:rPr lang="en-US" dirty="0"/>
              <a:t>Economic Development</a:t>
            </a:r>
          </a:p>
          <a:p>
            <a:r>
              <a:rPr lang="en-US" dirty="0"/>
              <a:t>Virtual Schools</a:t>
            </a:r>
          </a:p>
          <a:p>
            <a:r>
              <a:rPr lang="en-US" dirty="0"/>
              <a:t>Changes in state or federal education law</a:t>
            </a:r>
          </a:p>
          <a:p>
            <a:r>
              <a:rPr lang="en-US" dirty="0"/>
              <a:t>National, State, and Local economic factors</a:t>
            </a:r>
          </a:p>
          <a:p>
            <a:endParaRPr lang="en-US" dirty="0"/>
          </a:p>
        </p:txBody>
      </p:sp>
    </p:spTree>
    <p:extLst>
      <p:ext uri="{BB962C8B-B14F-4D97-AF65-F5344CB8AC3E}">
        <p14:creationId xmlns:p14="http://schemas.microsoft.com/office/powerpoint/2010/main" val="216706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96C906-F87A-515C-9F1F-CBC0DA9990AC}"/>
              </a:ext>
            </a:extLst>
          </p:cNvPr>
          <p:cNvSpPr>
            <a:spLocks noGrp="1"/>
          </p:cNvSpPr>
          <p:nvPr>
            <p:ph type="title"/>
          </p:nvPr>
        </p:nvSpPr>
        <p:spPr/>
        <p:txBody>
          <a:bodyPr/>
          <a:lstStyle/>
          <a:p>
            <a:endParaRPr lang="en-US"/>
          </a:p>
        </p:txBody>
      </p:sp>
      <p:graphicFrame>
        <p:nvGraphicFramePr>
          <p:cNvPr id="5" name="Table 4">
            <a:extLst>
              <a:ext uri="{FF2B5EF4-FFF2-40B4-BE49-F238E27FC236}">
                <a16:creationId xmlns:a16="http://schemas.microsoft.com/office/drawing/2014/main" id="{F82313F1-A3C0-685F-1F61-61AC115D2F8A}"/>
              </a:ext>
            </a:extLst>
          </p:cNvPr>
          <p:cNvGraphicFramePr>
            <a:graphicFrameLocks noGrp="1"/>
          </p:cNvGraphicFramePr>
          <p:nvPr>
            <p:extLst>
              <p:ext uri="{D42A27DB-BD31-4B8C-83A1-F6EECF244321}">
                <p14:modId xmlns:p14="http://schemas.microsoft.com/office/powerpoint/2010/main" val="3517119827"/>
              </p:ext>
            </p:extLst>
          </p:nvPr>
        </p:nvGraphicFramePr>
        <p:xfrm>
          <a:off x="882650" y="795059"/>
          <a:ext cx="9861550" cy="5442349"/>
        </p:xfrm>
        <a:graphic>
          <a:graphicData uri="http://schemas.openxmlformats.org/drawingml/2006/table">
            <a:tbl>
              <a:tblPr/>
              <a:tblGrid>
                <a:gridCol w="2951168">
                  <a:extLst>
                    <a:ext uri="{9D8B030D-6E8A-4147-A177-3AD203B41FA5}">
                      <a16:colId xmlns:a16="http://schemas.microsoft.com/office/drawing/2014/main" val="4049123563"/>
                    </a:ext>
                  </a:extLst>
                </a:gridCol>
                <a:gridCol w="2182376">
                  <a:extLst>
                    <a:ext uri="{9D8B030D-6E8A-4147-A177-3AD203B41FA5}">
                      <a16:colId xmlns:a16="http://schemas.microsoft.com/office/drawing/2014/main" val="2162020248"/>
                    </a:ext>
                  </a:extLst>
                </a:gridCol>
                <a:gridCol w="731592">
                  <a:extLst>
                    <a:ext uri="{9D8B030D-6E8A-4147-A177-3AD203B41FA5}">
                      <a16:colId xmlns:a16="http://schemas.microsoft.com/office/drawing/2014/main" val="3361909727"/>
                    </a:ext>
                  </a:extLst>
                </a:gridCol>
                <a:gridCol w="669593">
                  <a:extLst>
                    <a:ext uri="{9D8B030D-6E8A-4147-A177-3AD203B41FA5}">
                      <a16:colId xmlns:a16="http://schemas.microsoft.com/office/drawing/2014/main" val="3052966963"/>
                    </a:ext>
                  </a:extLst>
                </a:gridCol>
                <a:gridCol w="932871">
                  <a:extLst>
                    <a:ext uri="{9D8B030D-6E8A-4147-A177-3AD203B41FA5}">
                      <a16:colId xmlns:a16="http://schemas.microsoft.com/office/drawing/2014/main" val="1134309732"/>
                    </a:ext>
                  </a:extLst>
                </a:gridCol>
                <a:gridCol w="138477">
                  <a:extLst>
                    <a:ext uri="{9D8B030D-6E8A-4147-A177-3AD203B41FA5}">
                      <a16:colId xmlns:a16="http://schemas.microsoft.com/office/drawing/2014/main" val="705136443"/>
                    </a:ext>
                  </a:extLst>
                </a:gridCol>
                <a:gridCol w="640587">
                  <a:extLst>
                    <a:ext uri="{9D8B030D-6E8A-4147-A177-3AD203B41FA5}">
                      <a16:colId xmlns:a16="http://schemas.microsoft.com/office/drawing/2014/main" val="861478185"/>
                    </a:ext>
                  </a:extLst>
                </a:gridCol>
                <a:gridCol w="177804">
                  <a:extLst>
                    <a:ext uri="{9D8B030D-6E8A-4147-A177-3AD203B41FA5}">
                      <a16:colId xmlns:a16="http://schemas.microsoft.com/office/drawing/2014/main" val="1615732285"/>
                    </a:ext>
                  </a:extLst>
                </a:gridCol>
                <a:gridCol w="788632">
                  <a:extLst>
                    <a:ext uri="{9D8B030D-6E8A-4147-A177-3AD203B41FA5}">
                      <a16:colId xmlns:a16="http://schemas.microsoft.com/office/drawing/2014/main" val="1946909484"/>
                    </a:ext>
                  </a:extLst>
                </a:gridCol>
                <a:gridCol w="648450">
                  <a:extLst>
                    <a:ext uri="{9D8B030D-6E8A-4147-A177-3AD203B41FA5}">
                      <a16:colId xmlns:a16="http://schemas.microsoft.com/office/drawing/2014/main" val="4193033021"/>
                    </a:ext>
                  </a:extLst>
                </a:gridCol>
              </a:tblGrid>
              <a:tr h="243355">
                <a:tc>
                  <a:txBody>
                    <a:bodyPr/>
                    <a:lstStyle/>
                    <a:p>
                      <a:pPr algn="l" fontAlgn="b"/>
                      <a:endParaRPr lang="en-US" sz="1200" b="0" i="0" u="none" strike="noStrike">
                        <a:solidFill>
                          <a:srgbClr val="000000"/>
                        </a:solidFill>
                        <a:effectLst/>
                        <a:latin typeface="Times New Roman" panose="02020603050405020304" pitchFamily="18" charset="0"/>
                      </a:endParaRPr>
                    </a:p>
                  </a:txBody>
                  <a:tcPr marL="6705" marR="6705" marT="6705" marB="0" anchor="b">
                    <a:lnL>
                      <a:noFill/>
                    </a:lnL>
                    <a:lnR w="12700" cap="flat" cmpd="sng" algn="ctr">
                      <a:solidFill>
                        <a:srgbClr val="000000"/>
                      </a:solidFill>
                      <a:prstDash val="solid"/>
                      <a:round/>
                      <a:headEnd type="none" w="med" len="med"/>
                      <a:tailEnd type="none" w="med" len="med"/>
                    </a:lnR>
                    <a:lnT>
                      <a:noFill/>
                    </a:lnT>
                    <a:lnB>
                      <a:noFill/>
                    </a:lnB>
                    <a:noFill/>
                  </a:tcPr>
                </a:tc>
                <a:tc rowSpan="2">
                  <a:txBody>
                    <a:bodyPr/>
                    <a:lstStyle/>
                    <a:p>
                      <a:pPr algn="ctr" fontAlgn="ctr"/>
                      <a:r>
                        <a:rPr lang="en-US" sz="1200" b="1" i="0" u="none" strike="noStrike" dirty="0">
                          <a:solidFill>
                            <a:srgbClr val="000000"/>
                          </a:solidFill>
                          <a:effectLst/>
                          <a:latin typeface="Times New Roman" panose="02020603050405020304" pitchFamily="18" charset="0"/>
                        </a:rPr>
                        <a:t>2024-2026 Biennial Budget</a:t>
                      </a:r>
                    </a:p>
                    <a:p>
                      <a:pPr algn="ctr" fontAlgn="ctr"/>
                      <a:r>
                        <a:rPr lang="en-US" sz="1200" b="1" i="0" u="none" strike="noStrike" dirty="0">
                          <a:solidFill>
                            <a:srgbClr val="000000"/>
                          </a:solidFill>
                          <a:effectLst/>
                          <a:latin typeface="Times New Roman" panose="02020603050405020304" pitchFamily="18" charset="0"/>
                        </a:rPr>
                        <a:t>September 2023-April 2024</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gridSpan="3">
                  <a:txBody>
                    <a:bodyPr/>
                    <a:lstStyle/>
                    <a:p>
                      <a:pPr algn="ctr" fontAlgn="ctr"/>
                      <a:r>
                        <a:rPr lang="en-US" sz="1200" b="1" i="0" u="none" strike="noStrike">
                          <a:solidFill>
                            <a:srgbClr val="000000"/>
                          </a:solidFill>
                          <a:effectLst/>
                          <a:latin typeface="Times New Roman" panose="02020603050405020304" pitchFamily="18" charset="0"/>
                        </a:rPr>
                        <a:t>2024-2025 SEEK Funding Calculation</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hMerge="1">
                  <a:txBody>
                    <a:bodyPr/>
                    <a:lstStyle/>
                    <a:p>
                      <a:endParaRPr lang="en-US"/>
                    </a:p>
                  </a:txBody>
                  <a:tcPr/>
                </a:tc>
                <a:tc rowSpan="2" hMerge="1">
                  <a:txBody>
                    <a:bodyPr/>
                    <a:lstStyle/>
                    <a:p>
                      <a:endParaRPr lang="en-US"/>
                    </a:p>
                  </a:txBody>
                  <a:tcPr/>
                </a:tc>
                <a:tc rowSpan="2" gridSpan="5">
                  <a:txBody>
                    <a:bodyPr/>
                    <a:lstStyle/>
                    <a:p>
                      <a:pPr algn="ctr" fontAlgn="ctr"/>
                      <a:r>
                        <a:rPr lang="en-US" sz="1200" b="1" i="0" u="none" strike="noStrike" dirty="0">
                          <a:solidFill>
                            <a:srgbClr val="000000"/>
                          </a:solidFill>
                          <a:effectLst/>
                          <a:latin typeface="Times New Roman" panose="02020603050405020304" pitchFamily="18" charset="0"/>
                        </a:rPr>
                        <a:t>2025-2026 SEEK Funding Calculation</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hMerge="1">
                  <a:txBody>
                    <a:bodyPr/>
                    <a:lstStyle/>
                    <a:p>
                      <a:pPr algn="ctr" fontAlgn="ctr"/>
                      <a:r>
                        <a:rPr lang="en-US" sz="1200" b="1" i="0" u="none" strike="noStrike">
                          <a:solidFill>
                            <a:srgbClr val="000000"/>
                          </a:solidFill>
                          <a:effectLst/>
                          <a:latin typeface="Times New Roman" panose="02020603050405020304" pitchFamily="18" charset="0"/>
                        </a:rPr>
                        <a:t>2025-2026 SEEK Funding Calculation</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657418179"/>
                  </a:ext>
                </a:extLst>
              </a:tr>
              <a:tr h="251467">
                <a:tc>
                  <a:txBody>
                    <a:bodyPr/>
                    <a:lstStyle/>
                    <a:p>
                      <a:pPr algn="l" fontAlgn="b"/>
                      <a:endParaRPr lang="en-US" sz="1200" b="0" i="0" u="none" strike="noStrike">
                        <a:solidFill>
                          <a:srgbClr val="000000"/>
                        </a:solidFill>
                        <a:effectLst/>
                        <a:latin typeface="Times New Roman" panose="02020603050405020304" pitchFamily="18" charset="0"/>
                      </a:endParaRPr>
                    </a:p>
                  </a:txBody>
                  <a:tcPr marL="6705" marR="6705" marT="6705" marB="0" anchor="b">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946323980"/>
                  </a:ext>
                </a:extLst>
              </a:tr>
              <a:tr h="259519">
                <a:tc>
                  <a:txBody>
                    <a:bodyPr/>
                    <a:lstStyle/>
                    <a:p>
                      <a:pPr algn="l" fontAlgn="ctr"/>
                      <a:r>
                        <a:rPr lang="en-US" sz="1200" b="1" i="0" u="none" strike="noStrike">
                          <a:solidFill>
                            <a:srgbClr val="000000"/>
                          </a:solidFill>
                          <a:effectLst/>
                          <a:latin typeface="Aptos Narrow" panose="020B0004020202020204" pitchFamily="34" charset="0"/>
                        </a:rPr>
                        <a:t>Aggregate Average Daily Attendance</a:t>
                      </a:r>
                    </a:p>
                  </a:txBody>
                  <a:tcPr marL="6705" marR="6705" marT="6705"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endParaRPr lang="en-US" sz="1200" b="1" i="0" u="none" strike="noStrike" dirty="0">
                        <a:solidFill>
                          <a:srgbClr val="000000"/>
                        </a:solidFill>
                        <a:effectLst/>
                        <a:latin typeface="Aptos Narrow" panose="020B0004020202020204" pitchFamily="34" charset="0"/>
                      </a:endParaRP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1-Aug-24</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n-US" sz="1200" b="0" i="0" u="none" strike="noStrike" dirty="0">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n-US" sz="1200" b="0" i="0" u="none" strike="noStrike">
                          <a:solidFill>
                            <a:srgbClr val="000000"/>
                          </a:solidFill>
                          <a:effectLst/>
                          <a:latin typeface="Aptos Narrow" panose="020B0004020202020204" pitchFamily="34" charset="0"/>
                        </a:rPr>
                        <a:t>1-Aug-25</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hMerge="1">
                  <a:txBody>
                    <a:bodyPr/>
                    <a:lstStyle/>
                    <a:p>
                      <a:pPr algn="ctr" fontAlgn="ctr"/>
                      <a:r>
                        <a:rPr lang="en-US" sz="1200" b="0" i="0" u="none" strike="noStrike">
                          <a:solidFill>
                            <a:srgbClr val="000000"/>
                          </a:solidFill>
                          <a:effectLst/>
                          <a:latin typeface="Aptos Narrow" panose="020B0004020202020204" pitchFamily="34" charset="0"/>
                        </a:rPr>
                        <a:t>1-Aug-25</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0379505"/>
                  </a:ext>
                </a:extLst>
              </a:tr>
              <a:tr h="251467">
                <a:tc>
                  <a:txBody>
                    <a:bodyPr/>
                    <a:lstStyle/>
                    <a:p>
                      <a:pPr algn="l" fontAlgn="ctr"/>
                      <a:r>
                        <a:rPr lang="en-US" sz="1200" b="1" i="0" u="none" strike="noStrike">
                          <a:solidFill>
                            <a:srgbClr val="000000"/>
                          </a:solidFill>
                          <a:effectLst/>
                          <a:latin typeface="Aptos Narrow" panose="020B0004020202020204" pitchFamily="34" charset="0"/>
                        </a:rPr>
                        <a:t>Fall Growth Factor</a:t>
                      </a:r>
                    </a:p>
                  </a:txBody>
                  <a:tcPr marL="6705" marR="6705" marT="6705" marB="0" anchor="ctr">
                    <a:lnL>
                      <a:noFill/>
                    </a:lnL>
                    <a:lnR w="12700" cap="flat" cmpd="sng" algn="ctr">
                      <a:solidFill>
                        <a:srgbClr val="000000"/>
                      </a:solidFill>
                      <a:prstDash val="solid"/>
                      <a:round/>
                      <a:headEnd type="none" w="med" len="med"/>
                      <a:tailEnd type="none" w="med" len="med"/>
                    </a:lnR>
                    <a:lnT>
                      <a:noFill/>
                    </a:lnT>
                    <a:lnB>
                      <a:noFill/>
                    </a:lnB>
                    <a:noFill/>
                  </a:tcPr>
                </a:tc>
                <a:tc rowSpan="11">
                  <a:txBody>
                    <a:bodyPr/>
                    <a:lstStyle/>
                    <a:p>
                      <a:pPr algn="ctr" fontAlgn="ctr"/>
                      <a:r>
                        <a:rPr lang="en-US" sz="1200" b="1" i="0" u="none" strike="noStrike" dirty="0">
                          <a:solidFill>
                            <a:srgbClr val="000000"/>
                          </a:solidFill>
                          <a:effectLst/>
                          <a:latin typeface="Aptos Narrow" panose="020B0004020202020204" pitchFamily="34" charset="0"/>
                        </a:rPr>
                        <a:t>Estimated SEEK Data Used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1-Dec-24</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gridSpan="2">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1-Dec-25</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extLst>
                  <a:ext uri="{0D108BD9-81ED-4DB2-BD59-A6C34878D82A}">
                    <a16:rowId xmlns:a16="http://schemas.microsoft.com/office/drawing/2014/main" val="2857844108"/>
                  </a:ext>
                </a:extLst>
              </a:tr>
              <a:tr h="275803">
                <a:tc>
                  <a:txBody>
                    <a:bodyPr/>
                    <a:lstStyle/>
                    <a:p>
                      <a:pPr algn="l" fontAlgn="ctr"/>
                      <a:r>
                        <a:rPr lang="en-US" sz="1200" b="1" i="0" u="none" strike="noStrike">
                          <a:solidFill>
                            <a:srgbClr val="000000"/>
                          </a:solidFill>
                          <a:effectLst/>
                          <a:latin typeface="Aptos Narrow" panose="020B0004020202020204" pitchFamily="34" charset="0"/>
                        </a:rPr>
                        <a:t>January Growth Factor</a:t>
                      </a:r>
                      <a:r>
                        <a:rPr lang="en-US" sz="1200" b="1" i="0" u="none" strike="noStrike" baseline="30000">
                          <a:solidFill>
                            <a:srgbClr val="000000"/>
                          </a:solidFill>
                          <a:effectLst/>
                          <a:latin typeface="Aptos Narrow" panose="020B0004020202020204" pitchFamily="34" charset="0"/>
                        </a:rPr>
                        <a:t>1</a:t>
                      </a:r>
                      <a:endParaRPr lang="en-US" sz="1200" b="1" i="0" u="none" strike="noStrike">
                        <a:solidFill>
                          <a:srgbClr val="000000"/>
                        </a:solidFill>
                        <a:effectLst/>
                        <a:latin typeface="Aptos Narrow" panose="020B0004020202020204" pitchFamily="34" charset="0"/>
                      </a:endParaRPr>
                    </a:p>
                  </a:txBody>
                  <a:tcPr marL="6705" marR="6705" marT="6705"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1-Mar-25</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gridSpan="2">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1-Mar-26</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extLst>
                  <a:ext uri="{0D108BD9-81ED-4DB2-BD59-A6C34878D82A}">
                    <a16:rowId xmlns:a16="http://schemas.microsoft.com/office/drawing/2014/main" val="2406404502"/>
                  </a:ext>
                </a:extLst>
              </a:tr>
              <a:tr h="275803">
                <a:tc>
                  <a:txBody>
                    <a:bodyPr/>
                    <a:lstStyle/>
                    <a:p>
                      <a:pPr algn="l" fontAlgn="ctr"/>
                      <a:r>
                        <a:rPr lang="en-US" sz="1200" b="1" i="0" u="none" strike="noStrike">
                          <a:solidFill>
                            <a:srgbClr val="000000"/>
                          </a:solidFill>
                          <a:effectLst/>
                          <a:latin typeface="Aptos Narrow" panose="020B0004020202020204" pitchFamily="34" charset="0"/>
                        </a:rPr>
                        <a:t>Property Assessments</a:t>
                      </a:r>
                      <a:r>
                        <a:rPr lang="en-US" sz="1200" b="1" i="0" u="none" strike="noStrike" baseline="30000">
                          <a:solidFill>
                            <a:srgbClr val="000000"/>
                          </a:solidFill>
                          <a:effectLst/>
                          <a:latin typeface="Aptos Narrow" panose="020B0004020202020204" pitchFamily="34" charset="0"/>
                        </a:rPr>
                        <a:t>2</a:t>
                      </a:r>
                      <a:endParaRPr lang="en-US" sz="1200" b="1" i="0" u="none" strike="noStrike">
                        <a:solidFill>
                          <a:srgbClr val="000000"/>
                        </a:solidFill>
                        <a:effectLst/>
                        <a:latin typeface="Aptos Narrow" panose="020B0004020202020204" pitchFamily="34" charset="0"/>
                      </a:endParaRPr>
                    </a:p>
                  </a:txBody>
                  <a:tcPr marL="6705" marR="6705" marT="6705"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1-Oct-24</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n-US" sz="1200" b="0" i="0" u="none" strike="noStrike">
                          <a:solidFill>
                            <a:srgbClr val="000000"/>
                          </a:solidFill>
                          <a:effectLst/>
                          <a:latin typeface="Aptos Narrow" panose="020B0004020202020204" pitchFamily="34" charset="0"/>
                        </a:rPr>
                        <a:t>1-Oct-25</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hMerge="1">
                  <a:txBody>
                    <a:bodyPr/>
                    <a:lstStyle/>
                    <a:p>
                      <a:pPr algn="ctr" fontAlgn="ctr"/>
                      <a:r>
                        <a:rPr lang="en-US" sz="1200" b="0" i="0" u="none" strike="noStrike">
                          <a:solidFill>
                            <a:srgbClr val="000000"/>
                          </a:solidFill>
                          <a:effectLst/>
                          <a:latin typeface="Aptos Narrow" panose="020B0004020202020204" pitchFamily="34" charset="0"/>
                        </a:rPr>
                        <a:t>1-Oct-25</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4270844"/>
                  </a:ext>
                </a:extLst>
              </a:tr>
              <a:tr h="251467">
                <a:tc>
                  <a:txBody>
                    <a:bodyPr/>
                    <a:lstStyle/>
                    <a:p>
                      <a:pPr algn="l" fontAlgn="ctr"/>
                      <a:r>
                        <a:rPr lang="en-US" sz="1200" b="1" i="0" u="none" strike="noStrike">
                          <a:solidFill>
                            <a:srgbClr val="000000"/>
                          </a:solidFill>
                          <a:effectLst/>
                          <a:latin typeface="Aptos Narrow" panose="020B0004020202020204" pitchFamily="34" charset="0"/>
                        </a:rPr>
                        <a:t>At Risk (Free Lunch)</a:t>
                      </a:r>
                    </a:p>
                  </a:txBody>
                  <a:tcPr marL="6705" marR="6705" marT="6705"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1-Aug-24</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algn="ctr" fontAlgn="ctr"/>
                      <a:r>
                        <a:rPr lang="en-US" sz="1200" b="0" i="0" u="none" strike="noStrike" dirty="0">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n-US" sz="1200" b="0" i="0" u="none" strike="noStrike">
                          <a:solidFill>
                            <a:srgbClr val="000000"/>
                          </a:solidFill>
                          <a:effectLst/>
                          <a:latin typeface="Aptos Narrow" panose="020B0004020202020204" pitchFamily="34" charset="0"/>
                        </a:rPr>
                        <a:t>1-Aug-25</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hMerge="1">
                  <a:txBody>
                    <a:bodyPr/>
                    <a:lstStyle/>
                    <a:p>
                      <a:pPr algn="ctr" fontAlgn="ctr"/>
                      <a:r>
                        <a:rPr lang="en-US" sz="1200" b="0" i="0" u="none" strike="noStrike">
                          <a:solidFill>
                            <a:srgbClr val="000000"/>
                          </a:solidFill>
                          <a:effectLst/>
                          <a:latin typeface="Aptos Narrow" panose="020B0004020202020204" pitchFamily="34" charset="0"/>
                        </a:rPr>
                        <a:t>1-Aug-25</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2685369"/>
                  </a:ext>
                </a:extLst>
              </a:tr>
              <a:tr h="251467">
                <a:tc>
                  <a:txBody>
                    <a:bodyPr/>
                    <a:lstStyle/>
                    <a:p>
                      <a:pPr algn="l" fontAlgn="ctr"/>
                      <a:r>
                        <a:rPr lang="en-US" sz="1200" b="1" i="0" u="none" strike="noStrike">
                          <a:solidFill>
                            <a:srgbClr val="000000"/>
                          </a:solidFill>
                          <a:effectLst/>
                          <a:latin typeface="Aptos Narrow" panose="020B0004020202020204" pitchFamily="34" charset="0"/>
                        </a:rPr>
                        <a:t>Exceptional Child Count</a:t>
                      </a:r>
                    </a:p>
                  </a:txBody>
                  <a:tcPr marL="6705" marR="6705" marT="6705"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tc>
                  <a:txBody>
                    <a:bodyPr/>
                    <a:lstStyle/>
                    <a:p>
                      <a:pPr algn="ctr" fontAlgn="ctr"/>
                      <a:r>
                        <a:rPr lang="en-US" sz="1200" b="0" i="0" u="none" strike="noStrike">
                          <a:solidFill>
                            <a:srgbClr val="000000"/>
                          </a:solidFill>
                          <a:effectLst/>
                          <a:latin typeface="Aptos Narrow" panose="020B0004020202020204" pitchFamily="34" charset="0"/>
                        </a:rPr>
                        <a:t>1-Feb-24</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n-US" sz="1200" b="0" i="0" u="none" strike="noStrike">
                          <a:solidFill>
                            <a:srgbClr val="000000"/>
                          </a:solidFill>
                          <a:effectLst/>
                          <a:latin typeface="Aptos Narrow" panose="020B0004020202020204" pitchFamily="34" charset="0"/>
                        </a:rPr>
                        <a:t>1-Feb-25</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hMerge="1">
                  <a:txBody>
                    <a:bodyPr/>
                    <a:lstStyle/>
                    <a:p>
                      <a:pPr algn="ctr" fontAlgn="ctr"/>
                      <a:r>
                        <a:rPr lang="en-US" sz="1200" b="0" i="0" u="none" strike="noStrike">
                          <a:solidFill>
                            <a:srgbClr val="000000"/>
                          </a:solidFill>
                          <a:effectLst/>
                          <a:latin typeface="Aptos Narrow" panose="020B0004020202020204" pitchFamily="34" charset="0"/>
                        </a:rPr>
                        <a:t>1-Feb-25</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gridSpan="2">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573912"/>
                  </a:ext>
                </a:extLst>
              </a:tr>
              <a:tr h="251467">
                <a:tc>
                  <a:txBody>
                    <a:bodyPr/>
                    <a:lstStyle/>
                    <a:p>
                      <a:pPr algn="l" fontAlgn="ctr"/>
                      <a:r>
                        <a:rPr lang="en-US" sz="1200" b="1" i="0" u="none" strike="noStrike">
                          <a:solidFill>
                            <a:srgbClr val="000000"/>
                          </a:solidFill>
                          <a:effectLst/>
                          <a:latin typeface="Aptos Narrow" panose="020B0004020202020204" pitchFamily="34" charset="0"/>
                        </a:rPr>
                        <a:t>Home/Hospital</a:t>
                      </a:r>
                    </a:p>
                  </a:txBody>
                  <a:tcPr marL="6705" marR="6705" marT="6705"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1-Aug-24</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n-US" sz="1200" b="0" i="0" u="none" strike="noStrike">
                          <a:solidFill>
                            <a:srgbClr val="000000"/>
                          </a:solidFill>
                          <a:effectLst/>
                          <a:latin typeface="Aptos Narrow" panose="020B0004020202020204" pitchFamily="34" charset="0"/>
                        </a:rPr>
                        <a:t>1-Aug-25</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hMerge="1">
                  <a:txBody>
                    <a:bodyPr/>
                    <a:lstStyle/>
                    <a:p>
                      <a:pPr algn="ctr" fontAlgn="ctr"/>
                      <a:r>
                        <a:rPr lang="en-US" sz="1200" b="0" i="0" u="none" strike="noStrike">
                          <a:solidFill>
                            <a:srgbClr val="000000"/>
                          </a:solidFill>
                          <a:effectLst/>
                          <a:latin typeface="Aptos Narrow" panose="020B0004020202020204" pitchFamily="34" charset="0"/>
                        </a:rPr>
                        <a:t>1-Aug-25</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2868102"/>
                  </a:ext>
                </a:extLst>
              </a:tr>
              <a:tr h="251467">
                <a:tc>
                  <a:txBody>
                    <a:bodyPr/>
                    <a:lstStyle/>
                    <a:p>
                      <a:pPr algn="l" fontAlgn="ctr"/>
                      <a:r>
                        <a:rPr lang="en-US" sz="1200" b="1" i="0" u="none" strike="noStrike">
                          <a:solidFill>
                            <a:srgbClr val="000000"/>
                          </a:solidFill>
                          <a:effectLst/>
                          <a:latin typeface="Aptos Narrow" panose="020B0004020202020204" pitchFamily="34" charset="0"/>
                        </a:rPr>
                        <a:t>Limited English Proficiency </a:t>
                      </a:r>
                    </a:p>
                  </a:txBody>
                  <a:tcPr marL="6705" marR="6705" marT="6705"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15-Aug-24</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n-US" sz="1200" b="0" i="0" u="none" strike="noStrike">
                          <a:solidFill>
                            <a:srgbClr val="000000"/>
                          </a:solidFill>
                          <a:effectLst/>
                          <a:latin typeface="Aptos Narrow" panose="020B0004020202020204" pitchFamily="34" charset="0"/>
                        </a:rPr>
                        <a:t>15-Aug-25</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hMerge="1">
                  <a:txBody>
                    <a:bodyPr/>
                    <a:lstStyle/>
                    <a:p>
                      <a:pPr algn="ctr" fontAlgn="ctr"/>
                      <a:r>
                        <a:rPr lang="en-US" sz="1200" b="0" i="0" u="none" strike="noStrike">
                          <a:solidFill>
                            <a:srgbClr val="000000"/>
                          </a:solidFill>
                          <a:effectLst/>
                          <a:latin typeface="Aptos Narrow" panose="020B0004020202020204" pitchFamily="34" charset="0"/>
                        </a:rPr>
                        <a:t>15-Aug-25</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2364368"/>
                  </a:ext>
                </a:extLst>
              </a:tr>
              <a:tr h="251467">
                <a:tc>
                  <a:txBody>
                    <a:bodyPr/>
                    <a:lstStyle/>
                    <a:p>
                      <a:pPr algn="l" fontAlgn="ctr"/>
                      <a:r>
                        <a:rPr lang="en-US" sz="1200" b="1" i="0" u="none" strike="noStrike">
                          <a:solidFill>
                            <a:srgbClr val="000000"/>
                          </a:solidFill>
                          <a:effectLst/>
                          <a:latin typeface="Aptos Narrow" panose="020B0004020202020204" pitchFamily="34" charset="0"/>
                        </a:rPr>
                        <a:t>Early Graduation/KHEAA </a:t>
                      </a:r>
                    </a:p>
                  </a:txBody>
                  <a:tcPr marL="6705" marR="6705" marT="6705"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1-Mar-25</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gridSpan="2">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1-Mar-26</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extLst>
                  <a:ext uri="{0D108BD9-81ED-4DB2-BD59-A6C34878D82A}">
                    <a16:rowId xmlns:a16="http://schemas.microsoft.com/office/drawing/2014/main" val="3256030231"/>
                  </a:ext>
                </a:extLst>
              </a:tr>
              <a:tr h="275803">
                <a:tc>
                  <a:txBody>
                    <a:bodyPr/>
                    <a:lstStyle/>
                    <a:p>
                      <a:pPr algn="l" fontAlgn="ctr"/>
                      <a:r>
                        <a:rPr lang="en-US" sz="1200" b="1" i="0" u="none" strike="noStrike">
                          <a:solidFill>
                            <a:srgbClr val="000000"/>
                          </a:solidFill>
                          <a:effectLst/>
                          <a:latin typeface="Aptos Narrow" panose="020B0004020202020204" pitchFamily="34" charset="0"/>
                        </a:rPr>
                        <a:t>Transportation</a:t>
                      </a:r>
                      <a:r>
                        <a:rPr lang="en-US" sz="1200" b="1" i="0" u="none" strike="noStrike" baseline="30000">
                          <a:solidFill>
                            <a:srgbClr val="000000"/>
                          </a:solidFill>
                          <a:effectLst/>
                          <a:latin typeface="Aptos Narrow" panose="020B0004020202020204" pitchFamily="34" charset="0"/>
                        </a:rPr>
                        <a:t>3</a:t>
                      </a:r>
                      <a:endParaRPr lang="en-US" sz="1200" b="1" i="0" u="none" strike="noStrike">
                        <a:solidFill>
                          <a:srgbClr val="000000"/>
                        </a:solidFill>
                        <a:effectLst/>
                        <a:latin typeface="Aptos Narrow" panose="020B0004020202020204" pitchFamily="34" charset="0"/>
                      </a:endParaRPr>
                    </a:p>
                  </a:txBody>
                  <a:tcPr marL="6705" marR="6705" marT="6705"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1-Mar-25</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gridSpan="2">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1-Mar-26</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extLst>
                  <a:ext uri="{0D108BD9-81ED-4DB2-BD59-A6C34878D82A}">
                    <a16:rowId xmlns:a16="http://schemas.microsoft.com/office/drawing/2014/main" val="3763221710"/>
                  </a:ext>
                </a:extLst>
              </a:tr>
              <a:tr h="275803">
                <a:tc>
                  <a:txBody>
                    <a:bodyPr/>
                    <a:lstStyle/>
                    <a:p>
                      <a:pPr algn="l" fontAlgn="ctr"/>
                      <a:r>
                        <a:rPr lang="en-US" sz="1200" b="1" i="0" u="none" strike="noStrike">
                          <a:solidFill>
                            <a:srgbClr val="000000"/>
                          </a:solidFill>
                          <a:effectLst/>
                          <a:latin typeface="Aptos Narrow" panose="020B0004020202020204" pitchFamily="34" charset="0"/>
                        </a:rPr>
                        <a:t>4% Adjusted Assessment</a:t>
                      </a:r>
                      <a:r>
                        <a:rPr lang="en-US" sz="1200" b="1" i="0" u="none" strike="noStrike" baseline="30000">
                          <a:solidFill>
                            <a:srgbClr val="000000"/>
                          </a:solidFill>
                          <a:effectLst/>
                          <a:latin typeface="Aptos Narrow" panose="020B0004020202020204" pitchFamily="34" charset="0"/>
                        </a:rPr>
                        <a:t>4</a:t>
                      </a:r>
                      <a:endParaRPr lang="en-US" sz="1200" b="1" i="0" u="none" strike="noStrike">
                        <a:solidFill>
                          <a:srgbClr val="000000"/>
                        </a:solidFill>
                        <a:effectLst/>
                        <a:latin typeface="Aptos Narrow" panose="020B0004020202020204" pitchFamily="34" charset="0"/>
                      </a:endParaRPr>
                    </a:p>
                  </a:txBody>
                  <a:tcPr marL="6705" marR="6705" marT="6705"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tc>
                  <a:txBody>
                    <a:bodyPr/>
                    <a:lstStyle/>
                    <a:p>
                      <a:pPr algn="l"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1-Mar-25</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gridSpan="2">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l"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l"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1-Mar-26</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extLst>
                  <a:ext uri="{0D108BD9-81ED-4DB2-BD59-A6C34878D82A}">
                    <a16:rowId xmlns:a16="http://schemas.microsoft.com/office/drawing/2014/main" val="1897253655"/>
                  </a:ext>
                </a:extLst>
              </a:tr>
              <a:tr h="275803">
                <a:tc>
                  <a:txBody>
                    <a:bodyPr/>
                    <a:lstStyle/>
                    <a:p>
                      <a:pPr algn="l" fontAlgn="ctr"/>
                      <a:r>
                        <a:rPr lang="en-US" sz="1200" b="1" i="0" u="none" strike="noStrike">
                          <a:solidFill>
                            <a:srgbClr val="000000"/>
                          </a:solidFill>
                          <a:effectLst/>
                          <a:latin typeface="Aptos Narrow" panose="020B0004020202020204" pitchFamily="34" charset="0"/>
                        </a:rPr>
                        <a:t>Property Growth Relief</a:t>
                      </a:r>
                      <a:r>
                        <a:rPr lang="en-US" sz="1200" b="1" i="0" u="none" strike="noStrike" baseline="30000">
                          <a:solidFill>
                            <a:srgbClr val="000000"/>
                          </a:solidFill>
                          <a:effectLst/>
                          <a:latin typeface="Aptos Narrow" panose="020B0004020202020204" pitchFamily="34" charset="0"/>
                        </a:rPr>
                        <a:t>5</a:t>
                      </a:r>
                      <a:endParaRPr lang="en-US" sz="1200" b="1" i="0" u="none" strike="noStrike">
                        <a:solidFill>
                          <a:srgbClr val="000000"/>
                        </a:solidFill>
                        <a:effectLst/>
                        <a:latin typeface="Aptos Narrow" panose="020B0004020202020204" pitchFamily="34" charset="0"/>
                      </a:endParaRPr>
                    </a:p>
                  </a:txBody>
                  <a:tcPr marL="6705" marR="6705" marT="6705" marB="0" anchor="ctr">
                    <a:lnL>
                      <a:noFill/>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tc>
                  <a:txBody>
                    <a:bodyPr/>
                    <a:lstStyle/>
                    <a:p>
                      <a:pPr algn="l"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ptos Narrow" panose="020B0004020202020204" pitchFamily="34" charset="0"/>
                        </a:rPr>
                        <a:t>1-Mar-25</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gridSpan="2">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l"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l" fontAlgn="ctr"/>
                      <a:r>
                        <a:rPr lang="en-US" sz="1200" b="0" i="0" u="none" strike="noStrike">
                          <a:solidFill>
                            <a:srgbClr val="000000"/>
                          </a:solidFill>
                          <a:effectLst/>
                          <a:latin typeface="Aptos Narrow" panose="020B0004020202020204" pitchFamily="34" charset="0"/>
                        </a:rPr>
                        <a:t> </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1-Mar-26</a:t>
                      </a:r>
                    </a:p>
                  </a:txBody>
                  <a:tcPr marL="6705" marR="6705" marT="67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extLst>
                  <a:ext uri="{0D108BD9-81ED-4DB2-BD59-A6C34878D82A}">
                    <a16:rowId xmlns:a16="http://schemas.microsoft.com/office/drawing/2014/main" val="3275488397"/>
                  </a:ext>
                </a:extLst>
              </a:tr>
              <a:tr h="194684">
                <a:tc>
                  <a:txBody>
                    <a:bodyPr/>
                    <a:lstStyle/>
                    <a:p>
                      <a:pPr algn="l" fontAlgn="b"/>
                      <a:endParaRPr lang="en-US" sz="1000" b="0" i="0" u="none" strike="noStrike" dirty="0">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44282420"/>
                  </a:ext>
                </a:extLst>
              </a:tr>
              <a:tr h="194684">
                <a:tc>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a:txBody>
                    <a:bodyPr/>
                    <a:lstStyle/>
                    <a:p>
                      <a:pPr algn="l" fontAlgn="b"/>
                      <a:endParaRPr lang="en-US" sz="1000" b="0" i="0" u="none" strike="noStrike" dirty="0">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gridSpan="2">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hMerge="1">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gridSpan="2">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hMerge="1">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extLst>
                  <a:ext uri="{0D108BD9-81ED-4DB2-BD59-A6C34878D82A}">
                    <a16:rowId xmlns:a16="http://schemas.microsoft.com/office/drawing/2014/main" val="1760053603"/>
                  </a:ext>
                </a:extLst>
              </a:tr>
              <a:tr h="219019">
                <a:tc>
                  <a:txBody>
                    <a:bodyPr/>
                    <a:lstStyle/>
                    <a:p>
                      <a:pPr algn="l" fontAlgn="ctr"/>
                      <a:r>
                        <a:rPr lang="en-US" sz="1000" b="0" i="0" u="none" strike="noStrike" baseline="30000">
                          <a:solidFill>
                            <a:srgbClr val="000000"/>
                          </a:solidFill>
                          <a:effectLst/>
                          <a:latin typeface="Aptos Narrow" panose="020B0004020202020204" pitchFamily="34" charset="0"/>
                        </a:rPr>
                        <a:t>1</a:t>
                      </a:r>
                      <a:r>
                        <a:rPr lang="en-US" sz="1000" b="0" i="0" u="none" strike="noStrike">
                          <a:solidFill>
                            <a:srgbClr val="000000"/>
                          </a:solidFill>
                          <a:effectLst/>
                          <a:latin typeface="Aptos Narrow" panose="020B0004020202020204" pitchFamily="34" charset="0"/>
                        </a:rPr>
                        <a:t>Subject to available funds, KRS 157.360(16)</a:t>
                      </a:r>
                    </a:p>
                  </a:txBody>
                  <a:tcPr marL="6705" marR="6705" marT="6705" marB="0" anchor="ctr">
                    <a:lnL>
                      <a:noFill/>
                    </a:lnL>
                    <a:lnR>
                      <a:noFill/>
                    </a:lnR>
                    <a:lnT>
                      <a:noFill/>
                    </a:lnT>
                    <a:lnB>
                      <a:noFill/>
                    </a:lnB>
                    <a:noFill/>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6705" marR="6705" marT="6705" marB="0" anchor="ctr">
                    <a:lnL>
                      <a:noFill/>
                    </a:lnL>
                    <a:lnR>
                      <a:noFill/>
                    </a:lnR>
                    <a:lnT>
                      <a:noFill/>
                    </a:lnT>
                    <a:lnB>
                      <a:noFill/>
                    </a:lnB>
                    <a:noFill/>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6705" marR="6705" marT="6705" marB="0" anchor="ctr">
                    <a:lnL>
                      <a:noFill/>
                    </a:lnL>
                    <a:lnR>
                      <a:noFill/>
                    </a:lnR>
                    <a:lnT>
                      <a:noFill/>
                    </a:lnT>
                    <a:lnB>
                      <a:noFill/>
                    </a:lnB>
                    <a:noFill/>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gridSpan="2">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hMerge="1">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gridSpan="2">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hMerge="1">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extLst>
                  <a:ext uri="{0D108BD9-81ED-4DB2-BD59-A6C34878D82A}">
                    <a16:rowId xmlns:a16="http://schemas.microsoft.com/office/drawing/2014/main" val="2084438398"/>
                  </a:ext>
                </a:extLst>
              </a:tr>
              <a:tr h="376883">
                <a:tc gridSpan="5">
                  <a:txBody>
                    <a:bodyPr/>
                    <a:lstStyle/>
                    <a:p>
                      <a:pPr algn="l" fontAlgn="ctr"/>
                      <a:r>
                        <a:rPr lang="en-US" sz="1000" b="0" i="0" u="none" strike="noStrike" baseline="30000" dirty="0">
                          <a:solidFill>
                            <a:srgbClr val="000000"/>
                          </a:solidFill>
                          <a:effectLst/>
                          <a:latin typeface="Aptos Narrow" panose="020B0004020202020204" pitchFamily="34" charset="0"/>
                        </a:rPr>
                        <a:t>2</a:t>
                      </a:r>
                      <a:r>
                        <a:rPr lang="en-US" sz="1000" b="0" i="0" u="none" strike="noStrike" dirty="0">
                          <a:solidFill>
                            <a:srgbClr val="000000"/>
                          </a:solidFill>
                          <a:effectLst/>
                          <a:latin typeface="Aptos Narrow" panose="020B0004020202020204" pitchFamily="34" charset="0"/>
                        </a:rPr>
                        <a:t>Certified property assessments are provided by the Department of Revenue. In some years, the final property assessments may be certified before this date but are not included in SEEK until final calculation</a:t>
                      </a:r>
                    </a:p>
                  </a:txBody>
                  <a:tcPr marL="6705" marR="6705" marT="6705" marB="0" anchor="ctr">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endParaRPr lang="en-US" sz="1000" b="0" i="0" u="none" strike="noStrike" dirty="0">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hMerge="1">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gridSpan="2">
                  <a:txBody>
                    <a:bodyPr/>
                    <a:lstStyle/>
                    <a:p>
                      <a:pPr algn="l" fontAlgn="ctr"/>
                      <a:endParaRPr lang="en-US" sz="1000" b="0" i="0" u="none" strike="noStrike" dirty="0">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hMerge="1">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extLst>
                  <a:ext uri="{0D108BD9-81ED-4DB2-BD59-A6C34878D82A}">
                    <a16:rowId xmlns:a16="http://schemas.microsoft.com/office/drawing/2014/main" val="1049616977"/>
                  </a:ext>
                </a:extLst>
              </a:tr>
              <a:tr h="376883">
                <a:tc gridSpan="9">
                  <a:txBody>
                    <a:bodyPr/>
                    <a:lstStyle/>
                    <a:p>
                      <a:pPr algn="l" fontAlgn="ctr"/>
                      <a:r>
                        <a:rPr lang="en-US" sz="1000" b="0" i="0" u="none" strike="noStrike" baseline="30000" dirty="0">
                          <a:solidFill>
                            <a:srgbClr val="000000"/>
                          </a:solidFill>
                          <a:effectLst/>
                          <a:latin typeface="Aptos Narrow" panose="020B0004020202020204" pitchFamily="34" charset="0"/>
                        </a:rPr>
                        <a:t>3</a:t>
                      </a:r>
                      <a:r>
                        <a:rPr lang="en-US" sz="1000" b="0" i="0" u="none" strike="noStrike" dirty="0">
                          <a:solidFill>
                            <a:srgbClr val="000000"/>
                          </a:solidFill>
                          <a:effectLst/>
                          <a:latin typeface="Aptos Narrow" panose="020B0004020202020204" pitchFamily="34" charset="0"/>
                        </a:rPr>
                        <a:t>Transportation includes end of year transportation data included audited financial data. These audits are performed by independent auditors and may not be completed until on or about March 1, 2025</a:t>
                      </a:r>
                    </a:p>
                  </a:txBody>
                  <a:tcPr marL="6705" marR="6705" marT="6705" marB="0" anchor="ctr">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extLst>
                  <a:ext uri="{0D108BD9-81ED-4DB2-BD59-A6C34878D82A}">
                    <a16:rowId xmlns:a16="http://schemas.microsoft.com/office/drawing/2014/main" val="874188010"/>
                  </a:ext>
                </a:extLst>
              </a:tr>
              <a:tr h="219019">
                <a:tc gridSpan="2">
                  <a:txBody>
                    <a:bodyPr/>
                    <a:lstStyle/>
                    <a:p>
                      <a:pPr algn="l" fontAlgn="ctr"/>
                      <a:r>
                        <a:rPr lang="en-US" sz="1000" b="0" i="0" u="none" strike="noStrike" baseline="30000" dirty="0">
                          <a:solidFill>
                            <a:srgbClr val="000000"/>
                          </a:solidFill>
                          <a:effectLst/>
                          <a:latin typeface="Aptos Narrow" panose="020B0004020202020204" pitchFamily="34" charset="0"/>
                        </a:rPr>
                        <a:t>4 </a:t>
                      </a:r>
                      <a:r>
                        <a:rPr lang="en-US" sz="1000" b="0" i="0" u="none" strike="noStrike" dirty="0">
                          <a:solidFill>
                            <a:srgbClr val="000000"/>
                          </a:solidFill>
                          <a:effectLst/>
                          <a:latin typeface="Aptos Narrow" panose="020B0004020202020204" pitchFamily="34" charset="0"/>
                        </a:rPr>
                        <a:t>Subject to available funds, KRS 157.360(17), included in Final SEEK calculation if applicable</a:t>
                      </a:r>
                    </a:p>
                  </a:txBody>
                  <a:tcPr marL="6705" marR="6705" marT="6705" marB="0" anchor="ctr">
                    <a:lnL>
                      <a:noFill/>
                    </a:lnL>
                    <a:lnR>
                      <a:noFill/>
                    </a:lnR>
                    <a:lnT>
                      <a:noFill/>
                    </a:lnT>
                    <a:lnB>
                      <a:noFill/>
                    </a:lnB>
                    <a:noFill/>
                  </a:tcPr>
                </a:tc>
                <a:tc hMerge="1">
                  <a:txBody>
                    <a:bodyPr/>
                    <a:lstStyle/>
                    <a:p>
                      <a:pPr algn="l" fontAlgn="ctr"/>
                      <a:endParaRPr lang="en-US" sz="1000" b="0" i="0" u="none" strike="noStrike" dirty="0">
                        <a:solidFill>
                          <a:srgbClr val="000000"/>
                        </a:solidFill>
                        <a:effectLst/>
                        <a:latin typeface="Calibri" panose="020F0502020204030204" pitchFamily="34" charset="0"/>
                      </a:endParaRPr>
                    </a:p>
                  </a:txBody>
                  <a:tcPr marL="6705" marR="6705" marT="6705" marB="0" anchor="ctr">
                    <a:lnL>
                      <a:noFill/>
                    </a:lnL>
                    <a:lnR>
                      <a:noFill/>
                    </a:lnR>
                    <a:lnT>
                      <a:noFill/>
                    </a:lnT>
                    <a:lnB>
                      <a:noFill/>
                    </a:lnB>
                    <a:noFill/>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6705" marR="6705" marT="6705" marB="0" anchor="ctr">
                    <a:lnL>
                      <a:noFill/>
                    </a:lnL>
                    <a:lnR>
                      <a:noFill/>
                    </a:lnR>
                    <a:lnT>
                      <a:noFill/>
                    </a:lnT>
                    <a:lnB>
                      <a:noFill/>
                    </a:lnB>
                    <a:noFill/>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gridSpan="2">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hMerge="1">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gridSpan="2">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hMerge="1">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extLst>
                  <a:ext uri="{0D108BD9-81ED-4DB2-BD59-A6C34878D82A}">
                    <a16:rowId xmlns:a16="http://schemas.microsoft.com/office/drawing/2014/main" val="1565553552"/>
                  </a:ext>
                </a:extLst>
              </a:tr>
              <a:tr h="219019">
                <a:tc>
                  <a:txBody>
                    <a:bodyPr/>
                    <a:lstStyle/>
                    <a:p>
                      <a:pPr algn="l" fontAlgn="ctr"/>
                      <a:r>
                        <a:rPr lang="en-US" sz="1000" b="0" i="0" u="none" strike="noStrike" baseline="30000" dirty="0">
                          <a:solidFill>
                            <a:srgbClr val="000000"/>
                          </a:solidFill>
                          <a:effectLst/>
                          <a:latin typeface="Aptos Narrow" panose="020B0004020202020204" pitchFamily="34" charset="0"/>
                        </a:rPr>
                        <a:t>5</a:t>
                      </a:r>
                      <a:r>
                        <a:rPr lang="en-US" sz="1000" b="0" i="0" u="none" strike="noStrike" dirty="0">
                          <a:solidFill>
                            <a:srgbClr val="000000"/>
                          </a:solidFill>
                          <a:effectLst/>
                          <a:latin typeface="Aptos Narrow" panose="020B0004020202020204" pitchFamily="34" charset="0"/>
                        </a:rPr>
                        <a:t>Subject to available funds, HB 6 (24 RS) </a:t>
                      </a:r>
                    </a:p>
                  </a:txBody>
                  <a:tcPr marL="6705" marR="6705" marT="6705" marB="0" anchor="ctr">
                    <a:lnL>
                      <a:noFill/>
                    </a:lnL>
                    <a:lnR>
                      <a:noFill/>
                    </a:lnR>
                    <a:lnT>
                      <a:noFill/>
                    </a:lnT>
                    <a:lnB>
                      <a:noFill/>
                    </a:lnB>
                    <a:noFill/>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6705" marR="6705" marT="6705" marB="0" anchor="ctr">
                    <a:lnL>
                      <a:noFill/>
                    </a:lnL>
                    <a:lnR>
                      <a:noFill/>
                    </a:lnR>
                    <a:lnT>
                      <a:noFill/>
                    </a:lnT>
                    <a:lnB>
                      <a:noFill/>
                    </a:lnB>
                    <a:noFill/>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6705" marR="6705" marT="6705" marB="0" anchor="ctr">
                    <a:lnL>
                      <a:noFill/>
                    </a:lnL>
                    <a:lnR>
                      <a:noFill/>
                    </a:lnR>
                    <a:lnT>
                      <a:noFill/>
                    </a:lnT>
                    <a:lnB>
                      <a:noFill/>
                    </a:lnB>
                    <a:noFill/>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gridSpan="2">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hMerge="1">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gridSpan="2">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hMerge="1">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tc>
                  <a:txBody>
                    <a:bodyPr/>
                    <a:lstStyle/>
                    <a:p>
                      <a:pPr algn="l" fontAlgn="b"/>
                      <a:endParaRPr lang="en-US" sz="1000" b="0" i="0" u="none" strike="noStrike" dirty="0">
                        <a:solidFill>
                          <a:srgbClr val="000000"/>
                        </a:solidFill>
                        <a:effectLst/>
                        <a:latin typeface="Aptos Narrow" panose="020B0004020202020204" pitchFamily="34" charset="0"/>
                      </a:endParaRPr>
                    </a:p>
                  </a:txBody>
                  <a:tcPr marL="6705" marR="6705" marT="6705" marB="0" anchor="b">
                    <a:lnL>
                      <a:noFill/>
                    </a:lnL>
                    <a:lnR>
                      <a:noFill/>
                    </a:lnR>
                    <a:lnT>
                      <a:noFill/>
                    </a:lnT>
                    <a:lnB>
                      <a:noFill/>
                    </a:lnB>
                    <a:noFill/>
                  </a:tcPr>
                </a:tc>
                <a:extLst>
                  <a:ext uri="{0D108BD9-81ED-4DB2-BD59-A6C34878D82A}">
                    <a16:rowId xmlns:a16="http://schemas.microsoft.com/office/drawing/2014/main" val="3942689067"/>
                  </a:ext>
                </a:extLst>
              </a:tr>
            </a:tbl>
          </a:graphicData>
        </a:graphic>
      </p:graphicFrame>
    </p:spTree>
    <p:extLst>
      <p:ext uri="{BB962C8B-B14F-4D97-AF65-F5344CB8AC3E}">
        <p14:creationId xmlns:p14="http://schemas.microsoft.com/office/powerpoint/2010/main" val="2117881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3A17-BCC3-FB5B-6BB3-3142E530FC58}"/>
              </a:ext>
            </a:extLst>
          </p:cNvPr>
          <p:cNvSpPr>
            <a:spLocks noGrp="1"/>
          </p:cNvSpPr>
          <p:nvPr>
            <p:ph type="title"/>
          </p:nvPr>
        </p:nvSpPr>
        <p:spPr/>
        <p:txBody>
          <a:bodyPr/>
          <a:lstStyle/>
          <a:p>
            <a:r>
              <a:rPr lang="en-US" dirty="0"/>
              <a:t>How did the FY 25 estimates do?</a:t>
            </a:r>
          </a:p>
        </p:txBody>
      </p:sp>
      <p:graphicFrame>
        <p:nvGraphicFramePr>
          <p:cNvPr id="4" name="Content Placeholder 3">
            <a:extLst>
              <a:ext uri="{FF2B5EF4-FFF2-40B4-BE49-F238E27FC236}">
                <a16:creationId xmlns:a16="http://schemas.microsoft.com/office/drawing/2014/main" id="{3681D64D-44DE-083B-C469-58F9F7F94900}"/>
              </a:ext>
            </a:extLst>
          </p:cNvPr>
          <p:cNvGraphicFramePr>
            <a:graphicFrameLocks noGrp="1"/>
          </p:cNvGraphicFramePr>
          <p:nvPr>
            <p:ph idx="1"/>
            <p:extLst>
              <p:ext uri="{D42A27DB-BD31-4B8C-83A1-F6EECF244321}">
                <p14:modId xmlns:p14="http://schemas.microsoft.com/office/powerpoint/2010/main" val="1002107432"/>
              </p:ext>
            </p:extLst>
          </p:nvPr>
        </p:nvGraphicFramePr>
        <p:xfrm>
          <a:off x="762000" y="1795304"/>
          <a:ext cx="8991601" cy="2592846"/>
        </p:xfrm>
        <a:graphic>
          <a:graphicData uri="http://schemas.openxmlformats.org/drawingml/2006/table">
            <a:tbl>
              <a:tblPr>
                <a:tableStyleId>{5C22544A-7EE6-4342-B048-85BDC9FD1C3A}</a:tableStyleId>
              </a:tblPr>
              <a:tblGrid>
                <a:gridCol w="2068864">
                  <a:extLst>
                    <a:ext uri="{9D8B030D-6E8A-4147-A177-3AD203B41FA5}">
                      <a16:colId xmlns:a16="http://schemas.microsoft.com/office/drawing/2014/main" val="1552368153"/>
                    </a:ext>
                  </a:extLst>
                </a:gridCol>
                <a:gridCol w="1452183">
                  <a:extLst>
                    <a:ext uri="{9D8B030D-6E8A-4147-A177-3AD203B41FA5}">
                      <a16:colId xmlns:a16="http://schemas.microsoft.com/office/drawing/2014/main" val="1400490000"/>
                    </a:ext>
                  </a:extLst>
                </a:gridCol>
                <a:gridCol w="1452183">
                  <a:extLst>
                    <a:ext uri="{9D8B030D-6E8A-4147-A177-3AD203B41FA5}">
                      <a16:colId xmlns:a16="http://schemas.microsoft.com/office/drawing/2014/main" val="754147314"/>
                    </a:ext>
                  </a:extLst>
                </a:gridCol>
                <a:gridCol w="1173682">
                  <a:extLst>
                    <a:ext uri="{9D8B030D-6E8A-4147-A177-3AD203B41FA5}">
                      <a16:colId xmlns:a16="http://schemas.microsoft.com/office/drawing/2014/main" val="1485836434"/>
                    </a:ext>
                  </a:extLst>
                </a:gridCol>
                <a:gridCol w="954861">
                  <a:extLst>
                    <a:ext uri="{9D8B030D-6E8A-4147-A177-3AD203B41FA5}">
                      <a16:colId xmlns:a16="http://schemas.microsoft.com/office/drawing/2014/main" val="1753478475"/>
                    </a:ext>
                  </a:extLst>
                </a:gridCol>
                <a:gridCol w="1889828">
                  <a:extLst>
                    <a:ext uri="{9D8B030D-6E8A-4147-A177-3AD203B41FA5}">
                      <a16:colId xmlns:a16="http://schemas.microsoft.com/office/drawing/2014/main" val="593946330"/>
                    </a:ext>
                  </a:extLst>
                </a:gridCol>
              </a:tblGrid>
              <a:tr h="277142">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sng" strike="noStrike" dirty="0">
                          <a:effectLst/>
                        </a:rPr>
                        <a:t>FY 25 Estimate</a:t>
                      </a:r>
                      <a:endParaRPr lang="en-US" sz="1100" b="1" i="0" u="sng"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sng" strike="noStrike" dirty="0">
                          <a:effectLst/>
                        </a:rPr>
                        <a:t>FY 25 Actual</a:t>
                      </a:r>
                      <a:endParaRPr lang="en-US" sz="1100" b="1" i="0" u="sng"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sng" strike="noStrike" dirty="0">
                          <a:effectLst/>
                        </a:rPr>
                        <a:t>Difference</a:t>
                      </a:r>
                      <a:endParaRPr lang="en-US" sz="1100" b="1" i="0" u="sng"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sng" strike="noStrike" dirty="0">
                          <a:effectLst/>
                        </a:rPr>
                        <a:t>%</a:t>
                      </a:r>
                      <a:endParaRPr lang="en-US" sz="1100" b="1" i="0" u="sng"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sng" strike="noStrike" dirty="0">
                          <a:effectLst/>
                        </a:rPr>
                        <a:t>Approximate "Cost"</a:t>
                      </a:r>
                      <a:r>
                        <a:rPr lang="en-US" sz="1100" u="sng" strike="noStrike" baseline="30000" dirty="0">
                          <a:effectLst/>
                        </a:rPr>
                        <a:t>**</a:t>
                      </a:r>
                      <a:endParaRPr lang="en-US" sz="1100" b="1" i="0" u="sng" strike="noStrike" baseline="30000"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223773892"/>
                  </a:ext>
                </a:extLst>
              </a:tr>
              <a:tr h="266057">
                <a:tc>
                  <a:txBody>
                    <a:bodyPr/>
                    <a:lstStyle/>
                    <a:p>
                      <a:pPr algn="l" fontAlgn="b"/>
                      <a:r>
                        <a:rPr lang="en-US" sz="1100" u="none" strike="noStrike">
                          <a:effectLst/>
                        </a:rPr>
                        <a:t>AADA</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dirty="0">
                          <a:effectLst/>
                        </a:rPr>
                        <a:t>             590,883.1 </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dirty="0">
                          <a:effectLst/>
                        </a:rPr>
                        <a:t>             592,237.6 </a:t>
                      </a:r>
                      <a:r>
                        <a:rPr lang="en-US" sz="1100" u="none" strike="noStrike" baseline="30000" dirty="0">
                          <a:effectLst/>
                        </a:rPr>
                        <a:t>*</a:t>
                      </a:r>
                      <a:endParaRPr lang="en-US" sz="1100" b="0" i="0" u="none" strike="noStrike" baseline="30000"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a:effectLst/>
                        </a:rPr>
                        <a:t>-1,355</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dirty="0">
                          <a:effectLst/>
                        </a:rPr>
                        <a:t>-0.2%</a:t>
                      </a:r>
                      <a:endParaRPr lang="en-US" sz="1100" b="0" i="0" u="none" strike="noStrike" dirty="0">
                        <a:solidFill>
                          <a:srgbClr val="FF0000"/>
                        </a:solidFill>
                        <a:effectLst/>
                        <a:latin typeface="Aptos Narrow" panose="020B0004020202020204" pitchFamily="34" charset="0"/>
                      </a:endParaRPr>
                    </a:p>
                  </a:txBody>
                  <a:tcPr marL="7620" marR="7620" marT="7620" marB="0" anchor="b"/>
                </a:tc>
                <a:tc>
                  <a:txBody>
                    <a:bodyPr/>
                    <a:lstStyle/>
                    <a:p>
                      <a:pPr algn="l" fontAlgn="b"/>
                      <a:r>
                        <a:rPr lang="en-US" sz="1100" u="none" strike="noStrike" dirty="0">
                          <a:effectLst/>
                        </a:rPr>
                        <a:t>$5.8 million</a:t>
                      </a:r>
                      <a:endParaRPr lang="en-US" sz="1100" b="0" i="1" u="none" strike="noStrike" dirty="0">
                        <a:solidFill>
                          <a:srgbClr val="FF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708456455"/>
                  </a:ext>
                </a:extLst>
              </a:tr>
              <a:tr h="266057">
                <a:tc>
                  <a:txBody>
                    <a:bodyPr/>
                    <a:lstStyle/>
                    <a:p>
                      <a:pPr algn="l" fontAlgn="b"/>
                      <a:r>
                        <a:rPr lang="en-US" sz="1100" u="none" strike="noStrike">
                          <a:effectLst/>
                        </a:rPr>
                        <a:t>At Risk</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dirty="0">
                          <a:effectLst/>
                        </a:rPr>
                        <a:t>                 373,380 </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dirty="0">
                          <a:effectLst/>
                        </a:rPr>
                        <a:t>                 377,104 </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a:effectLst/>
                        </a:rPr>
                        <a:t>-3,724</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dirty="0">
                          <a:effectLst/>
                        </a:rPr>
                        <a:t>-1.0%</a:t>
                      </a:r>
                      <a:endParaRPr lang="en-US" sz="1100" b="0" i="0" u="none" strike="noStrike" dirty="0">
                        <a:solidFill>
                          <a:srgbClr val="FF0000"/>
                        </a:solidFill>
                        <a:effectLst/>
                        <a:latin typeface="Aptos Narrow" panose="020B0004020202020204" pitchFamily="34" charset="0"/>
                      </a:endParaRPr>
                    </a:p>
                  </a:txBody>
                  <a:tcPr marL="7620" marR="7620" marT="7620" marB="0" anchor="b"/>
                </a:tc>
                <a:tc>
                  <a:txBody>
                    <a:bodyPr/>
                    <a:lstStyle/>
                    <a:p>
                      <a:pPr algn="l" fontAlgn="b"/>
                      <a:r>
                        <a:rPr lang="en-US" sz="1100" u="none" strike="noStrike">
                          <a:effectLst/>
                        </a:rPr>
                        <a:t>$2.4 million</a:t>
                      </a:r>
                      <a:endParaRPr lang="en-US" sz="1100" b="0" i="1" u="none" strike="noStrike">
                        <a:solidFill>
                          <a:srgbClr val="FF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653218891"/>
                  </a:ext>
                </a:extLst>
              </a:tr>
              <a:tr h="266057">
                <a:tc>
                  <a:txBody>
                    <a:bodyPr/>
                    <a:lstStyle/>
                    <a:p>
                      <a:pPr algn="l" fontAlgn="b"/>
                      <a:r>
                        <a:rPr lang="en-US" sz="1100" u="none" strike="noStrike">
                          <a:effectLst/>
                        </a:rPr>
                        <a:t>Exceptional Child</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dirty="0">
                          <a:effectLst/>
                        </a:rPr>
                        <a:t>                 100,118 </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dirty="0">
                          <a:effectLst/>
                        </a:rPr>
                        <a:t>                 104,294 </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a:effectLst/>
                        </a:rPr>
                        <a:t>-4,176</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dirty="0">
                          <a:effectLst/>
                        </a:rPr>
                        <a:t>-4.2%</a:t>
                      </a:r>
                      <a:endParaRPr lang="en-US" sz="1100" b="0" i="0" u="none" strike="noStrike" dirty="0">
                        <a:solidFill>
                          <a:srgbClr val="FF0000"/>
                        </a:solidFill>
                        <a:effectLst/>
                        <a:latin typeface="Aptos Narrow" panose="020B0004020202020204" pitchFamily="34" charset="0"/>
                      </a:endParaRPr>
                    </a:p>
                  </a:txBody>
                  <a:tcPr marL="7620" marR="7620" marT="7620" marB="0" anchor="b"/>
                </a:tc>
                <a:tc>
                  <a:txBody>
                    <a:bodyPr/>
                    <a:lstStyle/>
                    <a:p>
                      <a:pPr algn="l" fontAlgn="b"/>
                      <a:r>
                        <a:rPr lang="en-US" sz="1100" u="none" strike="noStrike">
                          <a:effectLst/>
                        </a:rPr>
                        <a:t>$22.1 million</a:t>
                      </a:r>
                      <a:endParaRPr lang="en-US" sz="1100" b="0" i="1" u="none" strike="noStrike">
                        <a:solidFill>
                          <a:srgbClr val="FF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008533607"/>
                  </a:ext>
                </a:extLst>
              </a:tr>
              <a:tr h="266057">
                <a:tc>
                  <a:txBody>
                    <a:bodyPr/>
                    <a:lstStyle/>
                    <a:p>
                      <a:pPr algn="l" fontAlgn="b"/>
                      <a:r>
                        <a:rPr lang="en-US" sz="1100" u="none" strike="noStrike">
                          <a:effectLst/>
                        </a:rPr>
                        <a:t>Home Hospital</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dirty="0">
                          <a:effectLst/>
                        </a:rPr>
                        <a:t>                       2,606 </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dirty="0">
                          <a:effectLst/>
                        </a:rPr>
                        <a:t>                       2,877 </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a:effectLst/>
                        </a:rPr>
                        <a:t>-271</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dirty="0">
                          <a:effectLst/>
                        </a:rPr>
                        <a:t>-10.4%</a:t>
                      </a:r>
                      <a:endParaRPr lang="en-US" sz="1100" b="0" i="0" u="none" strike="noStrike" dirty="0">
                        <a:solidFill>
                          <a:srgbClr val="FF0000"/>
                        </a:solidFill>
                        <a:effectLst/>
                        <a:latin typeface="Aptos Narrow" panose="020B0004020202020204" pitchFamily="34" charset="0"/>
                      </a:endParaRPr>
                    </a:p>
                  </a:txBody>
                  <a:tcPr marL="7620" marR="7620" marT="7620" marB="0" anchor="b"/>
                </a:tc>
                <a:tc>
                  <a:txBody>
                    <a:bodyPr/>
                    <a:lstStyle/>
                    <a:p>
                      <a:pPr algn="l" fontAlgn="b"/>
                      <a:r>
                        <a:rPr lang="en-US" sz="1100" u="none" strike="noStrike">
                          <a:effectLst/>
                        </a:rPr>
                        <a:t>$1.1 million</a:t>
                      </a:r>
                      <a:endParaRPr lang="en-US" sz="1100" b="0" i="1" u="none" strike="noStrike">
                        <a:solidFill>
                          <a:srgbClr val="FF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050738780"/>
                  </a:ext>
                </a:extLst>
              </a:tr>
              <a:tr h="266057">
                <a:tc>
                  <a:txBody>
                    <a:bodyPr/>
                    <a:lstStyle/>
                    <a:p>
                      <a:pPr algn="l" fontAlgn="b"/>
                      <a:r>
                        <a:rPr lang="en-US" sz="1100" u="none" strike="noStrike" dirty="0">
                          <a:effectLst/>
                        </a:rPr>
                        <a:t>Limited English</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dirty="0">
                          <a:effectLst/>
                        </a:rPr>
                        <a:t>                    40,752 </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dirty="0">
                          <a:effectLst/>
                        </a:rPr>
                        <a:t>                    44,860 </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a:effectLst/>
                        </a:rPr>
                        <a:t>-4,108</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dirty="0">
                          <a:effectLst/>
                        </a:rPr>
                        <a:t>-10.1%</a:t>
                      </a:r>
                      <a:endParaRPr lang="en-US" sz="1100" b="0" i="0" u="none" strike="noStrike" dirty="0">
                        <a:solidFill>
                          <a:srgbClr val="FF0000"/>
                        </a:solidFill>
                        <a:effectLst/>
                        <a:latin typeface="Aptos Narrow" panose="020B0004020202020204" pitchFamily="34" charset="0"/>
                      </a:endParaRPr>
                    </a:p>
                  </a:txBody>
                  <a:tcPr marL="7620" marR="7620" marT="7620" marB="0" anchor="b"/>
                </a:tc>
                <a:tc>
                  <a:txBody>
                    <a:bodyPr/>
                    <a:lstStyle/>
                    <a:p>
                      <a:pPr algn="l" fontAlgn="b"/>
                      <a:r>
                        <a:rPr lang="en-US" sz="1100" u="none" strike="noStrike">
                          <a:effectLst/>
                        </a:rPr>
                        <a:t>$1.7 million</a:t>
                      </a:r>
                      <a:endParaRPr lang="en-US" sz="1100" b="0" i="1" u="none" strike="noStrike">
                        <a:solidFill>
                          <a:srgbClr val="FF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424159673"/>
                  </a:ext>
                </a:extLst>
              </a:tr>
              <a:tr h="266057">
                <a:tc>
                  <a:txBody>
                    <a:bodyPr/>
                    <a:lstStyle/>
                    <a:p>
                      <a:pPr algn="l" fontAlgn="b"/>
                      <a:r>
                        <a:rPr lang="en-US" sz="1100" u="none" strike="noStrike" dirty="0">
                          <a:effectLst/>
                        </a:rPr>
                        <a:t>Property Assessments</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dirty="0">
                          <a:effectLst/>
                        </a:rPr>
                        <a:t>$473.1 Billion</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dirty="0">
                          <a:effectLst/>
                        </a:rPr>
                        <a:t>$474.4 Billion</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dirty="0">
                          <a:effectLst/>
                        </a:rPr>
                        <a:t>$1.26 Billion</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100" u="none" strike="noStrike" dirty="0">
                          <a:effectLst/>
                        </a:rPr>
                        <a:t>0.3%</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none" strike="noStrike">
                          <a:effectLst/>
                        </a:rPr>
                        <a:t>$3.7 million</a:t>
                      </a:r>
                      <a:endParaRPr lang="en-US" sz="1100" b="0" i="1"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964380811"/>
                  </a:ext>
                </a:extLst>
              </a:tr>
              <a:tr h="432342">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114189533"/>
                  </a:ext>
                </a:extLst>
              </a:tr>
              <a:tr h="254971">
                <a:tc gridSpan="6">
                  <a:txBody>
                    <a:bodyPr/>
                    <a:lstStyle/>
                    <a:p>
                      <a:pPr algn="l" fontAlgn="ctr"/>
                      <a:r>
                        <a:rPr lang="en-US" sz="1100" u="none" strike="noStrike" baseline="30000" dirty="0">
                          <a:effectLst/>
                        </a:rPr>
                        <a:t>*Does not include January Growth</a:t>
                      </a:r>
                    </a:p>
                    <a:p>
                      <a:pPr algn="l" fontAlgn="ctr"/>
                      <a:r>
                        <a:rPr lang="en-US" sz="1100" u="none" strike="noStrike" baseline="30000" dirty="0">
                          <a:effectLst/>
                        </a:rPr>
                        <a:t>**It should be noted that the overall shortfall is dependent upon a calculation, not just the inputs, therefore the amounts above are offset within the formula by other SEEK budget units such as Tier I or "Nickel" appropriations </a:t>
                      </a:r>
                      <a:endParaRPr lang="en-US" sz="1100" b="0" i="0" u="none" strike="noStrike" dirty="0">
                        <a:solidFill>
                          <a:srgbClr val="000000"/>
                        </a:solidFill>
                        <a:effectLst/>
                        <a:latin typeface="Aptos Narrow" panose="020B000402020202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9196321"/>
                  </a:ext>
                </a:extLst>
              </a:tr>
            </a:tbl>
          </a:graphicData>
        </a:graphic>
      </p:graphicFrame>
    </p:spTree>
    <p:extLst>
      <p:ext uri="{BB962C8B-B14F-4D97-AF65-F5344CB8AC3E}">
        <p14:creationId xmlns:p14="http://schemas.microsoft.com/office/powerpoint/2010/main" val="2432402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12D042-9200-F3D9-C4C3-942381A62215}"/>
              </a:ext>
            </a:extLst>
          </p:cNvPr>
          <p:cNvSpPr>
            <a:spLocks noGrp="1"/>
          </p:cNvSpPr>
          <p:nvPr>
            <p:ph type="title"/>
          </p:nvPr>
        </p:nvSpPr>
        <p:spPr/>
        <p:txBody>
          <a:bodyPr/>
          <a:lstStyle/>
          <a:p>
            <a:r>
              <a:rPr lang="en-US" dirty="0"/>
              <a:t>Some important information….</a:t>
            </a:r>
          </a:p>
        </p:txBody>
      </p:sp>
      <p:sp>
        <p:nvSpPr>
          <p:cNvPr id="4" name="Content Placeholder 3">
            <a:extLst>
              <a:ext uri="{FF2B5EF4-FFF2-40B4-BE49-F238E27FC236}">
                <a16:creationId xmlns:a16="http://schemas.microsoft.com/office/drawing/2014/main" id="{0AA35E52-2F48-661F-F78D-F96DD6C04C03}"/>
              </a:ext>
            </a:extLst>
          </p:cNvPr>
          <p:cNvSpPr>
            <a:spLocks noGrp="1"/>
          </p:cNvSpPr>
          <p:nvPr>
            <p:ph idx="1"/>
          </p:nvPr>
        </p:nvSpPr>
        <p:spPr/>
        <p:txBody>
          <a:bodyPr/>
          <a:lstStyle/>
          <a:p>
            <a:r>
              <a:rPr lang="en-US" dirty="0"/>
              <a:t>HB 6 (2024 RS) and previous budget bills contained language which allowed the movement of funds between SEEK base and its adjustment factors if insufficient funds existed in those budget units. </a:t>
            </a:r>
          </a:p>
          <a:p>
            <a:r>
              <a:rPr lang="en-US" dirty="0"/>
              <a:t>That language allows us to offset shortfalls which results in any shortfall or excess being a “net” number.</a:t>
            </a:r>
          </a:p>
        </p:txBody>
      </p:sp>
    </p:spTree>
    <p:extLst>
      <p:ext uri="{BB962C8B-B14F-4D97-AF65-F5344CB8AC3E}">
        <p14:creationId xmlns:p14="http://schemas.microsoft.com/office/powerpoint/2010/main" val="363241242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id="{F76599F0-613E-C840-99F1-ED09AB5FDFB0}" vid="{CF243692-12E2-084D-9E1C-7583DB7C83D5}"/>
    </a:ext>
  </a:extLst>
</a:theme>
</file>

<file path=docProps/app.xml><?xml version="1.0" encoding="utf-8"?>
<Properties xmlns="http://schemas.openxmlformats.org/officeDocument/2006/extended-properties" xmlns:vt="http://schemas.openxmlformats.org/officeDocument/2006/docPropsVTypes">
  <TotalTime>1505</TotalTime>
  <Words>951</Words>
  <Application>Microsoft Office PowerPoint</Application>
  <PresentationFormat>Widescreen</PresentationFormat>
  <Paragraphs>198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 Narrow</vt:lpstr>
      <vt:lpstr>Arial</vt:lpstr>
      <vt:lpstr>Calibri</vt:lpstr>
      <vt:lpstr>Franklin Gothic Book</vt:lpstr>
      <vt:lpstr>Franklin Gothic Medium</vt:lpstr>
      <vt:lpstr>Times New Roman</vt:lpstr>
      <vt:lpstr>1_Office Theme</vt:lpstr>
      <vt:lpstr>Support Education Excellence in Kentucky (SEEK) and the Budget Process</vt:lpstr>
      <vt:lpstr>SEEK</vt:lpstr>
      <vt:lpstr>How are projected estimates made?</vt:lpstr>
      <vt:lpstr>What is estimated?</vt:lpstr>
      <vt:lpstr>PowerPoint Presentation</vt:lpstr>
      <vt:lpstr>What can impact these estimates?</vt:lpstr>
      <vt:lpstr>PowerPoint Presentation</vt:lpstr>
      <vt:lpstr>How did the FY 25 estimates do?</vt:lpstr>
      <vt:lpstr>Some important information….</vt:lpstr>
      <vt:lpstr>What is the current situation?</vt:lpstr>
      <vt:lpstr>PowerPoint Presentation</vt:lpstr>
      <vt:lpstr>Potential Impact to Districts</vt:lpstr>
      <vt:lpstr>Questions? </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Ritter, Chay - KDE Division Director</dc:creator>
  <cp:lastModifiedBy>Ritter, Chay - KDE Division Director</cp:lastModifiedBy>
  <cp:revision>4</cp:revision>
  <dcterms:created xsi:type="dcterms:W3CDTF">2025-02-06T13:13:01Z</dcterms:created>
  <dcterms:modified xsi:type="dcterms:W3CDTF">2025-02-11T01:14:48Z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544694-0027-44fa-bee4-2648c0363f9d_Enabled">
    <vt:lpwstr>true</vt:lpwstr>
  </property>
  <property fmtid="{D5CDD505-2E9C-101B-9397-08002B2CF9AE}" pid="3" name="MSIP_Label_eb544694-0027-44fa-bee4-2648c0363f9d_SetDate">
    <vt:lpwstr>2025-02-08T02:39:40Z</vt:lpwstr>
  </property>
  <property fmtid="{D5CDD505-2E9C-101B-9397-08002B2CF9AE}" pid="4" name="MSIP_Label_eb544694-0027-44fa-bee4-2648c0363f9d_Method">
    <vt:lpwstr>Standard</vt:lpwstr>
  </property>
  <property fmtid="{D5CDD505-2E9C-101B-9397-08002B2CF9AE}" pid="5" name="MSIP_Label_eb544694-0027-44fa-bee4-2648c0363f9d_Name">
    <vt:lpwstr>defa4170-0d19-0005-0004-bc88714345d2</vt:lpwstr>
  </property>
  <property fmtid="{D5CDD505-2E9C-101B-9397-08002B2CF9AE}" pid="6" name="MSIP_Label_eb544694-0027-44fa-bee4-2648c0363f9d_SiteId">
    <vt:lpwstr>9360c11f-90e6-4706-ad00-25fcdc9e2ed1</vt:lpwstr>
  </property>
  <property fmtid="{D5CDD505-2E9C-101B-9397-08002B2CF9AE}" pid="7" name="MSIP_Label_eb544694-0027-44fa-bee4-2648c0363f9d_ActionId">
    <vt:lpwstr>2d59ce98-9dbf-4c7a-836a-c844d3be67e1</vt:lpwstr>
  </property>
  <property fmtid="{D5CDD505-2E9C-101B-9397-08002B2CF9AE}" pid="8" name="MSIP_Label_eb544694-0027-44fa-bee4-2648c0363f9d_ContentBits">
    <vt:lpwstr>0</vt:lpwstr>
  </property>
</Properties>
</file>