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05" r:id="rId5"/>
    <p:sldId id="260" r:id="rId6"/>
    <p:sldId id="269" r:id="rId7"/>
    <p:sldId id="264" r:id="rId8"/>
    <p:sldId id="307" r:id="rId9"/>
    <p:sldId id="308" r:id="rId10"/>
    <p:sldId id="262" r:id="rId11"/>
    <p:sldId id="282" r:id="rId12"/>
    <p:sldId id="285" r:id="rId13"/>
    <p:sldId id="271" r:id="rId14"/>
    <p:sldId id="273" r:id="rId15"/>
    <p:sldId id="275" r:id="rId16"/>
    <p:sldId id="277" r:id="rId17"/>
    <p:sldId id="279" r:id="rId18"/>
    <p:sldId id="281" r:id="rId19"/>
    <p:sldId id="284"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4C5"/>
    <a:srgbClr val="6E0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4629" autoAdjust="0"/>
  </p:normalViewPr>
  <p:slideViewPr>
    <p:cSldViewPr>
      <p:cViewPr varScale="1">
        <p:scale>
          <a:sx n="77" d="100"/>
          <a:sy n="77" d="100"/>
        </p:scale>
        <p:origin x="690" y="78"/>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5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A93-48F0-8010-23F8292EBF92}"/>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2-CA93-48F0-8010-23F8292EBF92}"/>
              </c:ext>
            </c:extLst>
          </c:dPt>
          <c:dPt>
            <c:idx val="2"/>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5-7B0A-4308-86B2-FEFF492BA8A7}"/>
              </c:ext>
            </c:extLst>
          </c:dPt>
          <c:dLbls>
            <c:dLbl>
              <c:idx val="0"/>
              <c:layout>
                <c:manualLayout>
                  <c:x val="0.1824331528871391"/>
                  <c:y val="-0.3094031038256389"/>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1953129556722074"/>
                      <c:h val="0.14201331296787004"/>
                    </c:manualLayout>
                  </c15:layout>
                </c:ext>
                <c:ext xmlns:c16="http://schemas.microsoft.com/office/drawing/2014/chart" uri="{C3380CC4-5D6E-409C-BE32-E72D297353CC}">
                  <c16:uniqueId val="{00000001-CA93-48F0-8010-23F8292EBF92}"/>
                </c:ext>
              </c:extLst>
            </c:dLbl>
            <c:dLbl>
              <c:idx val="1"/>
              <c:layout>
                <c:manualLayout>
                  <c:x val="0.13787984835228931"/>
                  <c:y val="0.11732840060778225"/>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2442129629629629"/>
                      <c:h val="0.13920728030697554"/>
                    </c:manualLayout>
                  </c15:layout>
                </c:ext>
                <c:ext xmlns:c16="http://schemas.microsoft.com/office/drawing/2014/chart" uri="{C3380CC4-5D6E-409C-BE32-E72D297353CC}">
                  <c16:uniqueId val="{00000002-CA93-48F0-8010-23F8292EBF9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Personnel</c:v>
                </c:pt>
                <c:pt idx="1">
                  <c:v>Operating</c:v>
                </c:pt>
                <c:pt idx="2">
                  <c:v>Grants, Loans, Benefits</c:v>
                </c:pt>
              </c:strCache>
            </c:strRef>
          </c:cat>
          <c:val>
            <c:numRef>
              <c:f>Sheet1!$B$2:$B$4</c:f>
              <c:numCache>
                <c:formatCode>_("$"* #,##0_);_("$"* \(#,##0\);_("$"* "-"_);_(@_)</c:formatCode>
                <c:ptCount val="3"/>
                <c:pt idx="0">
                  <c:v>50958000</c:v>
                </c:pt>
                <c:pt idx="1">
                  <c:v>27515900</c:v>
                </c:pt>
                <c:pt idx="2">
                  <c:v>69268300</c:v>
                </c:pt>
              </c:numCache>
            </c:numRef>
          </c:val>
          <c:extLst>
            <c:ext xmlns:c16="http://schemas.microsoft.com/office/drawing/2014/chart" uri="{C3380CC4-5D6E-409C-BE32-E72D297353CC}">
              <c16:uniqueId val="{00000000-CA93-48F0-8010-23F8292EBF92}"/>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5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A93-48F0-8010-23F8292EBF92}"/>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2-CA93-48F0-8010-23F8292EBF92}"/>
              </c:ext>
            </c:extLst>
          </c:dPt>
          <c:dPt>
            <c:idx val="2"/>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5-7B0A-4308-86B2-FEFF492BA8A7}"/>
              </c:ext>
            </c:extLst>
          </c:dPt>
          <c:dLbls>
            <c:dLbl>
              <c:idx val="0"/>
              <c:layout>
                <c:manualLayout>
                  <c:x val="0.13729426399825018"/>
                  <c:y val="0.16442069897610739"/>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1953129556722074"/>
                      <c:h val="0.14201331296787004"/>
                    </c:manualLayout>
                  </c15:layout>
                </c:ext>
                <c:ext xmlns:c16="http://schemas.microsoft.com/office/drawing/2014/chart" uri="{C3380CC4-5D6E-409C-BE32-E72D297353CC}">
                  <c16:uniqueId val="{00000001-CA93-48F0-8010-23F8292EBF92}"/>
                </c:ext>
              </c:extLst>
            </c:dLbl>
            <c:dLbl>
              <c:idx val="1"/>
              <c:layout>
                <c:manualLayout>
                  <c:x val="-0.14568496646252552"/>
                  <c:y val="-0.27832220457834056"/>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2442129629629629"/>
                      <c:h val="0.13920728030697554"/>
                    </c:manualLayout>
                  </c15:layout>
                </c:ext>
                <c:ext xmlns:c16="http://schemas.microsoft.com/office/drawing/2014/chart" uri="{C3380CC4-5D6E-409C-BE32-E72D297353CC}">
                  <c16:uniqueId val="{00000002-CA93-48F0-8010-23F8292EBF9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Personnel</c:v>
                </c:pt>
                <c:pt idx="1">
                  <c:v>Operating</c:v>
                </c:pt>
              </c:strCache>
            </c:strRef>
          </c:cat>
          <c:val>
            <c:numRef>
              <c:f>Sheet1!$B$2:$B$3</c:f>
              <c:numCache>
                <c:formatCode>_("$"* #,##0_);_("$"* \(#,##0\);_("$"* "-"_);_(@_)</c:formatCode>
                <c:ptCount val="2"/>
                <c:pt idx="0">
                  <c:v>29741400</c:v>
                </c:pt>
                <c:pt idx="1">
                  <c:v>4421500</c:v>
                </c:pt>
              </c:numCache>
            </c:numRef>
          </c:val>
          <c:extLst>
            <c:ext xmlns:c16="http://schemas.microsoft.com/office/drawing/2014/chart" uri="{C3380CC4-5D6E-409C-BE32-E72D297353CC}">
              <c16:uniqueId val="{00000000-CA93-48F0-8010-23F8292EBF92}"/>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7363"/>
          </a:xfrm>
          <a:prstGeom prst="rect">
            <a:avLst/>
          </a:prstGeom>
        </p:spPr>
        <p:txBody>
          <a:bodyPr vert="horz" lIns="91566" tIns="45783" rIns="91566" bIns="45783" rtlCol="0"/>
          <a:lstStyle>
            <a:lvl1pPr algn="l">
              <a:defRPr sz="1200"/>
            </a:lvl1pPr>
          </a:lstStyle>
          <a:p>
            <a:endParaRPr lang="en-US"/>
          </a:p>
        </p:txBody>
      </p:sp>
      <p:sp>
        <p:nvSpPr>
          <p:cNvPr id="3" name="Date Placeholder 2"/>
          <p:cNvSpPr>
            <a:spLocks noGrp="1"/>
          </p:cNvSpPr>
          <p:nvPr>
            <p:ph type="dt" sz="quarter" idx="1"/>
          </p:nvPr>
        </p:nvSpPr>
        <p:spPr>
          <a:xfrm>
            <a:off x="3977532" y="1"/>
            <a:ext cx="3043979" cy="467363"/>
          </a:xfrm>
          <a:prstGeom prst="rect">
            <a:avLst/>
          </a:prstGeom>
        </p:spPr>
        <p:txBody>
          <a:bodyPr vert="horz" lIns="91566" tIns="45783" rIns="91566" bIns="45783" rtlCol="0"/>
          <a:lstStyle>
            <a:lvl1pPr algn="r">
              <a:defRPr sz="1200"/>
            </a:lvl1pPr>
          </a:lstStyle>
          <a:p>
            <a:fld id="{5292CD85-8DA1-4709-8957-357CEEF656DB}" type="datetimeFigureOut">
              <a:rPr lang="en-US" smtClean="0"/>
              <a:t>2/1/2022</a:t>
            </a:fld>
            <a:endParaRPr lang="en-US"/>
          </a:p>
        </p:txBody>
      </p:sp>
      <p:sp>
        <p:nvSpPr>
          <p:cNvPr id="4" name="Footer Placeholder 3"/>
          <p:cNvSpPr>
            <a:spLocks noGrp="1"/>
          </p:cNvSpPr>
          <p:nvPr>
            <p:ph type="ftr" sz="quarter" idx="2"/>
          </p:nvPr>
        </p:nvSpPr>
        <p:spPr>
          <a:xfrm>
            <a:off x="2" y="8841739"/>
            <a:ext cx="3043979" cy="467363"/>
          </a:xfrm>
          <a:prstGeom prst="rect">
            <a:avLst/>
          </a:prstGeom>
        </p:spPr>
        <p:txBody>
          <a:bodyPr vert="horz" lIns="91566" tIns="45783" rIns="91566" bIns="45783"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7363"/>
          </a:xfrm>
          <a:prstGeom prst="rect">
            <a:avLst/>
          </a:prstGeom>
        </p:spPr>
        <p:txBody>
          <a:bodyPr vert="horz" lIns="91566" tIns="45783" rIns="91566" bIns="45783" rtlCol="0" anchor="b"/>
          <a:lstStyle>
            <a:lvl1pPr algn="r">
              <a:defRPr sz="1200"/>
            </a:lvl1pPr>
          </a:lstStyle>
          <a:p>
            <a:fld id="{6CDF7BAE-CC0C-4AD0-92E1-22319721CF12}" type="slidenum">
              <a:rPr lang="en-US" smtClean="0"/>
              <a:t>‹#›</a:t>
            </a:fld>
            <a:endParaRPr lang="en-US"/>
          </a:p>
        </p:txBody>
      </p:sp>
    </p:spTree>
    <p:extLst>
      <p:ext uri="{BB962C8B-B14F-4D97-AF65-F5344CB8AC3E}">
        <p14:creationId xmlns:p14="http://schemas.microsoft.com/office/powerpoint/2010/main" val="1648416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292" tIns="46646" rIns="93292" bIns="46646"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292" tIns="46646" rIns="93292" bIns="46646" rtlCol="0"/>
          <a:lstStyle>
            <a:lvl1pPr algn="r">
              <a:defRPr sz="1200"/>
            </a:lvl1pPr>
          </a:lstStyle>
          <a:p>
            <a:fld id="{B4B823EE-1623-4115-99B9-B785374AECF6}" type="datetimeFigureOut">
              <a:rPr lang="en-US" smtClean="0"/>
              <a:t>2/1/2022</a:t>
            </a:fld>
            <a:endParaRPr lang="en-US" dirty="0"/>
          </a:p>
        </p:txBody>
      </p:sp>
      <p:sp>
        <p:nvSpPr>
          <p:cNvPr id="4" name="Slide Image Placeholder 3"/>
          <p:cNvSpPr>
            <a:spLocks noGrp="1" noRot="1" noChangeAspect="1"/>
          </p:cNvSpPr>
          <p:nvPr>
            <p:ph type="sldImg" idx="2"/>
          </p:nvPr>
        </p:nvSpPr>
        <p:spPr>
          <a:xfrm>
            <a:off x="407988" y="698500"/>
            <a:ext cx="6207125" cy="3492500"/>
          </a:xfrm>
          <a:prstGeom prst="rect">
            <a:avLst/>
          </a:prstGeom>
          <a:noFill/>
          <a:ln w="12700">
            <a:solidFill>
              <a:prstClr val="black"/>
            </a:solidFill>
          </a:ln>
        </p:spPr>
        <p:txBody>
          <a:bodyPr vert="horz" lIns="93292" tIns="46646" rIns="93292" bIns="46646"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292" tIns="46646" rIns="93292" bIns="466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292" tIns="46646" rIns="93292" bIns="466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292" tIns="46646" rIns="93292" bIns="46646" rtlCol="0" anchor="b"/>
          <a:lstStyle>
            <a:lvl1pPr algn="r">
              <a:defRPr sz="1200"/>
            </a:lvl1pPr>
          </a:lstStyle>
          <a:p>
            <a:fld id="{CCF99E1E-5533-47FF-A679-997EB01C2C0A}" type="slidenum">
              <a:rPr lang="en-US" smtClean="0"/>
              <a:t>‹#›</a:t>
            </a:fld>
            <a:endParaRPr lang="en-US" dirty="0"/>
          </a:p>
        </p:txBody>
      </p:sp>
    </p:spTree>
    <p:extLst>
      <p:ext uri="{BB962C8B-B14F-4D97-AF65-F5344CB8AC3E}">
        <p14:creationId xmlns:p14="http://schemas.microsoft.com/office/powerpoint/2010/main" val="76951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2234C6D1-AA19-43EC-83C1-1B43BA449C70}" type="slidenum">
              <a:rPr lang="en-US" smtClean="0"/>
              <a:pPr eaLnBrk="1" hangingPunct="1"/>
              <a:t>2</a:t>
            </a:fld>
            <a:endParaRPr lang="en-US" dirty="0"/>
          </a:p>
        </p:txBody>
      </p:sp>
    </p:spTree>
    <p:extLst>
      <p:ext uri="{BB962C8B-B14F-4D97-AF65-F5344CB8AC3E}">
        <p14:creationId xmlns:p14="http://schemas.microsoft.com/office/powerpoint/2010/main" val="68458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CC240940-6CA5-4ACD-BE5C-A246A7E7A1B6}" type="slidenum">
              <a:rPr lang="en-US" smtClean="0"/>
              <a:pPr eaLnBrk="1" hangingPunct="1"/>
              <a:t>3</a:t>
            </a:fld>
            <a:endParaRPr lang="en-US" dirty="0"/>
          </a:p>
        </p:txBody>
      </p:sp>
    </p:spTree>
    <p:extLst>
      <p:ext uri="{BB962C8B-B14F-4D97-AF65-F5344CB8AC3E}">
        <p14:creationId xmlns:p14="http://schemas.microsoft.com/office/powerpoint/2010/main" val="385727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930D873F-19CD-4B74-AFF8-65DDC5BB9879}" type="slidenum">
              <a:rPr lang="en-US" smtClean="0"/>
              <a:pPr eaLnBrk="1" hangingPunct="1"/>
              <a:t>7</a:t>
            </a:fld>
            <a:endParaRPr lang="en-US" dirty="0"/>
          </a:p>
        </p:txBody>
      </p:sp>
    </p:spTree>
    <p:extLst>
      <p:ext uri="{BB962C8B-B14F-4D97-AF65-F5344CB8AC3E}">
        <p14:creationId xmlns:p14="http://schemas.microsoft.com/office/powerpoint/2010/main" val="45729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79CC6E25-6C18-4B17-81A9-5AE3E0149D1A}" type="slidenum">
              <a:rPr lang="en-US" smtClean="0"/>
              <a:pPr eaLnBrk="1" hangingPunct="1"/>
              <a:t>12</a:t>
            </a:fld>
            <a:endParaRPr lang="en-US" dirty="0"/>
          </a:p>
        </p:txBody>
      </p:sp>
    </p:spTree>
    <p:extLst>
      <p:ext uri="{BB962C8B-B14F-4D97-AF65-F5344CB8AC3E}">
        <p14:creationId xmlns:p14="http://schemas.microsoft.com/office/powerpoint/2010/main" val="399919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D40922-EAB2-48EC-BBDB-2225C66BB70E}" type="slidenum">
              <a:rPr lang="en-US" smtClean="0"/>
              <a:pPr>
                <a:defRPr/>
              </a:pPr>
              <a:t>13</a:t>
            </a:fld>
            <a:endParaRPr lang="en-US" dirty="0"/>
          </a:p>
        </p:txBody>
      </p:sp>
    </p:spTree>
    <p:extLst>
      <p:ext uri="{BB962C8B-B14F-4D97-AF65-F5344CB8AC3E}">
        <p14:creationId xmlns:p14="http://schemas.microsoft.com/office/powerpoint/2010/main" val="420208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406400" y="6400801"/>
            <a:ext cx="28448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spTree>
    <p:extLst>
      <p:ext uri="{BB962C8B-B14F-4D97-AF65-F5344CB8AC3E}">
        <p14:creationId xmlns:p14="http://schemas.microsoft.com/office/powerpoint/2010/main" val="399095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9622292-52FC-440D-AF69-9B3D08132A23}" type="datetime1">
              <a:rPr lang="en-US" smtClean="0"/>
              <a:t>2/1/2022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97381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5D2465C8-E09E-4549-8CA9-ADE0F54FAD08}" type="datetime1">
              <a:rPr lang="en-US" smtClean="0"/>
              <a:t>2/1/2022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394039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93484" y="765175"/>
            <a:ext cx="11184000" cy="969282"/>
          </a:xfrm>
        </p:spPr>
        <p:txBody>
          <a:bodyPr>
            <a:normAutofit/>
          </a:bodyPr>
          <a:lstStyle>
            <a:lvl1pPr marL="0" indent="0">
              <a:buNone/>
              <a:defRPr sz="3000" b="0">
                <a:solidFill>
                  <a:srgbClr val="575757"/>
                </a:solidFill>
              </a:defRPr>
            </a:lvl1pPr>
          </a:lstStyle>
          <a:p>
            <a:pPr lvl="0"/>
            <a:r>
              <a:rPr lang="en-US"/>
              <a:t>Click to edit Master text styles</a:t>
            </a:r>
          </a:p>
        </p:txBody>
      </p:sp>
      <p:sp>
        <p:nvSpPr>
          <p:cNvPr id="14" name="Title Placeholder 1"/>
          <p:cNvSpPr>
            <a:spLocks noGrp="1"/>
          </p:cNvSpPr>
          <p:nvPr>
            <p:ph type="title"/>
          </p:nvPr>
        </p:nvSpPr>
        <p:spPr>
          <a:xfrm>
            <a:off x="493484" y="295683"/>
            <a:ext cx="11184000" cy="469492"/>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20" name="Text Placeholder 19"/>
          <p:cNvSpPr>
            <a:spLocks noGrp="1"/>
          </p:cNvSpPr>
          <p:nvPr>
            <p:ph type="body" sz="quarter" idx="14"/>
          </p:nvPr>
        </p:nvSpPr>
        <p:spPr>
          <a:xfrm>
            <a:off x="494400" y="1810800"/>
            <a:ext cx="1118400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7"/>
          <p:cNvSpPr>
            <a:spLocks noGrp="1"/>
          </p:cNvSpPr>
          <p:nvPr>
            <p:ph type="sldNum" sz="quarter" idx="4"/>
          </p:nvPr>
        </p:nvSpPr>
        <p:spPr>
          <a:xfrm>
            <a:off x="493484" y="6477000"/>
            <a:ext cx="1056117"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295086408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06400" y="6400801"/>
            <a:ext cx="28448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spTree>
    <p:extLst>
      <p:ext uri="{BB962C8B-B14F-4D97-AF65-F5344CB8AC3E}">
        <p14:creationId xmlns:p14="http://schemas.microsoft.com/office/powerpoint/2010/main" val="374115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6FD78F34-073B-4CAC-ABDD-EB690BDE124F}" type="datetime1">
              <a:rPr lang="en-US" smtClean="0"/>
              <a:t>2/1/2022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74671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E34CFDE-760B-43D0-BC73-672D565F93D0}" type="datetime1">
              <a:rPr lang="en-US" smtClean="0"/>
              <a:t>2/1/2022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202575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62E4BFAA-4172-472F-8222-38B6065A1D08}" type="datetime1">
              <a:rPr lang="en-US" smtClean="0"/>
              <a:t>2/1/2022</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26408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56278FFD-3FE2-41CC-8500-0F5961B59824}" type="datetime1">
              <a:rPr lang="en-US" smtClean="0"/>
              <a:t>2/1/2022</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02013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3802589B-6F27-452D-84D9-C0DE3F9B6A56}" type="datetime1">
              <a:rPr lang="en-US" smtClean="0"/>
              <a:t>2/1/2022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26595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C008827-677F-4E36-854C-EBD24B909715}" type="datetime1">
              <a:rPr lang="en-US" smtClean="0"/>
              <a:t>2/1/2022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6945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26E594D3-EF4F-4AF9-B158-0C809C9BA522}" type="datetime1">
              <a:rPr lang="en-US" smtClean="0"/>
              <a:t>2/1/2022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98860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04800"/>
          </a:xfrm>
          <a:prstGeom prst="rect">
            <a:avLst/>
          </a:prstGeom>
          <a:solidFill>
            <a:srgbClr val="278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6248400"/>
            <a:ext cx="12192000" cy="609600"/>
          </a:xfrm>
          <a:prstGeom prst="rect">
            <a:avLst/>
          </a:prstGeom>
          <a:solidFill>
            <a:srgbClr val="278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Slide Number Placeholder 5"/>
          <p:cNvSpPr>
            <a:spLocks noGrp="1"/>
          </p:cNvSpPr>
          <p:nvPr>
            <p:ph type="sldNum" sz="quarter" idx="4"/>
          </p:nvPr>
        </p:nvSpPr>
        <p:spPr>
          <a:xfrm>
            <a:off x="406400" y="6400801"/>
            <a:ext cx="28448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74400" y="6300725"/>
            <a:ext cx="914400" cy="470927"/>
          </a:xfrm>
          <a:prstGeom prst="rect">
            <a:avLst/>
          </a:prstGeom>
        </p:spPr>
      </p:pic>
    </p:spTree>
    <p:extLst>
      <p:ext uri="{BB962C8B-B14F-4D97-AF65-F5344CB8AC3E}">
        <p14:creationId xmlns:p14="http://schemas.microsoft.com/office/powerpoint/2010/main" val="6377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00400" y="762001"/>
            <a:ext cx="5867400" cy="2481261"/>
          </a:xfrm>
        </p:spPr>
      </p:pic>
      <p:sp>
        <p:nvSpPr>
          <p:cNvPr id="2" name="TextBox 1"/>
          <p:cNvSpPr txBox="1"/>
          <p:nvPr/>
        </p:nvSpPr>
        <p:spPr>
          <a:xfrm>
            <a:off x="990600" y="3614739"/>
            <a:ext cx="10287000" cy="830997"/>
          </a:xfrm>
          <a:prstGeom prst="rect">
            <a:avLst/>
          </a:prstGeom>
          <a:noFill/>
        </p:spPr>
        <p:txBody>
          <a:bodyPr wrap="square" rtlCol="0">
            <a:spAutoFit/>
          </a:bodyPr>
          <a:lstStyle/>
          <a:p>
            <a:pPr algn="ctr"/>
            <a:r>
              <a:rPr lang="en-US" sz="2400" b="1" dirty="0"/>
              <a:t>Overview of the FY 2022 – 2024 Governor’s Recommended Budget</a:t>
            </a:r>
          </a:p>
          <a:p>
            <a:pPr algn="ctr"/>
            <a:r>
              <a:rPr lang="en-US" sz="2400" b="1" dirty="0"/>
              <a:t>General Administration and Program Support</a:t>
            </a:r>
          </a:p>
        </p:txBody>
      </p:sp>
      <p:sp>
        <p:nvSpPr>
          <p:cNvPr id="4" name="Subtitle 2">
            <a:extLst>
              <a:ext uri="{FF2B5EF4-FFF2-40B4-BE49-F238E27FC236}">
                <a16:creationId xmlns:a16="http://schemas.microsoft.com/office/drawing/2014/main" id="{D610FB3D-914A-41DF-BD3B-D5EE7B74AE16}"/>
              </a:ext>
            </a:extLst>
          </p:cNvPr>
          <p:cNvSpPr txBox="1">
            <a:spLocks/>
          </p:cNvSpPr>
          <p:nvPr/>
        </p:nvSpPr>
        <p:spPr>
          <a:xfrm>
            <a:off x="1257300" y="4538068"/>
            <a:ext cx="9677400" cy="12047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dirty="0"/>
              <a:t>Presented for the Budget Review Subcommittee on Health and Family Services</a:t>
            </a:r>
          </a:p>
          <a:p>
            <a:pPr algn="ctr"/>
            <a:endParaRPr lang="en-US" sz="1400" b="1" dirty="0"/>
          </a:p>
          <a:p>
            <a:pPr marL="0" indent="0" algn="ctr">
              <a:buNone/>
            </a:pPr>
            <a:r>
              <a:rPr lang="en-US" sz="1400" b="1" dirty="0"/>
              <a:t>February 2, 2022</a:t>
            </a:r>
          </a:p>
          <a:p>
            <a:pPr algn="ctr"/>
            <a:endParaRPr lang="en-US" sz="1400" b="1" dirty="0"/>
          </a:p>
          <a:p>
            <a:pPr marL="0" indent="0" algn="ctr">
              <a:buNone/>
            </a:pPr>
            <a:r>
              <a:rPr lang="en-US" sz="1600" b="1" dirty="0"/>
              <a:t>Eric Lowery, Executive Director, Office of Finance and Budget</a:t>
            </a:r>
          </a:p>
          <a:p>
            <a:pPr marL="0" indent="0" algn="ctr">
              <a:buNone/>
            </a:pPr>
            <a:r>
              <a:rPr lang="en-US" sz="1600" b="1" dirty="0"/>
              <a:t>Adam Mather, Executive Director, Office of Inspector General</a:t>
            </a:r>
          </a:p>
        </p:txBody>
      </p:sp>
    </p:spTree>
    <p:extLst>
      <p:ext uri="{BB962C8B-B14F-4D97-AF65-F5344CB8AC3E}">
        <p14:creationId xmlns:p14="http://schemas.microsoft.com/office/powerpoint/2010/main" val="290168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Administrative Support</a:t>
            </a:r>
            <a:br>
              <a:rPr lang="en-US" sz="3200" b="1" dirty="0">
                <a:solidFill>
                  <a:schemeClr val="bg1"/>
                </a:solidFill>
              </a:rPr>
            </a:br>
            <a:r>
              <a:rPr lang="en-US" sz="3200" b="1" dirty="0"/>
              <a:t>Examples of Support Provided to CHFS Program Agencies</a:t>
            </a:r>
          </a:p>
        </p:txBody>
      </p:sp>
      <p:sp>
        <p:nvSpPr>
          <p:cNvPr id="3" name="Content Placeholder 2"/>
          <p:cNvSpPr>
            <a:spLocks noGrp="1"/>
          </p:cNvSpPr>
          <p:nvPr>
            <p:ph idx="1"/>
          </p:nvPr>
        </p:nvSpPr>
        <p:spPr/>
        <p:txBody>
          <a:bodyPr>
            <a:normAutofit lnSpcReduction="10000"/>
          </a:bodyPr>
          <a:lstStyle/>
          <a:p>
            <a:pPr lvl="0"/>
            <a:r>
              <a:rPr lang="en-US" sz="2300" dirty="0"/>
              <a:t>CHFS Facilities Management manages &amp; maintains approximately 190 CHFS leased &amp; owned properties. Staff also assists local offices that experience power outages, floods, fires, and other issues to resume service as quickly as possible. </a:t>
            </a:r>
          </a:p>
          <a:p>
            <a:pPr lvl="0"/>
            <a:r>
              <a:rPr lang="en-US" sz="2300" dirty="0"/>
              <a:t>CHFS Human Resource Management staff support personnel &amp; payroll processes for over 6,400 employees. </a:t>
            </a:r>
          </a:p>
          <a:p>
            <a:pPr lvl="0"/>
            <a:r>
              <a:rPr lang="en-US" sz="2300" dirty="0"/>
              <a:t>The Administrative Hearings Division handled approximately 4,000 appeals in fiscal year 2021 as a part of compliance with federal and state program requirements. </a:t>
            </a:r>
          </a:p>
          <a:p>
            <a:pPr lvl="0"/>
            <a:r>
              <a:rPr lang="en-US" sz="2300" dirty="0"/>
              <a:t>The travel section processes over 10,000 travel vouchers each year for employees in all 120 counties. </a:t>
            </a:r>
          </a:p>
          <a:p>
            <a:pPr lvl="0"/>
            <a:r>
              <a:rPr lang="en-US" sz="2300" dirty="0"/>
              <a:t>Technology staff manage and/or coordinate technology across the cabinet for over 100 systems and modules that front line staff rely on to conduct business with the public each day. </a:t>
            </a:r>
          </a:p>
          <a:p>
            <a:endParaRPr lang="en-US" dirty="0"/>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10</a:t>
            </a:fld>
            <a:endParaRPr lang="en-US" dirty="0">
              <a:solidFill>
                <a:schemeClr val="bg1"/>
              </a:solidFill>
            </a:endParaRPr>
          </a:p>
        </p:txBody>
      </p:sp>
    </p:spTree>
    <p:extLst>
      <p:ext uri="{BB962C8B-B14F-4D97-AF65-F5344CB8AC3E}">
        <p14:creationId xmlns:p14="http://schemas.microsoft.com/office/powerpoint/2010/main" val="246522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br>
              <a:rPr lang="en-US" sz="4000" b="1" dirty="0">
                <a:solidFill>
                  <a:schemeClr val="bg1"/>
                </a:solidFill>
              </a:rPr>
            </a:br>
            <a:r>
              <a:rPr lang="en-US" sz="3600" b="1" dirty="0"/>
              <a:t>Administrative Support </a:t>
            </a:r>
            <a:br>
              <a:rPr lang="en-US" sz="3600" b="1" dirty="0"/>
            </a:br>
            <a:r>
              <a:rPr lang="en-US" sz="3600" b="1" dirty="0"/>
              <a:t>Examples of Support, cont. </a:t>
            </a:r>
            <a:br>
              <a:rPr lang="en-US" dirty="0"/>
            </a:br>
            <a:endParaRPr lang="en-US" dirty="0"/>
          </a:p>
        </p:txBody>
      </p:sp>
      <p:sp>
        <p:nvSpPr>
          <p:cNvPr id="3" name="Content Placeholder 2"/>
          <p:cNvSpPr>
            <a:spLocks noGrp="1"/>
          </p:cNvSpPr>
          <p:nvPr>
            <p:ph idx="1"/>
          </p:nvPr>
        </p:nvSpPr>
        <p:spPr>
          <a:xfrm>
            <a:off x="609600" y="2002055"/>
            <a:ext cx="10972800" cy="4124109"/>
          </a:xfrm>
        </p:spPr>
        <p:txBody>
          <a:bodyPr>
            <a:normAutofit/>
          </a:bodyPr>
          <a:lstStyle/>
          <a:p>
            <a:pPr lvl="0"/>
            <a:r>
              <a:rPr lang="en-US" sz="2400" dirty="0"/>
              <a:t>The Office of Legal Services represents the Cabinet in approximately 2,700</a:t>
            </a:r>
            <a:r>
              <a:rPr lang="en-US" sz="2400" dirty="0">
                <a:solidFill>
                  <a:srgbClr val="FF0000"/>
                </a:solidFill>
              </a:rPr>
              <a:t> </a:t>
            </a:r>
            <a:r>
              <a:rPr lang="en-US" sz="2400" dirty="0"/>
              <a:t>legal cases each year. </a:t>
            </a:r>
          </a:p>
          <a:p>
            <a:pPr lvl="0"/>
            <a:r>
              <a:rPr lang="en-US" sz="2400" dirty="0"/>
              <a:t>The Office of Ombudsman and Administrative Review processed 88,816 new contacts in fiscal year 2021 to resolve program service complaints, appeals, and program audit reviews.</a:t>
            </a:r>
          </a:p>
          <a:p>
            <a:pPr lvl="0"/>
            <a:r>
              <a:rPr lang="en-US" sz="2400" dirty="0"/>
              <a:t>The Office of Administrative Services procurement staff process approximately 30,000 purchase transactions, including health and medical supplies used by CHFS state hospitals and the state public health lab, as well as 300 non-financial contract agreements.</a:t>
            </a:r>
          </a:p>
          <a:p>
            <a:pPr lvl="0"/>
            <a:endParaRPr lang="en-US" sz="2400" dirty="0"/>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11</a:t>
            </a:fld>
            <a:endParaRPr lang="en-US" dirty="0">
              <a:solidFill>
                <a:schemeClr val="bg1"/>
              </a:solidFill>
            </a:endParaRPr>
          </a:p>
        </p:txBody>
      </p:sp>
    </p:spTree>
    <p:extLst>
      <p:ext uri="{BB962C8B-B14F-4D97-AF65-F5344CB8AC3E}">
        <p14:creationId xmlns:p14="http://schemas.microsoft.com/office/powerpoint/2010/main" val="3919361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sz="3200" b="1" dirty="0"/>
              <a:t>Office of Inspector General</a:t>
            </a:r>
          </a:p>
        </p:txBody>
      </p:sp>
      <p:sp>
        <p:nvSpPr>
          <p:cNvPr id="5123" name="Content Placeholder 2"/>
          <p:cNvSpPr>
            <a:spLocks noGrp="1"/>
          </p:cNvSpPr>
          <p:nvPr>
            <p:ph idx="1"/>
          </p:nvPr>
        </p:nvSpPr>
        <p:spPr>
          <a:xfrm>
            <a:off x="609601" y="1143000"/>
            <a:ext cx="10972800" cy="4953000"/>
          </a:xfrm>
        </p:spPr>
        <p:txBody>
          <a:bodyPr>
            <a:normAutofit/>
          </a:bodyPr>
          <a:lstStyle/>
          <a:p>
            <a:pPr fontAlgn="t"/>
            <a:endParaRPr lang="en-US" dirty="0"/>
          </a:p>
          <a:p>
            <a:pPr fontAlgn="t"/>
            <a:r>
              <a:rPr lang="en-US" sz="2400" dirty="0"/>
              <a:t>Regulatory and licensing agency for all health care, day care and long-term care facilities, and child adoption/child-placing/child caring agencies in the Commonwealth. </a:t>
            </a:r>
          </a:p>
          <a:p>
            <a:pPr marL="0" indent="0" fontAlgn="t">
              <a:buNone/>
            </a:pPr>
            <a:endParaRPr lang="en-US" sz="2400" dirty="0"/>
          </a:p>
          <a:p>
            <a:pPr fontAlgn="t"/>
            <a:r>
              <a:rPr lang="en-US" sz="2400" dirty="0"/>
              <a:t>Responsible for the prevention, detection, and investigation of fraud, abuse, waste, mismanagement, and misconduct by the Cabinet's clients, employees, medical providers, vendors, contractors, and subcontractors.</a:t>
            </a:r>
          </a:p>
          <a:p>
            <a:pPr marL="0" indent="0" fontAlgn="t">
              <a:buNone/>
            </a:pPr>
            <a:endParaRPr lang="en-US" sz="2400" dirty="0"/>
          </a:p>
          <a:p>
            <a:pPr fontAlgn="t"/>
            <a:r>
              <a:rPr lang="en-US" sz="2400" dirty="0"/>
              <a:t>Conducts special investigations into matters related to the Cabinet or its programs as requested by the Cabinet secretary, commissioners, or office heads.</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12A93E-9560-4A0F-9534-F323F174F4CD}" type="slidenum">
              <a:rPr lang="en-US" smtClean="0">
                <a:solidFill>
                  <a:schemeClr val="bg1"/>
                </a:solidFill>
              </a:rPr>
              <a:pPr eaLnBrk="1" hangingPunct="1"/>
              <a:t>12</a:t>
            </a:fld>
            <a:endParaRPr lang="en-US" dirty="0">
              <a:solidFill>
                <a:schemeClr val="bg1"/>
              </a:solidFill>
            </a:endParaRPr>
          </a:p>
        </p:txBody>
      </p:sp>
    </p:spTree>
    <p:extLst>
      <p:ext uri="{BB962C8B-B14F-4D97-AF65-F5344CB8AC3E}">
        <p14:creationId xmlns:p14="http://schemas.microsoft.com/office/powerpoint/2010/main" val="129026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Office of Inspector General</a:t>
            </a:r>
          </a:p>
        </p:txBody>
      </p:sp>
      <p:sp>
        <p:nvSpPr>
          <p:cNvPr id="3" name="Content Placeholder 2"/>
          <p:cNvSpPr>
            <a:spLocks noGrp="1"/>
          </p:cNvSpPr>
          <p:nvPr>
            <p:ph idx="1"/>
          </p:nvPr>
        </p:nvSpPr>
        <p:spPr>
          <a:xfrm>
            <a:off x="609600" y="1600202"/>
            <a:ext cx="10972800" cy="4454610"/>
          </a:xfrm>
        </p:spPr>
        <p:txBody>
          <a:bodyPr>
            <a:normAutofit/>
          </a:bodyPr>
          <a:lstStyle/>
          <a:p>
            <a:pPr marL="0" indent="0">
              <a:buNone/>
            </a:pPr>
            <a:r>
              <a:rPr lang="en-US" sz="2400" dirty="0"/>
              <a:t>Programs housed within the office include: </a:t>
            </a:r>
          </a:p>
          <a:p>
            <a:r>
              <a:rPr lang="en-US" sz="2400" dirty="0"/>
              <a:t>Health Care Licensing </a:t>
            </a:r>
          </a:p>
          <a:p>
            <a:pPr lvl="0"/>
            <a:r>
              <a:rPr lang="en-US" sz="2400" dirty="0"/>
              <a:t>Child Care Licensing </a:t>
            </a:r>
          </a:p>
          <a:p>
            <a:pPr lvl="0"/>
            <a:r>
              <a:rPr lang="en-US" sz="2400" dirty="0"/>
              <a:t>Audits and Investigations </a:t>
            </a:r>
          </a:p>
          <a:p>
            <a:pPr lvl="0"/>
            <a:r>
              <a:rPr lang="en-US" sz="2400" dirty="0"/>
              <a:t>KY All Scheduled Prescription Electronic Reporting (KASPER) </a:t>
            </a:r>
          </a:p>
          <a:p>
            <a:pPr lvl="0"/>
            <a:r>
              <a:rPr lang="en-US" sz="2400" dirty="0"/>
              <a:t>KARES voluntary fingerprint check program </a:t>
            </a:r>
          </a:p>
          <a:p>
            <a:pPr lvl="0"/>
            <a:r>
              <a:rPr lang="en-US" sz="2400" dirty="0"/>
              <a:t>Certificate of Need</a:t>
            </a:r>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13</a:t>
            </a:fld>
            <a:endParaRPr lang="en-US" dirty="0">
              <a:solidFill>
                <a:schemeClr val="bg1"/>
              </a:solidFill>
            </a:endParaRPr>
          </a:p>
        </p:txBody>
      </p:sp>
    </p:spTree>
    <p:extLst>
      <p:ext uri="{BB962C8B-B14F-4D97-AF65-F5344CB8AC3E}">
        <p14:creationId xmlns:p14="http://schemas.microsoft.com/office/powerpoint/2010/main" val="3109559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Office of Inspector General</a:t>
            </a:r>
          </a:p>
        </p:txBody>
      </p:sp>
      <p:sp>
        <p:nvSpPr>
          <p:cNvPr id="3" name="Content Placeholder 2"/>
          <p:cNvSpPr>
            <a:spLocks noGrp="1"/>
          </p:cNvSpPr>
          <p:nvPr>
            <p:ph idx="1"/>
          </p:nvPr>
        </p:nvSpPr>
        <p:spPr>
          <a:xfrm>
            <a:off x="609600" y="1672281"/>
            <a:ext cx="10972800" cy="4453883"/>
          </a:xfrm>
        </p:spPr>
        <p:txBody>
          <a:bodyPr>
            <a:normAutofit/>
          </a:bodyPr>
          <a:lstStyle/>
          <a:p>
            <a:pPr lvl="0"/>
            <a:r>
              <a:rPr lang="en-US" sz="2400" dirty="0"/>
              <a:t>Licenses/regulates approximately 3,500 health care facilities, with almost 40,000 beds. </a:t>
            </a:r>
          </a:p>
          <a:p>
            <a:pPr lvl="0"/>
            <a:r>
              <a:rPr lang="en-US" sz="2400" dirty="0"/>
              <a:t>Licenses/certifies over 2,100 child day care centers, child caring facilities, child placing agencies, and family child care homes. </a:t>
            </a:r>
          </a:p>
          <a:p>
            <a:pPr lvl="0"/>
            <a:r>
              <a:rPr lang="en-US" sz="2400" dirty="0"/>
              <a:t>Enforces the Kentucky Controlled Substances Act.</a:t>
            </a:r>
          </a:p>
          <a:p>
            <a:pPr lvl="0"/>
            <a:r>
              <a:rPr lang="en-US" sz="2400" dirty="0"/>
              <a:t>Administers the Certificate of Need program in order to prevent unnecessary proliferation and /or duplication of health care facilities, health services, and major medical equipment that increase the cost of health care within the Commonwealth.</a:t>
            </a:r>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14</a:t>
            </a:fld>
            <a:endParaRPr lang="en-US" dirty="0">
              <a:solidFill>
                <a:schemeClr val="bg1"/>
              </a:solidFill>
            </a:endParaRPr>
          </a:p>
        </p:txBody>
      </p:sp>
    </p:spTree>
    <p:extLst>
      <p:ext uri="{BB962C8B-B14F-4D97-AF65-F5344CB8AC3E}">
        <p14:creationId xmlns:p14="http://schemas.microsoft.com/office/powerpoint/2010/main" val="3310526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Office of Inspector General</a:t>
            </a:r>
          </a:p>
        </p:txBody>
      </p:sp>
      <p:sp>
        <p:nvSpPr>
          <p:cNvPr id="3" name="Content Placeholder 2"/>
          <p:cNvSpPr>
            <a:spLocks noGrp="1"/>
          </p:cNvSpPr>
          <p:nvPr>
            <p:ph idx="1"/>
          </p:nvPr>
        </p:nvSpPr>
        <p:spPr>
          <a:xfrm>
            <a:off x="609600" y="1680519"/>
            <a:ext cx="10972800" cy="4445645"/>
          </a:xfrm>
        </p:spPr>
        <p:txBody>
          <a:bodyPr>
            <a:normAutofit/>
          </a:bodyPr>
          <a:lstStyle/>
          <a:p>
            <a:r>
              <a:rPr lang="en-US" sz="2400" dirty="0"/>
              <a:t>Administers KASPER (KY All Scheduled Prescription Electronic Reporting) program: </a:t>
            </a:r>
          </a:p>
          <a:p>
            <a:pPr lvl="1"/>
            <a:r>
              <a:rPr lang="en-US" sz="2400" dirty="0"/>
              <a:t>KASPER currently has 28,512</a:t>
            </a:r>
            <a:r>
              <a:rPr lang="en-US" sz="2400" dirty="0">
                <a:solidFill>
                  <a:srgbClr val="FF0000"/>
                </a:solidFill>
              </a:rPr>
              <a:t> </a:t>
            </a:r>
            <a:r>
              <a:rPr lang="en-US" sz="2400" dirty="0"/>
              <a:t>master account holders and 13,345 delegate users</a:t>
            </a:r>
          </a:p>
          <a:p>
            <a:pPr lvl="1"/>
            <a:r>
              <a:rPr lang="en-US" sz="2400" dirty="0"/>
              <a:t>Provided an average of 153,304 reports per weekday by the close of FY21</a:t>
            </a:r>
          </a:p>
          <a:p>
            <a:pPr lvl="1"/>
            <a:r>
              <a:rPr lang="en-US" sz="2400" dirty="0"/>
              <a:t>Includes “reverse KASPER”, prescriber report card, new analytics to improve interstate data sharing and new secure Direct Messaging capabilities to help identify potential patient issues, monitor their controlled substance prescribing practices, and communicate important information directly to providers</a:t>
            </a:r>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15</a:t>
            </a:fld>
            <a:endParaRPr lang="en-US" dirty="0">
              <a:solidFill>
                <a:schemeClr val="bg1"/>
              </a:solidFill>
            </a:endParaRPr>
          </a:p>
        </p:txBody>
      </p:sp>
    </p:spTree>
    <p:extLst>
      <p:ext uri="{BB962C8B-B14F-4D97-AF65-F5344CB8AC3E}">
        <p14:creationId xmlns:p14="http://schemas.microsoft.com/office/powerpoint/2010/main" val="2961021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13B8C1A-B3FA-4E19-85F6-8AA27377C971}" type="slidenum">
              <a:rPr lang="en-US" smtClean="0"/>
              <a:pPr/>
              <a:t>16</a:t>
            </a:fld>
            <a:endParaRPr lang="en-US" dirty="0"/>
          </a:p>
        </p:txBody>
      </p:sp>
      <p:sp>
        <p:nvSpPr>
          <p:cNvPr id="5" name="Content Placeholder 4"/>
          <p:cNvSpPr>
            <a:spLocks noGrp="1"/>
          </p:cNvSpPr>
          <p:nvPr>
            <p:ph idx="1"/>
          </p:nvPr>
        </p:nvSpPr>
        <p:spPr>
          <a:xfrm>
            <a:off x="609600" y="453081"/>
            <a:ext cx="10972800" cy="5673084"/>
          </a:xfrm>
        </p:spPr>
        <p:txBody>
          <a:bodyPr>
            <a:normAutofit/>
          </a:bodyPr>
          <a:lstStyle/>
          <a:p>
            <a:pPr marL="0" indent="0" algn="ctr">
              <a:buNone/>
            </a:pPr>
            <a:endParaRPr lang="en-US" sz="6000" dirty="0"/>
          </a:p>
          <a:p>
            <a:pPr marL="0" indent="0" algn="ctr">
              <a:buNone/>
            </a:pPr>
            <a:endParaRPr lang="en-US" sz="6000" dirty="0"/>
          </a:p>
          <a:p>
            <a:pPr marL="0" indent="0" algn="ctr">
              <a:buNone/>
            </a:pPr>
            <a:r>
              <a:rPr lang="en-US" sz="6000" dirty="0"/>
              <a:t>Questions</a:t>
            </a:r>
          </a:p>
        </p:txBody>
      </p:sp>
    </p:spTree>
    <p:extLst>
      <p:ext uri="{BB962C8B-B14F-4D97-AF65-F5344CB8AC3E}">
        <p14:creationId xmlns:p14="http://schemas.microsoft.com/office/powerpoint/2010/main" val="52558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981200" y="685800"/>
            <a:ext cx="8229600" cy="1295400"/>
          </a:xfrm>
        </p:spPr>
        <p:txBody>
          <a:bodyPr>
            <a:normAutofit fontScale="90000"/>
          </a:bodyPr>
          <a:lstStyle/>
          <a:p>
            <a:r>
              <a:rPr lang="en-US" sz="3600" b="1" dirty="0"/>
              <a:t>General Administration and Program Support Consists of two service areas: </a:t>
            </a:r>
            <a:br>
              <a:rPr lang="en-US" sz="3600" dirty="0"/>
            </a:br>
            <a:endParaRPr lang="en-US" sz="3600" dirty="0"/>
          </a:p>
        </p:txBody>
      </p:sp>
      <p:sp>
        <p:nvSpPr>
          <p:cNvPr id="3076" name="Rectangle 3"/>
          <p:cNvSpPr>
            <a:spLocks noGrp="1" noChangeArrowheads="1"/>
          </p:cNvSpPr>
          <p:nvPr>
            <p:ph idx="1"/>
          </p:nvPr>
        </p:nvSpPr>
        <p:spPr>
          <a:xfrm>
            <a:off x="2438400" y="2286001"/>
            <a:ext cx="7010400" cy="3687763"/>
          </a:xfrm>
        </p:spPr>
        <p:txBody>
          <a:bodyPr>
            <a:normAutofit/>
          </a:bodyPr>
          <a:lstStyle/>
          <a:p>
            <a:pPr marL="0" lvl="0" indent="0" algn="ctr">
              <a:buNone/>
            </a:pPr>
            <a:r>
              <a:rPr lang="en-US" sz="3600" dirty="0"/>
              <a:t>Administrative Support </a:t>
            </a:r>
          </a:p>
          <a:p>
            <a:pPr lvl="0" algn="ctr"/>
            <a:endParaRPr lang="en-US" sz="3600" dirty="0"/>
          </a:p>
          <a:p>
            <a:pPr marL="0" lvl="0" indent="0" algn="ctr">
              <a:buNone/>
            </a:pPr>
            <a:r>
              <a:rPr lang="en-US" sz="3600" dirty="0"/>
              <a:t>Office of Inspector General </a:t>
            </a:r>
          </a:p>
          <a:p>
            <a:pPr algn="ctr" eaLnBrk="1" hangingPunct="1">
              <a:buFontTx/>
              <a:buNone/>
            </a:pPr>
            <a:endParaRPr lang="en-US" sz="3600" dirty="0"/>
          </a:p>
        </p:txBody>
      </p:sp>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38BC5A-A7FF-40F2-ABAC-BC23B2DA3ED7}" type="slidenum">
              <a:rPr lang="en-US" smtClean="0">
                <a:solidFill>
                  <a:schemeClr val="bg1"/>
                </a:solidFill>
              </a:rPr>
              <a:pPr eaLnBrk="1" hangingPunct="1"/>
              <a:t>2</a:t>
            </a:fld>
            <a:endParaRPr lang="en-US" dirty="0">
              <a:solidFill>
                <a:schemeClr val="bg1"/>
              </a:solidFill>
            </a:endParaRPr>
          </a:p>
        </p:txBody>
      </p:sp>
    </p:spTree>
    <p:extLst>
      <p:ext uri="{BB962C8B-B14F-4D97-AF65-F5344CB8AC3E}">
        <p14:creationId xmlns:p14="http://schemas.microsoft.com/office/powerpoint/2010/main" val="231079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sz="3200" b="1" dirty="0"/>
              <a:t>Administrative Support</a:t>
            </a:r>
            <a:endParaRPr lang="en-US" sz="3200" dirty="0"/>
          </a:p>
        </p:txBody>
      </p:sp>
      <p:sp>
        <p:nvSpPr>
          <p:cNvPr id="6147" name="Content Placeholder 2"/>
          <p:cNvSpPr>
            <a:spLocks noGrp="1"/>
          </p:cNvSpPr>
          <p:nvPr>
            <p:ph idx="1"/>
          </p:nvPr>
        </p:nvSpPr>
        <p:spPr>
          <a:xfrm>
            <a:off x="406400" y="1295401"/>
            <a:ext cx="11176000" cy="4830763"/>
          </a:xfrm>
        </p:spPr>
        <p:txBody>
          <a:bodyPr>
            <a:normAutofit/>
          </a:bodyPr>
          <a:lstStyle/>
          <a:p>
            <a:pPr>
              <a:buFontTx/>
              <a:buNone/>
            </a:pPr>
            <a:endParaRPr lang="en-US" dirty="0"/>
          </a:p>
          <a:p>
            <a:endParaRPr lang="en-US" dirty="0"/>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8D2E89-0EDC-43C0-B803-72845A803077}" type="slidenum">
              <a:rPr lang="en-US" smtClean="0">
                <a:solidFill>
                  <a:schemeClr val="bg1"/>
                </a:solidFill>
              </a:rPr>
              <a:pPr eaLnBrk="1" hangingPunct="1"/>
              <a:t>3</a:t>
            </a:fld>
            <a:endParaRPr lang="en-US" dirty="0">
              <a:solidFill>
                <a:schemeClr val="bg1"/>
              </a:solidFill>
            </a:endParaRPr>
          </a:p>
        </p:txBody>
      </p:sp>
      <p:sp>
        <p:nvSpPr>
          <p:cNvPr id="2" name="Rectangle 1"/>
          <p:cNvSpPr/>
          <p:nvPr/>
        </p:nvSpPr>
        <p:spPr>
          <a:xfrm>
            <a:off x="609601" y="1447800"/>
            <a:ext cx="10972800" cy="4524315"/>
          </a:xfrm>
          <a:prstGeom prst="rect">
            <a:avLst/>
          </a:prstGeom>
        </p:spPr>
        <p:txBody>
          <a:bodyPr wrap="square">
            <a:spAutoFit/>
          </a:bodyPr>
          <a:lstStyle/>
          <a:p>
            <a:r>
              <a:rPr lang="en-US" sz="2400" dirty="0"/>
              <a:t>These offices are housed within the Administrative Support program and support the operations of the direct service departments within the Cabinet:</a:t>
            </a:r>
          </a:p>
          <a:p>
            <a:endParaRPr lang="en-US" sz="2400" dirty="0"/>
          </a:p>
          <a:p>
            <a:pPr marL="342900" lvl="0" indent="-342900">
              <a:buFont typeface="Arial" panose="020B0604020202020204" pitchFamily="34" charset="0"/>
              <a:buChar char="•"/>
            </a:pPr>
            <a:r>
              <a:rPr lang="en-US" sz="2400" dirty="0"/>
              <a:t>Office of the Secretary</a:t>
            </a:r>
          </a:p>
          <a:p>
            <a:pPr marL="342900" lvl="0" indent="-342900">
              <a:buFont typeface="Arial" panose="020B0604020202020204" pitchFamily="34" charset="0"/>
              <a:buChar char="•"/>
            </a:pPr>
            <a:r>
              <a:rPr lang="en-US" sz="2400" dirty="0"/>
              <a:t>Office of Legal Services </a:t>
            </a:r>
          </a:p>
          <a:p>
            <a:pPr marL="342900" lvl="0" indent="-342900">
              <a:buFont typeface="Arial" panose="020B0604020202020204" pitchFamily="34" charset="0"/>
              <a:buChar char="•"/>
            </a:pPr>
            <a:r>
              <a:rPr lang="en-US" sz="2400" dirty="0"/>
              <a:t>Office of Public Affairs</a:t>
            </a:r>
          </a:p>
          <a:p>
            <a:pPr marL="342900" lvl="0" indent="-342900">
              <a:buFont typeface="Arial" panose="020B0604020202020204" pitchFamily="34" charset="0"/>
              <a:buChar char="•"/>
            </a:pPr>
            <a:r>
              <a:rPr lang="en-US" sz="2400" dirty="0"/>
              <a:t>Office of the Ombudsman and Administrative Review</a:t>
            </a:r>
          </a:p>
          <a:p>
            <a:pPr marL="342900" lvl="0" indent="-342900">
              <a:buFont typeface="Arial" panose="020B0604020202020204" pitchFamily="34" charset="0"/>
              <a:buChar char="•"/>
            </a:pPr>
            <a:r>
              <a:rPr lang="en-US" sz="2400" dirty="0"/>
              <a:t>Office of Administrative Services</a:t>
            </a:r>
          </a:p>
          <a:p>
            <a:pPr marL="342900" lvl="0" indent="-342900">
              <a:buFont typeface="Arial" panose="020B0604020202020204" pitchFamily="34" charset="0"/>
              <a:buChar char="•"/>
            </a:pPr>
            <a:r>
              <a:rPr lang="en-US" sz="2400" dirty="0"/>
              <a:t>Office of Application Technology Services</a:t>
            </a:r>
          </a:p>
          <a:p>
            <a:pPr marL="342900" lvl="0" indent="-342900">
              <a:buFont typeface="Arial" panose="020B0604020202020204" pitchFamily="34" charset="0"/>
              <a:buChar char="•"/>
            </a:pPr>
            <a:r>
              <a:rPr lang="en-US" sz="2400" dirty="0"/>
              <a:t>Office of Finance and Budget</a:t>
            </a:r>
          </a:p>
          <a:p>
            <a:pPr marL="342900" lvl="0" indent="-342900">
              <a:buFont typeface="Arial" panose="020B0604020202020204" pitchFamily="34" charset="0"/>
              <a:buChar char="•"/>
            </a:pPr>
            <a:r>
              <a:rPr lang="en-US" sz="2400" dirty="0"/>
              <a:t>Office of Legislative and Regulatory Affairs</a:t>
            </a:r>
          </a:p>
          <a:p>
            <a:pPr marL="342900" lvl="0" indent="-342900">
              <a:buFont typeface="Arial" panose="020B0604020202020204" pitchFamily="34" charset="0"/>
              <a:buChar char="•"/>
            </a:pPr>
            <a:r>
              <a:rPr lang="en-US" sz="2400" dirty="0"/>
              <a:t>Office of Human Resource Management </a:t>
            </a:r>
          </a:p>
        </p:txBody>
      </p:sp>
    </p:spTree>
    <p:extLst>
      <p:ext uri="{BB962C8B-B14F-4D97-AF65-F5344CB8AC3E}">
        <p14:creationId xmlns:p14="http://schemas.microsoft.com/office/powerpoint/2010/main" val="224177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1143000"/>
          </a:xfrm>
        </p:spPr>
        <p:txBody>
          <a:bodyPr>
            <a:noAutofit/>
          </a:bodyPr>
          <a:lstStyle/>
          <a:p>
            <a:r>
              <a:rPr lang="en-US" sz="3200" b="1" dirty="0"/>
              <a:t>General Administration and Program Support</a:t>
            </a:r>
            <a:br>
              <a:rPr lang="en-US" sz="3200" b="1" dirty="0"/>
            </a:br>
            <a:r>
              <a:rPr lang="en-US" sz="3200" b="1" dirty="0"/>
              <a:t>FY 22 Budget by Unit</a:t>
            </a:r>
            <a:endParaRPr lang="en-US" sz="3200" dirty="0"/>
          </a:p>
        </p:txBody>
      </p:sp>
      <p:sp>
        <p:nvSpPr>
          <p:cNvPr id="3" name="Content Placeholder 2"/>
          <p:cNvSpPr>
            <a:spLocks noGrp="1"/>
          </p:cNvSpPr>
          <p:nvPr>
            <p:ph idx="1"/>
          </p:nvPr>
        </p:nvSpPr>
        <p:spPr>
          <a:xfrm>
            <a:off x="1981200" y="2133601"/>
            <a:ext cx="8229600" cy="4525963"/>
          </a:xfrm>
        </p:spPr>
        <p:txBody>
          <a:bodyPr/>
          <a:lstStyle/>
          <a:p>
            <a:endParaRPr lang="en-US" dirty="0">
              <a:solidFill>
                <a:schemeClr val="bg1"/>
              </a:solidFill>
            </a:endParaRPr>
          </a:p>
          <a:p>
            <a:pPr marL="0" indent="0">
              <a:buNone/>
            </a:pPr>
            <a:r>
              <a:rPr lang="en-US" dirty="0"/>
              <a:t>Administrative Support		$147,742,200</a:t>
            </a:r>
          </a:p>
          <a:p>
            <a:pPr marL="0" indent="0">
              <a:buNone/>
            </a:pPr>
            <a:r>
              <a:rPr lang="en-US" dirty="0"/>
              <a:t>Inspector General			</a:t>
            </a:r>
            <a:r>
              <a:rPr lang="en-US" u="sng" dirty="0"/>
              <a:t>$  34,162,900</a:t>
            </a:r>
          </a:p>
          <a:p>
            <a:endParaRPr lang="en-US" dirty="0"/>
          </a:p>
          <a:p>
            <a:pPr marL="0" indent="0">
              <a:buNone/>
            </a:pPr>
            <a:r>
              <a:rPr lang="en-US" dirty="0"/>
              <a:t>Total						</a:t>
            </a:r>
            <a:r>
              <a:rPr lang="en-US" b="1" u="dbl" dirty="0"/>
              <a:t>$181,905,100</a:t>
            </a:r>
          </a:p>
        </p:txBody>
      </p:sp>
      <p:sp>
        <p:nvSpPr>
          <p:cNvPr id="4" name="Slide Number Placeholder 3"/>
          <p:cNvSpPr>
            <a:spLocks noGrp="1"/>
          </p:cNvSpPr>
          <p:nvPr>
            <p:ph type="sldNum" sz="quarter" idx="12"/>
          </p:nvPr>
        </p:nvSpPr>
        <p:spPr/>
        <p:txBody>
          <a:bodyPr/>
          <a:lstStyle/>
          <a:p>
            <a:pPr>
              <a:defRPr/>
            </a:pPr>
            <a:fld id="{FE6FC2FF-5AE0-40D5-9D77-B0A9764DA8AA}" type="slidenum">
              <a:rPr lang="en-US" smtClean="0">
                <a:solidFill>
                  <a:schemeClr val="bg1"/>
                </a:solidFill>
              </a:rPr>
              <a:pPr>
                <a:defRPr/>
              </a:pPr>
              <a:t>4</a:t>
            </a:fld>
            <a:endParaRPr lang="en-US" dirty="0">
              <a:solidFill>
                <a:schemeClr val="bg1"/>
              </a:solidFill>
            </a:endParaRPr>
          </a:p>
        </p:txBody>
      </p:sp>
    </p:spTree>
    <p:extLst>
      <p:ext uri="{BB962C8B-B14F-4D97-AF65-F5344CB8AC3E}">
        <p14:creationId xmlns:p14="http://schemas.microsoft.com/office/powerpoint/2010/main" val="154529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Administrative Support</a:t>
            </a:r>
            <a:br>
              <a:rPr lang="en-US" sz="3200" b="1" dirty="0"/>
            </a:br>
            <a:r>
              <a:rPr lang="en-US" sz="3200" b="1" dirty="0"/>
              <a:t>Budgeted FY 2022 - $147,742,200</a:t>
            </a:r>
            <a:endParaRPr lang="en-US" sz="3200" b="1"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6378861"/>
              </p:ext>
            </p:extLst>
          </p:nvPr>
        </p:nvGraphicFramePr>
        <p:xfrm>
          <a:off x="609600" y="155448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413B8C1A-B3FA-4E19-85F6-8AA27377C971}" type="slidenum">
              <a:rPr lang="en-US" smtClean="0"/>
              <a:pPr/>
              <a:t>5</a:t>
            </a:fld>
            <a:endParaRPr lang="en-US" dirty="0"/>
          </a:p>
        </p:txBody>
      </p:sp>
    </p:spTree>
    <p:extLst>
      <p:ext uri="{BB962C8B-B14F-4D97-AF65-F5344CB8AC3E}">
        <p14:creationId xmlns:p14="http://schemas.microsoft.com/office/powerpoint/2010/main" val="167561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Inspector General</a:t>
            </a:r>
            <a:br>
              <a:rPr lang="en-US" sz="3200" b="1" dirty="0"/>
            </a:br>
            <a:r>
              <a:rPr lang="en-US" sz="3200" b="1" dirty="0"/>
              <a:t>Budgeted FY 2022 - $34,162,900</a:t>
            </a:r>
            <a:endParaRPr lang="en-US" sz="3200" b="1"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0631374"/>
              </p:ext>
            </p:extLst>
          </p:nvPr>
        </p:nvGraphicFramePr>
        <p:xfrm>
          <a:off x="609600" y="155448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413B8C1A-B3FA-4E19-85F6-8AA27377C971}" type="slidenum">
              <a:rPr lang="en-US" smtClean="0"/>
              <a:pPr/>
              <a:t>6</a:t>
            </a:fld>
            <a:endParaRPr lang="en-US" dirty="0"/>
          </a:p>
        </p:txBody>
      </p:sp>
    </p:spTree>
    <p:extLst>
      <p:ext uri="{BB962C8B-B14F-4D97-AF65-F5344CB8AC3E}">
        <p14:creationId xmlns:p14="http://schemas.microsoft.com/office/powerpoint/2010/main" val="1764610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981200" y="228600"/>
            <a:ext cx="8229600" cy="1270686"/>
          </a:xfrm>
        </p:spPr>
        <p:txBody>
          <a:bodyPr>
            <a:normAutofit fontScale="90000"/>
          </a:bodyPr>
          <a:lstStyle/>
          <a:p>
            <a:pPr eaLnBrk="1" hangingPunct="1"/>
            <a:br>
              <a:rPr lang="en-US" sz="3600" b="1" dirty="0">
                <a:solidFill>
                  <a:schemeClr val="bg1"/>
                </a:solidFill>
              </a:rPr>
            </a:br>
            <a:r>
              <a:rPr lang="en-US" sz="3600" b="1" dirty="0"/>
              <a:t>General Administration and Program Support</a:t>
            </a:r>
            <a:br>
              <a:rPr lang="en-US" sz="3600" b="1" dirty="0"/>
            </a:br>
            <a:r>
              <a:rPr lang="en-US" sz="3600" b="1" dirty="0"/>
              <a:t>FY 22 Budget by Fund Source</a:t>
            </a:r>
          </a:p>
        </p:txBody>
      </p:sp>
      <p:sp>
        <p:nvSpPr>
          <p:cNvPr id="4100" name="Rectangle 3"/>
          <p:cNvSpPr>
            <a:spLocks noGrp="1" noChangeArrowheads="1"/>
          </p:cNvSpPr>
          <p:nvPr>
            <p:ph idx="1"/>
          </p:nvPr>
        </p:nvSpPr>
        <p:spPr>
          <a:xfrm>
            <a:off x="1688757" y="1935892"/>
            <a:ext cx="8806247" cy="3733072"/>
          </a:xfrm>
        </p:spPr>
        <p:txBody>
          <a:bodyPr>
            <a:normAutofit fontScale="92500" lnSpcReduction="10000"/>
          </a:bodyPr>
          <a:lstStyle/>
          <a:p>
            <a:endParaRPr lang="en-US" dirty="0">
              <a:solidFill>
                <a:schemeClr val="bg1"/>
              </a:solidFill>
            </a:endParaRPr>
          </a:p>
          <a:p>
            <a:pPr marL="0" indent="0">
              <a:buNone/>
            </a:pPr>
            <a:r>
              <a:rPr lang="en-US" dirty="0"/>
              <a:t>General Fund				  $10,183,100</a:t>
            </a:r>
          </a:p>
          <a:p>
            <a:pPr marL="0" indent="0">
              <a:buNone/>
            </a:pPr>
            <a:r>
              <a:rPr lang="en-US" dirty="0"/>
              <a:t>Federal Fund 				  $48,924,100</a:t>
            </a:r>
          </a:p>
          <a:p>
            <a:pPr marL="0" indent="0">
              <a:buNone/>
            </a:pPr>
            <a:r>
              <a:rPr lang="en-US" dirty="0"/>
              <a:t>Federal Fund – ARPA			  $69,268,300</a:t>
            </a:r>
          </a:p>
          <a:p>
            <a:pPr marL="0" indent="0">
              <a:buNone/>
            </a:pPr>
            <a:r>
              <a:rPr lang="en-US" dirty="0"/>
              <a:t>Restricted Fund				  </a:t>
            </a:r>
            <a:r>
              <a:rPr lang="en-US" u="sng" dirty="0"/>
              <a:t>$53,529,600</a:t>
            </a:r>
          </a:p>
          <a:p>
            <a:endParaRPr lang="en-US" dirty="0"/>
          </a:p>
          <a:p>
            <a:pPr marL="0" indent="0">
              <a:buNone/>
            </a:pPr>
            <a:r>
              <a:rPr lang="en-US" dirty="0"/>
              <a:t>Total						</a:t>
            </a:r>
            <a:r>
              <a:rPr lang="en-US" b="1" u="dbl" dirty="0"/>
              <a:t>$181,905,100</a:t>
            </a:r>
          </a:p>
        </p:txBody>
      </p:sp>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8BBB5D-3D20-4D9D-AEB3-98F0EE7F752E}" type="slidenum">
              <a:rPr lang="en-US" smtClean="0">
                <a:solidFill>
                  <a:schemeClr val="bg1"/>
                </a:solidFill>
              </a:rPr>
              <a:pPr eaLnBrk="1" hangingPunct="1"/>
              <a:t>7</a:t>
            </a:fld>
            <a:endParaRPr lang="en-US" dirty="0">
              <a:solidFill>
                <a:schemeClr val="bg1"/>
              </a:solidFill>
            </a:endParaRPr>
          </a:p>
        </p:txBody>
      </p:sp>
    </p:spTree>
    <p:extLst>
      <p:ext uri="{BB962C8B-B14F-4D97-AF65-F5344CB8AC3E}">
        <p14:creationId xmlns:p14="http://schemas.microsoft.com/office/powerpoint/2010/main" val="162144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6563"/>
            <a:ext cx="10972800" cy="1779372"/>
          </a:xfrm>
        </p:spPr>
        <p:txBody>
          <a:bodyPr>
            <a:normAutofit fontScale="90000"/>
          </a:bodyPr>
          <a:lstStyle/>
          <a:p>
            <a:r>
              <a:rPr lang="en-US" sz="3600" b="1" dirty="0"/>
              <a:t>General Administration and Program Support</a:t>
            </a:r>
            <a:br>
              <a:rPr lang="en-US" sz="3600" b="1" dirty="0"/>
            </a:br>
            <a:r>
              <a:rPr lang="en-US" sz="3600" b="1" dirty="0"/>
              <a:t>Historical and Budgeted Expenditures</a:t>
            </a:r>
            <a:br>
              <a:rPr lang="en-US" dirty="0"/>
            </a:br>
            <a:endParaRPr lang="en-US" dirty="0"/>
          </a:p>
        </p:txBody>
      </p:sp>
      <p:graphicFrame>
        <p:nvGraphicFramePr>
          <p:cNvPr id="6" name="Content Placeholder 5"/>
          <p:cNvGraphicFramePr>
            <a:graphicFrameLocks noGrp="1"/>
          </p:cNvGraphicFramePr>
          <p:nvPr>
            <p:ph idx="1"/>
          </p:nvPr>
        </p:nvGraphicFramePr>
        <p:xfrm>
          <a:off x="609600" y="2075934"/>
          <a:ext cx="10972800" cy="3471732"/>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270666457"/>
                    </a:ext>
                  </a:extLst>
                </a:gridCol>
                <a:gridCol w="1828800">
                  <a:extLst>
                    <a:ext uri="{9D8B030D-6E8A-4147-A177-3AD203B41FA5}">
                      <a16:colId xmlns:a16="http://schemas.microsoft.com/office/drawing/2014/main" val="3105041367"/>
                    </a:ext>
                  </a:extLst>
                </a:gridCol>
                <a:gridCol w="1828800">
                  <a:extLst>
                    <a:ext uri="{9D8B030D-6E8A-4147-A177-3AD203B41FA5}">
                      <a16:colId xmlns:a16="http://schemas.microsoft.com/office/drawing/2014/main" val="446948104"/>
                    </a:ext>
                  </a:extLst>
                </a:gridCol>
                <a:gridCol w="1828800">
                  <a:extLst>
                    <a:ext uri="{9D8B030D-6E8A-4147-A177-3AD203B41FA5}">
                      <a16:colId xmlns:a16="http://schemas.microsoft.com/office/drawing/2014/main" val="3143699634"/>
                    </a:ext>
                  </a:extLst>
                </a:gridCol>
                <a:gridCol w="1828800">
                  <a:extLst>
                    <a:ext uri="{9D8B030D-6E8A-4147-A177-3AD203B41FA5}">
                      <a16:colId xmlns:a16="http://schemas.microsoft.com/office/drawing/2014/main" val="2517420904"/>
                    </a:ext>
                  </a:extLst>
                </a:gridCol>
                <a:gridCol w="1828800">
                  <a:extLst>
                    <a:ext uri="{9D8B030D-6E8A-4147-A177-3AD203B41FA5}">
                      <a16:colId xmlns:a16="http://schemas.microsoft.com/office/drawing/2014/main" val="1531373488"/>
                    </a:ext>
                  </a:extLst>
                </a:gridCol>
              </a:tblGrid>
              <a:tr h="762105">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FY 2020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(Actual)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FY 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(Actual)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FY 2022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(Budgeted)</a:t>
                      </a:r>
                    </a:p>
                  </a:txBody>
                  <a:tcPr/>
                </a:tc>
                <a:tc>
                  <a:txBody>
                    <a:bodyPr/>
                    <a:lstStyle/>
                    <a:p>
                      <a:pPr algn="ctr"/>
                      <a:endParaRPr lang="en-US" sz="1600" dirty="0"/>
                    </a:p>
                    <a:p>
                      <a:pPr algn="ctr"/>
                      <a:r>
                        <a:rPr lang="en-US" sz="1600" dirty="0"/>
                        <a:t>FY</a:t>
                      </a:r>
                      <a:r>
                        <a:rPr lang="en-US" sz="1600" baseline="0" dirty="0"/>
                        <a:t> 2023</a:t>
                      </a:r>
                    </a:p>
                    <a:p>
                      <a:pPr algn="ctr"/>
                      <a:r>
                        <a:rPr lang="en-US" sz="1400" baseline="0" dirty="0"/>
                        <a:t>(Recommended)</a:t>
                      </a:r>
                      <a:endParaRPr lang="en-US" sz="1400" dirty="0"/>
                    </a:p>
                  </a:txBody>
                  <a:tcPr/>
                </a:tc>
                <a:tc>
                  <a:txBody>
                    <a:bodyPr/>
                    <a:lstStyle/>
                    <a:p>
                      <a:pPr algn="ctr"/>
                      <a:endParaRPr lang="en-US" sz="1600" dirty="0"/>
                    </a:p>
                    <a:p>
                      <a:pPr algn="ctr"/>
                      <a:r>
                        <a:rPr lang="en-US" sz="1600" dirty="0"/>
                        <a:t>FY</a:t>
                      </a:r>
                      <a:r>
                        <a:rPr lang="en-US" sz="1600" baseline="0" dirty="0"/>
                        <a:t> 2024</a:t>
                      </a:r>
                    </a:p>
                    <a:p>
                      <a:pPr algn="ctr"/>
                      <a:r>
                        <a:rPr lang="en-US" sz="1400" baseline="0" dirty="0"/>
                        <a:t>(Recommended)</a:t>
                      </a:r>
                      <a:endParaRPr lang="en-US" sz="1400" dirty="0"/>
                    </a:p>
                  </a:txBody>
                  <a:tcPr/>
                </a:tc>
                <a:extLst>
                  <a:ext uri="{0D108BD9-81ED-4DB2-BD59-A6C34878D82A}">
                    <a16:rowId xmlns:a16="http://schemas.microsoft.com/office/drawing/2014/main" val="4126755776"/>
                  </a:ext>
                </a:extLst>
              </a:tr>
              <a:tr h="669813">
                <a:tc>
                  <a:txBody>
                    <a:bodyPr/>
                    <a:lstStyle/>
                    <a:p>
                      <a:endParaRPr lang="en-US" sz="1100" b="1" dirty="0"/>
                    </a:p>
                    <a:p>
                      <a:r>
                        <a:rPr lang="en-US" sz="1100" b="1" dirty="0"/>
                        <a:t>General Fund</a:t>
                      </a:r>
                    </a:p>
                  </a:txBody>
                  <a:tcPr/>
                </a:tc>
                <a:tc>
                  <a:txBody>
                    <a:bodyPr/>
                    <a:lstStyle/>
                    <a:p>
                      <a:pPr algn="r"/>
                      <a:endParaRPr lang="en-US" sz="1100" dirty="0"/>
                    </a:p>
                    <a:p>
                      <a:pPr algn="r"/>
                      <a:r>
                        <a:rPr lang="en-US" sz="1100" dirty="0"/>
                        <a:t>$36,201,777</a:t>
                      </a:r>
                    </a:p>
                  </a:txBody>
                  <a:tcPr/>
                </a:tc>
                <a:tc>
                  <a:txBody>
                    <a:bodyPr/>
                    <a:lstStyle/>
                    <a:p>
                      <a:pPr algn="r"/>
                      <a:endParaRPr lang="en-US" sz="1100" dirty="0"/>
                    </a:p>
                    <a:p>
                      <a:pPr algn="r"/>
                      <a:r>
                        <a:rPr lang="en-US" sz="1100" dirty="0"/>
                        <a:t>$10,323,200</a:t>
                      </a:r>
                    </a:p>
                  </a:txBody>
                  <a:tcPr/>
                </a:tc>
                <a:tc>
                  <a:txBody>
                    <a:bodyPr/>
                    <a:lstStyle/>
                    <a:p>
                      <a:pPr algn="r"/>
                      <a:endParaRPr lang="en-US" sz="1100" dirty="0"/>
                    </a:p>
                    <a:p>
                      <a:pPr algn="r"/>
                      <a:r>
                        <a:rPr lang="en-US" sz="1100" dirty="0"/>
                        <a:t>$10,183,100</a:t>
                      </a:r>
                    </a:p>
                  </a:txBody>
                  <a:tcPr/>
                </a:tc>
                <a:tc>
                  <a:txBody>
                    <a:bodyPr/>
                    <a:lstStyle/>
                    <a:p>
                      <a:pPr algn="r"/>
                      <a:endParaRPr lang="en-US" sz="1100" dirty="0"/>
                    </a:p>
                    <a:p>
                      <a:pPr algn="r"/>
                      <a:r>
                        <a:rPr lang="en-US" sz="1100" dirty="0"/>
                        <a:t>$10,395,700</a:t>
                      </a:r>
                    </a:p>
                  </a:txBody>
                  <a:tcPr/>
                </a:tc>
                <a:tc>
                  <a:txBody>
                    <a:bodyPr/>
                    <a:lstStyle/>
                    <a:p>
                      <a:pPr algn="r"/>
                      <a:endParaRPr lang="en-US" sz="1100" dirty="0"/>
                    </a:p>
                    <a:p>
                      <a:pPr algn="r"/>
                      <a:r>
                        <a:rPr lang="en-US" sz="1100" dirty="0"/>
                        <a:t>$10,428,000</a:t>
                      </a:r>
                    </a:p>
                  </a:txBody>
                  <a:tcPr/>
                </a:tc>
                <a:extLst>
                  <a:ext uri="{0D108BD9-81ED-4DB2-BD59-A6C34878D82A}">
                    <a16:rowId xmlns:a16="http://schemas.microsoft.com/office/drawing/2014/main" val="4289856890"/>
                  </a:ext>
                </a:extLst>
              </a:tr>
              <a:tr h="669813">
                <a:tc>
                  <a:txBody>
                    <a:bodyPr/>
                    <a:lstStyle/>
                    <a:p>
                      <a:endParaRPr lang="en-US" sz="1100" b="1" dirty="0"/>
                    </a:p>
                    <a:p>
                      <a:r>
                        <a:rPr lang="en-US" sz="1100" b="1" dirty="0"/>
                        <a:t>Restricted Agency Fund</a:t>
                      </a:r>
                    </a:p>
                    <a:p>
                      <a:endParaRPr lang="en-US" sz="1100" dirty="0"/>
                    </a:p>
                  </a:txBody>
                  <a:tcPr/>
                </a:tc>
                <a:tc>
                  <a:txBody>
                    <a:bodyPr/>
                    <a:lstStyle/>
                    <a:p>
                      <a:pPr algn="r"/>
                      <a:endParaRPr lang="en-US" sz="1100" dirty="0"/>
                    </a:p>
                    <a:p>
                      <a:pPr algn="r"/>
                      <a:r>
                        <a:rPr lang="en-US" sz="1100" dirty="0"/>
                        <a:t>$16,881,546</a:t>
                      </a:r>
                    </a:p>
                  </a:txBody>
                  <a:tcPr/>
                </a:tc>
                <a:tc>
                  <a:txBody>
                    <a:bodyPr/>
                    <a:lstStyle/>
                    <a:p>
                      <a:pPr algn="r"/>
                      <a:endParaRPr lang="en-US" sz="1100" dirty="0"/>
                    </a:p>
                    <a:p>
                      <a:pPr algn="r"/>
                      <a:r>
                        <a:rPr lang="en-US" sz="1100" dirty="0"/>
                        <a:t>$43,638,730</a:t>
                      </a:r>
                    </a:p>
                  </a:txBody>
                  <a:tcPr/>
                </a:tc>
                <a:tc>
                  <a:txBody>
                    <a:bodyPr/>
                    <a:lstStyle/>
                    <a:p>
                      <a:pPr algn="r"/>
                      <a:endParaRPr lang="en-US" sz="1100" dirty="0"/>
                    </a:p>
                    <a:p>
                      <a:pPr algn="r"/>
                      <a:r>
                        <a:rPr lang="en-US" sz="1100" dirty="0"/>
                        <a:t>$53,529,600</a:t>
                      </a:r>
                    </a:p>
                  </a:txBody>
                  <a:tcPr/>
                </a:tc>
                <a:tc>
                  <a:txBody>
                    <a:bodyPr/>
                    <a:lstStyle/>
                    <a:p>
                      <a:pPr algn="r"/>
                      <a:endParaRPr lang="en-US" sz="1100" dirty="0"/>
                    </a:p>
                    <a:p>
                      <a:pPr algn="r"/>
                      <a:r>
                        <a:rPr lang="en-US" sz="1100" dirty="0"/>
                        <a:t>$54,153,400</a:t>
                      </a:r>
                    </a:p>
                  </a:txBody>
                  <a:tcPr/>
                </a:tc>
                <a:tc>
                  <a:txBody>
                    <a:bodyPr/>
                    <a:lstStyle/>
                    <a:p>
                      <a:pPr algn="r"/>
                      <a:endParaRPr lang="en-US" sz="1100" dirty="0"/>
                    </a:p>
                    <a:p>
                      <a:pPr algn="r"/>
                      <a:r>
                        <a:rPr lang="en-US" sz="1100" dirty="0"/>
                        <a:t>$54,481,700</a:t>
                      </a:r>
                    </a:p>
                  </a:txBody>
                  <a:tcPr/>
                </a:tc>
                <a:extLst>
                  <a:ext uri="{0D108BD9-81ED-4DB2-BD59-A6C34878D82A}">
                    <a16:rowId xmlns:a16="http://schemas.microsoft.com/office/drawing/2014/main" val="447545752"/>
                  </a:ext>
                </a:extLst>
              </a:tr>
              <a:tr h="669813">
                <a:tc>
                  <a:txBody>
                    <a:bodyPr/>
                    <a:lstStyle/>
                    <a:p>
                      <a:endParaRPr lang="en-US" sz="1100" dirty="0"/>
                    </a:p>
                    <a:p>
                      <a:r>
                        <a:rPr lang="en-US" sz="1100" b="1" dirty="0"/>
                        <a:t>Federal Fund</a:t>
                      </a:r>
                    </a:p>
                  </a:txBody>
                  <a:tcPr/>
                </a:tc>
                <a:tc>
                  <a:txBody>
                    <a:bodyPr/>
                    <a:lstStyle/>
                    <a:p>
                      <a:pPr algn="r"/>
                      <a:endParaRPr lang="en-US" sz="1100" dirty="0"/>
                    </a:p>
                    <a:p>
                      <a:pPr algn="r"/>
                      <a:r>
                        <a:rPr lang="en-US" sz="1100" dirty="0"/>
                        <a:t>$39,911,581</a:t>
                      </a:r>
                    </a:p>
                  </a:txBody>
                  <a:tcPr/>
                </a:tc>
                <a:tc>
                  <a:txBody>
                    <a:bodyPr/>
                    <a:lstStyle/>
                    <a:p>
                      <a:pPr algn="r"/>
                      <a:endParaRPr lang="en-US" sz="1100" dirty="0"/>
                    </a:p>
                    <a:p>
                      <a:pPr algn="r"/>
                      <a:r>
                        <a:rPr lang="en-US" sz="1100" dirty="0"/>
                        <a:t>$40,353,540</a:t>
                      </a:r>
                    </a:p>
                  </a:txBody>
                  <a:tcPr/>
                </a:tc>
                <a:tc>
                  <a:txBody>
                    <a:bodyPr/>
                    <a:lstStyle/>
                    <a:p>
                      <a:pPr algn="r"/>
                      <a:endParaRPr lang="en-US" sz="1100" dirty="0"/>
                    </a:p>
                    <a:p>
                      <a:pPr algn="r"/>
                      <a:r>
                        <a:rPr lang="en-US" sz="1100" dirty="0"/>
                        <a:t>$118,192,400</a:t>
                      </a:r>
                    </a:p>
                  </a:txBody>
                  <a:tcPr/>
                </a:tc>
                <a:tc>
                  <a:txBody>
                    <a:bodyPr/>
                    <a:lstStyle/>
                    <a:p>
                      <a:pPr algn="r"/>
                      <a:endParaRPr lang="en-US" sz="1100" dirty="0"/>
                    </a:p>
                    <a:p>
                      <a:pPr algn="r"/>
                      <a:r>
                        <a:rPr lang="en-US" sz="1100" dirty="0"/>
                        <a:t>$49,463,300</a:t>
                      </a:r>
                    </a:p>
                  </a:txBody>
                  <a:tcPr/>
                </a:tc>
                <a:tc>
                  <a:txBody>
                    <a:bodyPr/>
                    <a:lstStyle/>
                    <a:p>
                      <a:pPr algn="r"/>
                      <a:endParaRPr lang="en-US" sz="1100" dirty="0"/>
                    </a:p>
                    <a:p>
                      <a:pPr algn="r"/>
                      <a:r>
                        <a:rPr lang="en-US" sz="1100" dirty="0"/>
                        <a:t>$49,515,000</a:t>
                      </a:r>
                    </a:p>
                  </a:txBody>
                  <a:tcPr/>
                </a:tc>
                <a:extLst>
                  <a:ext uri="{0D108BD9-81ED-4DB2-BD59-A6C34878D82A}">
                    <a16:rowId xmlns:a16="http://schemas.microsoft.com/office/drawing/2014/main" val="2117177092"/>
                  </a:ext>
                </a:extLst>
              </a:tr>
              <a:tr h="669813">
                <a:tc>
                  <a:txBody>
                    <a:bodyPr/>
                    <a:lstStyle/>
                    <a:p>
                      <a:endParaRPr lang="en-US" sz="1100" dirty="0"/>
                    </a:p>
                    <a:p>
                      <a:r>
                        <a:rPr lang="en-US" sz="1100" b="1" dirty="0"/>
                        <a:t>Total</a:t>
                      </a:r>
                    </a:p>
                  </a:txBody>
                  <a:tcPr/>
                </a:tc>
                <a:tc>
                  <a:txBody>
                    <a:bodyPr/>
                    <a:lstStyle/>
                    <a:p>
                      <a:pPr algn="r"/>
                      <a:endParaRPr lang="en-US" sz="1100" b="1" u="dbl" baseline="0" dirty="0"/>
                    </a:p>
                    <a:p>
                      <a:pPr algn="r"/>
                      <a:r>
                        <a:rPr lang="en-US" sz="1100" b="1" u="dbl" baseline="0" dirty="0"/>
                        <a:t>$92,994,884</a:t>
                      </a:r>
                    </a:p>
                  </a:txBody>
                  <a:tcPr/>
                </a:tc>
                <a:tc>
                  <a:txBody>
                    <a:bodyPr/>
                    <a:lstStyle/>
                    <a:p>
                      <a:pPr algn="r"/>
                      <a:endParaRPr lang="en-US" sz="1100" b="1" u="dbl" baseline="0" dirty="0"/>
                    </a:p>
                    <a:p>
                      <a:pPr algn="r"/>
                      <a:r>
                        <a:rPr lang="en-US" sz="1100" b="1" u="dbl" baseline="0" dirty="0"/>
                        <a:t>$94,315,470</a:t>
                      </a:r>
                    </a:p>
                  </a:txBody>
                  <a:tcPr/>
                </a:tc>
                <a:tc>
                  <a:txBody>
                    <a:bodyPr/>
                    <a:lstStyle/>
                    <a:p>
                      <a:pPr algn="r"/>
                      <a:endParaRPr lang="en-US" sz="1100" b="1" u="dbl" baseline="0" dirty="0"/>
                    </a:p>
                    <a:p>
                      <a:pPr algn="r"/>
                      <a:r>
                        <a:rPr lang="en-US" sz="1100" b="1" u="dbl" baseline="0" dirty="0"/>
                        <a:t>$181,905,100</a:t>
                      </a:r>
                    </a:p>
                  </a:txBody>
                  <a:tcPr/>
                </a:tc>
                <a:tc>
                  <a:txBody>
                    <a:bodyPr/>
                    <a:lstStyle/>
                    <a:p>
                      <a:pPr algn="r"/>
                      <a:endParaRPr lang="en-US" sz="1100" b="1" u="dbl" baseline="0" dirty="0"/>
                    </a:p>
                    <a:p>
                      <a:pPr algn="r"/>
                      <a:r>
                        <a:rPr lang="en-US" sz="1100" b="1" u="dbl" baseline="0" dirty="0"/>
                        <a:t>$114,012,400</a:t>
                      </a:r>
                    </a:p>
                  </a:txBody>
                  <a:tcPr/>
                </a:tc>
                <a:tc>
                  <a:txBody>
                    <a:bodyPr/>
                    <a:lstStyle/>
                    <a:p>
                      <a:pPr algn="r"/>
                      <a:endParaRPr lang="en-US" sz="1100" b="1" u="dbl" baseline="0" dirty="0"/>
                    </a:p>
                    <a:p>
                      <a:pPr algn="r"/>
                      <a:r>
                        <a:rPr lang="en-US" sz="1100" b="1" u="dbl" baseline="0" dirty="0"/>
                        <a:t>$114,424,700</a:t>
                      </a:r>
                    </a:p>
                  </a:txBody>
                  <a:tcPr/>
                </a:tc>
                <a:extLst>
                  <a:ext uri="{0D108BD9-81ED-4DB2-BD59-A6C34878D82A}">
                    <a16:rowId xmlns:a16="http://schemas.microsoft.com/office/drawing/2014/main" val="3350073153"/>
                  </a:ext>
                </a:extLst>
              </a:tr>
            </a:tbl>
          </a:graphicData>
        </a:graphic>
      </p:graphicFrame>
      <p:sp>
        <p:nvSpPr>
          <p:cNvPr id="4" name="Slide Number Placeholder 3"/>
          <p:cNvSpPr>
            <a:spLocks noGrp="1"/>
          </p:cNvSpPr>
          <p:nvPr>
            <p:ph type="sldNum" sz="quarter" idx="12"/>
          </p:nvPr>
        </p:nvSpPr>
        <p:spPr/>
        <p:txBody>
          <a:bodyPr/>
          <a:lstStyle/>
          <a:p>
            <a:fld id="{413B8C1A-B3FA-4E19-85F6-8AA27377C971}" type="slidenum">
              <a:rPr lang="en-US" smtClean="0"/>
              <a:pPr/>
              <a:t>8</a:t>
            </a:fld>
            <a:endParaRPr lang="en-US" dirty="0"/>
          </a:p>
        </p:txBody>
      </p:sp>
    </p:spTree>
    <p:extLst>
      <p:ext uri="{BB962C8B-B14F-4D97-AF65-F5344CB8AC3E}">
        <p14:creationId xmlns:p14="http://schemas.microsoft.com/office/powerpoint/2010/main" val="243990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Funded Initiatives in Governor’s Recommended Budget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Special Olympics			$      100,000</a:t>
            </a:r>
          </a:p>
          <a:p>
            <a:pPr marL="0" indent="0">
              <a:buNone/>
            </a:pPr>
            <a:endParaRPr lang="en-US" dirty="0"/>
          </a:p>
          <a:p>
            <a:pPr marL="0" indent="0">
              <a:buNone/>
            </a:pPr>
            <a:r>
              <a:rPr lang="en-US" dirty="0"/>
              <a:t>	Maintenance Pool			$15,000,000</a:t>
            </a:r>
          </a:p>
          <a:p>
            <a:pPr marL="0" indent="0">
              <a:buNone/>
            </a:pPr>
            <a:r>
              <a:rPr lang="en-US" dirty="0"/>
              <a:t>		</a:t>
            </a:r>
          </a:p>
          <a:p>
            <a:pPr marL="0" indent="0">
              <a:buNone/>
            </a:pPr>
            <a:r>
              <a:rPr lang="en-US" dirty="0"/>
              <a:t>	</a:t>
            </a:r>
          </a:p>
        </p:txBody>
      </p:sp>
      <p:sp>
        <p:nvSpPr>
          <p:cNvPr id="4" name="Slide Number Placeholder 3"/>
          <p:cNvSpPr>
            <a:spLocks noGrp="1"/>
          </p:cNvSpPr>
          <p:nvPr>
            <p:ph type="sldNum" sz="quarter" idx="12"/>
          </p:nvPr>
        </p:nvSpPr>
        <p:spPr/>
        <p:txBody>
          <a:bodyPr/>
          <a:lstStyle/>
          <a:p>
            <a:fld id="{413B8C1A-B3FA-4E19-85F6-8AA27377C971}" type="slidenum">
              <a:rPr lang="en-US" smtClean="0"/>
              <a:pPr/>
              <a:t>9</a:t>
            </a:fld>
            <a:endParaRPr lang="en-US" dirty="0"/>
          </a:p>
        </p:txBody>
      </p:sp>
    </p:spTree>
    <p:extLst>
      <p:ext uri="{BB962C8B-B14F-4D97-AF65-F5344CB8AC3E}">
        <p14:creationId xmlns:p14="http://schemas.microsoft.com/office/powerpoint/2010/main" val="2163049145"/>
      </p:ext>
    </p:extLst>
  </p:cSld>
  <p:clrMapOvr>
    <a:masterClrMapping/>
  </p:clrMapOvr>
</p:sld>
</file>

<file path=ppt/theme/theme1.xml><?xml version="1.0" encoding="utf-8"?>
<a:theme xmlns:a="http://schemas.openxmlformats.org/drawingml/2006/main" name="DPH 9_30_16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DFBD759DF5B64C87D14693FFDF9524" ma:contentTypeVersion="5" ma:contentTypeDescription="Create a new document." ma:contentTypeScope="" ma:versionID="bdb7f53f28cca9e351b97a1bed12adca">
  <xsd:schema xmlns:xsd="http://www.w3.org/2001/XMLSchema" xmlns:xs="http://www.w3.org/2001/XMLSchema" xmlns:p="http://schemas.microsoft.com/office/2006/metadata/properties" xmlns:ns1="http://schemas.microsoft.com/sharepoint/v3" xmlns:ns2="540a4017-22d9-44e0-b6ab-03a3cfc71131" targetNamespace="http://schemas.microsoft.com/office/2006/metadata/properties" ma:root="true" ma:fieldsID="73358b1339b9fb37997c0a2c1a70e2df" ns1:_="" ns2:_="">
    <xsd:import namespace="http://schemas.microsoft.com/sharepoint/v3"/>
    <xsd:import namespace="540a4017-22d9-44e0-b6ab-03a3cfc71131"/>
    <xsd:element name="properties">
      <xsd:complexType>
        <xsd:sequence>
          <xsd:element name="documentManagement">
            <xsd:complexType>
              <xsd:all>
                <xsd:element ref="ns2:globalResourceTagsChoiceMulti" minOccurs="0"/>
                <xsd:element ref="ns2:globalUserGroupsChoiceMulti"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xsd:simpleType>
        <xsd:restriction base="dms:Unknown"/>
      </xsd:simpleType>
    </xsd:element>
    <xsd:element name="PublishingExpirationDate" ma:index="11"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0a4017-22d9-44e0-b6ab-03a3cfc71131" elementFormDefault="qualified">
    <xsd:import namespace="http://schemas.microsoft.com/office/2006/documentManagement/types"/>
    <xsd:import namespace="http://schemas.microsoft.com/office/infopath/2007/PartnerControls"/>
    <xsd:element name="globalResourceTagsChoiceMulti" ma:index="8" nillable="true" ma:displayName="Global Resource Tags" ma:internalName="globalResourceTagsChoiceMulti">
      <xsd:complexType>
        <xsd:complexContent>
          <xsd:extension base="dms:MultiChoice">
            <xsd:sequence>
              <xsd:element name="Value" maxOccurs="unbounded" minOccurs="0" nillable="true">
                <xsd:simpleType>
                  <xsd:restriction base="dms:Choice">
                    <xsd:enumeration value="2-010. Acrobat"/>
                    <xsd:enumeration value="2-011. Affidavit"/>
                    <xsd:enumeration value="2-020. Application"/>
                    <xsd:enumeration value="2-030. Audio"/>
                    <xsd:enumeration value="2-040. Brochure"/>
                    <xsd:enumeration value="2-050. Checklist"/>
                    <xsd:enumeration value="2-060. E-Form"/>
                    <xsd:enumeration value="2-070. Evaluations"/>
                    <xsd:enumeration value="2-080. Excel"/>
                    <xsd:enumeration value="2-090. Fact Sheet"/>
                    <xsd:enumeration value="2-100. FAQ"/>
                    <xsd:enumeration value="2-110. Flowchart"/>
                    <xsd:enumeration value="2-120. Form"/>
                    <xsd:enumeration value="2-130. Handbook"/>
                    <xsd:enumeration value="2-140. Instructions"/>
                    <xsd:enumeration value="2-150. Interim"/>
                    <xsd:enumeration value="2-160. Leave Time"/>
                    <xsd:enumeration value="2-170. Legal"/>
                    <xsd:enumeration value="2-180. Letter"/>
                    <xsd:enumeration value="2-190. Log"/>
                    <xsd:enumeration value="2-200. Macro Enabled"/>
                    <xsd:enumeration value="2-210. Manuals"/>
                    <xsd:enumeration value="2-220. Memo"/>
                    <xsd:enumeration value="2-221. Notice"/>
                    <xsd:enumeration value="2-230. Org Chart"/>
                    <xsd:enumeration value="2-240. PDF"/>
                    <xsd:enumeration value="2-250. Policy"/>
                    <xsd:enumeration value="2-260. PowerPoint"/>
                    <xsd:enumeration value="2-270. Presentation"/>
                    <xsd:enumeration value="2-280. Print Only"/>
                    <xsd:enumeration value="2-290. Procedures"/>
                    <xsd:enumeration value="2-300. Purchase"/>
                    <xsd:enumeration value="2-310. Report"/>
                    <xsd:enumeration value="2-320. Spanish"/>
                    <xsd:enumeration value="2-330. Standards"/>
                    <xsd:enumeration value="2-340. Template"/>
                    <xsd:enumeration value="2-350. Timesheet"/>
                    <xsd:enumeration value="2-360. Tracking Sheet"/>
                    <xsd:enumeration value="2-370. Training"/>
                    <xsd:enumeration value="2-380. Video"/>
                    <xsd:enumeration value="2-390. Visio"/>
                    <xsd:enumeration value="2-400. Word"/>
                  </xsd:restriction>
                </xsd:simpleType>
              </xsd:element>
            </xsd:sequence>
          </xsd:extension>
        </xsd:complexContent>
      </xsd:complexType>
    </xsd:element>
    <xsd:element name="globalUserGroupsChoiceMulti" ma:index="9" nillable="true" ma:displayName="Global User Groups" ma:hidden="true" ma:internalName="globalUserGroupsChoiceMulti" ma:readOnly="false">
      <xsd:complexType>
        <xsd:complexContent>
          <xsd:extension base="dms:MultiChoice">
            <xsd:sequence>
              <xsd:element name="Value" maxOccurs="unbounded" minOccurs="0" nillable="true">
                <xsd:simpleType>
                  <xsd:restriction base="dms:Choice">
                    <xsd:enumeration value="3-010. Administrative"/>
                    <xsd:enumeration value="3-020. All Staff"/>
                    <xsd:enumeration value="3-030. Contractors"/>
                    <xsd:enumeration value="3-040. Evaluation Liaisons"/>
                    <xsd:enumeration value="3-050. Evaluators"/>
                    <xsd:enumeration value="3-060. Exiting Employees"/>
                    <xsd:enumeration value="3-070. Field Staff"/>
                    <xsd:enumeration value="3-080. Merit Staff"/>
                    <xsd:enumeration value="3-090. New Employee"/>
                    <xsd:enumeration value="3-100. Non-Mert Staff"/>
                    <xsd:enumeration value="3-110. Personnel Liaisons"/>
                    <xsd:enumeration value="3-120. QC Staff"/>
                    <xsd:enumeration value="3-130. Supervisors"/>
                    <xsd:enumeration value="3-140. Trainees"/>
                    <xsd:enumeration value="3-150. Trainers"/>
                    <xsd:enumeration value="3-160. Training Liaison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lobalUserGroupsChoiceMulti xmlns="540a4017-22d9-44e0-b6ab-03a3cfc71131"/>
    <globalResourceTagsChoiceMulti xmlns="540a4017-22d9-44e0-b6ab-03a3cfc71131"/>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8F6F2CC-52AF-4322-8FDA-D23D8ACF9D2A}">
  <ds:schemaRefs>
    <ds:schemaRef ds:uri="http://schemas.microsoft.com/sharepoint/v3/contenttype/forms"/>
  </ds:schemaRefs>
</ds:datastoreItem>
</file>

<file path=customXml/itemProps2.xml><?xml version="1.0" encoding="utf-8"?>
<ds:datastoreItem xmlns:ds="http://schemas.openxmlformats.org/officeDocument/2006/customXml" ds:itemID="{1897B7E7-ADC3-4CAE-9344-1A7DB29F6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0a4017-22d9-44e0-b6ab-03a3cfc711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FE3CD2-2206-4F40-A0AA-8E971ED30872}">
  <ds:schemaRefs>
    <ds:schemaRef ds:uri="http://schemas.microsoft.com/office/2006/metadata/properties"/>
    <ds:schemaRef ds:uri="http://schemas.microsoft.com/office/infopath/2007/PartnerControls"/>
    <ds:schemaRef ds:uri="540a4017-22d9-44e0-b6ab-03a3cfc7113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DPH 9_30_16 Presentation</Template>
  <TotalTime>1807</TotalTime>
  <Words>911</Words>
  <Application>Microsoft Office PowerPoint</Application>
  <PresentationFormat>Widescreen</PresentationFormat>
  <Paragraphs>169</Paragraphs>
  <Slides>16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DPH 9_30_16 Presentation</vt:lpstr>
      <vt:lpstr>PowerPoint Presentation</vt:lpstr>
      <vt:lpstr>General Administration and Program Support Consists of two service areas:  </vt:lpstr>
      <vt:lpstr>Administrative Support</vt:lpstr>
      <vt:lpstr>General Administration and Program Support FY 22 Budget by Unit</vt:lpstr>
      <vt:lpstr>Administrative Support Budgeted FY 2022 - $147,742,200</vt:lpstr>
      <vt:lpstr>Inspector General Budgeted FY 2022 - $34,162,900</vt:lpstr>
      <vt:lpstr> General Administration and Program Support FY 22 Budget by Fund Source</vt:lpstr>
      <vt:lpstr>General Administration and Program Support Historical and Budgeted Expenditures </vt:lpstr>
      <vt:lpstr>Funded Initiatives in Governor’s Recommended Budget</vt:lpstr>
      <vt:lpstr>Administrative Support Examples of Support Provided to CHFS Program Agencies</vt:lpstr>
      <vt:lpstr> Administrative Support  Examples of Support, cont.  </vt:lpstr>
      <vt:lpstr>Office of Inspector General</vt:lpstr>
      <vt:lpstr>Office of Inspector General</vt:lpstr>
      <vt:lpstr>Office of Inspector General</vt:lpstr>
      <vt:lpstr>Office of Inspector General</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CHFS PowerPoint template</dc:title>
  <dc:creator>gary.faulkner</dc:creator>
  <cp:lastModifiedBy>Cooper, Sarah A (CHFS OLRA)</cp:lastModifiedBy>
  <cp:revision>107</cp:revision>
  <cp:lastPrinted>2018-11-26T15:10:21Z</cp:lastPrinted>
  <dcterms:created xsi:type="dcterms:W3CDTF">2016-09-14T14:14:15Z</dcterms:created>
  <dcterms:modified xsi:type="dcterms:W3CDTF">2022-02-01T15:32:11Z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0x0101004CDFBD759DF5B64C87D14693FFDF9524</vt:lpwstr>
  </property>
</Properties>
</file>