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05" r:id="rId5"/>
    <p:sldId id="262" r:id="rId6"/>
    <p:sldId id="257" r:id="rId7"/>
    <p:sldId id="267" r:id="rId8"/>
    <p:sldId id="265" r:id="rId9"/>
    <p:sldId id="270" r:id="rId10"/>
    <p:sldId id="266" r:id="rId11"/>
    <p:sldId id="307" r:id="rId12"/>
    <p:sldId id="311" r:id="rId13"/>
    <p:sldId id="313" r:id="rId14"/>
    <p:sldId id="278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84C5"/>
    <a:srgbClr val="6E0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94629" autoAdjust="0"/>
  </p:normalViewPr>
  <p:slideViewPr>
    <p:cSldViewPr>
      <p:cViewPr varScale="1">
        <p:scale>
          <a:sx n="77" d="100"/>
          <a:sy n="77" d="100"/>
        </p:scale>
        <p:origin x="69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49"/>
      <c:depthPercent val="10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Budget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A3A-408A-8FCF-BE2A2AFC76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A3A-408A-8FCF-BE2A2AFC76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A3A-408A-8FCF-BE2A2AFC76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7A3A-408A-8FCF-BE2A2AFC76E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7A3A-408A-8FCF-BE2A2AFC76E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A3A-408A-8FCF-BE2A2AFC76E8}"/>
              </c:ext>
            </c:extLst>
          </c:dPt>
          <c:dPt>
            <c:idx val="6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A3A-408A-8FCF-BE2A2AFC76E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A3A-408A-8FCF-BE2A2AFC76E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A3A-408A-8FCF-BE2A2AFC76E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A3A-408A-8FCF-BE2A2AFC76E8}"/>
              </c:ext>
            </c:extLst>
          </c:dPt>
          <c:dLbls>
            <c:dLbl>
              <c:idx val="0"/>
              <c:layout>
                <c:manualLayout>
                  <c:x val="7.0924304501938443E-2"/>
                  <c:y val="-4.48680297088926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653977172737473"/>
                      <c:h val="8.49881197660507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A3A-408A-8FCF-BE2A2AFC76E8}"/>
                </c:ext>
              </c:extLst>
            </c:dLbl>
            <c:dLbl>
              <c:idx val="1"/>
              <c:layout>
                <c:manualLayout>
                  <c:x val="4.0823778963784044E-2"/>
                  <c:y val="4.89077246444237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A3A-408A-8FCF-BE2A2AFC76E8}"/>
                </c:ext>
              </c:extLst>
            </c:dLbl>
            <c:dLbl>
              <c:idx val="2"/>
              <c:layout>
                <c:manualLayout>
                  <c:x val="-0.21662134488779058"/>
                  <c:y val="5.9967973215472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38018414506167"/>
                      <c:h val="8.49881197660507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7A3A-408A-8FCF-BE2A2AFC76E8}"/>
                </c:ext>
              </c:extLst>
            </c:dLbl>
            <c:dLbl>
              <c:idx val="3"/>
              <c:layout>
                <c:manualLayout>
                  <c:x val="-2.2863770819759599E-2"/>
                  <c:y val="1.123325967034427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65388961796442"/>
                      <c:h val="9.82264804599228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7A3A-408A-8FCF-BE2A2AFC76E8}"/>
                </c:ext>
              </c:extLst>
            </c:dLbl>
            <c:dLbl>
              <c:idx val="4"/>
              <c:layout>
                <c:manualLayout>
                  <c:x val="-0.47550764002893392"/>
                  <c:y val="-1.22202329522796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650145096724965"/>
                      <c:h val="8.49881197660507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7A3A-408A-8FCF-BE2A2AFC76E8}"/>
                </c:ext>
              </c:extLst>
            </c:dLbl>
            <c:dLbl>
              <c:idx val="5"/>
              <c:layout>
                <c:manualLayout>
                  <c:x val="-0.18014339041544278"/>
                  <c:y val="2.55233949222382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3A-408A-8FCF-BE2A2AFC76E8}"/>
                </c:ext>
              </c:extLst>
            </c:dLbl>
            <c:dLbl>
              <c:idx val="6"/>
              <c:layout>
                <c:manualLayout>
                  <c:x val="0.11150214238456128"/>
                  <c:y val="-0.35450555795560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734141613678579"/>
                      <c:h val="8.49881197660507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A3A-408A-8FCF-BE2A2AFC76E8}"/>
                </c:ext>
              </c:extLst>
            </c:dLbl>
            <c:dLbl>
              <c:idx val="7"/>
              <c:layout>
                <c:manualLayout>
                  <c:x val="-0.10413058092459881"/>
                  <c:y val="-0.100852593712614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222455119614712"/>
                      <c:h val="0.122655107669812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7A3A-408A-8FCF-BE2A2AFC76E8}"/>
                </c:ext>
              </c:extLst>
            </c:dLbl>
            <c:dLbl>
              <c:idx val="8"/>
              <c:layout>
                <c:manualLayout>
                  <c:x val="4.1666666666666664E-2"/>
                  <c:y val="0.165655795241808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06712962962962"/>
                      <c:h val="0.124166945244581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A3A-408A-8FCF-BE2A2AFC76E8}"/>
                </c:ext>
              </c:extLst>
            </c:dLbl>
            <c:dLbl>
              <c:idx val="9"/>
              <c:layout>
                <c:manualLayout>
                  <c:x val="0.13355384744315515"/>
                  <c:y val="-0.227504610860029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28472222222221"/>
                      <c:h val="0.14052759038947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A3A-408A-8FCF-BE2A2AFC76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General Admin/OIG</c:v>
                </c:pt>
                <c:pt idx="1">
                  <c:v>Aging &amp; Independent Living</c:v>
                </c:pt>
                <c:pt idx="2">
                  <c:v>Income Support</c:v>
                </c:pt>
                <c:pt idx="3">
                  <c:v>Public Health</c:v>
                </c:pt>
                <c:pt idx="4">
                  <c:v>Behavioral Health</c:v>
                </c:pt>
                <c:pt idx="5">
                  <c:v>FRCVS</c:v>
                </c:pt>
                <c:pt idx="6">
                  <c:v>Community Based Services</c:v>
                </c:pt>
                <c:pt idx="7">
                  <c:v>Health Data and Analytics</c:v>
                </c:pt>
                <c:pt idx="8">
                  <c:v>Medicaid</c:v>
                </c:pt>
                <c:pt idx="9">
                  <c:v>Children w. Special Health Care Needs</c:v>
                </c:pt>
              </c:strCache>
            </c:strRef>
          </c:cat>
          <c:val>
            <c:numRef>
              <c:f>Sheet1!$B$2:$B$11</c:f>
              <c:numCache>
                <c:formatCode>_("$"* #,##0_);_("$"* \(#,##0\);_("$"* "-"_);_(@_)</c:formatCode>
                <c:ptCount val="10"/>
                <c:pt idx="0">
                  <c:v>181861700</c:v>
                </c:pt>
                <c:pt idx="1">
                  <c:v>101210600</c:v>
                </c:pt>
                <c:pt idx="2">
                  <c:v>117567700</c:v>
                </c:pt>
                <c:pt idx="3">
                  <c:v>768520700</c:v>
                </c:pt>
                <c:pt idx="4">
                  <c:v>490023100</c:v>
                </c:pt>
                <c:pt idx="5">
                  <c:v>85693500</c:v>
                </c:pt>
                <c:pt idx="6">
                  <c:v>1902272400</c:v>
                </c:pt>
                <c:pt idx="7">
                  <c:v>41845500</c:v>
                </c:pt>
                <c:pt idx="8">
                  <c:v>15166894200</c:v>
                </c:pt>
                <c:pt idx="9">
                  <c:v>19399300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3A-408A-8FCF-BE2A2AFC76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30"/>
      <c:depthPercent val="10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557181608210094E-2"/>
          <c:y val="8.0964209756745981E-2"/>
          <c:w val="0.85088563678357976"/>
          <c:h val="0.8169696264787983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A3A-408A-8FCF-BE2A2AFC76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A3A-408A-8FCF-BE2A2AFC76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A3A-408A-8FCF-BE2A2AFC76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7A3A-408A-8FCF-BE2A2AFC76E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7A3A-408A-8FCF-BE2A2AFC76E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A3A-408A-8FCF-BE2A2AFC76E8}"/>
              </c:ext>
            </c:extLst>
          </c:dPt>
          <c:dPt>
            <c:idx val="6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A3A-408A-8FCF-BE2A2AFC76E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A3A-408A-8FCF-BE2A2AFC76E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A3A-408A-8FCF-BE2A2AFC76E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A3A-408A-8FCF-BE2A2AFC76E8}"/>
              </c:ext>
            </c:extLst>
          </c:dPt>
          <c:dLbls>
            <c:dLbl>
              <c:idx val="0"/>
              <c:layout>
                <c:manualLayout>
                  <c:x val="2.3689954324933635E-2"/>
                  <c:y val="-0.169735727103549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50837114415689"/>
                      <c:h val="0.108727818024724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A3A-408A-8FCF-BE2A2AFC76E8}"/>
                </c:ext>
              </c:extLst>
            </c:dLbl>
            <c:dLbl>
              <c:idx val="1"/>
              <c:layout>
                <c:manualLayout>
                  <c:x val="3.371027209552141E-2"/>
                  <c:y val="1.6903994417120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A3A-408A-8FCF-BE2A2AFC76E8}"/>
                </c:ext>
              </c:extLst>
            </c:dLbl>
            <c:dLbl>
              <c:idx val="2"/>
              <c:layout>
                <c:manualLayout>
                  <c:x val="-1.5893621569892793E-2"/>
                  <c:y val="0.101967507975541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95409699415928"/>
                      <c:h val="0.109756538282600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7A3A-408A-8FCF-BE2A2AFC76E8}"/>
                </c:ext>
              </c:extLst>
            </c:dLbl>
            <c:dLbl>
              <c:idx val="3"/>
              <c:layout>
                <c:manualLayout>
                  <c:x val="-0.11742318090100212"/>
                  <c:y val="9.43134803269972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55405932934009"/>
                      <c:h val="8.49881197660507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7A3A-408A-8FCF-BE2A2AFC76E8}"/>
                </c:ext>
              </c:extLst>
            </c:dLbl>
            <c:dLbl>
              <c:idx val="4"/>
              <c:layout>
                <c:manualLayout>
                  <c:x val="-0.14364338424441955"/>
                  <c:y val="4.9767483882759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65388961796442"/>
                      <c:h val="9.82264804599228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7A3A-408A-8FCF-BE2A2AFC76E8}"/>
                </c:ext>
              </c:extLst>
            </c:dLbl>
            <c:dLbl>
              <c:idx val="5"/>
              <c:layout>
                <c:manualLayout>
                  <c:x val="-0.22883871957221602"/>
                  <c:y val="1.9432698059284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3A-408A-8FCF-BE2A2AFC76E8}"/>
                </c:ext>
              </c:extLst>
            </c:dLbl>
            <c:dLbl>
              <c:idx val="6"/>
              <c:layout>
                <c:manualLayout>
                  <c:x val="0.13439513485153162"/>
                  <c:y val="-0.375413731224245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3A-408A-8FCF-BE2A2AFC76E8}"/>
                </c:ext>
              </c:extLst>
            </c:dLbl>
            <c:dLbl>
              <c:idx val="7"/>
              <c:layout>
                <c:manualLayout>
                  <c:x val="2.4659668064540102E-2"/>
                  <c:y val="0.179965605476538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3A-408A-8FCF-BE2A2AFC76E8}"/>
                </c:ext>
              </c:extLst>
            </c:dLbl>
            <c:dLbl>
              <c:idx val="8"/>
              <c:layout>
                <c:manualLayout>
                  <c:x val="3.6966501009933185E-2"/>
                  <c:y val="0.147138151335903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34362078880522"/>
                      <c:h val="0.136133980792237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A3A-408A-8FCF-BE2A2AFC76E8}"/>
                </c:ext>
              </c:extLst>
            </c:dLbl>
            <c:dLbl>
              <c:idx val="9"/>
              <c:layout>
                <c:manualLayout>
                  <c:x val="1.6729557881134699E-2"/>
                  <c:y val="-3.74505682573441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06709783851061"/>
                      <c:h val="9.77894872391333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A3A-408A-8FCF-BE2A2AFC76E8}"/>
                </c:ext>
              </c:extLst>
            </c:dLbl>
            <c:dLbl>
              <c:idx val="10"/>
              <c:layout>
                <c:manualLayout>
                  <c:x val="0.13355384744315515"/>
                  <c:y val="-0.227504610860029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28472222222221"/>
                      <c:h val="0.14052759038947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7A3A-408A-8FCF-BE2A2AFC76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General Admin/OIG</c:v>
                </c:pt>
                <c:pt idx="1">
                  <c:v>Aging &amp; Independent Living</c:v>
                </c:pt>
                <c:pt idx="2">
                  <c:v>Income Support</c:v>
                </c:pt>
                <c:pt idx="3">
                  <c:v>Public Health</c:v>
                </c:pt>
                <c:pt idx="4">
                  <c:v>Behavioral Health</c:v>
                </c:pt>
                <c:pt idx="5">
                  <c:v>FRCVS</c:v>
                </c:pt>
                <c:pt idx="6">
                  <c:v>Community Based Services</c:v>
                </c:pt>
                <c:pt idx="7">
                  <c:v>Health Data and Analytics</c:v>
                </c:pt>
                <c:pt idx="8">
                  <c:v>Medicaid</c:v>
                </c:pt>
                <c:pt idx="9">
                  <c:v>Comm. For Children</c:v>
                </c:pt>
              </c:strCache>
            </c:strRef>
          </c:cat>
          <c:val>
            <c:numRef>
              <c:f>Sheet1!$B$2:$B$11</c:f>
              <c:numCache>
                <c:formatCode>_("$"* #,##0_);_("$"* \(#,##0\);_("$"* "-"_);_(@_)</c:formatCode>
                <c:ptCount val="10"/>
                <c:pt idx="0">
                  <c:v>10350000</c:v>
                </c:pt>
                <c:pt idx="1">
                  <c:v>45293900</c:v>
                </c:pt>
                <c:pt idx="2">
                  <c:v>13616600</c:v>
                </c:pt>
                <c:pt idx="3">
                  <c:v>52433100</c:v>
                </c:pt>
                <c:pt idx="4">
                  <c:v>150032000</c:v>
                </c:pt>
                <c:pt idx="5">
                  <c:v>61340200</c:v>
                </c:pt>
                <c:pt idx="6">
                  <c:v>536340900</c:v>
                </c:pt>
                <c:pt idx="7">
                  <c:v>482000</c:v>
                </c:pt>
                <c:pt idx="8">
                  <c:v>1993705600</c:v>
                </c:pt>
                <c:pt idx="9">
                  <c:v>5851900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3A-408A-8FCF-BE2A2AFC76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8611111111111112E-2"/>
          <c:y val="9.6172240029359507E-2"/>
          <c:w val="0.90162037037037035"/>
          <c:h val="0.8637761731591707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Expenditures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2B2-4D14-A934-FDB1FEEEA3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2B2-4D14-A934-FDB1FEEEA3FC}"/>
              </c:ext>
            </c:extLst>
          </c:dPt>
          <c:dPt>
            <c:idx val="2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2B2-4D14-A934-FDB1FEEEA3FC}"/>
              </c:ext>
            </c:extLst>
          </c:dPt>
          <c:dLbls>
            <c:dLbl>
              <c:idx val="0"/>
              <c:layout>
                <c:manualLayout>
                  <c:x val="2.7996773840769987E-2"/>
                  <c:y val="-4.245173900007578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41435185185185"/>
                      <c:h val="0.118021733717222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2B2-4D14-A934-FDB1FEEEA3FC}"/>
                </c:ext>
              </c:extLst>
            </c:dLbl>
            <c:dLbl>
              <c:idx val="1"/>
              <c:layout>
                <c:manualLayout>
                  <c:x val="2.5621172353455811E-2"/>
                  <c:y val="2.08103778135170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79235928842228"/>
                      <c:h val="0.120659404418462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2B2-4D14-A934-FDB1FEEEA3FC}"/>
                </c:ext>
              </c:extLst>
            </c:dLbl>
            <c:dLbl>
              <c:idx val="2"/>
              <c:layout>
                <c:manualLayout>
                  <c:x val="-8.2511847477398648E-2"/>
                  <c:y val="-6.5431378913172735E-3"/>
                </c:manualLayout>
              </c:layout>
              <c:tx>
                <c:rich>
                  <a:bodyPr/>
                  <a:lstStyle/>
                  <a:p>
                    <a:fld id="{3F35F64D-780E-4942-9D74-7A64189861E3}" type="CATEGORYNAME">
                      <a:rPr lang="en-US" sz="1600" baseline="0"/>
                      <a:pPr/>
                      <a:t>[CATEGORY NAME]</a:t>
                    </a:fld>
                    <a:r>
                      <a:rPr lang="en-US" sz="1600" baseline="0" dirty="0"/>
                      <a:t>
</a:t>
                    </a:r>
                    <a:fld id="{8C1CE22B-B9DD-45DE-BE28-602602D80FF2}" type="PERCENTAGE">
                      <a:rPr lang="en-US" sz="1600" baseline="0"/>
                      <a:pPr/>
                      <a:t>[PERCENTAGE]</a:t>
                    </a:fld>
                    <a:endParaRPr lang="en-US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2B2-4D14-A934-FDB1FEEEA3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Personnel</c:v>
                </c:pt>
                <c:pt idx="1">
                  <c:v>Operating</c:v>
                </c:pt>
                <c:pt idx="2">
                  <c:v>Grants, Loans, Benefits</c:v>
                </c:pt>
              </c:strCache>
            </c:strRef>
          </c:cat>
          <c:val>
            <c:numRef>
              <c:f>Sheet1!$B$2:$B$4</c:f>
              <c:numCache>
                <c:formatCode>_(* #,##0.00_);_(* \(#,##0.00\);_(* "-"??_);_(@_)</c:formatCode>
                <c:ptCount val="3"/>
                <c:pt idx="0">
                  <c:v>1310079000</c:v>
                </c:pt>
                <c:pt idx="1">
                  <c:v>173975200</c:v>
                </c:pt>
                <c:pt idx="2">
                  <c:v>17470981300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B2-4D14-A934-FDB1FEEEA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0.04318</cdr:x>
      <cdr:y>0.76341</cdr:y>
    </cdr:from>
    <cdr:to>
      <cdr:x>0.15731</cdr:x>
      <cdr:y>0.94348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3764" y="3455155"/>
          <a:ext cx="1252331" cy="815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Source: FY 22 Budgeted Expenditures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3979" cy="467363"/>
          </a:xfrm>
          <a:prstGeom prst="rect">
            <a:avLst/>
          </a:prstGeom>
        </p:spPr>
        <p:txBody>
          <a:bodyPr vert="horz" lIns="91566" tIns="45783" rIns="91566" bIns="457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2" y="1"/>
            <a:ext cx="3043979" cy="467363"/>
          </a:xfrm>
          <a:prstGeom prst="rect">
            <a:avLst/>
          </a:prstGeom>
        </p:spPr>
        <p:txBody>
          <a:bodyPr vert="horz" lIns="91566" tIns="45783" rIns="91566" bIns="45783" rtlCol="0"/>
          <a:lstStyle>
            <a:lvl1pPr algn="r">
              <a:defRPr sz="1200"/>
            </a:lvl1pPr>
          </a:lstStyle>
          <a:p>
            <a:fld id="{5292CD85-8DA1-4709-8957-357CEEF656DB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739"/>
            <a:ext cx="3043979" cy="467363"/>
          </a:xfrm>
          <a:prstGeom prst="rect">
            <a:avLst/>
          </a:prstGeom>
        </p:spPr>
        <p:txBody>
          <a:bodyPr vert="horz" lIns="91566" tIns="45783" rIns="91566" bIns="457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2" y="8841739"/>
            <a:ext cx="3043979" cy="467363"/>
          </a:xfrm>
          <a:prstGeom prst="rect">
            <a:avLst/>
          </a:prstGeom>
        </p:spPr>
        <p:txBody>
          <a:bodyPr vert="horz" lIns="91566" tIns="45783" rIns="91566" bIns="45783" rtlCol="0" anchor="b"/>
          <a:lstStyle>
            <a:lvl1pPr algn="r">
              <a:defRPr sz="1200"/>
            </a:lvl1pPr>
          </a:lstStyle>
          <a:p>
            <a:fld id="{6CDF7BAE-CC0C-4AD0-92E1-22319721C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16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292" tIns="46646" rIns="93292" bIns="466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292" tIns="46646" rIns="93292" bIns="46646" rtlCol="0"/>
          <a:lstStyle>
            <a:lvl1pPr algn="r">
              <a:defRPr sz="1200"/>
            </a:lvl1pPr>
          </a:lstStyle>
          <a:p>
            <a:fld id="{B4B823EE-1623-4115-99B9-B785374AECF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92" tIns="46646" rIns="93292" bIns="466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292" tIns="46646" rIns="93292" bIns="466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292" tIns="46646" rIns="93292" bIns="466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292" tIns="46646" rIns="93292" bIns="46646" rtlCol="0" anchor="b"/>
          <a:lstStyle>
            <a:lvl1pPr algn="r">
              <a:defRPr sz="1200"/>
            </a:lvl1pPr>
          </a:lstStyle>
          <a:p>
            <a:fld id="{CCF99E1E-5533-47FF-A679-997EB01C2C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1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" y="640080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3B8C1A-B3FA-4E19-85F6-8AA27377C9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5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9622292-52FC-440D-AF69-9B3D08132A23}" type="datetime1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1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D2465C8-E09E-4549-8CA9-ADE0F54FAD08}" type="datetime1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93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93484" y="765175"/>
            <a:ext cx="11184000" cy="969282"/>
          </a:xfrm>
        </p:spPr>
        <p:txBody>
          <a:bodyPr>
            <a:normAutofit/>
          </a:bodyPr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93484" y="295683"/>
            <a:ext cx="11184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94400" y="1810800"/>
            <a:ext cx="11184000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93484" y="6477000"/>
            <a:ext cx="1056117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86408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" y="640080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3B8C1A-B3FA-4E19-85F6-8AA27377C9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5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FD78F34-073B-4CAC-ABDD-EB690BDE124F}" type="datetime1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71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34CFDE-760B-43D0-BC73-672D565F93D0}" type="datetime1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5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2E4BFAA-4172-472F-8222-38B6065A1D08}" type="datetime1">
              <a:rPr lang="en-US" smtClean="0"/>
              <a:t>1/26/2022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8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6278FFD-3FE2-41CC-8500-0F5961B59824}" type="datetime1">
              <a:rPr lang="en-US" smtClean="0"/>
              <a:t>1/26/2022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3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802589B-6F27-452D-84D9-C0DE3F9B6A56}" type="datetime1">
              <a:rPr lang="en-US" smtClean="0"/>
              <a:t>1/26/2022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5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C008827-677F-4E36-854C-EBD24B909715}" type="datetime1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5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6E594D3-EF4F-4AF9-B158-0C809C9BA522}" type="datetime1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0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04800"/>
          </a:xfrm>
          <a:prstGeom prst="rect">
            <a:avLst/>
          </a:prstGeom>
          <a:solidFill>
            <a:srgbClr val="278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12192000" cy="609600"/>
          </a:xfrm>
          <a:prstGeom prst="rect">
            <a:avLst/>
          </a:prstGeom>
          <a:solidFill>
            <a:srgbClr val="278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00" y="640080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3B8C1A-B3FA-4E19-85F6-8AA27377C97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6300725"/>
            <a:ext cx="914400" cy="47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7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762001"/>
            <a:ext cx="5867400" cy="2481261"/>
          </a:xfrm>
        </p:spPr>
      </p:pic>
      <p:sp>
        <p:nvSpPr>
          <p:cNvPr id="2" name="TextBox 1"/>
          <p:cNvSpPr txBox="1"/>
          <p:nvPr/>
        </p:nvSpPr>
        <p:spPr>
          <a:xfrm>
            <a:off x="990600" y="3614739"/>
            <a:ext cx="1021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/>
              <a:t>Overview of the FY 2022 – 2024 Budget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7A9480A-2E8C-4A55-AF9C-5FAB0104B27C}"/>
              </a:ext>
            </a:extLst>
          </p:cNvPr>
          <p:cNvSpPr txBox="1">
            <a:spLocks/>
          </p:cNvSpPr>
          <p:nvPr/>
        </p:nvSpPr>
        <p:spPr>
          <a:xfrm>
            <a:off x="1828799" y="4439652"/>
            <a:ext cx="8534400" cy="1755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/>
              <a:t>Presented for the Budget Review Subcommittee on Health and Family Services</a:t>
            </a:r>
          </a:p>
          <a:p>
            <a:pPr marL="0" indent="0" algn="ctr">
              <a:buNone/>
            </a:pPr>
            <a:r>
              <a:rPr lang="en-US" sz="2000" b="1" dirty="0"/>
              <a:t>February 2, 2022</a:t>
            </a:r>
          </a:p>
          <a:p>
            <a:pPr algn="ctr"/>
            <a:endParaRPr lang="en-US" sz="2000" b="1" dirty="0"/>
          </a:p>
          <a:p>
            <a:pPr marL="0" indent="0" algn="ctr">
              <a:buNone/>
            </a:pPr>
            <a:r>
              <a:rPr lang="en-US" sz="2800" b="1" dirty="0"/>
              <a:t>Eric Friedlander, Secretary</a:t>
            </a:r>
          </a:p>
          <a:p>
            <a:pPr algn="ctr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01684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6A043-916B-4737-B1F7-7F966C208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Governor’s Initiatives not included in House Bill 1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9FA532D-3EFD-4B69-B372-11C476656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75576"/>
              </p:ext>
            </p:extLst>
          </p:nvPr>
        </p:nvGraphicFramePr>
        <p:xfrm>
          <a:off x="609600" y="1828801"/>
          <a:ext cx="10972800" cy="3004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4143082104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679007778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36173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/>
                        <a:t>Public Health State Lab Replacement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Office of Dementia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662737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/>
                        <a:t>Behavioral Health Restricted Fund 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Hart Supported Living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718960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/>
                        <a:t>COVID Mitigation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Family Caregiver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710805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/>
                        <a:t>Pediatric Cancer Research Trust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Psychological Evaluations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8156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/>
                        <a:t>Health Benefit 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National Core Indicators Survey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76897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EFBD2-AAEA-41C1-8489-C39A2DF8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9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453081"/>
            <a:ext cx="10972800" cy="56730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33640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591" y="232611"/>
            <a:ext cx="10274969" cy="2073984"/>
          </a:xfrm>
        </p:spPr>
        <p:txBody>
          <a:bodyPr/>
          <a:lstStyle/>
          <a:p>
            <a:r>
              <a:rPr lang="en-US" sz="4000" b="1" dirty="0"/>
              <a:t>Who We Are</a:t>
            </a:r>
            <a:br>
              <a:rPr lang="en-US" b="1" dirty="0"/>
            </a:br>
            <a:br>
              <a:rPr lang="en-US" sz="2800" b="1" dirty="0"/>
            </a:br>
            <a:r>
              <a:rPr lang="en-US" sz="2000" dirty="0"/>
              <a:t>The Cabinet for Health and Family Services is the primary state agency responsible for protecting and promoting the well-being of Kentuckians through the delivery of health and human services.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5188" y="2676943"/>
            <a:ext cx="4804611" cy="3459164"/>
          </a:xfrm>
        </p:spPr>
        <p:txBody>
          <a:bodyPr>
            <a:normAutofit/>
          </a:bodyPr>
          <a:lstStyle/>
          <a:p>
            <a:r>
              <a:rPr lang="en-US" sz="1600" dirty="0"/>
              <a:t>Department for Public Health</a:t>
            </a:r>
          </a:p>
          <a:p>
            <a:r>
              <a:rPr lang="en-US" sz="1600" dirty="0"/>
              <a:t>Department for Medicaid Services</a:t>
            </a:r>
          </a:p>
          <a:p>
            <a:r>
              <a:rPr lang="en-US" sz="1600" dirty="0"/>
              <a:t>Department for Aging and Independent Living</a:t>
            </a:r>
          </a:p>
          <a:p>
            <a:r>
              <a:rPr lang="en-US" sz="1600" dirty="0"/>
              <a:t>Department for Income Support</a:t>
            </a:r>
          </a:p>
          <a:p>
            <a:r>
              <a:rPr lang="en-US" sz="1600" dirty="0"/>
              <a:t>Office of Health Data and Analytics</a:t>
            </a:r>
          </a:p>
          <a:p>
            <a:r>
              <a:rPr lang="en-US" sz="1600" dirty="0"/>
              <a:t>Department for Family Resource Centers and Volunteer Services</a:t>
            </a:r>
          </a:p>
          <a:p>
            <a:r>
              <a:rPr lang="en-US" sz="1600" dirty="0"/>
              <a:t>Department for Community Based Services</a:t>
            </a:r>
          </a:p>
          <a:p>
            <a:r>
              <a:rPr lang="en-US" sz="1600" dirty="0"/>
              <a:t>Office for Children with Special Health Care Needs</a:t>
            </a:r>
          </a:p>
          <a:p>
            <a:r>
              <a:rPr lang="en-US" sz="1600" dirty="0"/>
              <a:t>Department for Behavioral Health, Developmental and Intellectual Disabilities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799" y="2676943"/>
            <a:ext cx="5109411" cy="3505200"/>
          </a:xfrm>
        </p:spPr>
        <p:txBody>
          <a:bodyPr/>
          <a:lstStyle/>
          <a:p>
            <a:r>
              <a:rPr lang="en-US" sz="1600" dirty="0"/>
              <a:t>General Administration and Program Support which includes:</a:t>
            </a:r>
          </a:p>
          <a:p>
            <a:pPr lvl="1"/>
            <a:r>
              <a:rPr lang="en-US" sz="1400" dirty="0"/>
              <a:t>Office of the Secretary</a:t>
            </a:r>
          </a:p>
          <a:p>
            <a:pPr lvl="1"/>
            <a:r>
              <a:rPr lang="en-US" sz="1400" dirty="0"/>
              <a:t>Office of the Ombudsman and Administrative Review</a:t>
            </a:r>
          </a:p>
          <a:p>
            <a:pPr lvl="1"/>
            <a:r>
              <a:rPr lang="en-US" sz="1400" dirty="0"/>
              <a:t>Office of Legal Services</a:t>
            </a:r>
          </a:p>
          <a:p>
            <a:pPr lvl="1"/>
            <a:r>
              <a:rPr lang="en-US" sz="1400" dirty="0"/>
              <a:t>Office of Inspector General</a:t>
            </a:r>
          </a:p>
          <a:p>
            <a:pPr lvl="1"/>
            <a:r>
              <a:rPr lang="en-US" sz="1400" dirty="0"/>
              <a:t>Office of Public Affairs</a:t>
            </a:r>
          </a:p>
          <a:p>
            <a:pPr lvl="1"/>
            <a:r>
              <a:rPr lang="en-US" sz="1400" dirty="0"/>
              <a:t>Office of Administrative Services</a:t>
            </a:r>
          </a:p>
          <a:p>
            <a:pPr lvl="1"/>
            <a:r>
              <a:rPr lang="en-US" sz="1400" dirty="0"/>
              <a:t>Office of Application Technology Services</a:t>
            </a:r>
          </a:p>
          <a:p>
            <a:pPr lvl="1"/>
            <a:r>
              <a:rPr lang="en-US" sz="1400" dirty="0"/>
              <a:t>Office of Finance and Budget</a:t>
            </a:r>
          </a:p>
          <a:p>
            <a:pPr lvl="1"/>
            <a:r>
              <a:rPr lang="en-US" sz="1400" dirty="0"/>
              <a:t>Office of Human Resources Management</a:t>
            </a:r>
          </a:p>
          <a:p>
            <a:pPr lvl="1"/>
            <a:r>
              <a:rPr lang="en-US" sz="1400" dirty="0"/>
              <a:t>Office of Legislative and Regulatory Affairs</a:t>
            </a:r>
          </a:p>
          <a:p>
            <a:pPr marL="457200" lvl="1" indent="0">
              <a:buNone/>
            </a:pP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0703" y="6370640"/>
            <a:ext cx="2645213" cy="365125"/>
          </a:xfrm>
        </p:spPr>
        <p:txBody>
          <a:bodyPr/>
          <a:lstStyle/>
          <a:p>
            <a:pPr>
              <a:defRPr/>
            </a:pPr>
            <a:fld id="{A2BA8E5A-4991-4D99-A2B6-F0D713F1B7BA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45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EE3DD4-340C-4113-8815-D5DC0AB13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764" y="1589407"/>
            <a:ext cx="5394683" cy="22878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E24269-1EBE-4A8E-8457-71579DF8B6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5806"/>
            <a:ext cx="12192000" cy="14224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5BD575-B8D6-47CE-A57D-66920C5A04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9342" y="1713901"/>
            <a:ext cx="4165183" cy="28580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8000204-E0C2-498B-998E-77F68EDCA8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1690" y="4597614"/>
            <a:ext cx="3900486" cy="16032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19E9140-1319-4497-9C9D-974DA5D447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0528" y="4186790"/>
            <a:ext cx="3480865" cy="17929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323F544-6BD9-4120-BA4E-5EC9714B1B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879" y="4890380"/>
            <a:ext cx="1894590" cy="135843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DB5A647-E0C7-42A1-884D-88CAFDB6D8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7419" y="4197629"/>
            <a:ext cx="1823873" cy="175673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917C957-4F8C-4BAE-A0C5-4AD1E103CE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0610" y="1687572"/>
            <a:ext cx="1980572" cy="164379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09CBF02-4A91-4D02-9DDD-F4AA3CD6AA1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448" y="3320957"/>
            <a:ext cx="1980572" cy="152514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168BE27-629D-4774-8C85-812B0494887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16233" y="1916939"/>
            <a:ext cx="207780" cy="425681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EF1C2B-CC75-4495-BC6E-C82C4F4C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77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Cabinet for Health and Family Services</a:t>
            </a:r>
            <a:br>
              <a:rPr lang="en-US" sz="4000" b="1" dirty="0"/>
            </a:br>
            <a:r>
              <a:rPr lang="en-US" sz="4000" b="1" dirty="0"/>
              <a:t>FY 22 Budget $18,875,288,700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380209"/>
              </p:ext>
            </p:extLst>
          </p:nvPr>
        </p:nvGraphicFramePr>
        <p:xfrm>
          <a:off x="264695" y="1417638"/>
          <a:ext cx="11586409" cy="481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410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Cabinet Fund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0826" y="1874838"/>
            <a:ext cx="6990348" cy="4525963"/>
          </a:xfrm>
        </p:spPr>
        <p:txBody>
          <a:bodyPr/>
          <a:lstStyle/>
          <a:p>
            <a:pPr>
              <a:defRPr/>
            </a:pPr>
            <a:r>
              <a:rPr lang="en-US" dirty="0"/>
              <a:t>General Fund				 15%</a:t>
            </a:r>
          </a:p>
          <a:p>
            <a:pPr>
              <a:defRPr/>
            </a:pPr>
            <a:r>
              <a:rPr lang="en-US" dirty="0"/>
              <a:t>Tobacco Funds		    	  .2%</a:t>
            </a:r>
          </a:p>
          <a:p>
            <a:pPr>
              <a:defRPr/>
            </a:pPr>
            <a:r>
              <a:rPr lang="en-US" dirty="0"/>
              <a:t>Restricted Agency Funds		 11%</a:t>
            </a:r>
          </a:p>
          <a:p>
            <a:pPr>
              <a:defRPr/>
            </a:pPr>
            <a:r>
              <a:rPr lang="en-US" dirty="0"/>
              <a:t>Federal Funds				 73%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buNone/>
              <a:defRPr/>
            </a:pPr>
            <a:r>
              <a:rPr lang="en-US" sz="1400" dirty="0"/>
              <a:t>	</a:t>
            </a:r>
          </a:p>
          <a:p>
            <a:pPr>
              <a:buNone/>
              <a:defRPr/>
            </a:pPr>
            <a:endParaRPr lang="en-US" sz="1400" dirty="0"/>
          </a:p>
          <a:p>
            <a:pPr>
              <a:buNone/>
              <a:defRPr/>
            </a:pPr>
            <a:endParaRPr lang="en-US" sz="1400" b="1" dirty="0"/>
          </a:p>
          <a:p>
            <a:pPr>
              <a:buNone/>
              <a:defRPr/>
            </a:pPr>
            <a:endParaRPr lang="en-US" sz="1400" b="1" dirty="0"/>
          </a:p>
          <a:p>
            <a:pPr>
              <a:buNone/>
              <a:defRPr/>
            </a:pPr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926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Cabinet for Health and Family Services</a:t>
            </a:r>
            <a:br>
              <a:rPr lang="en-US" sz="4000" b="1" dirty="0"/>
            </a:br>
            <a:r>
              <a:rPr lang="en-US" sz="4000" b="1" dirty="0"/>
              <a:t>FY 22 General Fund Budget $2,869,446,200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615980"/>
              </p:ext>
            </p:extLst>
          </p:nvPr>
        </p:nvGraphicFramePr>
        <p:xfrm>
          <a:off x="302795" y="1417638"/>
          <a:ext cx="11586409" cy="481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8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How are Cabinet Funds Spent?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119639"/>
              </p:ext>
            </p:extLst>
          </p:nvPr>
        </p:nvGraphicFramePr>
        <p:xfrm>
          <a:off x="609600" y="1232034"/>
          <a:ext cx="10972800" cy="480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20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6A043-916B-4737-B1F7-7F966C208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Funded Initiatives in both House Bill 1 and House Bill 285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9FA532D-3EFD-4B69-B372-11C476656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70172"/>
              </p:ext>
            </p:extLst>
          </p:nvPr>
        </p:nvGraphicFramePr>
        <p:xfrm>
          <a:off x="609600" y="1828800"/>
          <a:ext cx="109728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4143082104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679007778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3617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/>
                        <a:t>Employee Cost of Living Adjustments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Special Olympics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662737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/>
                        <a:t>Senior Meals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Income Support Additional Staffing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71896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/>
                        <a:t>Public Health Transformation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Area Health Education Centers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710805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/>
                        <a:t>HANDS </a:t>
                      </a:r>
                      <a:r>
                        <a:rPr lang="en-US" dirty="0" err="1"/>
                        <a:t>Multigravita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Mobile Crisis Services/988 Implementation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8156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/>
                        <a:t>Tim’s Law Pilot Expansion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Facility COVID Testing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76897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/>
                        <a:t>FRYSC Per Pupil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Additional Social Workers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052929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/>
                        <a:t>Residential &amp; Therapeutic Foster Care Rate 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Prevention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4513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EFBD2-AAEA-41C1-8489-C39A2DF8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61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6A043-916B-4737-B1F7-7F966C208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Funded Initiatives in both House Bill 1 and House Bill 285 - Continued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9FA532D-3EFD-4B69-B372-11C476656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830613"/>
              </p:ext>
            </p:extLst>
          </p:nvPr>
        </p:nvGraphicFramePr>
        <p:xfrm>
          <a:off x="609600" y="1828801"/>
          <a:ext cx="10972800" cy="350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4143082104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679007778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36173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/>
                        <a:t>Child Care Rate 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Domestic Violence Shelters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662737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/>
                        <a:t>Rape Crisis Centers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Child Advocacy Centers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718960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/>
                        <a:t>Medicaid IT Systems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Medicaid Benefits 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710805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/>
                        <a:t>Supports for Community Living Waiver Slots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Michelle P Waiver Slots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8156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/>
                        <a:t>HCBS 10% FMAP Reinvestment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Basic Health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768971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/>
                        <a:t>Nursing Facility $29/Day Reimbursement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OCSHCNs Operating Costs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05292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EFBD2-AAEA-41C1-8489-C39A2DF8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811543"/>
      </p:ext>
    </p:extLst>
  </p:cSld>
  <p:clrMapOvr>
    <a:masterClrMapping/>
  </p:clrMapOvr>
</p:sld>
</file>

<file path=ppt/theme/theme1.xml><?xml version="1.0" encoding="utf-8"?>
<a:theme xmlns:a="http://schemas.openxmlformats.org/drawingml/2006/main" name="DPH 9_30_16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lobalUserGroupsChoiceMulti xmlns="540a4017-22d9-44e0-b6ab-03a3cfc71131"/>
    <globalResourceTagsChoiceMulti xmlns="540a4017-22d9-44e0-b6ab-03a3cfc71131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DFBD759DF5B64C87D14693FFDF9524" ma:contentTypeVersion="5" ma:contentTypeDescription="Create a new document." ma:contentTypeScope="" ma:versionID="bdb7f53f28cca9e351b97a1bed12adca">
  <xsd:schema xmlns:xsd="http://www.w3.org/2001/XMLSchema" xmlns:xs="http://www.w3.org/2001/XMLSchema" xmlns:p="http://schemas.microsoft.com/office/2006/metadata/properties" xmlns:ns1="http://schemas.microsoft.com/sharepoint/v3" xmlns:ns2="540a4017-22d9-44e0-b6ab-03a3cfc71131" targetNamespace="http://schemas.microsoft.com/office/2006/metadata/properties" ma:root="true" ma:fieldsID="73358b1339b9fb37997c0a2c1a70e2df" ns1:_="" ns2:_="">
    <xsd:import namespace="http://schemas.microsoft.com/sharepoint/v3"/>
    <xsd:import namespace="540a4017-22d9-44e0-b6ab-03a3cfc71131"/>
    <xsd:element name="properties">
      <xsd:complexType>
        <xsd:sequence>
          <xsd:element name="documentManagement">
            <xsd:complexType>
              <xsd:all>
                <xsd:element ref="ns2:globalResourceTagsChoiceMulti" minOccurs="0"/>
                <xsd:element ref="ns2:globalUserGroupsChoiceMulti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a4017-22d9-44e0-b6ab-03a3cfc71131" elementFormDefault="qualified">
    <xsd:import namespace="http://schemas.microsoft.com/office/2006/documentManagement/types"/>
    <xsd:import namespace="http://schemas.microsoft.com/office/infopath/2007/PartnerControls"/>
    <xsd:element name="globalResourceTagsChoiceMulti" ma:index="8" nillable="true" ma:displayName="Global Resource Tags" ma:internalName="globalResourceTagsChoiceMulti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-010. Acrobat"/>
                    <xsd:enumeration value="2-011. Affidavit"/>
                    <xsd:enumeration value="2-020. Application"/>
                    <xsd:enumeration value="2-030. Audio"/>
                    <xsd:enumeration value="2-040. Brochure"/>
                    <xsd:enumeration value="2-050. Checklist"/>
                    <xsd:enumeration value="2-060. E-Form"/>
                    <xsd:enumeration value="2-070. Evaluations"/>
                    <xsd:enumeration value="2-080. Excel"/>
                    <xsd:enumeration value="2-090. Fact Sheet"/>
                    <xsd:enumeration value="2-100. FAQ"/>
                    <xsd:enumeration value="2-110. Flowchart"/>
                    <xsd:enumeration value="2-120. Form"/>
                    <xsd:enumeration value="2-130. Handbook"/>
                    <xsd:enumeration value="2-140. Instructions"/>
                    <xsd:enumeration value="2-150. Interim"/>
                    <xsd:enumeration value="2-160. Leave Time"/>
                    <xsd:enumeration value="2-170. Legal"/>
                    <xsd:enumeration value="2-180. Letter"/>
                    <xsd:enumeration value="2-190. Log"/>
                    <xsd:enumeration value="2-200. Macro Enabled"/>
                    <xsd:enumeration value="2-210. Manuals"/>
                    <xsd:enumeration value="2-220. Memo"/>
                    <xsd:enumeration value="2-221. Notice"/>
                    <xsd:enumeration value="2-230. Org Chart"/>
                    <xsd:enumeration value="2-240. PDF"/>
                    <xsd:enumeration value="2-250. Policy"/>
                    <xsd:enumeration value="2-260. PowerPoint"/>
                    <xsd:enumeration value="2-270. Presentation"/>
                    <xsd:enumeration value="2-280. Print Only"/>
                    <xsd:enumeration value="2-290. Procedures"/>
                    <xsd:enumeration value="2-300. Purchase"/>
                    <xsd:enumeration value="2-310. Report"/>
                    <xsd:enumeration value="2-320. Spanish"/>
                    <xsd:enumeration value="2-330. Standards"/>
                    <xsd:enumeration value="2-340. Template"/>
                    <xsd:enumeration value="2-350. Timesheet"/>
                    <xsd:enumeration value="2-360. Tracking Sheet"/>
                    <xsd:enumeration value="2-370. Training"/>
                    <xsd:enumeration value="2-380. Video"/>
                    <xsd:enumeration value="2-390. Visio"/>
                    <xsd:enumeration value="2-400. Word"/>
                  </xsd:restriction>
                </xsd:simpleType>
              </xsd:element>
            </xsd:sequence>
          </xsd:extension>
        </xsd:complexContent>
      </xsd:complexType>
    </xsd:element>
    <xsd:element name="globalUserGroupsChoiceMulti" ma:index="9" nillable="true" ma:displayName="Global User Groups" ma:hidden="true" ma:internalName="globalUserGroupsChoiceMulti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3-010. Administrative"/>
                    <xsd:enumeration value="3-020. All Staff"/>
                    <xsd:enumeration value="3-030. Contractors"/>
                    <xsd:enumeration value="3-040. Evaluation Liaisons"/>
                    <xsd:enumeration value="3-050. Evaluators"/>
                    <xsd:enumeration value="3-060. Exiting Employees"/>
                    <xsd:enumeration value="3-070. Field Staff"/>
                    <xsd:enumeration value="3-080. Merit Staff"/>
                    <xsd:enumeration value="3-090. New Employee"/>
                    <xsd:enumeration value="3-100. Non-Mert Staff"/>
                    <xsd:enumeration value="3-110. Personnel Liaisons"/>
                    <xsd:enumeration value="3-120. QC Staff"/>
                    <xsd:enumeration value="3-130. Supervisors"/>
                    <xsd:enumeration value="3-140. Trainees"/>
                    <xsd:enumeration value="3-150. Trainers"/>
                    <xsd:enumeration value="3-160. Training Liaisons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F6F2CC-52AF-4322-8FDA-D23D8ACF9D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FE3CD2-2206-4F40-A0AA-8E971ED30872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schemas.microsoft.com/office/2006/documentManagement/types"/>
    <ds:schemaRef ds:uri="540a4017-22d9-44e0-b6ab-03a3cfc71131"/>
    <ds:schemaRef ds:uri="http://purl.org/dc/terms/"/>
    <ds:schemaRef ds:uri="http://www.w3.org/XML/1998/namespace"/>
    <ds:schemaRef ds:uri="http://purl.org/dc/dcmitype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897B7E7-ADC3-4CAE-9344-1A7DB29F6E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40a4017-22d9-44e0-b6ab-03a3cfc711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DPH 9_30_16 Presentation</Template>
  <TotalTime>2077</TotalTime>
  <Words>432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DPH 9_30_16 Presentation</vt:lpstr>
      <vt:lpstr>PowerPoint Presentation</vt:lpstr>
      <vt:lpstr>Who We Are  The Cabinet for Health and Family Services is the primary state agency responsible for protecting and promoting the well-being of Kentuckians through the delivery of health and human services.  </vt:lpstr>
      <vt:lpstr>PowerPoint Presentation</vt:lpstr>
      <vt:lpstr>Cabinet for Health and Family Services FY 22 Budget $18,875,288,700</vt:lpstr>
      <vt:lpstr>Cabinet Fund Sources</vt:lpstr>
      <vt:lpstr>Cabinet for Health and Family Services FY 22 General Fund Budget $2,869,446,200</vt:lpstr>
      <vt:lpstr>How are Cabinet Funds Spent?</vt:lpstr>
      <vt:lpstr>Funded Initiatives in both House Bill 1 and House Bill 285</vt:lpstr>
      <vt:lpstr>Funded Initiatives in both House Bill 1 and House Bill 285 - Continued</vt:lpstr>
      <vt:lpstr>Governor’s Initiatives not included in House Bill 1</vt:lpstr>
      <vt:lpstr>PowerPoint Presentation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CHFS PowerPoint template</dc:title>
  <dc:creator>gary.faulkner</dc:creator>
  <cp:lastModifiedBy>Cooper, Sarah A (CHFS OLRA)</cp:lastModifiedBy>
  <cp:revision>118</cp:revision>
  <cp:lastPrinted>2022-01-25T19:07:17Z</cp:lastPrinted>
  <dcterms:created xsi:type="dcterms:W3CDTF">2016-09-14T14:14:15Z</dcterms:created>
  <dcterms:modified xsi:type="dcterms:W3CDTF">2022-01-26T17:08:36Z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0x0101004CDFBD759DF5B64C87D14693FFDF9524</vt:lpwstr>
  </property>
</Properties>
</file>