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7" r:id="rId6"/>
    <p:sldId id="256" r:id="rId7"/>
    <p:sldId id="259" r:id="rId8"/>
    <p:sldId id="260" r:id="rId9"/>
    <p:sldId id="261" r:id="rId10"/>
    <p:sldId id="265" r:id="rId11"/>
    <p:sldId id="262" r:id="rId12"/>
    <p:sldId id="263" r:id="rId13"/>
    <p:sldId id="266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4BD2-7472-4EA3-9133-18886D82A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9C635-C905-4727-B7B1-BCEF43872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57E4E-DCEB-4294-96DE-11C5EFFF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281F-F541-4A45-85CD-76373833859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093AF-DA8F-44DD-AD96-99085C25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8AEA4-5D61-4BA2-98FB-55AAC81E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8FC4-FD99-4537-ACA2-ED4550DE0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2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C504-321B-47EF-90D2-F8CD65FE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87DF0-6B1A-4564-8367-DDF55C77C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5661A-5B8D-40C2-AA30-7CD8014C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281F-F541-4A45-85CD-76373833859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F9B4C-CAD5-470C-BE73-6587835CF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E51A4-7F9F-4CA2-BE23-53489FE1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8FC4-FD99-4537-ACA2-ED4550DE0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8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15022-7E28-4CE5-B46B-9DDCB2B8D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457B8-470F-41A4-87C9-5C721081E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D7AAE-68B9-4F2E-ABC9-0818E7A6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281F-F541-4A45-85CD-76373833859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81997-7E08-4BA6-8C23-BB93FD29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6F9FD-CC54-408E-A637-19575990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8FC4-FD99-4537-ACA2-ED4550DE0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56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5AB2-2F74-4B61-9990-97849896B9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88-40BE-46F4-B3C4-9AB47E7A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85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5AB2-2F74-4B61-9990-97849896B9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88-40BE-46F4-B3C4-9AB47E7A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04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5AB2-2F74-4B61-9990-97849896B9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88-40BE-46F4-B3C4-9AB47E7A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05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5AB2-2F74-4B61-9990-97849896B9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88-40BE-46F4-B3C4-9AB47E7A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9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5AB2-2F74-4B61-9990-97849896B9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88-40BE-46F4-B3C4-9AB47E7A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4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5AB2-2F74-4B61-9990-97849896B9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88-40BE-46F4-B3C4-9AB47E7A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10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5AB2-2F74-4B61-9990-97849896B9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88-40BE-46F4-B3C4-9AB47E7A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71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5AB2-2F74-4B61-9990-97849896B9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88-40BE-46F4-B3C4-9AB47E7A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1633-553E-4F36-9475-C75031C9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DB3F1-027B-4CB9-8F33-B91682651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E4108-3C1D-4990-9CB9-FED1C400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281F-F541-4A45-85CD-76373833859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55997-BA30-4028-8281-58EB50D5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45D1B-B979-4CFE-8AB8-8E85B8AC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8FC4-FD99-4537-ACA2-ED4550DE0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59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5AB2-2F74-4B61-9990-97849896B9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88-40BE-46F4-B3C4-9AB47E7A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7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5AB2-2F74-4B61-9990-97849896B9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88-40BE-46F4-B3C4-9AB47E7A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35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5AB2-2F74-4B61-9990-97849896B9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A388-40BE-46F4-B3C4-9AB47E7A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8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7E0BE-6C7F-48A6-BCB7-C8FFDDD7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AD80C-2223-4B13-A32B-BA5CCC4EF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DFF9D-350F-4170-B672-958F93E8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281F-F541-4A45-85CD-76373833859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6B0AC-2426-4118-9C12-97A8E848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10590-EB40-482D-A444-D5C4441C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8FC4-FD99-4537-ACA2-ED4550DE0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4E24-C99F-43E8-BD62-587EF1F2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AF716-42DB-4A29-9EF9-F6AF00F3A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0C1A1-7E90-4300-A4B6-CF681DAFE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2C82E-AB45-4C77-BF6A-D6AD27952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281F-F541-4A45-85CD-76373833859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F8A6B-360D-404D-A758-AF5B975D8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840FB-2EFC-4621-BB1B-A035DF20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8FC4-FD99-4537-ACA2-ED4550DE0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1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CDC6-0B2E-4215-A948-6B5A7BDD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6C03A-0FA2-4078-BF90-7E768F8AF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1F28F-A000-40AB-94B7-6F95AD648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31B0D-3865-4772-9265-86A817B72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57AFF-7139-4192-BC13-E8B3708DA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FB8314-8938-4168-96E0-39B93BDE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281F-F541-4A45-85CD-76373833859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F0A63-7DE2-4E0E-A0B1-E3BC1D9E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03309-C3CC-4007-93BB-2BD7E56A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8FC4-FD99-4537-ACA2-ED4550DE0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CCFDA-6CC9-45BE-8554-EDD9022A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1E984-E27A-4600-B3CF-41F08DDB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281F-F541-4A45-85CD-76373833859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9F0C2-ECC4-4535-ACF8-C674093B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2CFAC-6520-4623-9058-ACA6F9A6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8FC4-FD99-4537-ACA2-ED4550DE0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7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E16694-5923-41F2-B771-6E704D83D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281F-F541-4A45-85CD-76373833859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476E3-AB25-49A1-AF40-1057E153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F0E78-57E8-4FE7-A4BA-312AC8EB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8FC4-FD99-4537-ACA2-ED4550DE0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8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816B-6C40-4BC7-AABF-9EB05FF4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E1F3-9DE6-4092-9351-69DF48467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A80FD-F8F2-4FA9-A1FD-C35494AFB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E0FFE-C1D0-417F-B64D-9DF41B54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281F-F541-4A45-85CD-76373833859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D01B2-A00D-460F-96DF-88F25655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C884B-831A-42D6-96CD-BC4211F1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8FC4-FD99-4537-ACA2-ED4550DE0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5013-B907-4335-9EEC-1ABE28ED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EDFFB-0EA3-498F-A796-67317369B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E5367-24A8-4F03-B3FE-5446D4E25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E1B53-5439-4476-890F-360D2226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281F-F541-4A45-85CD-76373833859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9A625-9893-41FF-98DF-25C26EAF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8FC17-E657-41D3-9BDA-42058CA5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8FC4-FD99-4537-ACA2-ED4550DE0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4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ACC09-0923-45BA-8A58-4305D45B0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4864E-68B0-4584-9E10-74A6D65AB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A9490-6DC5-496E-B9E3-5C3F724D4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281F-F541-4A45-85CD-76373833859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091AF-F2D3-40C7-9891-68F2D44D2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239DC-C55F-40C0-8A77-98377E35C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58FC4-FD99-4537-ACA2-ED4550DE0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35AB2-2F74-4B61-9990-97849896B9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5A388-40BE-46F4-B3C4-9AB47E7A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2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es.feltner@uky.edu" TargetMode="External"/><Relationship Id="rId7" Type="http://schemas.openxmlformats.org/officeDocument/2006/relationships/image" Target="../media/image14.png"/><Relationship Id="rId2" Type="http://schemas.openxmlformats.org/officeDocument/2006/relationships/hyperlink" Target="tel:606-439-355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mailto:ernie.scott@uky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UK Center of Excellence in Rural Health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37" y="2301583"/>
            <a:ext cx="4638675" cy="30304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724650" y="2477973"/>
            <a:ext cx="4167939" cy="2677656"/>
          </a:xfrm>
          <a:prstGeom prst="rect">
            <a:avLst/>
          </a:prstGeom>
          <a:solidFill>
            <a:srgbClr val="0730A5"/>
          </a:solidFill>
          <a:ln>
            <a:solidFill>
              <a:srgbClr val="0730A5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3829050" algn="r"/>
              </a:tabLst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Established in 1990 to address health disparities in rural Kentucky and serves as the Federally Designated Kentucky Office of Rural Health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13" y="5937961"/>
            <a:ext cx="2810500" cy="548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619" y="5501904"/>
            <a:ext cx="315138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44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A4C6D8-259D-4425-8775-0B393FCC0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344" y="1919415"/>
            <a:ext cx="5981312" cy="32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38E26-51E4-4DE7-A380-D05A0336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83F79E-514F-4DE1-A042-2019CD4518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708929"/>
              </p:ext>
            </p:extLst>
          </p:nvPr>
        </p:nvGraphicFramePr>
        <p:xfrm>
          <a:off x="4137342" y="1817343"/>
          <a:ext cx="3917315" cy="2058607"/>
        </p:xfrm>
        <a:graphic>
          <a:graphicData uri="http://schemas.openxmlformats.org/drawingml/2006/table">
            <a:tbl>
              <a:tblPr firstRow="1" firstCol="1" bandRow="1"/>
              <a:tblGrid>
                <a:gridCol w="3917315">
                  <a:extLst>
                    <a:ext uri="{9D8B030D-6E8A-4147-A177-3AD203B41FA5}">
                      <a16:colId xmlns:a16="http://schemas.microsoft.com/office/drawing/2014/main" val="3461209354"/>
                    </a:ext>
                  </a:extLst>
                </a:gridCol>
              </a:tblGrid>
              <a:tr h="22733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Frances J. Feltner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, DNP, MSN, RN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426919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Director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418794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University of Kentucky Center of Excellence in Rural Health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862135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College of Medicine Adjunct Assistant Professor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Family and Community Medicine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Adjunct Faculty, College of Nursing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Adjunct Faculty, College of Health Science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750 Morton Blvd.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5935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Hazard, KY 41701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11842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P: (</a:t>
                      </a:r>
                      <a:r>
                        <a:rPr lang="en-US" sz="105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606) 439-3557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F: (606) 435-0392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835836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frances.feltner@uky.edu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09369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CDC8EAA-BE9C-4A22-9345-4CC0E5A7C39E}"/>
              </a:ext>
            </a:extLst>
          </p:cNvPr>
          <p:cNvSpPr/>
          <p:nvPr/>
        </p:nvSpPr>
        <p:spPr>
          <a:xfrm>
            <a:off x="4718333" y="6097456"/>
            <a:ext cx="202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A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Georgia" panose="02040502050405020303" pitchFamily="18" charset="0"/>
                <a:ea typeface="Calibri" panose="020F0502020204030204" pitchFamily="34" charset="0"/>
              </a:rPr>
              <a:t>kyruralhealth.org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97D1-FBB2-4399-BDF6-D777520EBEAD}"/>
              </a:ext>
            </a:extLst>
          </p:cNvPr>
          <p:cNvSpPr/>
          <p:nvPr/>
        </p:nvSpPr>
        <p:spPr>
          <a:xfrm>
            <a:off x="4101473" y="3982612"/>
            <a:ext cx="3770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700" dirty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Ernie L. Scott</a:t>
            </a:r>
            <a:endParaRPr lang="en-US" sz="17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Director</a:t>
            </a:r>
            <a:endParaRPr lang="en-US" sz="1050" i="1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50" dirty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Kentucky Office of Rural Health</a:t>
            </a:r>
            <a:endParaRPr lang="en-US" sz="105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University of Kentucky Center of Excellence in Rural Health</a:t>
            </a:r>
            <a:endParaRPr lang="en-US" sz="105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750 Morton Blvd.</a:t>
            </a:r>
            <a:endParaRPr lang="en-US" sz="105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Hazard, Kentucky  41701</a:t>
            </a:r>
            <a:endParaRPr lang="en-US" sz="105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P: (606)439-3557 Ext. 83689</a:t>
            </a:r>
          </a:p>
          <a:p>
            <a:r>
              <a:rPr lang="en-US" sz="1050" dirty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ernie.scott@uky.edu</a:t>
            </a:r>
            <a:endParaRPr lang="en-US" sz="105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50" dirty="0">
              <a:solidFill>
                <a:srgbClr val="0070C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278296-AEBC-4D77-BCE7-D7AD74FB3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736" y="329798"/>
            <a:ext cx="3177326" cy="2116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A6254E-A510-4F1A-A603-CC2672383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39" y="2446202"/>
            <a:ext cx="2810500" cy="54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36B050-E96A-4A57-BA36-C508225385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459769"/>
            <a:ext cx="2007578" cy="8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7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348A-6A4E-406B-A849-1639A8D78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275" y="1141413"/>
            <a:ext cx="10077450" cy="2387600"/>
          </a:xfrm>
        </p:spPr>
        <p:txBody>
          <a:bodyPr>
            <a:normAutofit/>
          </a:bodyPr>
          <a:lstStyle/>
          <a:p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Kentucky Office of Rural Health      Ky State Loan Repayment Program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024A4-8B65-4D01-8548-2A775C769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602038"/>
            <a:ext cx="9677400" cy="1655762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Budget Review Subcommittee on Health and Family Services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2,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13" y="5937961"/>
            <a:ext cx="2810500" cy="548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778" y="5575218"/>
            <a:ext cx="2969009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02" y="5461461"/>
            <a:ext cx="2968834" cy="1276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0251" y="352634"/>
            <a:ext cx="9966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Kentucky Office of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ural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Health (KORH)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1285" y="1190907"/>
            <a:ext cx="88632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mission of KORH is to support the health and well-being of Kentuckians by promoting access to rural health services.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92F32-962F-4EF1-9908-EE581723F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05" y="2375847"/>
            <a:ext cx="5598893" cy="3853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771C17-5282-448C-A9ED-540D17AEE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549" y="2141538"/>
            <a:ext cx="3557853" cy="236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8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02" y="5461461"/>
            <a:ext cx="2968834" cy="1276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253" y="352634"/>
            <a:ext cx="120155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Kentucky State Loan Repayment Program (KSLRP)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1284" y="1190907"/>
            <a:ext cx="89113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Established in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2003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171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Primary Care Professionals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Service Commitment: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 years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Full Time at Eligible Site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Tax Free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Student Loan Repayment  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Required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50/50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Match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8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02" y="5461461"/>
            <a:ext cx="2968834" cy="1276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32" y="249104"/>
            <a:ext cx="120155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KSLRP PROVIDER ELIGIBILITY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9411" y="926212"/>
            <a:ext cx="891138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MD-Allopathic Medicine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DO- Osteopathic Medicine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DDS/ DMD- General and Pediatric Dentistry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ARNP- Nurse Practitioner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CNM- Certified Nurse-Midwife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PA- Physician Assistant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RDH- Registered Dental Hygienist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HSP- Health Service Psychologist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(Clinical and Counseling)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LCSW- Licensed Clinical Social Worker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PNS- Psychiatric Nurse Specialist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LPC- Licensed Professional Counselor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MFT- Marriage and Family Therapist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RN- Registered Nurse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Pharm- Pharmacist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Alcohol and Substance Abuse Counselors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licensed/credentialed/certified </a:t>
            </a:r>
          </a:p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in Kentucky that meet educational requirements and master’s degree requirement)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E1F54-7BA5-4D25-9082-6A8EA3A8D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925" y="1116029"/>
            <a:ext cx="2472046" cy="349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02" y="5461461"/>
            <a:ext cx="2968834" cy="1276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253" y="352634"/>
            <a:ext cx="120155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Kentucky State Loan Repayment Program (KSLRP)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A4984B-6023-457E-AA47-0F58E3363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606198"/>
              </p:ext>
            </p:extLst>
          </p:nvPr>
        </p:nvGraphicFramePr>
        <p:xfrm>
          <a:off x="1058751" y="1202978"/>
          <a:ext cx="8020051" cy="5289748"/>
        </p:xfrm>
        <a:graphic>
          <a:graphicData uri="http://schemas.openxmlformats.org/drawingml/2006/table">
            <a:tbl>
              <a:tblPr firstRow="1" firstCol="1" bandRow="1"/>
              <a:tblGrid>
                <a:gridCol w="3352800">
                  <a:extLst>
                    <a:ext uri="{9D8B030D-6E8A-4147-A177-3AD203B41FA5}">
                      <a16:colId xmlns:a16="http://schemas.microsoft.com/office/drawing/2014/main" val="344181747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279006905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394342624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166332347"/>
                    </a:ext>
                  </a:extLst>
                </a:gridCol>
                <a:gridCol w="1476376">
                  <a:extLst>
                    <a:ext uri="{9D8B030D-6E8A-4147-A177-3AD203B41FA5}">
                      <a16:colId xmlns:a16="http://schemas.microsoft.com/office/drawing/2014/main" val="2688986354"/>
                    </a:ext>
                  </a:extLst>
                </a:gridCol>
              </a:tblGrid>
              <a:tr h="7701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Years   (Full-Time)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Sponsor Contribution Up to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KSLRP Match      Up to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Amount Awarded                     Up to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328019"/>
                  </a:ext>
                </a:extLst>
              </a:tr>
              <a:tr h="485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Allopathic Medicine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Osteopathic Medicine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Two-Year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107535"/>
                  </a:ext>
                </a:extLst>
              </a:tr>
              <a:tr h="3367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DDS/DMD-</a:t>
                      </a:r>
                      <a:r>
                        <a:rPr lang="en-US" sz="14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en-US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Pediatric Dentistry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Two-Year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754210"/>
                  </a:ext>
                </a:extLst>
              </a:tr>
              <a:tr h="738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ARNP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Nurse Practitioner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CNM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Certified Nurse-Midwife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Physician Assistant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Two-Year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$40,000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281452"/>
                  </a:ext>
                </a:extLst>
              </a:tr>
              <a:tr h="3367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RDH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Registered Dental Hygienist</a:t>
                      </a: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Two-Year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926764"/>
                  </a:ext>
                </a:extLst>
              </a:tr>
              <a:tr h="1496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HSP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Service Psychologist (Clinical and Counseling)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LCSW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Licensed Clinical Social Worker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PNS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Psychiatric Nurse Specialist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LPC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Licensed Professional Counselor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Marriage and Family Therapist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Two-Year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$40,000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54030"/>
                  </a:ext>
                </a:extLst>
              </a:tr>
              <a:tr h="3367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Registered Nurse</a:t>
                      </a: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Two-Year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294766"/>
                  </a:ext>
                </a:extLst>
              </a:tr>
              <a:tr h="343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Pharm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Pharmacist</a:t>
                      </a: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Two-Year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125298"/>
                  </a:ext>
                </a:extLst>
              </a:tr>
              <a:tr h="4405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Alcohol and Substance Abuse Counselor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Two-Year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656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60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02" y="5461461"/>
            <a:ext cx="2968834" cy="1276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253" y="352634"/>
            <a:ext cx="120155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KSLRP SITE ELIGIBILITY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1284" y="1190907"/>
            <a:ext cx="89113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Federally Qualified Health Centers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FQHC Look-Alikes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CMS Certified Rural Health Clinics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Other Health Facilities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Community Outpatient Facilities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Community Mental Health Facilities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State and County Health Department Clinics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Free Clinics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Mobile Units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School-based Programs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Critical Access Hospitals affiliated with a qualified outpatient clinic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Long-term Care Facilities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State Mental Health Facilities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State or Federal Correctional Facilities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Private Practices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(Solo or Group public or private non-profit entity)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808F7-1122-488D-85B5-E85A60450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716" y="1524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7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02" y="5461461"/>
            <a:ext cx="2968834" cy="1276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253" y="352634"/>
            <a:ext cx="120155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KSLRP IMPACT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FF7AF-7665-4FB7-B03C-F2660D8FA6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" t="22988" b="16995"/>
          <a:stretch/>
        </p:blipFill>
        <p:spPr>
          <a:xfrm>
            <a:off x="5976865" y="2996958"/>
            <a:ext cx="6006603" cy="2798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ED65B3-9FFC-4A23-B98F-8F9E16AB63C4}"/>
              </a:ext>
            </a:extLst>
          </p:cNvPr>
          <p:cNvSpPr txBox="1"/>
          <p:nvPr/>
        </p:nvSpPr>
        <p:spPr>
          <a:xfrm>
            <a:off x="1251282" y="1190907"/>
            <a:ext cx="99942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171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Primary Care Professionals since 2003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48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Kentucky counties during the past 12 years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Recent report for January 2017 – January 2021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84%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remain employed in a Kentucky HPSA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Currently funded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$382,500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in federal funds annually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100%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funds assigned annually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1:1 match requirement fully met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478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02" y="5461461"/>
            <a:ext cx="2968834" cy="1276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253" y="352634"/>
            <a:ext cx="120155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KSLRP OPPORTUNITY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1284" y="1190907"/>
            <a:ext cx="89113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Average of 24 applications remain unfunded each year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Smaller practices often unable to provide 1:1 match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2022-2026 SLRP funding RFA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24/43 current SLRP grantees possess “State Funded” match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State Appropriated Match would allow for: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	Further Development/Expansion of KSLRP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	Increase Competitiveness for additional Federal Funds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Impact to Workforce Shortages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164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6E80EF11F32F4F9052417A9EDA33E2" ma:contentTypeVersion="13" ma:contentTypeDescription="Create a new document." ma:contentTypeScope="" ma:versionID="f1a95feeb0cbd9f3cb41ad57d1250406">
  <xsd:schema xmlns:xsd="http://www.w3.org/2001/XMLSchema" xmlns:xs="http://www.w3.org/2001/XMLSchema" xmlns:p="http://schemas.microsoft.com/office/2006/metadata/properties" xmlns:ns3="7206147e-c56d-4b1f-bdf9-e6ba20ec0075" xmlns:ns4="cf7f9b70-c763-4fcb-85e8-1da7dad5a7d1" targetNamespace="http://schemas.microsoft.com/office/2006/metadata/properties" ma:root="true" ma:fieldsID="4da1a2e003e8ffbd972da65a328f979b" ns3:_="" ns4:_="">
    <xsd:import namespace="7206147e-c56d-4b1f-bdf9-e6ba20ec0075"/>
    <xsd:import namespace="cf7f9b70-c763-4fcb-85e8-1da7dad5a7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6147e-c56d-4b1f-bdf9-e6ba20ec00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f9b70-c763-4fcb-85e8-1da7dad5a7d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C6790E-B7CA-4436-A113-293C4EC9F07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206147e-c56d-4b1f-bdf9-e6ba20ec0075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cf7f9b70-c763-4fcb-85e8-1da7dad5a7d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F28432-A43F-4831-BA1F-02F7214987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06147e-c56d-4b1f-bdf9-e6ba20ec0075"/>
    <ds:schemaRef ds:uri="cf7f9b70-c763-4fcb-85e8-1da7dad5a7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A2976F-F3A2-4A18-B14F-ABB3938D41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645</Words>
  <Application>Microsoft Office PowerPoint</Application>
  <PresentationFormat>Widescreen</PresentationFormat>
  <Paragraphs>162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Georgia</vt:lpstr>
      <vt:lpstr>Times New Roman</vt:lpstr>
      <vt:lpstr>Wingdings</vt:lpstr>
      <vt:lpstr>Office Theme</vt:lpstr>
      <vt:lpstr>1_Office Theme</vt:lpstr>
      <vt:lpstr>UK Center of Excellence in Rural Health </vt:lpstr>
      <vt:lpstr>Kentucky Office of Rural Health      Ky State Loan Repayment Program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Scott, Ernie</dc:creator>
  <cp:lastModifiedBy>Scott, Ernie</cp:lastModifiedBy>
  <cp:revision>28</cp:revision>
  <dcterms:created xsi:type="dcterms:W3CDTF">2022-01-28T15:15:09Z</dcterms:created>
  <dcterms:modified xsi:type="dcterms:W3CDTF">2022-01-31T17:22:26Z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0x010100A86E80EF11F32F4F9052417A9EDA33E2</vt:lpwstr>
  </property>
</Properties>
</file>