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73" r:id="rId4"/>
    <p:sldId id="262" r:id="rId5"/>
    <p:sldId id="263" r:id="rId6"/>
    <p:sldId id="264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FC2A44-40DB-4A19-B40D-7F134CD810EE}">
  <a:tblStyle styleId="{C6FC2A44-40DB-4A19-B40D-7F134CD810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10"/>
    <p:restoredTop sz="94648"/>
  </p:normalViewPr>
  <p:slideViewPr>
    <p:cSldViewPr snapToGrid="0">
      <p:cViewPr varScale="1">
        <p:scale>
          <a:sx n="90" d="100"/>
          <a:sy n="90" d="100"/>
        </p:scale>
        <p:origin x="84" y="9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3338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3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496e274d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496e274d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75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96e274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96e274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907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4744762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4744762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71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47447623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47447623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98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4840ce6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4840ce6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59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655571"/>
            <a:ext cx="8520600" cy="19161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 379: </a:t>
            </a:r>
            <a:r>
              <a:rPr lang="en" i="1" dirty="0">
                <a:latin typeface="Calibri" panose="020F0502020204030204" pitchFamily="34" charset="0"/>
                <a:cs typeface="Calibri" panose="020F0502020204030204" pitchFamily="34" charset="0"/>
              </a:rPr>
              <a:t>Attracting </a:t>
            </a:r>
            <a:br>
              <a:rPr lang="en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i="1" dirty="0">
                <a:latin typeface="Calibri" panose="020F0502020204030204" pitchFamily="34" charset="0"/>
                <a:cs typeface="Calibri" panose="020F0502020204030204" pitchFamily="34" charset="0"/>
              </a:rPr>
              <a:t>Hyperscale Data Centers </a:t>
            </a:r>
            <a:endParaRPr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Kentucky</a:t>
            </a:r>
            <a:endParaRPr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147029"/>
            <a:ext cx="8400600" cy="15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Steve DelBianco</a:t>
            </a:r>
            <a:r>
              <a:rPr lang="e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former Director of Virginia Economic Development Partnership, and president of NetChoice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988" y="152400"/>
            <a:ext cx="7781407" cy="428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6AE2D5-9DAF-5C45-8D50-F29CE675FD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63"/>
          <a:stretch/>
        </p:blipFill>
        <p:spPr>
          <a:xfrm>
            <a:off x="343352" y="1225359"/>
            <a:ext cx="4963885" cy="26927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61C8F1-81DF-8649-81BC-6768A097C580}"/>
              </a:ext>
            </a:extLst>
          </p:cNvPr>
          <p:cNvSpPr txBox="1"/>
          <p:nvPr/>
        </p:nvSpPr>
        <p:spPr>
          <a:xfrm>
            <a:off x="122463" y="195943"/>
            <a:ext cx="8844812" cy="9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Goal: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Attract a large-scale, enterprise data center to Kentucky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Facebook’s new data center in New Albany, Ohio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0C58FB-9B06-6049-80ED-6C998FF701FD}"/>
              </a:ext>
            </a:extLst>
          </p:cNvPr>
          <p:cNvSpPr txBox="1"/>
          <p:nvPr/>
        </p:nvSpPr>
        <p:spPr>
          <a:xfrm>
            <a:off x="5468302" y="1345033"/>
            <a:ext cx="23254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About 1 million SF</a:t>
            </a:r>
          </a:p>
          <a:p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$ 750 million cost over 2-year construction period</a:t>
            </a:r>
          </a:p>
          <a:p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$ 244 million in local construction spend</a:t>
            </a:r>
          </a:p>
          <a:p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1,200 construction workers earned $ 78 million in wages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86BEAE-23D1-5548-B6E7-7B32301AF70B}"/>
              </a:ext>
            </a:extLst>
          </p:cNvPr>
          <p:cNvSpPr/>
          <p:nvPr/>
        </p:nvSpPr>
        <p:spPr>
          <a:xfrm>
            <a:off x="343351" y="4159355"/>
            <a:ext cx="71427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Across the street, Google is planning a $ 600 million, 275,000 SF data center on 440 acres.</a:t>
            </a:r>
            <a:r>
              <a:rPr lang="en-US" dirty="0"/>
              <a:t> 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13392BDC-2062-704B-8A33-51AA80727D0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Data Centers bring </a:t>
            </a:r>
            <a:r>
              <a:rPr lang="en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Incremental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Benefits</a:t>
            </a:r>
            <a:endParaRPr dirty="0">
              <a:solidFill>
                <a:srgbClr val="1155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8719175" y="4511275"/>
            <a:ext cx="2481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</a:t>
            </a:r>
            <a:endParaRPr sz="11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9A01F74-4A5B-FB41-AB12-B243F667C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23884"/>
              </p:ext>
            </p:extLst>
          </p:nvPr>
        </p:nvGraphicFramePr>
        <p:xfrm>
          <a:off x="461176" y="803082"/>
          <a:ext cx="7482177" cy="3633747"/>
        </p:xfrm>
        <a:graphic>
          <a:graphicData uri="http://schemas.openxmlformats.org/drawingml/2006/table">
            <a:tbl>
              <a:tblPr/>
              <a:tblGrid>
                <a:gridCol w="5637474">
                  <a:extLst>
                    <a:ext uri="{9D8B030D-6E8A-4147-A177-3AD203B41FA5}">
                      <a16:colId xmlns:a16="http://schemas.microsoft.com/office/drawing/2014/main" xmlns="" val="2395993211"/>
                    </a:ext>
                  </a:extLst>
                </a:gridCol>
                <a:gridCol w="841937">
                  <a:extLst>
                    <a:ext uri="{9D8B030D-6E8A-4147-A177-3AD203B41FA5}">
                      <a16:colId xmlns:a16="http://schemas.microsoft.com/office/drawing/2014/main" xmlns="" val="2048891231"/>
                    </a:ext>
                  </a:extLst>
                </a:gridCol>
                <a:gridCol w="1002766">
                  <a:extLst>
                    <a:ext uri="{9D8B030D-6E8A-4147-A177-3AD203B41FA5}">
                      <a16:colId xmlns:a16="http://schemas.microsoft.com/office/drawing/2014/main" xmlns="" val="925021435"/>
                    </a:ext>
                  </a:extLst>
                </a:gridCol>
              </a:tblGrid>
              <a:tr h="5788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Incremental economic benefits of data centers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here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8494519"/>
                  </a:ext>
                </a:extLst>
              </a:tr>
              <a:tr h="5091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 &amp; spending by construction workers &amp; contractors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0057074"/>
                  </a:ext>
                </a:extLst>
              </a:tr>
              <a:tr h="5091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 &amp; spending by data center employees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689765"/>
                  </a:ext>
                </a:extLst>
              </a:tr>
              <a:tr h="5091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Revenue for local suppliers, contractors, lodging, and restaurants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9161867"/>
                  </a:ext>
                </a:extLst>
              </a:tr>
              <a:tr h="5091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High-tech training and experience for workforce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402646"/>
                  </a:ext>
                </a:extLst>
              </a:tr>
              <a:tr h="5091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the state more attractive for tech business and education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9417242"/>
                  </a:ext>
                </a:extLst>
              </a:tr>
              <a:tr h="5091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Diversify local economies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69519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1499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Data Centers bring </a:t>
            </a:r>
            <a:r>
              <a:rPr lang="en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Incremental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Benefits</a:t>
            </a:r>
            <a:endParaRPr dirty="0">
              <a:solidFill>
                <a:srgbClr val="1155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8719175" y="4511275"/>
            <a:ext cx="2481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</a:t>
            </a:r>
            <a:endParaRPr sz="11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4D11700-621E-1249-B8D9-0F603BBFB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254608"/>
              </p:ext>
            </p:extLst>
          </p:nvPr>
        </p:nvGraphicFramePr>
        <p:xfrm>
          <a:off x="556591" y="825977"/>
          <a:ext cx="7466275" cy="2997656"/>
        </p:xfrm>
        <a:graphic>
          <a:graphicData uri="http://schemas.openxmlformats.org/drawingml/2006/table">
            <a:tbl>
              <a:tblPr/>
              <a:tblGrid>
                <a:gridCol w="5661329">
                  <a:extLst>
                    <a:ext uri="{9D8B030D-6E8A-4147-A177-3AD203B41FA5}">
                      <a16:colId xmlns:a16="http://schemas.microsoft.com/office/drawing/2014/main" xmlns="" val="1974192164"/>
                    </a:ext>
                  </a:extLst>
                </a:gridCol>
                <a:gridCol w="804311">
                  <a:extLst>
                    <a:ext uri="{9D8B030D-6E8A-4147-A177-3AD203B41FA5}">
                      <a16:colId xmlns:a16="http://schemas.microsoft.com/office/drawing/2014/main" xmlns="" val="2859486329"/>
                    </a:ext>
                  </a:extLst>
                </a:gridCol>
                <a:gridCol w="1000635">
                  <a:extLst>
                    <a:ext uri="{9D8B030D-6E8A-4147-A177-3AD203B41FA5}">
                      <a16:colId xmlns:a16="http://schemas.microsoft.com/office/drawing/2014/main" xmlns="" val="1860240599"/>
                    </a:ext>
                  </a:extLst>
                </a:gridCol>
              </a:tblGrid>
              <a:tr h="477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Incremental tax revenue from data centers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here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9761485"/>
                  </a:ext>
                </a:extLst>
              </a:tr>
              <a:tr h="4200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 taxes paid by employees and contractors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6563260"/>
                  </a:ext>
                </a:extLst>
              </a:tr>
              <a:tr h="4200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Corporate income taxes from data center operators &amp; contractors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5018192"/>
                  </a:ext>
                </a:extLst>
              </a:tr>
              <a:tr h="4200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Taxes on electricity &amp; telecommunications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6437961"/>
                  </a:ext>
                </a:extLst>
              </a:tr>
              <a:tr h="4200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Sales taxes on non-exempt equipment and supplies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8033675"/>
                  </a:ext>
                </a:extLst>
              </a:tr>
              <a:tr h="4200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Lodging taxes for visits by contractors and workers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3832975"/>
                  </a:ext>
                </a:extLst>
              </a:tr>
              <a:tr h="4200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real estate &amp; personal property taxes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08285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</a:rPr>
              <a:t>Data Centers may locate </a:t>
            </a:r>
            <a:r>
              <a:rPr lang="en" b="1" dirty="0">
                <a:solidFill>
                  <a:srgbClr val="1155CC"/>
                </a:solidFill>
              </a:rPr>
              <a:t>Here</a:t>
            </a:r>
            <a:r>
              <a:rPr lang="en" dirty="0">
                <a:solidFill>
                  <a:srgbClr val="1155CC"/>
                </a:solidFill>
              </a:rPr>
              <a:t>, or </a:t>
            </a:r>
            <a:r>
              <a:rPr lang="en" b="1" i="1" dirty="0">
                <a:solidFill>
                  <a:srgbClr val="FF0000"/>
                </a:solidFill>
              </a:rPr>
              <a:t>Not here</a:t>
            </a:r>
            <a:endParaRPr b="1" i="1" dirty="0">
              <a:solidFill>
                <a:srgbClr val="FF0000"/>
              </a:solidFill>
            </a:endParaRPr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660400" y="1132275"/>
            <a:ext cx="781205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chemeClr val="dk1"/>
                </a:solidFill>
              </a:rPr>
              <a:t>at least 17 other states offer the sales tax exemption for server equipment, and if Idaho does not offer an equivalent exemption, </a:t>
            </a:r>
            <a:r>
              <a:rPr lang="en" b="1" i="1" dirty="0">
                <a:solidFill>
                  <a:srgbClr val="1155CC"/>
                </a:solidFill>
              </a:rPr>
              <a:t>these businesses will very likely locate in states other than Idaho that do provide the exemption</a:t>
            </a:r>
            <a:r>
              <a:rPr lang="en" b="1" i="1" dirty="0">
                <a:solidFill>
                  <a:schemeClr val="dk1"/>
                </a:solidFill>
              </a:rPr>
              <a:t>. </a:t>
            </a:r>
            <a:endParaRPr b="1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i="1" dirty="0">
                <a:solidFill>
                  <a:schemeClr val="dk1"/>
                </a:solidFill>
              </a:rPr>
              <a:t>Accordingly, there is no loss of tax revenue from businesses that would not locate in Idaho without the exemption, and </a:t>
            </a:r>
            <a:r>
              <a:rPr lang="en" b="1" i="1" dirty="0">
                <a:solidFill>
                  <a:srgbClr val="1155CC"/>
                </a:solidFill>
              </a:rPr>
              <a:t>there is likely an increase in revenue from taxes related to the growth these businesses would promote</a:t>
            </a:r>
            <a:r>
              <a:rPr lang="en" b="1" i="1" dirty="0">
                <a:solidFill>
                  <a:schemeClr val="dk1"/>
                </a:solidFill>
              </a:rPr>
              <a:t>.</a:t>
            </a:r>
            <a:endParaRPr b="1" dirty="0"/>
          </a:p>
        </p:txBody>
      </p:sp>
      <p:sp>
        <p:nvSpPr>
          <p:cNvPr id="110" name="Google Shape;110;p21"/>
          <p:cNvSpPr txBox="1"/>
          <p:nvPr/>
        </p:nvSpPr>
        <p:spPr>
          <a:xfrm>
            <a:off x="3426300" y="3910625"/>
            <a:ext cx="5406000" cy="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Fiscal Note for HB 279, Idaho Legislative Services</a:t>
            </a:r>
            <a:endParaRPr dirty="0"/>
          </a:p>
        </p:txBody>
      </p:sp>
      <p:sp>
        <p:nvSpPr>
          <p:cNvPr id="111" name="Google Shape;111;p21"/>
          <p:cNvSpPr txBox="1"/>
          <p:nvPr/>
        </p:nvSpPr>
        <p:spPr>
          <a:xfrm>
            <a:off x="8719175" y="4511275"/>
            <a:ext cx="2481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9</a:t>
            </a:r>
            <a:endParaRPr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323</Words>
  <Application>Microsoft Office PowerPoint</Application>
  <PresentationFormat>On-screen Show (16:9)</PresentationFormat>
  <Paragraphs>65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Simple Light</vt:lpstr>
      <vt:lpstr>HB 379: Attracting  Hyperscale Data Centers  to Benefit Kentucky</vt:lpstr>
      <vt:lpstr>PowerPoint Presentation</vt:lpstr>
      <vt:lpstr>PowerPoint Presentation</vt:lpstr>
      <vt:lpstr>Data Centers bring Incremental Economic Benefits</vt:lpstr>
      <vt:lpstr>Data Centers bring Incremental Tax Benefits</vt:lpstr>
      <vt:lpstr>Data Centers may locate Here, or Not 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Virginia: Attracting Data Centers  to Benefit Idaho</dc:title>
  <dc:creator>Ernstberger, Audrey (LRC)</dc:creator>
  <cp:lastModifiedBy>Ernstberger, Audrey (LRC)</cp:lastModifiedBy>
  <cp:revision>22</cp:revision>
  <cp:lastPrinted>2019-10-23T18:45:39Z</cp:lastPrinted>
  <dcterms:modified xsi:type="dcterms:W3CDTF">2022-02-23T13:50:18Z</dcterms:modified>
</cp:coreProperties>
</file>