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97" r:id="rId3"/>
    <p:sldId id="300" r:id="rId4"/>
    <p:sldId id="302" r:id="rId5"/>
    <p:sldId id="301" r:id="rId6"/>
    <p:sldId id="304" r:id="rId7"/>
    <p:sldId id="305" r:id="rId8"/>
    <p:sldId id="299" r:id="rId9"/>
    <p:sldId id="278" r:id="rId10"/>
    <p:sldId id="258" r:id="rId11"/>
    <p:sldId id="259" r:id="rId12"/>
    <p:sldId id="260" r:id="rId13"/>
    <p:sldId id="265" r:id="rId14"/>
    <p:sldId id="266" r:id="rId15"/>
    <p:sldId id="268" r:id="rId16"/>
    <p:sldId id="269" r:id="rId17"/>
    <p:sldId id="3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210B8-83F7-4379-B9DE-C7AA3E961A29}"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1D55D-C077-4F59-A758-AB87F87484C5}" type="slidenum">
              <a:rPr lang="en-US" smtClean="0"/>
              <a:t>‹#›</a:t>
            </a:fld>
            <a:endParaRPr lang="en-US"/>
          </a:p>
        </p:txBody>
      </p:sp>
    </p:spTree>
    <p:extLst>
      <p:ext uri="{BB962C8B-B14F-4D97-AF65-F5344CB8AC3E}">
        <p14:creationId xmlns:p14="http://schemas.microsoft.com/office/powerpoint/2010/main" val="251532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F70A9-6577-4A4C-AB87-667B1EF292AD}" type="slidenum">
              <a:rPr lang="en-US" smtClean="0"/>
              <a:pPr/>
              <a:t>2</a:t>
            </a:fld>
            <a:endParaRPr lang="en-US"/>
          </a:p>
        </p:txBody>
      </p:sp>
    </p:spTree>
    <p:extLst>
      <p:ext uri="{BB962C8B-B14F-4D97-AF65-F5344CB8AC3E}">
        <p14:creationId xmlns:p14="http://schemas.microsoft.com/office/powerpoint/2010/main" val="2861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Eligible projects for Land &amp; Water: Basketball/Tennis/Pickleball courts, Football/Soccer/Ball fields, Picnic areas, Pool/Splash pads, Campground, Trails, Playgrounds, Amphitheaters, Passive Parks, Docks/Fishing piers, Restrooms, parking, lighting</a:t>
            </a:r>
          </a:p>
          <a:p>
            <a:r>
              <a:rPr lang="en-US" sz="1200" b="0" dirty="0">
                <a:highlight>
                  <a:srgbClr val="FFFF00"/>
                </a:highlight>
              </a:rPr>
              <a:t>Eligible projects for Rec Trails: maintenance and restoration of existing recreational trails, development and rehab of trailside and trailhead facilities, purchase and lease of rec trail construction and maintenance equipment, acquisition of easements and property for recreational trails. </a:t>
            </a:r>
          </a:p>
        </p:txBody>
      </p:sp>
      <p:sp>
        <p:nvSpPr>
          <p:cNvPr id="4" name="Slide Number Placeholder 3"/>
          <p:cNvSpPr>
            <a:spLocks noGrp="1"/>
          </p:cNvSpPr>
          <p:nvPr>
            <p:ph type="sldNum" sz="quarter" idx="10"/>
          </p:nvPr>
        </p:nvSpPr>
        <p:spPr/>
        <p:txBody>
          <a:bodyPr/>
          <a:lstStyle/>
          <a:p>
            <a:fld id="{A58F70A9-6577-4A4C-AB87-667B1EF292AD}" type="slidenum">
              <a:rPr lang="en-US" smtClean="0"/>
              <a:pPr/>
              <a:t>8</a:t>
            </a:fld>
            <a:endParaRPr lang="en-US"/>
          </a:p>
        </p:txBody>
      </p:sp>
    </p:spTree>
    <p:extLst>
      <p:ext uri="{BB962C8B-B14F-4D97-AF65-F5344CB8AC3E}">
        <p14:creationId xmlns:p14="http://schemas.microsoft.com/office/powerpoint/2010/main" val="1664849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F70A9-6577-4A4C-AB87-667B1EF292AD}" type="slidenum">
              <a:rPr lang="en-US" smtClean="0"/>
              <a:pPr/>
              <a:t>12</a:t>
            </a:fld>
            <a:endParaRPr lang="en-US"/>
          </a:p>
        </p:txBody>
      </p:sp>
    </p:spTree>
    <p:extLst>
      <p:ext uri="{BB962C8B-B14F-4D97-AF65-F5344CB8AC3E}">
        <p14:creationId xmlns:p14="http://schemas.microsoft.com/office/powerpoint/2010/main" val="139357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p:txBody>
          <a:bodyPr/>
          <a:lstStyle/>
          <a:p>
            <a:pPr defTabSz="933237">
              <a:defRPr/>
            </a:pPr>
            <a:r>
              <a:rPr lang="en-US" dirty="0"/>
              <a:t>Eligible projects: basic public infrastructure, transportation infrastructure, business development (focus on entrepreneurship) and workforce development</a:t>
            </a:r>
          </a:p>
          <a:p>
            <a:endParaRPr lang="en-US" dirty="0"/>
          </a:p>
        </p:txBody>
      </p:sp>
      <p:sp>
        <p:nvSpPr>
          <p:cNvPr id="4" name="Slide Number Placeholder 3"/>
          <p:cNvSpPr>
            <a:spLocks noGrp="1"/>
          </p:cNvSpPr>
          <p:nvPr>
            <p:ph type="sldNum" sz="quarter" idx="10"/>
          </p:nvPr>
        </p:nvSpPr>
        <p:spPr/>
        <p:txBody>
          <a:bodyPr/>
          <a:lstStyle/>
          <a:p>
            <a:fld id="{A58F70A9-6577-4A4C-AB87-667B1EF292AD}" type="slidenum">
              <a:rPr lang="en-US" smtClean="0"/>
              <a:pPr/>
              <a:t>14</a:t>
            </a:fld>
            <a:endParaRPr lang="en-US"/>
          </a:p>
        </p:txBody>
      </p:sp>
    </p:spTree>
    <p:extLst>
      <p:ext uri="{BB962C8B-B14F-4D97-AF65-F5344CB8AC3E}">
        <p14:creationId xmlns:p14="http://schemas.microsoft.com/office/powerpoint/2010/main" val="3380466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122D8D-1268-4BDE-98A5-85CC970184A5}"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4E61A-C4BF-40AA-819A-D1C54868B1D6}" type="slidenum">
              <a:rPr lang="en-US" smtClean="0"/>
              <a:t>‹#›</a:t>
            </a:fld>
            <a:endParaRPr lang="en-US"/>
          </a:p>
        </p:txBody>
      </p:sp>
    </p:spTree>
    <p:extLst>
      <p:ext uri="{BB962C8B-B14F-4D97-AF65-F5344CB8AC3E}">
        <p14:creationId xmlns:p14="http://schemas.microsoft.com/office/powerpoint/2010/main" val="85359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22D8D-1268-4BDE-98A5-85CC970184A5}"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4E61A-C4BF-40AA-819A-D1C54868B1D6}" type="slidenum">
              <a:rPr lang="en-US" smtClean="0"/>
              <a:t>‹#›</a:t>
            </a:fld>
            <a:endParaRPr lang="en-US"/>
          </a:p>
        </p:txBody>
      </p:sp>
    </p:spTree>
    <p:extLst>
      <p:ext uri="{BB962C8B-B14F-4D97-AF65-F5344CB8AC3E}">
        <p14:creationId xmlns:p14="http://schemas.microsoft.com/office/powerpoint/2010/main" val="152226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22D8D-1268-4BDE-98A5-85CC970184A5}"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4E61A-C4BF-40AA-819A-D1C54868B1D6}" type="slidenum">
              <a:rPr lang="en-US" smtClean="0"/>
              <a:t>‹#›</a:t>
            </a:fld>
            <a:endParaRPr lang="en-US"/>
          </a:p>
        </p:txBody>
      </p:sp>
    </p:spTree>
    <p:extLst>
      <p:ext uri="{BB962C8B-B14F-4D97-AF65-F5344CB8AC3E}">
        <p14:creationId xmlns:p14="http://schemas.microsoft.com/office/powerpoint/2010/main" val="358367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22D8D-1268-4BDE-98A5-85CC970184A5}"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4E61A-C4BF-40AA-819A-D1C54868B1D6}" type="slidenum">
              <a:rPr lang="en-US" smtClean="0"/>
              <a:t>‹#›</a:t>
            </a:fld>
            <a:endParaRPr lang="en-US"/>
          </a:p>
        </p:txBody>
      </p:sp>
    </p:spTree>
    <p:extLst>
      <p:ext uri="{BB962C8B-B14F-4D97-AF65-F5344CB8AC3E}">
        <p14:creationId xmlns:p14="http://schemas.microsoft.com/office/powerpoint/2010/main" val="14319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122D8D-1268-4BDE-98A5-85CC970184A5}"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4E61A-C4BF-40AA-819A-D1C54868B1D6}" type="slidenum">
              <a:rPr lang="en-US" smtClean="0"/>
              <a:t>‹#›</a:t>
            </a:fld>
            <a:endParaRPr lang="en-US"/>
          </a:p>
        </p:txBody>
      </p:sp>
    </p:spTree>
    <p:extLst>
      <p:ext uri="{BB962C8B-B14F-4D97-AF65-F5344CB8AC3E}">
        <p14:creationId xmlns:p14="http://schemas.microsoft.com/office/powerpoint/2010/main" val="9291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122D8D-1268-4BDE-98A5-85CC970184A5}"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4E61A-C4BF-40AA-819A-D1C54868B1D6}" type="slidenum">
              <a:rPr lang="en-US" smtClean="0"/>
              <a:t>‹#›</a:t>
            </a:fld>
            <a:endParaRPr lang="en-US"/>
          </a:p>
        </p:txBody>
      </p:sp>
    </p:spTree>
    <p:extLst>
      <p:ext uri="{BB962C8B-B14F-4D97-AF65-F5344CB8AC3E}">
        <p14:creationId xmlns:p14="http://schemas.microsoft.com/office/powerpoint/2010/main" val="328599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122D8D-1268-4BDE-98A5-85CC970184A5}"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4E61A-C4BF-40AA-819A-D1C54868B1D6}" type="slidenum">
              <a:rPr lang="en-US" smtClean="0"/>
              <a:t>‹#›</a:t>
            </a:fld>
            <a:endParaRPr lang="en-US"/>
          </a:p>
        </p:txBody>
      </p:sp>
    </p:spTree>
    <p:extLst>
      <p:ext uri="{BB962C8B-B14F-4D97-AF65-F5344CB8AC3E}">
        <p14:creationId xmlns:p14="http://schemas.microsoft.com/office/powerpoint/2010/main" val="224134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2D8D-1268-4BDE-98A5-85CC970184A5}"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E61A-C4BF-40AA-819A-D1C54868B1D6}" type="slidenum">
              <a:rPr lang="en-US" smtClean="0"/>
              <a:t>‹#›</a:t>
            </a:fld>
            <a:endParaRPr lang="en-US"/>
          </a:p>
        </p:txBody>
      </p:sp>
    </p:spTree>
    <p:extLst>
      <p:ext uri="{BB962C8B-B14F-4D97-AF65-F5344CB8AC3E}">
        <p14:creationId xmlns:p14="http://schemas.microsoft.com/office/powerpoint/2010/main" val="334974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22D8D-1268-4BDE-98A5-85CC970184A5}"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A4E61A-C4BF-40AA-819A-D1C54868B1D6}" type="slidenum">
              <a:rPr lang="en-US" smtClean="0"/>
              <a:t>‹#›</a:t>
            </a:fld>
            <a:endParaRPr lang="en-US"/>
          </a:p>
        </p:txBody>
      </p:sp>
    </p:spTree>
    <p:extLst>
      <p:ext uri="{BB962C8B-B14F-4D97-AF65-F5344CB8AC3E}">
        <p14:creationId xmlns:p14="http://schemas.microsoft.com/office/powerpoint/2010/main" val="2937872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122D8D-1268-4BDE-98A5-85CC970184A5}"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4E61A-C4BF-40AA-819A-D1C54868B1D6}" type="slidenum">
              <a:rPr lang="en-US" smtClean="0"/>
              <a:t>‹#›</a:t>
            </a:fld>
            <a:endParaRPr lang="en-US"/>
          </a:p>
        </p:txBody>
      </p:sp>
    </p:spTree>
    <p:extLst>
      <p:ext uri="{BB962C8B-B14F-4D97-AF65-F5344CB8AC3E}">
        <p14:creationId xmlns:p14="http://schemas.microsoft.com/office/powerpoint/2010/main" val="218699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122D8D-1268-4BDE-98A5-85CC970184A5}"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4E61A-C4BF-40AA-819A-D1C54868B1D6}" type="slidenum">
              <a:rPr lang="en-US" smtClean="0"/>
              <a:t>‹#›</a:t>
            </a:fld>
            <a:endParaRPr lang="en-US"/>
          </a:p>
        </p:txBody>
      </p:sp>
    </p:spTree>
    <p:extLst>
      <p:ext uri="{BB962C8B-B14F-4D97-AF65-F5344CB8AC3E}">
        <p14:creationId xmlns:p14="http://schemas.microsoft.com/office/powerpoint/2010/main" val="389693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22D8D-1268-4BDE-98A5-85CC970184A5}" type="datetimeFigureOut">
              <a:rPr lang="en-US" smtClean="0"/>
              <a:t>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4E61A-C4BF-40AA-819A-D1C54868B1D6}" type="slidenum">
              <a:rPr lang="en-US" smtClean="0"/>
              <a:t>‹#›</a:t>
            </a:fld>
            <a:endParaRPr lang="en-US"/>
          </a:p>
        </p:txBody>
      </p:sp>
    </p:spTree>
    <p:extLst>
      <p:ext uri="{BB962C8B-B14F-4D97-AF65-F5344CB8AC3E}">
        <p14:creationId xmlns:p14="http://schemas.microsoft.com/office/powerpoint/2010/main" val="1874351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hyperlink" Target="mailto:jason.vincent@ky.gov" TargetMode="External"/><Relationship Id="rId2" Type="http://schemas.openxmlformats.org/officeDocument/2006/relationships/hyperlink" Target="mailto:purchaseadd@purchaseadd.org" TargetMode="External"/><Relationship Id="rId1" Type="http://schemas.openxmlformats.org/officeDocument/2006/relationships/slideLayout" Target="../slideLayouts/slideLayout1.xml"/><Relationship Id="rId4" Type="http://schemas.openxmlformats.org/officeDocument/2006/relationships/hyperlink" Target="mailto:JoannaShake@gradd.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SheriK.Mahan@ky.gov" TargetMode="External"/><Relationship Id="rId2" Type="http://schemas.openxmlformats.org/officeDocument/2006/relationships/hyperlink" Target="mailto:Scott.Sharp@ky.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Cathy.figlestahler@ky.gov" TargetMode="External"/><Relationship Id="rId2" Type="http://schemas.openxmlformats.org/officeDocument/2006/relationships/hyperlink" Target="mailto:Travis.weber@ky.gov" TargetMode="External"/><Relationship Id="rId1" Type="http://schemas.openxmlformats.org/officeDocument/2006/relationships/slideLayout" Target="../slideLayouts/slideLayout2.xml"/><Relationship Id="rId5" Type="http://schemas.openxmlformats.org/officeDocument/2006/relationships/hyperlink" Target="mailto:Olivia.Clark@ky.gov" TargetMode="External"/><Relationship Id="rId4" Type="http://schemas.openxmlformats.org/officeDocument/2006/relationships/hyperlink" Target="mailto:Jennifer.Peters@ky.gov"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Trey.Greenwell@ky.gov" TargetMode="External"/><Relationship Id="rId2" Type="http://schemas.openxmlformats.org/officeDocument/2006/relationships/hyperlink" Target="mailto:Gabe.Nickell@ky.gov" TargetMode="External"/><Relationship Id="rId1" Type="http://schemas.openxmlformats.org/officeDocument/2006/relationships/slideLayout" Target="../slideLayouts/slideLayout2.xml"/><Relationship Id="rId6" Type="http://schemas.openxmlformats.org/officeDocument/2006/relationships/hyperlink" Target="mailto:Lee.Nalley@ky.gov" TargetMode="External"/><Relationship Id="rId5" Type="http://schemas.openxmlformats.org/officeDocument/2006/relationships/hyperlink" Target="mailto:ColeC.Sutton@ky.gov" TargetMode="External"/><Relationship Id="rId4" Type="http://schemas.openxmlformats.org/officeDocument/2006/relationships/hyperlink" Target="mailto:MarkP.Williams@ky.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Travis.Weber@ky.gov" TargetMode="External"/><Relationship Id="rId2" Type="http://schemas.openxmlformats.org/officeDocument/2006/relationships/hyperlink" Target="mailto:JessicaM.Hill@ky.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828802"/>
            <a:ext cx="8305800" cy="3733799"/>
          </a:xfrm>
        </p:spPr>
        <p:txBody>
          <a:bodyPr anchor="ctr">
            <a:normAutofit/>
          </a:bodyPr>
          <a:lstStyle/>
          <a:p>
            <a:pPr>
              <a:buNone/>
            </a:pPr>
            <a:r>
              <a:rPr lang="en-US" sz="3200" dirty="0"/>
              <a:t> 	</a:t>
            </a:r>
            <a:endParaRPr lang="en-US" sz="3200" dirty="0">
              <a:latin typeface="Garamond" panose="02020404030301010803" pitchFamily="18" charset="0"/>
            </a:endParaRPr>
          </a:p>
        </p:txBody>
      </p:sp>
      <p:sp>
        <p:nvSpPr>
          <p:cNvPr id="12" name="TextBox 11">
            <a:extLst>
              <a:ext uri="{FF2B5EF4-FFF2-40B4-BE49-F238E27FC236}">
                <a16:creationId xmlns:a16="http://schemas.microsoft.com/office/drawing/2014/main" id="{F182DFF7-A62E-D9CA-907B-12A12334C1F5}"/>
              </a:ext>
            </a:extLst>
          </p:cNvPr>
          <p:cNvSpPr txBox="1"/>
          <p:nvPr/>
        </p:nvSpPr>
        <p:spPr>
          <a:xfrm>
            <a:off x="1528069" y="1007806"/>
            <a:ext cx="8718454" cy="2062103"/>
          </a:xfrm>
          <a:prstGeom prst="rect">
            <a:avLst/>
          </a:prstGeom>
          <a:noFill/>
        </p:spPr>
        <p:txBody>
          <a:bodyPr wrap="square" rtlCol="0" anchor="ctr">
            <a:spAutoFit/>
          </a:bodyPr>
          <a:lstStyle/>
          <a:p>
            <a:pPr algn="ctr"/>
            <a:endParaRPr lang="en-US" sz="2800" b="1" u="sng" dirty="0">
              <a:solidFill>
                <a:srgbClr val="002060"/>
              </a:solidFill>
              <a:latin typeface="Century Gothic" panose="020B0502020202020204" pitchFamily="34" charset="0"/>
            </a:endParaRPr>
          </a:p>
          <a:p>
            <a:pPr algn="ctr"/>
            <a:r>
              <a:rPr lang="en-US" sz="4000" b="1" u="sng" dirty="0">
                <a:solidFill>
                  <a:srgbClr val="002060"/>
                </a:solidFill>
                <a:latin typeface="Century Schoolbook" panose="02040604050505020304" pitchFamily="18" charset="0"/>
              </a:rPr>
              <a:t>OFFICE OF FEDERAL GRANTS</a:t>
            </a:r>
            <a:endParaRPr lang="en-US" sz="4400" b="1" dirty="0">
              <a:solidFill>
                <a:srgbClr val="002060"/>
              </a:solidFill>
              <a:latin typeface="Century Schoolbook" panose="02040604050505020304" pitchFamily="18" charset="0"/>
            </a:endParaRPr>
          </a:p>
          <a:p>
            <a:pPr algn="ctr"/>
            <a:r>
              <a:rPr lang="en-US" sz="4400" b="1" dirty="0">
                <a:solidFill>
                  <a:srgbClr val="002060"/>
                </a:solidFill>
                <a:latin typeface="Century Schoolbook" panose="02040604050505020304" pitchFamily="18" charset="0"/>
              </a:rPr>
              <a:t>(OFG) </a:t>
            </a:r>
          </a:p>
          <a:p>
            <a:pPr algn="ctr"/>
            <a:endParaRPr lang="en-US" sz="1600" dirty="0">
              <a:solidFill>
                <a:srgbClr val="002060"/>
              </a:solidFill>
            </a:endParaRPr>
          </a:p>
        </p:txBody>
      </p:sp>
      <p:pic>
        <p:nvPicPr>
          <p:cNvPr id="17" name="Picture 16" descr="Text&#10;&#10;Description automatically generated">
            <a:extLst>
              <a:ext uri="{FF2B5EF4-FFF2-40B4-BE49-F238E27FC236}">
                <a16:creationId xmlns:a16="http://schemas.microsoft.com/office/drawing/2014/main" id="{445F4A61-3E79-A111-BE24-50E6CB20F676}"/>
              </a:ext>
            </a:extLst>
          </p:cNvPr>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a:off x="4047784" y="4671753"/>
            <a:ext cx="4020232" cy="1991806"/>
          </a:xfrm>
          <a:prstGeom prst="rect">
            <a:avLst/>
          </a:prstGeom>
        </p:spPr>
      </p:pic>
      <p:grpSp>
        <p:nvGrpSpPr>
          <p:cNvPr id="18" name="Group 17">
            <a:extLst>
              <a:ext uri="{FF2B5EF4-FFF2-40B4-BE49-F238E27FC236}">
                <a16:creationId xmlns:a16="http://schemas.microsoft.com/office/drawing/2014/main" id="{D325C40E-EAD5-752C-F69B-5231C1A9E946}"/>
              </a:ext>
            </a:extLst>
          </p:cNvPr>
          <p:cNvGrpSpPr/>
          <p:nvPr/>
        </p:nvGrpSpPr>
        <p:grpSpPr>
          <a:xfrm>
            <a:off x="156469" y="214544"/>
            <a:ext cx="4114800" cy="762000"/>
            <a:chOff x="342900" y="152400"/>
            <a:chExt cx="4114800" cy="762000"/>
          </a:xfrm>
        </p:grpSpPr>
        <p:cxnSp>
          <p:nvCxnSpPr>
            <p:cNvPr id="19" name="Straight Connector 18">
              <a:extLst>
                <a:ext uri="{FF2B5EF4-FFF2-40B4-BE49-F238E27FC236}">
                  <a16:creationId xmlns:a16="http://schemas.microsoft.com/office/drawing/2014/main" id="{733B4DC4-EB4C-FE14-0778-72991022FB25}"/>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D591154-8EFB-6B62-39C7-CD6080A9FB68}"/>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4A0FAC-121A-3781-47DF-B9B0F8EF686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90BDD7-302D-D77A-0E35-75C3419B08A3}"/>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CCC844-BFC4-4167-F076-DF64D7D851EA}"/>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3B3F81B-249B-4E9B-9652-48C7CED3B10B}"/>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54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F91B62-9037-C9F9-82F6-8D9AE80DB388}"/>
              </a:ext>
            </a:extLst>
          </p:cNvPr>
          <p:cNvSpPr txBox="1"/>
          <p:nvPr/>
        </p:nvSpPr>
        <p:spPr>
          <a:xfrm>
            <a:off x="1546942" y="2270974"/>
            <a:ext cx="9098116" cy="2862322"/>
          </a:xfrm>
          <a:prstGeom prst="rect">
            <a:avLst/>
          </a:prstGeom>
          <a:noFill/>
        </p:spPr>
        <p:txBody>
          <a:bodyPr wrap="square" rtlCol="0">
            <a:spAutoFit/>
          </a:bodyPr>
          <a:lstStyle/>
          <a:p>
            <a:pPr algn="ctr"/>
            <a:r>
              <a:rPr lang="en-US" sz="3600" b="1" u="sng" dirty="0">
                <a:solidFill>
                  <a:srgbClr val="002060"/>
                </a:solidFill>
                <a:latin typeface="Century Gothic" panose="020B0502020202020204" pitchFamily="34" charset="0"/>
              </a:rPr>
              <a:t>Appalachian Regional Commission (ARC)</a:t>
            </a:r>
          </a:p>
          <a:p>
            <a:pPr algn="ctr">
              <a:lnSpc>
                <a:spcPct val="200000"/>
              </a:lnSpc>
            </a:pPr>
            <a:r>
              <a:rPr lang="en-US" sz="3600" b="1" dirty="0">
                <a:solidFill>
                  <a:srgbClr val="002060"/>
                </a:solidFill>
                <a:latin typeface="Century Gothic" panose="020B0502020202020204" pitchFamily="34" charset="0"/>
              </a:rPr>
              <a:t>And</a:t>
            </a:r>
            <a:r>
              <a:rPr lang="en-US" sz="3600" b="1" u="sng" dirty="0">
                <a:solidFill>
                  <a:srgbClr val="002060"/>
                </a:solidFill>
                <a:latin typeface="Century Gothic" panose="020B0502020202020204" pitchFamily="34" charset="0"/>
              </a:rPr>
              <a:t> </a:t>
            </a:r>
          </a:p>
          <a:p>
            <a:pPr algn="ctr"/>
            <a:r>
              <a:rPr lang="en-US" sz="3600" b="1" u="sng" dirty="0">
                <a:solidFill>
                  <a:srgbClr val="002060"/>
                </a:solidFill>
                <a:latin typeface="Century Gothic" panose="020B0502020202020204" pitchFamily="34" charset="0"/>
              </a:rPr>
              <a:t>Delta Regional Authority (DRA)</a:t>
            </a:r>
          </a:p>
        </p:txBody>
      </p:sp>
      <p:grpSp>
        <p:nvGrpSpPr>
          <p:cNvPr id="10" name="Group 9">
            <a:extLst>
              <a:ext uri="{FF2B5EF4-FFF2-40B4-BE49-F238E27FC236}">
                <a16:creationId xmlns:a16="http://schemas.microsoft.com/office/drawing/2014/main" id="{1A48BEFF-9885-ADF5-FD94-DE4DC2A40992}"/>
              </a:ext>
            </a:extLst>
          </p:cNvPr>
          <p:cNvGrpSpPr/>
          <p:nvPr/>
        </p:nvGrpSpPr>
        <p:grpSpPr>
          <a:xfrm>
            <a:off x="156469" y="214544"/>
            <a:ext cx="4114800" cy="762000"/>
            <a:chOff x="342900" y="152400"/>
            <a:chExt cx="4114800" cy="762000"/>
          </a:xfrm>
        </p:grpSpPr>
        <p:cxnSp>
          <p:nvCxnSpPr>
            <p:cNvPr id="11" name="Straight Connector 10">
              <a:extLst>
                <a:ext uri="{FF2B5EF4-FFF2-40B4-BE49-F238E27FC236}">
                  <a16:creationId xmlns:a16="http://schemas.microsoft.com/office/drawing/2014/main" id="{95D64C83-C379-C3B8-E549-EDF13689C33A}"/>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08BF45-4F0C-07D9-A2C2-ABC0578174FF}"/>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90DBB8-3BE1-7D4A-9DB3-150B76372A2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1DA2BA2-31AA-F5D5-81D0-F87D6BE22CD4}"/>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8F6863-83BE-03E5-81A1-52E73FCDAA3C}"/>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D6D856-5139-0B3F-BDD5-F2E7DD52981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580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226" y="997065"/>
            <a:ext cx="8610599" cy="762000"/>
          </a:xfrm>
        </p:spPr>
        <p:txBody>
          <a:bodyPr>
            <a:noAutofit/>
          </a:bodyPr>
          <a:lstStyle/>
          <a:p>
            <a:pPr>
              <a:lnSpc>
                <a:spcPct val="150000"/>
              </a:lnSpc>
            </a:pPr>
            <a:r>
              <a:rPr lang="en-US" sz="3200" b="1" u="sng" dirty="0">
                <a:solidFill>
                  <a:srgbClr val="002060"/>
                </a:solidFill>
                <a:latin typeface="Century Gothic" panose="020B0502020202020204" pitchFamily="34" charset="0"/>
              </a:rPr>
              <a:t>Appalachian Regional Commission (ARC)</a:t>
            </a:r>
          </a:p>
        </p:txBody>
      </p:sp>
      <p:sp>
        <p:nvSpPr>
          <p:cNvPr id="3" name="Content Placeholder 2"/>
          <p:cNvSpPr>
            <a:spLocks noGrp="1"/>
          </p:cNvSpPr>
          <p:nvPr>
            <p:ph type="subTitle" idx="1"/>
          </p:nvPr>
        </p:nvSpPr>
        <p:spPr>
          <a:xfrm>
            <a:off x="376325" y="2063865"/>
            <a:ext cx="11297307" cy="4496698"/>
          </a:xfrm>
        </p:spPr>
        <p:txBody>
          <a:bodyPr>
            <a:noAutofit/>
          </a:bodyPr>
          <a:lstStyle/>
          <a:p>
            <a:pPr marL="285750" indent="-285750" algn="just">
              <a:buFont typeface="Wingdings" panose="05000000000000000000" pitchFamily="2" charset="2"/>
              <a:buChar char="Ø"/>
            </a:pPr>
            <a:r>
              <a:rPr lang="en-US" sz="2000" dirty="0">
                <a:solidFill>
                  <a:srgbClr val="002060"/>
                </a:solidFill>
                <a:latin typeface="Century Schoolbook" panose="02040604050505020304" pitchFamily="18" charset="0"/>
                <a:cs typeface="Segoe UI" panose="020B0502040204020203" pitchFamily="34" charset="0"/>
              </a:rPr>
              <a:t>ARC is a federal-state economic development program designed to assist in the economic development of Appalachia through a diversity of projects in the areas of public infrastructure (water, sewer, solid waste, housing, and telecommunications), human resource development (education/workforce development, affordable/accessible healthcare, and leadership development) and business/entrepreneurial development.</a:t>
            </a:r>
          </a:p>
          <a:p>
            <a:pPr marL="285750" indent="-285750" algn="just">
              <a:buFont typeface="Wingdings" panose="05000000000000000000" pitchFamily="2" charset="2"/>
              <a:buChar char="Ø"/>
            </a:pPr>
            <a:r>
              <a:rPr lang="en-US" sz="2000" dirty="0">
                <a:solidFill>
                  <a:srgbClr val="002060"/>
                </a:solidFill>
                <a:latin typeface="Century Schoolbook" panose="02040604050505020304" pitchFamily="18" charset="0"/>
                <a:cs typeface="Segoe UI" panose="020B0502040204020203" pitchFamily="34" charset="0"/>
              </a:rPr>
              <a:t>ARC is led by a Commission composed of the Governors from each of the Region’s 13 states, and a Federal Co-Chair who is appointed by the President and confirmed by the Senate.  (ARC States: Alabama, Georgia, Kentucky, Maryland, Mississippi, New York, North Carolina, Ohio, Pennsylvania, South Carolina, Tennessee, Virginia, and West Virginia) </a:t>
            </a:r>
          </a:p>
          <a:p>
            <a:pPr marL="285750" indent="-285750" algn="just">
              <a:buFont typeface="Wingdings" panose="05000000000000000000" pitchFamily="2" charset="2"/>
              <a:buChar char="Ø"/>
            </a:pPr>
            <a:r>
              <a:rPr lang="en-US" sz="2000" dirty="0">
                <a:solidFill>
                  <a:srgbClr val="002060"/>
                </a:solidFill>
                <a:latin typeface="Century Schoolbook" panose="02040604050505020304" pitchFamily="18" charset="0"/>
                <a:cs typeface="Segoe UI" panose="020B0502040204020203" pitchFamily="34" charset="0"/>
              </a:rPr>
              <a:t>Kentucky’s ARC Region is comprised of 54 Counties in Eastern and South-Central Kentucky that are in 9 Area Development Districts (ARC ADD’s: All Counties-Big Sandy, Buffalo Trace, Cumberland Valley, Gateway, FIVCO, KY River, and Lake Cumberland; Some Counties- Bluegrass, and Barren River.</a:t>
            </a:r>
          </a:p>
          <a:p>
            <a:pPr algn="l"/>
            <a:endParaRPr lang="en-US" dirty="0">
              <a:solidFill>
                <a:srgbClr val="0000FF"/>
              </a:solidFill>
              <a:latin typeface="Century Schoolbook" panose="02040604050505020304" pitchFamily="18" charset="0"/>
            </a:endParaRPr>
          </a:p>
        </p:txBody>
      </p:sp>
      <p:grpSp>
        <p:nvGrpSpPr>
          <p:cNvPr id="10" name="Group 9">
            <a:extLst>
              <a:ext uri="{FF2B5EF4-FFF2-40B4-BE49-F238E27FC236}">
                <a16:creationId xmlns:a16="http://schemas.microsoft.com/office/drawing/2014/main" id="{671E766F-7B66-DC2A-6B8A-581C91F0A089}"/>
              </a:ext>
            </a:extLst>
          </p:cNvPr>
          <p:cNvGrpSpPr/>
          <p:nvPr/>
        </p:nvGrpSpPr>
        <p:grpSpPr>
          <a:xfrm>
            <a:off x="156469" y="214544"/>
            <a:ext cx="4114800" cy="762000"/>
            <a:chOff x="342900" y="152400"/>
            <a:chExt cx="4114800" cy="762000"/>
          </a:xfrm>
        </p:grpSpPr>
        <p:cxnSp>
          <p:nvCxnSpPr>
            <p:cNvPr id="17" name="Straight Connector 16">
              <a:extLst>
                <a:ext uri="{FF2B5EF4-FFF2-40B4-BE49-F238E27FC236}">
                  <a16:creationId xmlns:a16="http://schemas.microsoft.com/office/drawing/2014/main" id="{B58B9CD3-A8D0-91AE-8F04-22E12DA133C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A88378F-46D7-CE88-F499-E1B00F924128}"/>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DA8D2F6-C064-9716-D755-AEDC7E947293}"/>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227AD24-E079-4BA3-9EBC-67840B5E8E38}"/>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A07E4AF-F807-F556-140E-7EED5EAA87D4}"/>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C6B78F-E54E-D928-2BA6-D87E4E1CE634}"/>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235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E9EAC02-62CC-4007-80AA-7DC7281E64BF}"/>
              </a:ext>
            </a:extLst>
          </p:cNvPr>
          <p:cNvSpPr txBox="1">
            <a:spLocks/>
          </p:cNvSpPr>
          <p:nvPr/>
        </p:nvSpPr>
        <p:spPr>
          <a:xfrm>
            <a:off x="1870969" y="332937"/>
            <a:ext cx="10263196" cy="114402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en-US" sz="3600" b="1" u="sng" dirty="0">
                <a:solidFill>
                  <a:srgbClr val="002060"/>
                </a:solidFill>
                <a:latin typeface="Century Gothic" panose="020B0502020202020204" pitchFamily="34" charset="0"/>
              </a:rPr>
              <a:t>Appalachian Regional Commission (ARC)</a:t>
            </a:r>
          </a:p>
        </p:txBody>
      </p:sp>
      <p:pic>
        <p:nvPicPr>
          <p:cNvPr id="12" name="Picture 11">
            <a:extLst>
              <a:ext uri="{FF2B5EF4-FFF2-40B4-BE49-F238E27FC236}">
                <a16:creationId xmlns:a16="http://schemas.microsoft.com/office/drawing/2014/main" id="{8E21E64B-9E65-499C-BDFC-9D667B73CD79}"/>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20000"/>
                    </a14:imgEffect>
                  </a14:imgLayer>
                </a14:imgProps>
              </a:ext>
            </a:extLst>
          </a:blip>
          <a:stretch>
            <a:fillRect/>
          </a:stretch>
        </p:blipFill>
        <p:spPr>
          <a:xfrm>
            <a:off x="140857" y="1595358"/>
            <a:ext cx="11879508" cy="5116158"/>
          </a:xfrm>
          <a:prstGeom prst="rect">
            <a:avLst/>
          </a:prstGeom>
        </p:spPr>
      </p:pic>
      <p:grpSp>
        <p:nvGrpSpPr>
          <p:cNvPr id="10" name="Group 9">
            <a:extLst>
              <a:ext uri="{FF2B5EF4-FFF2-40B4-BE49-F238E27FC236}">
                <a16:creationId xmlns:a16="http://schemas.microsoft.com/office/drawing/2014/main" id="{FEBD2992-686B-EDFD-C832-5E7E5163FD6A}"/>
              </a:ext>
            </a:extLst>
          </p:cNvPr>
          <p:cNvGrpSpPr/>
          <p:nvPr/>
        </p:nvGrpSpPr>
        <p:grpSpPr>
          <a:xfrm>
            <a:off x="156469" y="214544"/>
            <a:ext cx="4114800" cy="762000"/>
            <a:chOff x="342900" y="152400"/>
            <a:chExt cx="4114800" cy="762000"/>
          </a:xfrm>
        </p:grpSpPr>
        <p:cxnSp>
          <p:nvCxnSpPr>
            <p:cNvPr id="15" name="Straight Connector 14">
              <a:extLst>
                <a:ext uri="{FF2B5EF4-FFF2-40B4-BE49-F238E27FC236}">
                  <a16:creationId xmlns:a16="http://schemas.microsoft.com/office/drawing/2014/main" id="{E9CC9416-B701-4437-B842-910127A54FF0}"/>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4DB8AE4-8A41-5B3F-397B-A902D5903F4B}"/>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332BD13-5EC9-15C5-A572-96E80FEB248D}"/>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4D45D43-5BBC-F265-384A-1858FA39671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E1ACCA-2880-E782-AAFD-66E814BEFB3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C1021C-9EF9-199D-B435-5E54EED39DBF}"/>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261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0700" y="1051495"/>
            <a:ext cx="8610599" cy="914396"/>
          </a:xfrm>
        </p:spPr>
        <p:txBody>
          <a:bodyPr>
            <a:normAutofit/>
          </a:bodyPr>
          <a:lstStyle/>
          <a:p>
            <a:r>
              <a:rPr lang="en-US" sz="4000" b="1" u="sng" dirty="0">
                <a:solidFill>
                  <a:srgbClr val="002060"/>
                </a:solidFill>
                <a:latin typeface="Century Gothic" panose="020B0502020202020204" pitchFamily="34" charset="0"/>
              </a:rPr>
              <a:t>Delta Regional Authority (DRA)</a:t>
            </a:r>
          </a:p>
        </p:txBody>
      </p:sp>
      <p:sp>
        <p:nvSpPr>
          <p:cNvPr id="3" name="Content Placeholder 2"/>
          <p:cNvSpPr>
            <a:spLocks noGrp="1"/>
          </p:cNvSpPr>
          <p:nvPr>
            <p:ph type="subTitle" idx="1"/>
          </p:nvPr>
        </p:nvSpPr>
        <p:spPr>
          <a:xfrm>
            <a:off x="152570" y="2377501"/>
            <a:ext cx="11416577" cy="3429004"/>
          </a:xfrm>
        </p:spPr>
        <p:txBody>
          <a:bodyPr>
            <a:noAutofit/>
          </a:bodyPr>
          <a:lstStyle/>
          <a:p>
            <a:pPr marL="342900" indent="-342900" algn="just">
              <a:spcBef>
                <a:spcPts val="600"/>
              </a:spcBef>
              <a:buFont typeface="Wingdings" panose="05000000000000000000" pitchFamily="2" charset="2"/>
              <a:buChar char="Ø"/>
            </a:pPr>
            <a:r>
              <a:rPr lang="en-US" sz="2000" dirty="0">
                <a:solidFill>
                  <a:srgbClr val="002060"/>
                </a:solidFill>
                <a:latin typeface="Century Schoolbook" panose="02040604050505020304" pitchFamily="18" charset="0"/>
                <a:cs typeface="Segoe UI" panose="020B0502040204020203" pitchFamily="34" charset="0"/>
              </a:rPr>
              <a:t>Established in 2000 by Congress, the Delta Regional Authority makes strategic investments of federal appropriations into the physical and human infrastructure of Delta communities.</a:t>
            </a:r>
          </a:p>
          <a:p>
            <a:pPr marL="342900" indent="-342900" algn="just">
              <a:spcBef>
                <a:spcPts val="600"/>
              </a:spcBef>
              <a:buFont typeface="Wingdings" panose="05000000000000000000" pitchFamily="2" charset="2"/>
              <a:buChar char="Ø"/>
            </a:pPr>
            <a:endParaRPr lang="en-US" sz="2000" dirty="0">
              <a:solidFill>
                <a:srgbClr val="002060"/>
              </a:solidFill>
              <a:latin typeface="Century Schoolbook" panose="02040604050505020304" pitchFamily="18" charset="0"/>
              <a:cs typeface="Segoe UI" panose="020B0502040204020203" pitchFamily="34" charset="0"/>
            </a:endParaRPr>
          </a:p>
          <a:p>
            <a:pPr marL="342900" indent="-342900" algn="just">
              <a:spcBef>
                <a:spcPts val="600"/>
              </a:spcBef>
              <a:buFont typeface="Wingdings" panose="05000000000000000000" pitchFamily="2" charset="2"/>
              <a:buChar char="Ø"/>
            </a:pPr>
            <a:r>
              <a:rPr lang="en-US" sz="2000" dirty="0">
                <a:solidFill>
                  <a:srgbClr val="002060"/>
                </a:solidFill>
                <a:latin typeface="Century Schoolbook" panose="02040604050505020304" pitchFamily="18" charset="0"/>
                <a:cs typeface="Segoe UI" panose="020B0502040204020203" pitchFamily="34" charset="0"/>
              </a:rPr>
              <a:t>DRA Board is comprised of the Federal Co-Chairman, appointed by the President and confirmed by the U.S. Senate, and the governors of the eight states (Alabama, Arkansas, Illinois, Kentucky, Louisianan, Mississippi, Missouri, and Tennessee)</a:t>
            </a:r>
          </a:p>
          <a:p>
            <a:pPr marL="342900" indent="-342900" algn="just">
              <a:spcBef>
                <a:spcPts val="600"/>
              </a:spcBef>
              <a:buFont typeface="Wingdings" panose="05000000000000000000" pitchFamily="2" charset="2"/>
              <a:buChar char="Ø"/>
            </a:pPr>
            <a:endParaRPr lang="en-US" sz="2000" dirty="0">
              <a:solidFill>
                <a:srgbClr val="002060"/>
              </a:solidFill>
              <a:latin typeface="Century Schoolbook" panose="02040604050505020304" pitchFamily="18" charset="0"/>
              <a:cs typeface="Segoe UI" panose="020B0502040204020203" pitchFamily="34" charset="0"/>
            </a:endParaRPr>
          </a:p>
          <a:p>
            <a:pPr marL="342900" indent="-342900" algn="just">
              <a:spcBef>
                <a:spcPts val="600"/>
              </a:spcBef>
              <a:buFont typeface="Wingdings" panose="05000000000000000000" pitchFamily="2" charset="2"/>
              <a:buChar char="Ø"/>
            </a:pPr>
            <a:r>
              <a:rPr lang="en-US" sz="2000" dirty="0">
                <a:solidFill>
                  <a:srgbClr val="002060"/>
                </a:solidFill>
                <a:latin typeface="Century Schoolbook" panose="02040604050505020304" pitchFamily="18" charset="0"/>
                <a:cs typeface="Segoe UI" panose="020B0502040204020203" pitchFamily="34" charset="0"/>
              </a:rPr>
              <a:t> DRA Region in KY consists of all the Counties in the Purchase and Pennyrile ADD’s, and 4 Counties in the Green River ADD (Henderson, McLean, Union and Webster). </a:t>
            </a:r>
          </a:p>
          <a:p>
            <a:pPr algn="just"/>
            <a:endParaRPr lang="en-US" sz="2800" dirty="0">
              <a:latin typeface="Garamond" panose="02020404030301010803" pitchFamily="18" charset="0"/>
            </a:endParaRPr>
          </a:p>
        </p:txBody>
      </p:sp>
      <p:grpSp>
        <p:nvGrpSpPr>
          <p:cNvPr id="10" name="Group 9">
            <a:extLst>
              <a:ext uri="{FF2B5EF4-FFF2-40B4-BE49-F238E27FC236}">
                <a16:creationId xmlns:a16="http://schemas.microsoft.com/office/drawing/2014/main" id="{024DC213-3077-07D8-53D3-5DD275FB08EA}"/>
              </a:ext>
            </a:extLst>
          </p:cNvPr>
          <p:cNvGrpSpPr/>
          <p:nvPr/>
        </p:nvGrpSpPr>
        <p:grpSpPr>
          <a:xfrm>
            <a:off x="156469" y="214544"/>
            <a:ext cx="4114800" cy="762000"/>
            <a:chOff x="342900" y="152400"/>
            <a:chExt cx="4114800" cy="762000"/>
          </a:xfrm>
        </p:grpSpPr>
        <p:cxnSp>
          <p:nvCxnSpPr>
            <p:cNvPr id="17" name="Straight Connector 16">
              <a:extLst>
                <a:ext uri="{FF2B5EF4-FFF2-40B4-BE49-F238E27FC236}">
                  <a16:creationId xmlns:a16="http://schemas.microsoft.com/office/drawing/2014/main" id="{7292BC2B-5476-B284-AA1C-B85417C2857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334E4FF-0593-60B0-E68E-B736208782ED}"/>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7A8EA2-B292-AE18-E268-2C9DC4F14473}"/>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4E0109-618C-3DB0-AB90-4F640DB0BA2F}"/>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67BCF8A-515E-D2DD-D58E-94AA4B389475}"/>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791B434-46CF-AD25-38C8-014A84AB3794}"/>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529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29B034B-2AA3-492B-BF73-0D124AEBD058}"/>
              </a:ext>
            </a:extLst>
          </p:cNvPr>
          <p:cNvSpPr txBox="1">
            <a:spLocks/>
          </p:cNvSpPr>
          <p:nvPr/>
        </p:nvSpPr>
        <p:spPr>
          <a:xfrm>
            <a:off x="1605280" y="577489"/>
            <a:ext cx="8610599" cy="68579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u="sng" dirty="0">
                <a:solidFill>
                  <a:srgbClr val="002060"/>
                </a:solidFill>
                <a:latin typeface="Century Gothic" panose="020B0502020202020204" pitchFamily="34" charset="0"/>
              </a:rPr>
              <a:t>DRA Region in KY</a:t>
            </a:r>
          </a:p>
        </p:txBody>
      </p:sp>
      <p:pic>
        <p:nvPicPr>
          <p:cNvPr id="13" name="Picture 12">
            <a:extLst>
              <a:ext uri="{FF2B5EF4-FFF2-40B4-BE49-F238E27FC236}">
                <a16:creationId xmlns:a16="http://schemas.microsoft.com/office/drawing/2014/main" id="{1B9301C0-49FD-4F1C-BB01-8D1EE2B7BFF5}"/>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l="7621" t="1666" b="2612"/>
          <a:stretch/>
        </p:blipFill>
        <p:spPr>
          <a:xfrm>
            <a:off x="319596" y="1128944"/>
            <a:ext cx="11301274" cy="5729055"/>
          </a:xfrm>
          <a:prstGeom prst="rect">
            <a:avLst/>
          </a:prstGeom>
        </p:spPr>
      </p:pic>
      <p:grpSp>
        <p:nvGrpSpPr>
          <p:cNvPr id="10" name="Group 9">
            <a:extLst>
              <a:ext uri="{FF2B5EF4-FFF2-40B4-BE49-F238E27FC236}">
                <a16:creationId xmlns:a16="http://schemas.microsoft.com/office/drawing/2014/main" id="{3536F969-DF15-F8BC-1B20-EDE773CA5FA9}"/>
              </a:ext>
            </a:extLst>
          </p:cNvPr>
          <p:cNvGrpSpPr/>
          <p:nvPr/>
        </p:nvGrpSpPr>
        <p:grpSpPr>
          <a:xfrm>
            <a:off x="156469" y="214544"/>
            <a:ext cx="4114800" cy="762000"/>
            <a:chOff x="342900" y="152400"/>
            <a:chExt cx="4114800" cy="762000"/>
          </a:xfrm>
        </p:grpSpPr>
        <p:cxnSp>
          <p:nvCxnSpPr>
            <p:cNvPr id="15" name="Straight Connector 14">
              <a:extLst>
                <a:ext uri="{FF2B5EF4-FFF2-40B4-BE49-F238E27FC236}">
                  <a16:creationId xmlns:a16="http://schemas.microsoft.com/office/drawing/2014/main" id="{6C44AA65-6F34-F37C-F6B1-30015B41651A}"/>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B7E1B9-DA3D-A822-64C2-265173178673}"/>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4579C8-6B4C-6369-1A0B-0D60415D03A9}"/>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DC954DE-D508-29B7-E5D0-2BCB8F97F934}"/>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6EA9AA-5C30-1E38-4F15-DD0CD58CD7E5}"/>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5C8C7F-F621-3F1F-CAEE-A7B1EEB73AE5}"/>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499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6072" y="706821"/>
            <a:ext cx="8610599" cy="838196"/>
          </a:xfrm>
        </p:spPr>
        <p:txBody>
          <a:bodyPr>
            <a:normAutofit/>
          </a:bodyPr>
          <a:lstStyle/>
          <a:p>
            <a:r>
              <a:rPr lang="en-US" sz="4000" b="1" u="sng" dirty="0">
                <a:solidFill>
                  <a:srgbClr val="002060"/>
                </a:solidFill>
                <a:latin typeface="Century Gothic" panose="020B0502020202020204" pitchFamily="34" charset="0"/>
              </a:rPr>
              <a:t>Applying for DRA</a:t>
            </a:r>
          </a:p>
        </p:txBody>
      </p:sp>
      <p:sp>
        <p:nvSpPr>
          <p:cNvPr id="3" name="Content Placeholder 2"/>
          <p:cNvSpPr>
            <a:spLocks noGrp="1"/>
          </p:cNvSpPr>
          <p:nvPr>
            <p:ph type="subTitle" idx="1"/>
          </p:nvPr>
        </p:nvSpPr>
        <p:spPr>
          <a:xfrm>
            <a:off x="209635" y="1849817"/>
            <a:ext cx="11772729" cy="4813741"/>
          </a:xfrm>
        </p:spPr>
        <p:txBody>
          <a:bodyPr>
            <a:noAutofit/>
          </a:bodyPr>
          <a:lstStyle/>
          <a:p>
            <a:pPr marL="285750" indent="-285750" algn="l">
              <a:buFont typeface="Wingdings" panose="05000000000000000000" pitchFamily="2" charset="2"/>
              <a:buChar char="Ø"/>
            </a:pPr>
            <a:r>
              <a:rPr lang="en-US" sz="2200" dirty="0">
                <a:solidFill>
                  <a:srgbClr val="002060"/>
                </a:solidFill>
                <a:latin typeface="Century Schoolbook" panose="02040604050505020304" pitchFamily="18" charset="0"/>
                <a:cs typeface="Segoe UI" panose="020B0502040204020203" pitchFamily="34" charset="0"/>
              </a:rPr>
              <a:t>Potential Applicants should start by contacting/working with their respective Area Development District.  The Area Development Districts will assist applicants with the development of their project application and submit directly to DRA.</a:t>
            </a:r>
          </a:p>
          <a:p>
            <a:pPr marL="285750" indent="-285750" algn="l">
              <a:buFont typeface="Wingdings" panose="05000000000000000000" pitchFamily="2" charset="2"/>
              <a:buChar char="Ø"/>
            </a:pPr>
            <a:r>
              <a:rPr lang="en-US" sz="2200" dirty="0">
                <a:solidFill>
                  <a:srgbClr val="002060"/>
                </a:solidFill>
                <a:latin typeface="Century Schoolbook" panose="02040604050505020304" pitchFamily="18" charset="0"/>
                <a:cs typeface="Segoe UI" panose="020B0502040204020203" pitchFamily="34" charset="0"/>
              </a:rPr>
              <a:t>ADD Contacts: </a:t>
            </a:r>
          </a:p>
          <a:p>
            <a:pPr marL="685800" lvl="1" indent="-342900" algn="l">
              <a:lnSpc>
                <a:spcPct val="100000"/>
              </a:lnSpc>
              <a:buFont typeface="Wingdings" panose="05000000000000000000" pitchFamily="2" charset="2"/>
              <a:buChar char="Ø"/>
            </a:pPr>
            <a:r>
              <a:rPr lang="en-US" sz="2200" b="1" u="sng" dirty="0">
                <a:solidFill>
                  <a:srgbClr val="002060"/>
                </a:solidFill>
                <a:latin typeface="Century Schoolbook" panose="02040604050505020304" pitchFamily="18" charset="0"/>
                <a:cs typeface="Segoe UI" panose="020B0502040204020203" pitchFamily="34" charset="0"/>
              </a:rPr>
              <a:t>Purchase ADD:</a:t>
            </a:r>
            <a:r>
              <a:rPr lang="en-US" sz="2200" b="1" dirty="0">
                <a:solidFill>
                  <a:srgbClr val="002060"/>
                </a:solidFill>
                <a:latin typeface="Century Schoolbook" panose="02040604050505020304" pitchFamily="18" charset="0"/>
                <a:cs typeface="Segoe UI" panose="020B0502040204020203" pitchFamily="34" charset="0"/>
              </a:rPr>
              <a:t> </a:t>
            </a:r>
            <a:r>
              <a:rPr lang="en-US" sz="2200" dirty="0">
                <a:solidFill>
                  <a:srgbClr val="002060"/>
                </a:solidFill>
                <a:latin typeface="Century Schoolbook" panose="02040604050505020304" pitchFamily="18" charset="0"/>
                <a:cs typeface="Segoe UI" panose="020B0502040204020203" pitchFamily="34" charset="0"/>
              </a:rPr>
              <a:t>Jeremy Buchanan, Executive Director, Phone 270-251-6132 </a:t>
            </a:r>
            <a:r>
              <a:rPr lang="en-US" sz="2200" dirty="0">
                <a:solidFill>
                  <a:srgbClr val="002060"/>
                </a:solidFill>
                <a:latin typeface="Century Schoolbook" panose="02040604050505020304" pitchFamily="18" charset="0"/>
                <a:cs typeface="Segoe UI" panose="020B0502040204020203" pitchFamily="34" charset="0"/>
                <a:hlinkClick r:id="rId2">
                  <a:extLst>
                    <a:ext uri="{A12FA001-AC4F-418D-AE19-62706E023703}">
                      <ahyp:hlinkClr xmlns:ahyp="http://schemas.microsoft.com/office/drawing/2018/hyperlinkcolor" xmlns="" val="tx"/>
                    </a:ext>
                  </a:extLst>
                </a:hlinkClick>
              </a:rPr>
              <a:t>purchaseadd@purchaseadd.org</a:t>
            </a:r>
            <a:endParaRPr lang="en-US" sz="2200" dirty="0">
              <a:solidFill>
                <a:srgbClr val="002060"/>
              </a:solidFill>
              <a:latin typeface="Century Schoolbook" panose="02040604050505020304" pitchFamily="18" charset="0"/>
              <a:cs typeface="Segoe UI" panose="020B0502040204020203" pitchFamily="34" charset="0"/>
            </a:endParaRPr>
          </a:p>
          <a:p>
            <a:pPr marL="685800" lvl="1" indent="-342900" algn="l">
              <a:lnSpc>
                <a:spcPct val="100000"/>
              </a:lnSpc>
              <a:buFont typeface="Wingdings" panose="05000000000000000000" pitchFamily="2" charset="2"/>
              <a:buChar char="Ø"/>
            </a:pPr>
            <a:endParaRPr lang="en-US" sz="2200" dirty="0">
              <a:solidFill>
                <a:srgbClr val="002060"/>
              </a:solidFill>
              <a:latin typeface="Century Schoolbook" panose="02040604050505020304" pitchFamily="18" charset="0"/>
              <a:cs typeface="Segoe UI" panose="020B0502040204020203" pitchFamily="34" charset="0"/>
            </a:endParaRPr>
          </a:p>
          <a:p>
            <a:pPr marL="685800" lvl="1" indent="-342900" algn="l">
              <a:lnSpc>
                <a:spcPct val="100000"/>
              </a:lnSpc>
              <a:buFont typeface="Wingdings" panose="05000000000000000000" pitchFamily="2" charset="2"/>
              <a:buChar char="Ø"/>
            </a:pPr>
            <a:r>
              <a:rPr lang="en-US" sz="2200" b="1" u="sng" dirty="0">
                <a:solidFill>
                  <a:srgbClr val="002060"/>
                </a:solidFill>
                <a:latin typeface="Century Schoolbook" panose="02040604050505020304" pitchFamily="18" charset="0"/>
                <a:cs typeface="Segoe UI" panose="020B0502040204020203" pitchFamily="34" charset="0"/>
              </a:rPr>
              <a:t>Pennyrile ADD</a:t>
            </a:r>
            <a:r>
              <a:rPr lang="en-US" sz="2200" b="1" dirty="0">
                <a:solidFill>
                  <a:srgbClr val="002060"/>
                </a:solidFill>
                <a:latin typeface="Century Schoolbook" panose="02040604050505020304" pitchFamily="18" charset="0"/>
                <a:cs typeface="Segoe UI" panose="020B0502040204020203" pitchFamily="34" charset="0"/>
              </a:rPr>
              <a:t>: </a:t>
            </a:r>
            <a:r>
              <a:rPr lang="en-US" sz="2200" dirty="0">
                <a:solidFill>
                  <a:srgbClr val="002060"/>
                </a:solidFill>
                <a:latin typeface="Century Schoolbook" panose="02040604050505020304" pitchFamily="18" charset="0"/>
                <a:cs typeface="Segoe UI" panose="020B0502040204020203" pitchFamily="34" charset="0"/>
              </a:rPr>
              <a:t>Jason Vincent, Executive Director, Phone 270-886-9484, </a:t>
            </a:r>
            <a:r>
              <a:rPr lang="en-US" sz="2200" dirty="0">
                <a:solidFill>
                  <a:srgbClr val="002060"/>
                </a:solidFill>
                <a:latin typeface="Century Schoolbook" panose="02040604050505020304" pitchFamily="18" charset="0"/>
                <a:cs typeface="Segoe UI" panose="020B0502040204020203" pitchFamily="34" charset="0"/>
                <a:hlinkClick r:id="rId3">
                  <a:extLst>
                    <a:ext uri="{A12FA001-AC4F-418D-AE19-62706E023703}">
                      <ahyp:hlinkClr xmlns:ahyp="http://schemas.microsoft.com/office/drawing/2018/hyperlinkcolor" xmlns="" val="tx"/>
                    </a:ext>
                  </a:extLst>
                </a:hlinkClick>
              </a:rPr>
              <a:t>jason.vincent@ky.gov</a:t>
            </a:r>
            <a:r>
              <a:rPr lang="en-US" sz="2200" dirty="0">
                <a:solidFill>
                  <a:srgbClr val="002060"/>
                </a:solidFill>
                <a:latin typeface="Century Schoolbook" panose="02040604050505020304" pitchFamily="18" charset="0"/>
                <a:cs typeface="Segoe UI" panose="020B0502040204020203" pitchFamily="34" charset="0"/>
              </a:rPr>
              <a:t> </a:t>
            </a:r>
          </a:p>
          <a:p>
            <a:pPr marL="685800" lvl="1" indent="-342900" algn="l">
              <a:lnSpc>
                <a:spcPct val="100000"/>
              </a:lnSpc>
              <a:buFont typeface="Wingdings" panose="05000000000000000000" pitchFamily="2" charset="2"/>
              <a:buChar char="Ø"/>
            </a:pPr>
            <a:endParaRPr lang="en-US" sz="2200" dirty="0">
              <a:solidFill>
                <a:srgbClr val="002060"/>
              </a:solidFill>
              <a:latin typeface="Century Schoolbook" panose="02040604050505020304" pitchFamily="18" charset="0"/>
              <a:cs typeface="Segoe UI" panose="020B0502040204020203" pitchFamily="34" charset="0"/>
            </a:endParaRPr>
          </a:p>
          <a:p>
            <a:pPr marL="685800" lvl="1" indent="-342900" algn="l">
              <a:lnSpc>
                <a:spcPct val="100000"/>
              </a:lnSpc>
              <a:buFont typeface="Wingdings" panose="05000000000000000000" pitchFamily="2" charset="2"/>
              <a:buChar char="Ø"/>
            </a:pPr>
            <a:r>
              <a:rPr lang="en-US" sz="2200" b="1" u="sng" dirty="0">
                <a:solidFill>
                  <a:srgbClr val="002060"/>
                </a:solidFill>
                <a:latin typeface="Century Schoolbook" panose="02040604050505020304" pitchFamily="18" charset="0"/>
                <a:cs typeface="Segoe UI" panose="020B0502040204020203" pitchFamily="34" charset="0"/>
              </a:rPr>
              <a:t>Green River ADD:</a:t>
            </a:r>
            <a:r>
              <a:rPr lang="en-US" sz="2200" dirty="0">
                <a:solidFill>
                  <a:srgbClr val="002060"/>
                </a:solidFill>
                <a:latin typeface="Century Schoolbook" panose="02040604050505020304" pitchFamily="18" charset="0"/>
                <a:cs typeface="Segoe UI" panose="020B0502040204020203" pitchFamily="34" charset="0"/>
              </a:rPr>
              <a:t> Joanna Shake, Executive Director, Phone: 270-852-1324 </a:t>
            </a:r>
            <a:r>
              <a:rPr lang="en-US" sz="2200" dirty="0">
                <a:solidFill>
                  <a:srgbClr val="002060"/>
                </a:solidFill>
                <a:latin typeface="Century Schoolbook" panose="02040604050505020304" pitchFamily="18" charset="0"/>
                <a:cs typeface="Segoe UI" panose="020B0502040204020203" pitchFamily="34" charset="0"/>
                <a:hlinkClick r:id="rId4">
                  <a:extLst>
                    <a:ext uri="{A12FA001-AC4F-418D-AE19-62706E023703}">
                      <ahyp:hlinkClr xmlns:ahyp="http://schemas.microsoft.com/office/drawing/2018/hyperlinkcolor" xmlns="" val="tx"/>
                    </a:ext>
                  </a:extLst>
                </a:hlinkClick>
              </a:rPr>
              <a:t>JoannaShake@gradd.com</a:t>
            </a:r>
            <a:r>
              <a:rPr lang="en-US" sz="2200" dirty="0">
                <a:solidFill>
                  <a:srgbClr val="002060"/>
                </a:solidFill>
                <a:latin typeface="Century Schoolbook" panose="02040604050505020304" pitchFamily="18" charset="0"/>
                <a:cs typeface="Segoe UI" panose="020B0502040204020203" pitchFamily="34" charset="0"/>
              </a:rPr>
              <a:t> </a:t>
            </a:r>
          </a:p>
          <a:p>
            <a:endParaRPr lang="en-US" sz="4000" dirty="0">
              <a:latin typeface="Century Schoolbook" panose="02040604050505020304" pitchFamily="18" charset="0"/>
            </a:endParaRPr>
          </a:p>
        </p:txBody>
      </p:sp>
      <p:grpSp>
        <p:nvGrpSpPr>
          <p:cNvPr id="10" name="Group 9">
            <a:extLst>
              <a:ext uri="{FF2B5EF4-FFF2-40B4-BE49-F238E27FC236}">
                <a16:creationId xmlns:a16="http://schemas.microsoft.com/office/drawing/2014/main" id="{8BB284EE-21A1-BED5-E69D-30E3758C86A3}"/>
              </a:ext>
            </a:extLst>
          </p:cNvPr>
          <p:cNvGrpSpPr/>
          <p:nvPr/>
        </p:nvGrpSpPr>
        <p:grpSpPr>
          <a:xfrm>
            <a:off x="156469" y="214544"/>
            <a:ext cx="4114800" cy="762000"/>
            <a:chOff x="342900" y="152400"/>
            <a:chExt cx="4114800" cy="762000"/>
          </a:xfrm>
        </p:grpSpPr>
        <p:cxnSp>
          <p:nvCxnSpPr>
            <p:cNvPr id="17" name="Straight Connector 16">
              <a:extLst>
                <a:ext uri="{FF2B5EF4-FFF2-40B4-BE49-F238E27FC236}">
                  <a16:creationId xmlns:a16="http://schemas.microsoft.com/office/drawing/2014/main" id="{B1DD1210-AAFE-FD74-0240-A6850BE41D6C}"/>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9EFD7E-C5EB-A447-37DF-18C6F5A191D0}"/>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31C5941-1641-12F8-AE54-229F1CA299DF}"/>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601C5F-580A-BF64-410D-07030B1B547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6D1E425-736B-9A89-7D6A-34754BF0E36C}"/>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6609C5-0784-701A-47E1-9B28EA21D43D}"/>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1001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CC1433-C3A1-2AB9-8B27-F878060D2864}"/>
              </a:ext>
            </a:extLst>
          </p:cNvPr>
          <p:cNvSpPr txBox="1">
            <a:spLocks/>
          </p:cNvSpPr>
          <p:nvPr/>
        </p:nvSpPr>
        <p:spPr>
          <a:xfrm>
            <a:off x="88778" y="2014707"/>
            <a:ext cx="12011486" cy="462874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en-US" dirty="0">
                <a:solidFill>
                  <a:srgbClr val="002060"/>
                </a:solidFill>
                <a:latin typeface="Bookman Old Style" panose="02050604050505020204" pitchFamily="18" charset="0"/>
                <a:ea typeface="+mn-ea"/>
                <a:cs typeface="Segoe UI" panose="020B0502040204020203" pitchFamily="34" charset="0"/>
              </a:rPr>
              <a:t/>
            </a:r>
            <a:br>
              <a:rPr lang="en-US" dirty="0">
                <a:solidFill>
                  <a:srgbClr val="002060"/>
                </a:solidFill>
                <a:latin typeface="Bookman Old Style" panose="02050604050505020204" pitchFamily="18" charset="0"/>
                <a:ea typeface="+mn-ea"/>
                <a:cs typeface="Segoe UI" panose="020B0502040204020203" pitchFamily="34" charset="0"/>
              </a:rPr>
            </a:br>
            <a:r>
              <a:rPr lang="en-US" sz="12800" dirty="0">
                <a:solidFill>
                  <a:srgbClr val="002060"/>
                </a:solidFill>
                <a:latin typeface="Century Schoolbook" panose="02040604050505020304" pitchFamily="18" charset="0"/>
                <a:ea typeface="+mn-ea"/>
                <a:cs typeface="Segoe UI" panose="020B0502040204020203" pitchFamily="34" charset="0"/>
              </a:rPr>
              <a:t/>
            </a:r>
            <a:br>
              <a:rPr lang="en-US" sz="12800" dirty="0">
                <a:solidFill>
                  <a:srgbClr val="002060"/>
                </a:solidFill>
                <a:latin typeface="Century Schoolbook" panose="02040604050505020304" pitchFamily="18" charset="0"/>
                <a:ea typeface="+mn-ea"/>
                <a:cs typeface="Segoe UI" panose="020B0502040204020203" pitchFamily="34" charset="0"/>
              </a:rPr>
            </a:br>
            <a:r>
              <a:rPr lang="en-US" sz="12800" dirty="0">
                <a:solidFill>
                  <a:srgbClr val="002060"/>
                </a:solidFill>
                <a:latin typeface="Century Schoolbook" panose="02040604050505020304" pitchFamily="18" charset="0"/>
                <a:ea typeface="+mn-ea"/>
                <a:cs typeface="Segoe UI" panose="020B0502040204020203" pitchFamily="34" charset="0"/>
              </a:rPr>
              <a:t>Scott Sharp, ARC &amp; DRA Program Manager,</a:t>
            </a:r>
            <a:br>
              <a:rPr lang="en-US" sz="12800" dirty="0">
                <a:solidFill>
                  <a:srgbClr val="002060"/>
                </a:solidFill>
                <a:latin typeface="Century Schoolbook" panose="02040604050505020304" pitchFamily="18" charset="0"/>
                <a:ea typeface="+mn-ea"/>
                <a:cs typeface="Segoe UI" panose="020B0502040204020203" pitchFamily="34" charset="0"/>
              </a:rPr>
            </a:br>
            <a:r>
              <a:rPr lang="en-US" sz="12800" dirty="0">
                <a:solidFill>
                  <a:srgbClr val="002060"/>
                </a:solidFill>
                <a:latin typeface="Century Schoolbook" panose="02040604050505020304" pitchFamily="18" charset="0"/>
                <a:ea typeface="+mn-ea"/>
                <a:cs typeface="Segoe UI" panose="020B0502040204020203" pitchFamily="34" charset="0"/>
                <a:hlinkClick r:id="rId2">
                  <a:extLst>
                    <a:ext uri="{A12FA001-AC4F-418D-AE19-62706E023703}">
                      <ahyp:hlinkClr xmlns:ahyp="http://schemas.microsoft.com/office/drawing/2018/hyperlinkcolor" xmlns="" val="tx"/>
                    </a:ext>
                  </a:extLst>
                </a:hlinkClick>
              </a:rPr>
              <a:t>Scott.Sharp@ky.gov</a:t>
            </a:r>
            <a:endParaRPr lang="en-US" sz="12800" dirty="0">
              <a:solidFill>
                <a:srgbClr val="002060"/>
              </a:solidFill>
              <a:latin typeface="Century Schoolbook" panose="02040604050505020304" pitchFamily="18" charset="0"/>
              <a:ea typeface="+mn-ea"/>
              <a:cs typeface="Segoe UI" panose="020B0502040204020203" pitchFamily="34" charset="0"/>
            </a:endParaRPr>
          </a:p>
          <a:p>
            <a:pPr algn="ctr">
              <a:lnSpc>
                <a:spcPct val="170000"/>
              </a:lnSpc>
            </a:pPr>
            <a:r>
              <a:rPr lang="en-US" sz="12800" dirty="0">
                <a:solidFill>
                  <a:srgbClr val="002060"/>
                </a:solidFill>
                <a:latin typeface="Century Schoolbook" panose="02040604050505020304" pitchFamily="18" charset="0"/>
                <a:ea typeface="+mn-ea"/>
                <a:cs typeface="Segoe UI" panose="020B0502040204020203" pitchFamily="34" charset="0"/>
              </a:rPr>
              <a:t/>
            </a:r>
            <a:br>
              <a:rPr lang="en-US" sz="12800" dirty="0">
                <a:solidFill>
                  <a:srgbClr val="002060"/>
                </a:solidFill>
                <a:latin typeface="Century Schoolbook" panose="02040604050505020304" pitchFamily="18" charset="0"/>
                <a:ea typeface="+mn-ea"/>
                <a:cs typeface="Segoe UI" panose="020B0502040204020203" pitchFamily="34" charset="0"/>
              </a:rPr>
            </a:br>
            <a:r>
              <a:rPr lang="en-US" sz="12800" dirty="0">
                <a:solidFill>
                  <a:srgbClr val="002060"/>
                </a:solidFill>
                <a:latin typeface="Century Schoolbook" panose="02040604050505020304" pitchFamily="18" charset="0"/>
                <a:ea typeface="+mn-ea"/>
                <a:cs typeface="Segoe UI" panose="020B0502040204020203" pitchFamily="34" charset="0"/>
              </a:rPr>
              <a:t>Sheri Mahan, Executive Assistant,</a:t>
            </a:r>
            <a:br>
              <a:rPr lang="en-US" sz="12800" dirty="0">
                <a:solidFill>
                  <a:srgbClr val="002060"/>
                </a:solidFill>
                <a:latin typeface="Century Schoolbook" panose="02040604050505020304" pitchFamily="18" charset="0"/>
                <a:ea typeface="+mn-ea"/>
                <a:cs typeface="Segoe UI" panose="020B0502040204020203" pitchFamily="34" charset="0"/>
              </a:rPr>
            </a:br>
            <a:r>
              <a:rPr lang="en-US" sz="12800" dirty="0">
                <a:solidFill>
                  <a:srgbClr val="002060"/>
                </a:solidFill>
                <a:latin typeface="Century Schoolbook" panose="02040604050505020304" pitchFamily="18" charset="0"/>
                <a:ea typeface="+mn-ea"/>
                <a:cs typeface="Segoe UI" panose="020B0502040204020203" pitchFamily="34" charset="0"/>
                <a:hlinkClick r:id="rId3">
                  <a:extLst>
                    <a:ext uri="{A12FA001-AC4F-418D-AE19-62706E023703}">
                      <ahyp:hlinkClr xmlns:ahyp="http://schemas.microsoft.com/office/drawing/2018/hyperlinkcolor" xmlns="" val="tx"/>
                    </a:ext>
                  </a:extLst>
                </a:hlinkClick>
              </a:rPr>
              <a:t>SheriK.Mahan@ky.gov</a:t>
            </a:r>
            <a:endParaRPr lang="en-US" sz="12800" dirty="0">
              <a:solidFill>
                <a:srgbClr val="002060"/>
              </a:solidFill>
              <a:latin typeface="Century Schoolbook" panose="02040604050505020304" pitchFamily="18" charset="0"/>
              <a:ea typeface="+mn-ea"/>
              <a:cs typeface="Segoe UI" panose="020B0502040204020203" pitchFamily="34" charset="0"/>
            </a:endParaRPr>
          </a:p>
          <a:p>
            <a:pPr>
              <a:lnSpc>
                <a:spcPct val="170000"/>
              </a:lnSpc>
            </a:pPr>
            <a:r>
              <a:rPr lang="en-US" sz="12800" dirty="0">
                <a:solidFill>
                  <a:srgbClr val="002060"/>
                </a:solidFill>
                <a:latin typeface="Century Gothic" panose="020B0502020202020204" pitchFamily="34" charset="0"/>
                <a:ea typeface="+mn-ea"/>
                <a:cs typeface="Segoe UI" panose="020B0502040204020203" pitchFamily="34" charset="0"/>
              </a:rPr>
              <a:t/>
            </a:r>
            <a:br>
              <a:rPr lang="en-US" sz="12800" dirty="0">
                <a:solidFill>
                  <a:srgbClr val="002060"/>
                </a:solidFill>
                <a:latin typeface="Century Gothic" panose="020B0502020202020204" pitchFamily="34" charset="0"/>
                <a:ea typeface="+mn-ea"/>
                <a:cs typeface="Segoe UI" panose="020B0502040204020203" pitchFamily="34" charset="0"/>
              </a:rPr>
            </a:br>
            <a:endParaRPr lang="en-US" sz="12800" dirty="0">
              <a:solidFill>
                <a:srgbClr val="002060"/>
              </a:solidFill>
              <a:latin typeface="Century Gothic" panose="020B0502020202020204"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2F16CB6C-B968-3A17-5969-701764D4184E}"/>
              </a:ext>
            </a:extLst>
          </p:cNvPr>
          <p:cNvSpPr txBox="1"/>
          <p:nvPr/>
        </p:nvSpPr>
        <p:spPr>
          <a:xfrm>
            <a:off x="1716156" y="1125132"/>
            <a:ext cx="8759687" cy="584775"/>
          </a:xfrm>
          <a:prstGeom prst="rect">
            <a:avLst/>
          </a:prstGeom>
          <a:noFill/>
        </p:spPr>
        <p:txBody>
          <a:bodyPr wrap="square" rtlCol="0">
            <a:spAutoFit/>
          </a:bodyPr>
          <a:lstStyle/>
          <a:p>
            <a:pPr algn="ctr"/>
            <a:r>
              <a:rPr lang="en-US" sz="3200" b="1" u="sng" dirty="0">
                <a:solidFill>
                  <a:srgbClr val="002060"/>
                </a:solidFill>
                <a:latin typeface="Century Gothic" panose="020B0502020202020204" pitchFamily="34" charset="0"/>
              </a:rPr>
              <a:t>ARC &amp; DRA STAFF</a:t>
            </a:r>
          </a:p>
        </p:txBody>
      </p:sp>
      <p:grpSp>
        <p:nvGrpSpPr>
          <p:cNvPr id="12" name="Group 11">
            <a:extLst>
              <a:ext uri="{FF2B5EF4-FFF2-40B4-BE49-F238E27FC236}">
                <a16:creationId xmlns:a16="http://schemas.microsoft.com/office/drawing/2014/main" id="{8DC03B36-18B0-25FF-3D7A-77AC15D12A44}"/>
              </a:ext>
            </a:extLst>
          </p:cNvPr>
          <p:cNvGrpSpPr/>
          <p:nvPr/>
        </p:nvGrpSpPr>
        <p:grpSpPr>
          <a:xfrm>
            <a:off x="156468" y="210732"/>
            <a:ext cx="4114800" cy="762000"/>
            <a:chOff x="342900" y="152400"/>
            <a:chExt cx="4114800" cy="762000"/>
          </a:xfrm>
        </p:grpSpPr>
        <p:cxnSp>
          <p:nvCxnSpPr>
            <p:cNvPr id="13" name="Straight Connector 12">
              <a:extLst>
                <a:ext uri="{FF2B5EF4-FFF2-40B4-BE49-F238E27FC236}">
                  <a16:creationId xmlns:a16="http://schemas.microsoft.com/office/drawing/2014/main" id="{37C5CBCF-0EFD-5E35-27D3-D2E95D88EFA3}"/>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A3CEEF-1488-D088-0D36-C16A5612389E}"/>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699A6B7-2DC2-7B0F-DA3F-2156010DFA1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35855B-4885-DEF8-AA4E-610BF660B33A}"/>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EA8BFA-DCBA-D9DE-65EB-A43339C82963}"/>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6A1DF1-4EAA-49BB-919A-EF1A19D914DC}"/>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3862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C783A655-7333-4DC7-8E2B-410CAA50B3F9}"/>
              </a:ext>
            </a:extLst>
          </p:cNvPr>
          <p:cNvPicPr>
            <a:picLocks noChangeAspect="1"/>
          </p:cNvPicPr>
          <p:nvPr/>
        </p:nvPicPr>
        <p:blipFill>
          <a:blip r:embed="rId2">
            <a:alphaModFix amt="60000"/>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05300" y="1330098"/>
            <a:ext cx="3581400" cy="1722823"/>
          </a:xfrm>
          <a:prstGeom prst="rect">
            <a:avLst/>
          </a:prstGeom>
        </p:spPr>
      </p:pic>
      <p:sp>
        <p:nvSpPr>
          <p:cNvPr id="14" name="TextBox 13">
            <a:extLst>
              <a:ext uri="{FF2B5EF4-FFF2-40B4-BE49-F238E27FC236}">
                <a16:creationId xmlns:a16="http://schemas.microsoft.com/office/drawing/2014/main" id="{5C93CA3F-EF29-2BDF-2547-35EFA85AD0AC}"/>
              </a:ext>
            </a:extLst>
          </p:cNvPr>
          <p:cNvSpPr txBox="1"/>
          <p:nvPr/>
        </p:nvSpPr>
        <p:spPr>
          <a:xfrm>
            <a:off x="2785946" y="3429001"/>
            <a:ext cx="6620108" cy="1200329"/>
          </a:xfrm>
          <a:prstGeom prst="rect">
            <a:avLst/>
          </a:prstGeom>
          <a:noFill/>
        </p:spPr>
        <p:txBody>
          <a:bodyPr wrap="square" rtlCol="0">
            <a:spAutoFit/>
          </a:bodyPr>
          <a:lstStyle/>
          <a:p>
            <a:pPr algn="ctr"/>
            <a:r>
              <a:rPr lang="en-US" sz="2400" dirty="0">
                <a:solidFill>
                  <a:srgbClr val="002060"/>
                </a:solidFill>
                <a:latin typeface="Century Schoolbook" panose="02040604050505020304" pitchFamily="18" charset="0"/>
              </a:rPr>
              <a:t>100 Airport Road 3</a:t>
            </a:r>
            <a:r>
              <a:rPr lang="en-US" sz="2400" baseline="30000" dirty="0">
                <a:solidFill>
                  <a:srgbClr val="002060"/>
                </a:solidFill>
                <a:latin typeface="Century Schoolbook" panose="02040604050505020304" pitchFamily="18" charset="0"/>
              </a:rPr>
              <a:t>rd</a:t>
            </a:r>
            <a:r>
              <a:rPr lang="en-US" sz="2400" dirty="0">
                <a:solidFill>
                  <a:srgbClr val="002060"/>
                </a:solidFill>
                <a:latin typeface="Century Schoolbook" panose="02040604050505020304" pitchFamily="18" charset="0"/>
              </a:rPr>
              <a:t> Floor</a:t>
            </a:r>
          </a:p>
          <a:p>
            <a:pPr algn="ctr"/>
            <a:r>
              <a:rPr lang="en-US" sz="2400" dirty="0">
                <a:solidFill>
                  <a:srgbClr val="002060"/>
                </a:solidFill>
                <a:latin typeface="Century Schoolbook" panose="02040604050505020304" pitchFamily="18" charset="0"/>
              </a:rPr>
              <a:t>Frankfort KY, 40601</a:t>
            </a:r>
          </a:p>
          <a:p>
            <a:pPr algn="ctr"/>
            <a:r>
              <a:rPr lang="en-US" sz="2400" dirty="0">
                <a:solidFill>
                  <a:srgbClr val="002060"/>
                </a:solidFill>
                <a:latin typeface="Century Schoolbook" panose="02040604050505020304" pitchFamily="18" charset="0"/>
              </a:rPr>
              <a:t>502-573-232</a:t>
            </a:r>
          </a:p>
        </p:txBody>
      </p:sp>
      <p:sp>
        <p:nvSpPr>
          <p:cNvPr id="16" name="Title 1">
            <a:extLst>
              <a:ext uri="{FF2B5EF4-FFF2-40B4-BE49-F238E27FC236}">
                <a16:creationId xmlns:a16="http://schemas.microsoft.com/office/drawing/2014/main" id="{96884D78-B1CB-FF84-313A-AB2C03EC38A4}"/>
              </a:ext>
            </a:extLst>
          </p:cNvPr>
          <p:cNvSpPr txBox="1">
            <a:spLocks noChangeArrowheads="1"/>
          </p:cNvSpPr>
          <p:nvPr/>
        </p:nvSpPr>
        <p:spPr>
          <a:xfrm>
            <a:off x="2286000" y="5099162"/>
            <a:ext cx="7848600" cy="8230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2060"/>
                </a:solidFill>
                <a:latin typeface="Garamond" panose="02020404030301010803" pitchFamily="18" charset="0"/>
                <a:ea typeface="+mj-ea"/>
                <a:cs typeface="+mj-cs"/>
              </a:defRPr>
            </a:lvl1pPr>
          </a:lstStyle>
          <a:p>
            <a:pPr algn="ctr">
              <a:lnSpc>
                <a:spcPct val="100000"/>
              </a:lnSpc>
            </a:pPr>
            <a:r>
              <a:rPr lang="en-US" altLang="en-US" sz="4000" dirty="0">
                <a:latin typeface="Century Gothic" panose="020B0502020202020204" pitchFamily="34" charset="0"/>
              </a:rPr>
              <a:t>Website: </a:t>
            </a:r>
            <a:r>
              <a:rPr lang="en-US" altLang="en-US" sz="4000" u="sng" dirty="0">
                <a:solidFill>
                  <a:schemeClr val="accent5">
                    <a:lumMod val="75000"/>
                  </a:schemeClr>
                </a:solidFill>
                <a:latin typeface="Century Gothic" panose="020B0502020202020204" pitchFamily="34" charset="0"/>
              </a:rPr>
              <a:t>kydlgweb.ky.gov</a:t>
            </a:r>
          </a:p>
        </p:txBody>
      </p:sp>
      <p:grpSp>
        <p:nvGrpSpPr>
          <p:cNvPr id="6" name="Group 5">
            <a:extLst>
              <a:ext uri="{FF2B5EF4-FFF2-40B4-BE49-F238E27FC236}">
                <a16:creationId xmlns:a16="http://schemas.microsoft.com/office/drawing/2014/main" id="{9884A65A-EE01-6DD0-AF4A-8CC51D1CF6D9}"/>
              </a:ext>
            </a:extLst>
          </p:cNvPr>
          <p:cNvGrpSpPr/>
          <p:nvPr/>
        </p:nvGrpSpPr>
        <p:grpSpPr>
          <a:xfrm>
            <a:off x="194222" y="286637"/>
            <a:ext cx="4183555" cy="808545"/>
            <a:chOff x="342900" y="152400"/>
            <a:chExt cx="4114800" cy="762000"/>
          </a:xfrm>
        </p:grpSpPr>
        <p:cxnSp>
          <p:nvCxnSpPr>
            <p:cNvPr id="7" name="Straight Connector 6">
              <a:extLst>
                <a:ext uri="{FF2B5EF4-FFF2-40B4-BE49-F238E27FC236}">
                  <a16:creationId xmlns:a16="http://schemas.microsoft.com/office/drawing/2014/main" id="{CD65B160-07C3-3739-4386-51580A580EF6}"/>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F2A675-E1D6-39E1-CD21-E86C9F67F3B3}"/>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7F2A15-C5A8-E838-78DE-32C80F6DC986}"/>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F89A19-C6A1-83F6-5FDE-BDB4A8BE247B}"/>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983122-417C-680F-AB04-F13C86FF98DF}"/>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A8FC253-9510-0D73-5AC8-A4B71F18954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38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D8144F8-2CEB-4E9E-AB5D-C967D4FB8B8F}"/>
              </a:ext>
            </a:extLst>
          </p:cNvPr>
          <p:cNvCxnSpPr>
            <a:cxnSpLocks/>
          </p:cNvCxnSpPr>
          <p:nvPr/>
        </p:nvCxnSpPr>
        <p:spPr>
          <a:xfrm flipV="1">
            <a:off x="141935" y="133870"/>
            <a:ext cx="4114800" cy="11824"/>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636058-BF66-4A50-9E60-060623024307}"/>
              </a:ext>
            </a:extLst>
          </p:cNvPr>
          <p:cNvCxnSpPr>
            <a:cxnSpLocks/>
          </p:cNvCxnSpPr>
          <p:nvPr/>
        </p:nvCxnSpPr>
        <p:spPr>
          <a:xfrm>
            <a:off x="141935" y="286269"/>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F42BEA-F4A3-4229-9BB5-0A7F4EEC0BD7}"/>
              </a:ext>
            </a:extLst>
          </p:cNvPr>
          <p:cNvCxnSpPr>
            <a:cxnSpLocks/>
          </p:cNvCxnSpPr>
          <p:nvPr/>
        </p:nvCxnSpPr>
        <p:spPr>
          <a:xfrm>
            <a:off x="141935" y="438669"/>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7F2595-F33C-4B3A-ABD0-CE6099B724CE}"/>
              </a:ext>
            </a:extLst>
          </p:cNvPr>
          <p:cNvCxnSpPr>
            <a:cxnSpLocks/>
          </p:cNvCxnSpPr>
          <p:nvPr/>
        </p:nvCxnSpPr>
        <p:spPr>
          <a:xfrm>
            <a:off x="141935" y="591069"/>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79FF53-D2D6-4F39-B2E7-C66FAA4BD627}"/>
              </a:ext>
            </a:extLst>
          </p:cNvPr>
          <p:cNvCxnSpPr>
            <a:cxnSpLocks/>
          </p:cNvCxnSpPr>
          <p:nvPr/>
        </p:nvCxnSpPr>
        <p:spPr>
          <a:xfrm>
            <a:off x="141935" y="743469"/>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86EB30-2695-40F2-8FDE-C06EDFE1EC83}"/>
              </a:ext>
            </a:extLst>
          </p:cNvPr>
          <p:cNvCxnSpPr>
            <a:cxnSpLocks/>
          </p:cNvCxnSpPr>
          <p:nvPr/>
        </p:nvCxnSpPr>
        <p:spPr>
          <a:xfrm>
            <a:off x="141935" y="895869"/>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1024A77-7452-DB00-E49A-6F335E99AB01}"/>
              </a:ext>
            </a:extLst>
          </p:cNvPr>
          <p:cNvSpPr>
            <a:spLocks noGrp="1"/>
          </p:cNvSpPr>
          <p:nvPr>
            <p:ph idx="1"/>
          </p:nvPr>
        </p:nvSpPr>
        <p:spPr>
          <a:xfrm>
            <a:off x="1775766" y="1390620"/>
            <a:ext cx="8800513" cy="4285330"/>
          </a:xfrm>
        </p:spPr>
        <p:txBody>
          <a:bodyPr>
            <a:normAutofit/>
          </a:bodyPr>
          <a:lstStyle/>
          <a:p>
            <a:pPr marL="0" indent="0">
              <a:lnSpc>
                <a:spcPct val="100000"/>
              </a:lnSpc>
              <a:buNone/>
            </a:pPr>
            <a:endParaRPr lang="en-US" sz="1400" b="1" dirty="0">
              <a:solidFill>
                <a:srgbClr val="002060"/>
              </a:solidFill>
              <a:latin typeface="Century Schoolbook" panose="02040604050505020304" pitchFamily="18" charset="0"/>
            </a:endParaRPr>
          </a:p>
          <a:p>
            <a:pPr marL="0" indent="0">
              <a:buNone/>
            </a:pPr>
            <a:endParaRPr lang="en-US" sz="1400" b="1" dirty="0">
              <a:solidFill>
                <a:srgbClr val="002060"/>
              </a:solidFill>
              <a:latin typeface="Century Schoolbook" panose="02040604050505020304" pitchFamily="18" charset="0"/>
            </a:endParaRPr>
          </a:p>
          <a:p>
            <a:endParaRPr lang="en-US" sz="1400" b="1" dirty="0">
              <a:solidFill>
                <a:srgbClr val="002060"/>
              </a:solidFill>
              <a:latin typeface="Century Schoolbook" panose="02040604050505020304" pitchFamily="18" charset="0"/>
            </a:endParaRPr>
          </a:p>
          <a:p>
            <a:endParaRPr lang="en-US" sz="1400" b="1" dirty="0">
              <a:solidFill>
                <a:srgbClr val="002060"/>
              </a:solidFill>
              <a:latin typeface="Century Schoolbook" panose="02040604050505020304" pitchFamily="18" charset="0"/>
            </a:endParaRPr>
          </a:p>
        </p:txBody>
      </p:sp>
      <p:sp>
        <p:nvSpPr>
          <p:cNvPr id="12" name="TextBox 11">
            <a:extLst>
              <a:ext uri="{FF2B5EF4-FFF2-40B4-BE49-F238E27FC236}">
                <a16:creationId xmlns:a16="http://schemas.microsoft.com/office/drawing/2014/main" id="{9FD6B55C-70BB-4E21-8B54-1F485B00E333}"/>
              </a:ext>
            </a:extLst>
          </p:cNvPr>
          <p:cNvSpPr txBox="1"/>
          <p:nvPr/>
        </p:nvSpPr>
        <p:spPr>
          <a:xfrm>
            <a:off x="827735" y="2325903"/>
            <a:ext cx="9052278" cy="4093428"/>
          </a:xfrm>
          <a:prstGeom prst="rect">
            <a:avLst/>
          </a:prstGeom>
          <a:noFill/>
        </p:spPr>
        <p:txBody>
          <a:bodyPr wrap="square" numCol="2">
            <a:spAutoFit/>
          </a:bodyPr>
          <a:lstStyle/>
          <a:p>
            <a:pPr marL="342900" indent="-342900">
              <a:buFont typeface="Arial" panose="020B0604020202020204" pitchFamily="34" charset="0"/>
              <a:buChar char="•"/>
            </a:pPr>
            <a:r>
              <a:rPr lang="en-US" sz="2000" b="1" dirty="0">
                <a:solidFill>
                  <a:srgbClr val="002060"/>
                </a:solidFill>
                <a:latin typeface="Century Schoolbook" panose="02040604050505020304" pitchFamily="18" charset="0"/>
              </a:rPr>
              <a:t>Public Services </a:t>
            </a:r>
          </a:p>
          <a:p>
            <a:pPr marL="800100" lvl="1" indent="-342900">
              <a:buFont typeface="Courier New" panose="02070309020205020404" pitchFamily="49" charset="0"/>
              <a:buChar char="o"/>
            </a:pPr>
            <a:r>
              <a:rPr lang="en-US" sz="2000" dirty="0">
                <a:solidFill>
                  <a:srgbClr val="002060"/>
                </a:solidFill>
                <a:latin typeface="Century Schoolbook" panose="02040604050505020304" pitchFamily="18" charset="0"/>
              </a:rPr>
              <a:t>Recovery KY </a:t>
            </a:r>
            <a:endParaRPr lang="en-US" sz="1600" i="1" dirty="0">
              <a:solidFill>
                <a:srgbClr val="6A8AA1"/>
              </a:solidFill>
              <a:latin typeface="Century Schoolbook" panose="02040604050505020304" pitchFamily="18" charset="0"/>
            </a:endParaRPr>
          </a:p>
          <a:p>
            <a:pPr marL="1257300" lvl="2" indent="-342900">
              <a:buFont typeface="Wingdings" panose="05000000000000000000" pitchFamily="2" charset="2"/>
              <a:buChar char="q"/>
            </a:pPr>
            <a:r>
              <a:rPr lang="en-US" sz="2000" dirty="0">
                <a:solidFill>
                  <a:srgbClr val="002060"/>
                </a:solidFill>
                <a:latin typeface="Century Schoolbook" panose="02040604050505020304" pitchFamily="18" charset="0"/>
              </a:rPr>
              <a:t>Provide operational financing</a:t>
            </a:r>
          </a:p>
          <a:p>
            <a:pPr marL="800100" lvl="1" indent="-342900">
              <a:buFont typeface="Courier New" panose="02070309020205020404" pitchFamily="49" charset="0"/>
              <a:buChar char="o"/>
            </a:pPr>
            <a:r>
              <a:rPr lang="en-US" sz="2000" dirty="0">
                <a:solidFill>
                  <a:srgbClr val="002060"/>
                </a:solidFill>
                <a:latin typeface="Century Schoolbook" panose="02040604050505020304" pitchFamily="18" charset="0"/>
              </a:rPr>
              <a:t>Recovery Housing </a:t>
            </a:r>
            <a:endParaRPr lang="en-US" sz="1600" i="1" dirty="0">
              <a:solidFill>
                <a:srgbClr val="6A8AA1"/>
              </a:solidFill>
              <a:latin typeface="Century Schoolbook" panose="02040604050505020304" pitchFamily="18" charset="0"/>
            </a:endParaRPr>
          </a:p>
          <a:p>
            <a:pPr marL="1257300" lvl="2" indent="-342900">
              <a:buFont typeface="Wingdings" panose="05000000000000000000" pitchFamily="2" charset="2"/>
              <a:buChar char="q"/>
            </a:pPr>
            <a:r>
              <a:rPr lang="en-US" sz="2000" dirty="0">
                <a:solidFill>
                  <a:srgbClr val="002060"/>
                </a:solidFill>
                <a:latin typeface="Century Schoolbook" panose="02040604050505020304" pitchFamily="18" charset="0"/>
              </a:rPr>
              <a:t>Rehab &amp; reconstruction, rent, lease, utilities </a:t>
            </a:r>
          </a:p>
          <a:p>
            <a:pPr marL="342900" indent="-342900">
              <a:buFont typeface="Arial" panose="020B0604020202020204" pitchFamily="34" charset="0"/>
              <a:buChar char="•"/>
            </a:pPr>
            <a:r>
              <a:rPr lang="en-US" sz="2000" b="1" dirty="0">
                <a:solidFill>
                  <a:srgbClr val="002060"/>
                </a:solidFill>
                <a:latin typeface="Century Schoolbook" panose="02040604050505020304" pitchFamily="18" charset="0"/>
              </a:rPr>
              <a:t>Public Facilities </a:t>
            </a:r>
            <a:endParaRPr lang="en-US" sz="1600" b="1" i="1" dirty="0">
              <a:solidFill>
                <a:srgbClr val="6A8AA1"/>
              </a:solidFill>
              <a:latin typeface="Century Schoolbook" panose="02040604050505020304" pitchFamily="18" charset="0"/>
            </a:endParaRPr>
          </a:p>
          <a:p>
            <a:pPr marL="800100" lvl="1" indent="-342900">
              <a:buFont typeface="Courier New" panose="02070309020205020404" pitchFamily="49" charset="0"/>
              <a:buChar char="o"/>
            </a:pPr>
            <a:r>
              <a:rPr lang="en-US" sz="2000" dirty="0">
                <a:solidFill>
                  <a:srgbClr val="002060"/>
                </a:solidFill>
                <a:latin typeface="Century Schoolbook" panose="02040604050505020304" pitchFamily="18" charset="0"/>
              </a:rPr>
              <a:t>Installation/rehab of water lines, water storage water/sewer upgrades, stormwater separation, lead pipe elimination</a:t>
            </a:r>
          </a:p>
          <a:p>
            <a:pPr marL="342900" indent="-342900">
              <a:buFont typeface="Arial" panose="020B0604020202020204" pitchFamily="34" charset="0"/>
              <a:buChar char="•"/>
            </a:pPr>
            <a:r>
              <a:rPr lang="en-US" sz="2000" b="1" dirty="0">
                <a:solidFill>
                  <a:srgbClr val="002060"/>
                </a:solidFill>
                <a:latin typeface="Century Schoolbook" panose="02040604050505020304" pitchFamily="18" charset="0"/>
              </a:rPr>
              <a:t>Economic Development </a:t>
            </a:r>
            <a:endParaRPr lang="en-US" sz="1600" b="1" i="1" dirty="0">
              <a:solidFill>
                <a:srgbClr val="6A8AA1"/>
              </a:solidFill>
              <a:latin typeface="Century Schoolbook" panose="02040604050505020304" pitchFamily="18" charset="0"/>
            </a:endParaRPr>
          </a:p>
          <a:p>
            <a:pPr marL="800100" lvl="1" indent="-342900">
              <a:buFont typeface="Courier New" panose="02070309020205020404" pitchFamily="49" charset="0"/>
              <a:buChar char="o"/>
            </a:pPr>
            <a:r>
              <a:rPr lang="en-US" sz="2000" dirty="0">
                <a:solidFill>
                  <a:srgbClr val="002060"/>
                </a:solidFill>
                <a:latin typeface="Century Schoolbook" panose="02040604050505020304" pitchFamily="18" charset="0"/>
              </a:rPr>
              <a:t>Creation/retention of jobs</a:t>
            </a:r>
          </a:p>
          <a:p>
            <a:pPr marL="342900" indent="-342900">
              <a:buFont typeface="Arial" panose="020B0604020202020204" pitchFamily="34" charset="0"/>
              <a:buChar char="•"/>
            </a:pPr>
            <a:r>
              <a:rPr lang="en-US" sz="2000" b="1" dirty="0">
                <a:solidFill>
                  <a:srgbClr val="002060"/>
                </a:solidFill>
                <a:latin typeface="Century Schoolbook" panose="02040604050505020304" pitchFamily="18" charset="0"/>
              </a:rPr>
              <a:t>Community Projects </a:t>
            </a:r>
            <a:endParaRPr lang="en-US" sz="1600" b="1" i="1" dirty="0">
              <a:solidFill>
                <a:srgbClr val="6A8AA1"/>
              </a:solidFill>
              <a:latin typeface="Century Schoolbook" panose="02040604050505020304" pitchFamily="18" charset="0"/>
            </a:endParaRPr>
          </a:p>
          <a:p>
            <a:pPr marL="800100" lvl="1" indent="-342900">
              <a:buFont typeface="Courier New" panose="02070309020205020404" pitchFamily="49" charset="0"/>
              <a:buChar char="o"/>
            </a:pPr>
            <a:r>
              <a:rPr lang="en-US" sz="2000" dirty="0">
                <a:solidFill>
                  <a:srgbClr val="002060"/>
                </a:solidFill>
                <a:latin typeface="Century Schoolbook" panose="02040604050505020304" pitchFamily="18" charset="0"/>
              </a:rPr>
              <a:t>Senior/community centers, public libraries, volunteer fire departments, health departments</a:t>
            </a:r>
          </a:p>
          <a:p>
            <a:pPr marL="342900" indent="-342900">
              <a:buFont typeface="Arial" panose="020B0604020202020204" pitchFamily="34" charset="0"/>
              <a:buChar char="•"/>
            </a:pPr>
            <a:r>
              <a:rPr lang="en-US" sz="2000" b="1" dirty="0">
                <a:solidFill>
                  <a:srgbClr val="002060"/>
                </a:solidFill>
                <a:latin typeface="Century Schoolbook" panose="02040604050505020304" pitchFamily="18" charset="0"/>
              </a:rPr>
              <a:t>Housing </a:t>
            </a:r>
            <a:endParaRPr lang="en-US" sz="1600" b="1" i="1" dirty="0">
              <a:solidFill>
                <a:srgbClr val="6A8AA1"/>
              </a:solidFill>
              <a:latin typeface="Century Schoolbook" panose="02040604050505020304" pitchFamily="18" charset="0"/>
            </a:endParaRPr>
          </a:p>
          <a:p>
            <a:pPr marL="800100" lvl="1" indent="-342900">
              <a:buFont typeface="Courier New" panose="02070309020205020404" pitchFamily="49" charset="0"/>
              <a:buChar char="o"/>
            </a:pPr>
            <a:r>
              <a:rPr lang="en-US" sz="2000" dirty="0">
                <a:solidFill>
                  <a:srgbClr val="002060"/>
                </a:solidFill>
                <a:latin typeface="Century Schoolbook" panose="02040604050505020304" pitchFamily="18" charset="0"/>
              </a:rPr>
              <a:t>Rehab of homes, relocation of households, acquisition of dilapidated structures</a:t>
            </a:r>
          </a:p>
          <a:p>
            <a:pPr marL="800100" lvl="1" indent="-342900">
              <a:buFont typeface="Courier New" panose="02070309020205020404" pitchFamily="49" charset="0"/>
              <a:buChar char="o"/>
            </a:pPr>
            <a:r>
              <a:rPr lang="en-US" sz="2000" dirty="0">
                <a:solidFill>
                  <a:srgbClr val="002060"/>
                </a:solidFill>
                <a:latin typeface="Century Schoolbook" panose="02040604050505020304" pitchFamily="18" charset="0"/>
              </a:rPr>
              <a:t>Conversion of vacant buildings to low-income apartments</a:t>
            </a:r>
            <a:endParaRPr lang="en-US" sz="2000" dirty="0"/>
          </a:p>
        </p:txBody>
      </p:sp>
      <p:sp>
        <p:nvSpPr>
          <p:cNvPr id="15" name="TextBox 14">
            <a:extLst>
              <a:ext uri="{FF2B5EF4-FFF2-40B4-BE49-F238E27FC236}">
                <a16:creationId xmlns:a16="http://schemas.microsoft.com/office/drawing/2014/main" id="{137A636A-49B6-4D65-9075-E4DD9E67F486}"/>
              </a:ext>
            </a:extLst>
          </p:cNvPr>
          <p:cNvSpPr txBox="1"/>
          <p:nvPr/>
        </p:nvSpPr>
        <p:spPr>
          <a:xfrm>
            <a:off x="1058944" y="494528"/>
            <a:ext cx="9517335" cy="1692771"/>
          </a:xfrm>
          <a:prstGeom prst="rect">
            <a:avLst/>
          </a:prstGeom>
          <a:noFill/>
        </p:spPr>
        <p:txBody>
          <a:bodyPr wrap="square">
            <a:spAutoFit/>
          </a:bodyPr>
          <a:lstStyle/>
          <a:p>
            <a:pPr algn="ctr"/>
            <a:r>
              <a:rPr lang="en-US" sz="3200" b="1" u="sng" dirty="0">
                <a:solidFill>
                  <a:srgbClr val="002060"/>
                </a:solidFill>
                <a:latin typeface="Century Gothic" panose="020B0502020202020204" pitchFamily="34" charset="0"/>
              </a:rPr>
              <a:t/>
            </a:r>
            <a:br>
              <a:rPr lang="en-US" sz="3200" b="1" u="sng" dirty="0">
                <a:solidFill>
                  <a:srgbClr val="002060"/>
                </a:solidFill>
                <a:latin typeface="Century Gothic" panose="020B0502020202020204" pitchFamily="34" charset="0"/>
              </a:rPr>
            </a:br>
            <a:r>
              <a:rPr lang="en-US" sz="3600" b="1" u="sng" dirty="0">
                <a:solidFill>
                  <a:srgbClr val="002060"/>
                </a:solidFill>
                <a:latin typeface="Century Gothic" panose="020B0502020202020204" pitchFamily="34" charset="0"/>
              </a:rPr>
              <a:t>Community Development Block Grants (CDBG)</a:t>
            </a:r>
          </a:p>
        </p:txBody>
      </p:sp>
    </p:spTree>
    <p:extLst>
      <p:ext uri="{BB962C8B-B14F-4D97-AF65-F5344CB8AC3E}">
        <p14:creationId xmlns:p14="http://schemas.microsoft.com/office/powerpoint/2010/main" val="348568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BE06F6C-3D75-4387-9DB3-FF08C9B59CFC}"/>
              </a:ext>
            </a:extLst>
          </p:cNvPr>
          <p:cNvSpPr txBox="1">
            <a:spLocks/>
          </p:cNvSpPr>
          <p:nvPr/>
        </p:nvSpPr>
        <p:spPr>
          <a:xfrm>
            <a:off x="3177822" y="609599"/>
            <a:ext cx="7196462" cy="7159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u="sng" dirty="0">
              <a:solidFill>
                <a:srgbClr val="002060"/>
              </a:solidFill>
              <a:latin typeface="Century Schoolbook" panose="02040604050505020304" pitchFamily="18" charset="0"/>
            </a:endParaRPr>
          </a:p>
        </p:txBody>
      </p:sp>
      <p:sp>
        <p:nvSpPr>
          <p:cNvPr id="13" name="Content Placeholder 2">
            <a:extLst>
              <a:ext uri="{FF2B5EF4-FFF2-40B4-BE49-F238E27FC236}">
                <a16:creationId xmlns:a16="http://schemas.microsoft.com/office/drawing/2014/main" id="{D0649A70-A6DA-454D-A7A3-976C3771D38D}"/>
              </a:ext>
            </a:extLst>
          </p:cNvPr>
          <p:cNvSpPr txBox="1">
            <a:spLocks/>
          </p:cNvSpPr>
          <p:nvPr/>
        </p:nvSpPr>
        <p:spPr>
          <a:xfrm>
            <a:off x="457200" y="1325561"/>
            <a:ext cx="8229600" cy="50291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grpSp>
        <p:nvGrpSpPr>
          <p:cNvPr id="11" name="Group 10">
            <a:extLst>
              <a:ext uri="{FF2B5EF4-FFF2-40B4-BE49-F238E27FC236}">
                <a16:creationId xmlns:a16="http://schemas.microsoft.com/office/drawing/2014/main" id="{E8A2D576-E76B-D195-4686-DBAFF1E2694D}"/>
              </a:ext>
            </a:extLst>
          </p:cNvPr>
          <p:cNvGrpSpPr/>
          <p:nvPr/>
        </p:nvGrpSpPr>
        <p:grpSpPr>
          <a:xfrm>
            <a:off x="156469" y="214544"/>
            <a:ext cx="4114800" cy="762000"/>
            <a:chOff x="342900" y="152400"/>
            <a:chExt cx="4114800" cy="762000"/>
          </a:xfrm>
        </p:grpSpPr>
        <p:cxnSp>
          <p:nvCxnSpPr>
            <p:cNvPr id="14" name="Straight Connector 13">
              <a:extLst>
                <a:ext uri="{FF2B5EF4-FFF2-40B4-BE49-F238E27FC236}">
                  <a16:creationId xmlns:a16="http://schemas.microsoft.com/office/drawing/2014/main" id="{04F3F299-C26C-D7B5-8052-377A6A83899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D29337-02FD-C963-972F-98472CA7AF43}"/>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E736BF4-88A9-AC86-5FC2-95AC94957FE2}"/>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95CBD0C-66C7-1E80-8EE7-CB5DE4BAEE08}"/>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EE8311-0370-2FDF-1D57-EF6B72A930E5}"/>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2FB368-CB57-4CDB-A83E-82884FE3EDE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821" y="1513647"/>
            <a:ext cx="5131677" cy="5029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496C4083-29AF-9D37-337C-1DC59E2A3F4E}"/>
              </a:ext>
            </a:extLst>
          </p:cNvPr>
          <p:cNvSpPr txBox="1"/>
          <p:nvPr/>
        </p:nvSpPr>
        <p:spPr>
          <a:xfrm>
            <a:off x="1806222" y="761999"/>
            <a:ext cx="7723573" cy="584775"/>
          </a:xfrm>
          <a:prstGeom prst="rect">
            <a:avLst/>
          </a:prstGeom>
          <a:noFill/>
        </p:spPr>
        <p:txBody>
          <a:bodyPr wrap="square" rtlCol="0">
            <a:spAutoFit/>
          </a:bodyPr>
          <a:lstStyle/>
          <a:p>
            <a:pPr algn="ctr"/>
            <a:r>
              <a:rPr lang="en-US" sz="3200" b="1" u="sng" dirty="0">
                <a:solidFill>
                  <a:srgbClr val="002060"/>
                </a:solidFill>
                <a:latin typeface="Century Gothic" panose="020B0502020202020204" pitchFamily="34" charset="0"/>
              </a:rPr>
              <a:t>CDBG Application Process</a:t>
            </a:r>
          </a:p>
        </p:txBody>
      </p:sp>
    </p:spTree>
    <p:extLst>
      <p:ext uri="{BB962C8B-B14F-4D97-AF65-F5344CB8AC3E}">
        <p14:creationId xmlns:p14="http://schemas.microsoft.com/office/powerpoint/2010/main" val="4268548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179" y="1198485"/>
            <a:ext cx="10515600" cy="4682971"/>
          </a:xfrm>
        </p:spPr>
        <p:txBody>
          <a:bodyPr/>
          <a:lstStyle/>
          <a:p>
            <a:pPr marL="0" indent="0" algn="ctr">
              <a:lnSpc>
                <a:spcPct val="95000"/>
              </a:lnSpc>
              <a:buNone/>
            </a:pPr>
            <a:r>
              <a:rPr lang="en-US" altLang="en-US" sz="4000" b="1" u="sng" dirty="0">
                <a:solidFill>
                  <a:srgbClr val="002060"/>
                </a:solidFill>
                <a:latin typeface="Century Gothic" panose="020B0502020202020204" pitchFamily="34" charset="0"/>
                <a:cs typeface="Times New Roman" panose="02020603050405020304" pitchFamily="18" charset="0"/>
              </a:rPr>
              <a:t>National Objectives</a:t>
            </a:r>
          </a:p>
          <a:p>
            <a:pPr marL="0" indent="0" algn="ctr">
              <a:lnSpc>
                <a:spcPct val="95000"/>
              </a:lnSpc>
              <a:buNone/>
            </a:pPr>
            <a:endParaRPr lang="en-US" altLang="en-US" sz="2400" b="1" u="sng" dirty="0">
              <a:solidFill>
                <a:srgbClr val="002060"/>
              </a:solidFill>
              <a:latin typeface="Century Schoolbook" panose="02040604050505020304" pitchFamily="18" charset="0"/>
              <a:cs typeface="Times New Roman" panose="02020603050405020304" pitchFamily="18" charset="0"/>
            </a:endParaRPr>
          </a:p>
          <a:p>
            <a:pPr marL="0" indent="0">
              <a:buClr>
                <a:schemeClr val="accent5">
                  <a:lumMod val="50000"/>
                </a:schemeClr>
              </a:buClr>
              <a:buNone/>
            </a:pPr>
            <a:r>
              <a:rPr lang="en-US" altLang="en-US" dirty="0">
                <a:solidFill>
                  <a:srgbClr val="002060"/>
                </a:solidFill>
                <a:latin typeface="Century Schoolbook" panose="02040604050505020304" pitchFamily="18" charset="0"/>
                <a:cs typeface="Times New Roman" panose="02020603050405020304" pitchFamily="18" charset="0"/>
              </a:rPr>
              <a:t>Each project activity must meet one of three (3) federally mandated national objectives</a:t>
            </a:r>
          </a:p>
          <a:p>
            <a:pPr lvl="1">
              <a:lnSpc>
                <a:spcPct val="150000"/>
              </a:lnSpc>
            </a:pPr>
            <a:r>
              <a:rPr lang="en-US" altLang="en-US" sz="2800" dirty="0">
                <a:solidFill>
                  <a:srgbClr val="002060"/>
                </a:solidFill>
                <a:latin typeface="Century Schoolbook" panose="02040604050505020304" pitchFamily="18" charset="0"/>
                <a:cs typeface="Times New Roman" panose="02020603050405020304" pitchFamily="18" charset="0"/>
              </a:rPr>
              <a:t>Benefit to low and moderate income (LMI) persons</a:t>
            </a:r>
          </a:p>
          <a:p>
            <a:pPr lvl="1">
              <a:lnSpc>
                <a:spcPct val="150000"/>
              </a:lnSpc>
            </a:pPr>
            <a:r>
              <a:rPr lang="en-US" altLang="en-US" sz="2800" dirty="0">
                <a:solidFill>
                  <a:srgbClr val="002060"/>
                </a:solidFill>
                <a:latin typeface="Century Schoolbook" panose="02040604050505020304" pitchFamily="18" charset="0"/>
                <a:cs typeface="Times New Roman" panose="02020603050405020304" pitchFamily="18" charset="0"/>
              </a:rPr>
              <a:t>Prevention or elimination of slums or blight</a:t>
            </a:r>
          </a:p>
          <a:p>
            <a:pPr lvl="1">
              <a:lnSpc>
                <a:spcPct val="150000"/>
              </a:lnSpc>
            </a:pPr>
            <a:r>
              <a:rPr lang="en-US" altLang="en-US" sz="2800" dirty="0">
                <a:solidFill>
                  <a:srgbClr val="002060"/>
                </a:solidFill>
                <a:latin typeface="Century Schoolbook" panose="02040604050505020304" pitchFamily="18" charset="0"/>
                <a:cs typeface="Times New Roman" panose="02020603050405020304" pitchFamily="18" charset="0"/>
              </a:rPr>
              <a:t>Urgent Need</a:t>
            </a:r>
          </a:p>
          <a:p>
            <a:endParaRPr lang="en-US" dirty="0"/>
          </a:p>
        </p:txBody>
      </p:sp>
      <p:grpSp>
        <p:nvGrpSpPr>
          <p:cNvPr id="6" name="Group 5">
            <a:extLst>
              <a:ext uri="{FF2B5EF4-FFF2-40B4-BE49-F238E27FC236}">
                <a16:creationId xmlns:a16="http://schemas.microsoft.com/office/drawing/2014/main" id="{BF1150A9-3525-1997-920B-78B798564B80}"/>
              </a:ext>
            </a:extLst>
          </p:cNvPr>
          <p:cNvGrpSpPr/>
          <p:nvPr/>
        </p:nvGrpSpPr>
        <p:grpSpPr>
          <a:xfrm>
            <a:off x="156469" y="214544"/>
            <a:ext cx="4114800" cy="762000"/>
            <a:chOff x="342900" y="152400"/>
            <a:chExt cx="4114800" cy="762000"/>
          </a:xfrm>
        </p:grpSpPr>
        <p:cxnSp>
          <p:nvCxnSpPr>
            <p:cNvPr id="7" name="Straight Connector 6">
              <a:extLst>
                <a:ext uri="{FF2B5EF4-FFF2-40B4-BE49-F238E27FC236}">
                  <a16:creationId xmlns:a16="http://schemas.microsoft.com/office/drawing/2014/main" id="{4301F6EC-2A29-C7E1-65AE-3A972934C192}"/>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70182B4-F8B8-A7BE-B4DD-FF42469F62E9}"/>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00DEAA-16E2-B2F4-D9D5-3EA9D3115334}"/>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1302EA5-2EEA-05B1-4B68-D0166893D12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D3F94BE-8B20-E398-B6AC-21400BB3B5A9}"/>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CDD605-A027-8377-5047-B2912FCC8066}"/>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732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BE06F6C-3D75-4387-9DB3-FF08C9B59CFC}"/>
              </a:ext>
            </a:extLst>
          </p:cNvPr>
          <p:cNvSpPr txBox="1">
            <a:spLocks/>
          </p:cNvSpPr>
          <p:nvPr/>
        </p:nvSpPr>
        <p:spPr>
          <a:xfrm>
            <a:off x="3177822" y="609599"/>
            <a:ext cx="7196462" cy="7159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u="sng" dirty="0">
              <a:solidFill>
                <a:srgbClr val="002060"/>
              </a:solidFill>
              <a:latin typeface="Century Schoolbook" panose="02040604050505020304" pitchFamily="18" charset="0"/>
            </a:endParaRPr>
          </a:p>
        </p:txBody>
      </p:sp>
      <p:sp>
        <p:nvSpPr>
          <p:cNvPr id="13" name="Content Placeholder 2">
            <a:extLst>
              <a:ext uri="{FF2B5EF4-FFF2-40B4-BE49-F238E27FC236}">
                <a16:creationId xmlns:a16="http://schemas.microsoft.com/office/drawing/2014/main" id="{D0649A70-A6DA-454D-A7A3-976C3771D38D}"/>
              </a:ext>
            </a:extLst>
          </p:cNvPr>
          <p:cNvSpPr txBox="1">
            <a:spLocks/>
          </p:cNvSpPr>
          <p:nvPr/>
        </p:nvSpPr>
        <p:spPr>
          <a:xfrm>
            <a:off x="457200" y="1325561"/>
            <a:ext cx="8229600" cy="50291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grpSp>
        <p:nvGrpSpPr>
          <p:cNvPr id="11" name="Group 10">
            <a:extLst>
              <a:ext uri="{FF2B5EF4-FFF2-40B4-BE49-F238E27FC236}">
                <a16:creationId xmlns:a16="http://schemas.microsoft.com/office/drawing/2014/main" id="{E8A2D576-E76B-D195-4686-DBAFF1E2694D}"/>
              </a:ext>
            </a:extLst>
          </p:cNvPr>
          <p:cNvGrpSpPr/>
          <p:nvPr/>
        </p:nvGrpSpPr>
        <p:grpSpPr>
          <a:xfrm>
            <a:off x="156469" y="214544"/>
            <a:ext cx="4114800" cy="762000"/>
            <a:chOff x="342900" y="152400"/>
            <a:chExt cx="4114800" cy="762000"/>
          </a:xfrm>
        </p:grpSpPr>
        <p:cxnSp>
          <p:nvCxnSpPr>
            <p:cNvPr id="14" name="Straight Connector 13">
              <a:extLst>
                <a:ext uri="{FF2B5EF4-FFF2-40B4-BE49-F238E27FC236}">
                  <a16:creationId xmlns:a16="http://schemas.microsoft.com/office/drawing/2014/main" id="{04F3F299-C26C-D7B5-8052-377A6A83899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D29337-02FD-C963-972F-98472CA7AF43}"/>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E736BF4-88A9-AC86-5FC2-95AC94957FE2}"/>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95CBD0C-66C7-1E80-8EE7-CB5DE4BAEE08}"/>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EE8311-0370-2FDF-1D57-EF6B72A930E5}"/>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2FB368-CB57-4CDB-A83E-82884FE3EDE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810327" y="1053373"/>
            <a:ext cx="7670763" cy="1015663"/>
          </a:xfrm>
          <a:prstGeom prst="rect">
            <a:avLst/>
          </a:prstGeom>
        </p:spPr>
        <p:txBody>
          <a:bodyPr wrap="square">
            <a:spAutoFit/>
          </a:bodyPr>
          <a:lstStyle/>
          <a:p>
            <a:pPr algn="ctr"/>
            <a:r>
              <a:rPr lang="en-US" sz="2000" b="1" u="sng" dirty="0">
                <a:solidFill>
                  <a:srgbClr val="002060"/>
                </a:solidFill>
                <a:latin typeface="Century Gothic" panose="020B0502020202020204" pitchFamily="34" charset="0"/>
              </a:rPr>
              <a:t> </a:t>
            </a:r>
          </a:p>
          <a:p>
            <a:pPr algn="ctr"/>
            <a:r>
              <a:rPr lang="en-US" sz="4000" b="1" u="sng" dirty="0">
                <a:solidFill>
                  <a:srgbClr val="002060"/>
                </a:solidFill>
                <a:latin typeface="Century Gothic" panose="020B0502020202020204" pitchFamily="34" charset="0"/>
              </a:rPr>
              <a:t>Acceptance of Applications</a:t>
            </a:r>
            <a:endParaRPr lang="en-US" sz="3200" dirty="0">
              <a:latin typeface="Century Gothic" panose="020B0502020202020204" pitchFamily="34" charset="0"/>
            </a:endParaRPr>
          </a:p>
        </p:txBody>
      </p:sp>
      <p:sp>
        <p:nvSpPr>
          <p:cNvPr id="5" name="Rectangle 4"/>
          <p:cNvSpPr/>
          <p:nvPr/>
        </p:nvSpPr>
        <p:spPr>
          <a:xfrm>
            <a:off x="257452" y="2339705"/>
            <a:ext cx="11477348" cy="2605842"/>
          </a:xfrm>
          <a:prstGeom prst="rect">
            <a:avLst/>
          </a:prstGeom>
        </p:spPr>
        <p:txBody>
          <a:bodyPr wrap="square">
            <a:spAutoFit/>
          </a:bodyPr>
          <a:lstStyle/>
          <a:p>
            <a:pPr algn="ctr">
              <a:spcAft>
                <a:spcPts val="1350"/>
              </a:spcAft>
              <a:buNone/>
            </a:pPr>
            <a:r>
              <a:rPr lang="en-US" sz="2800" dirty="0">
                <a:solidFill>
                  <a:srgbClr val="002060"/>
                </a:solidFill>
                <a:latin typeface="Century Schoolbook" panose="02040604050505020304" pitchFamily="18" charset="0"/>
              </a:rPr>
              <a:t>One emailed copy of the standard application form to:</a:t>
            </a:r>
          </a:p>
          <a:p>
            <a:pPr algn="ctr">
              <a:spcAft>
                <a:spcPts val="1350"/>
              </a:spcAft>
              <a:buNone/>
            </a:pPr>
            <a:r>
              <a:rPr lang="en-US" sz="2800" b="1" dirty="0">
                <a:solidFill>
                  <a:srgbClr val="C00000"/>
                </a:solidFill>
                <a:latin typeface="Century Schoolbook" panose="02040604050505020304" pitchFamily="18" charset="0"/>
              </a:rPr>
              <a:t>DLG.OFG@ky.gov</a:t>
            </a:r>
          </a:p>
          <a:p>
            <a:pPr lvl="1">
              <a:spcAft>
                <a:spcPts val="900"/>
              </a:spcAft>
            </a:pPr>
            <a:r>
              <a:rPr lang="en-US" sz="2800" dirty="0">
                <a:solidFill>
                  <a:srgbClr val="002060"/>
                </a:solidFill>
                <a:latin typeface="Century Schoolbook" panose="02040604050505020304" pitchFamily="18" charset="0"/>
              </a:rPr>
              <a:t>Activities described in application will be checked to determine if they meet fundability criteria as established in the Housing and Community Development </a:t>
            </a:r>
            <a:r>
              <a:rPr lang="en-US" sz="2800" dirty="0" smtClean="0">
                <a:solidFill>
                  <a:srgbClr val="002060"/>
                </a:solidFill>
                <a:latin typeface="Century Schoolbook" panose="02040604050505020304" pitchFamily="18" charset="0"/>
              </a:rPr>
              <a:t>Act.</a:t>
            </a:r>
            <a:endParaRPr lang="en-US" sz="2800" dirty="0">
              <a:solidFill>
                <a:srgbClr val="002060"/>
              </a:solidFill>
              <a:latin typeface="Century Schoolbook" panose="02040604050505020304" pitchFamily="18" charset="0"/>
            </a:endParaRPr>
          </a:p>
        </p:txBody>
      </p:sp>
    </p:spTree>
    <p:extLst>
      <p:ext uri="{BB962C8B-B14F-4D97-AF65-F5344CB8AC3E}">
        <p14:creationId xmlns:p14="http://schemas.microsoft.com/office/powerpoint/2010/main" val="342180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F88F2-223B-FF76-0942-8AED225F3B20}"/>
              </a:ext>
            </a:extLst>
          </p:cNvPr>
          <p:cNvSpPr>
            <a:spLocks noGrp="1"/>
          </p:cNvSpPr>
          <p:nvPr>
            <p:ph idx="1"/>
          </p:nvPr>
        </p:nvSpPr>
        <p:spPr>
          <a:xfrm>
            <a:off x="1136073" y="2046903"/>
            <a:ext cx="9227127" cy="4104516"/>
          </a:xfrm>
        </p:spPr>
        <p:txBody>
          <a:bodyPr>
            <a:normAutofit fontScale="40000" lnSpcReduction="20000"/>
          </a:bodyPr>
          <a:lstStyle/>
          <a:p>
            <a:pPr marL="0" indent="0">
              <a:lnSpc>
                <a:spcPct val="200000"/>
              </a:lnSpc>
              <a:buNone/>
            </a:pPr>
            <a:r>
              <a:rPr lang="en-US" sz="5000" b="1" u="sng" dirty="0">
                <a:solidFill>
                  <a:srgbClr val="002060"/>
                </a:solidFill>
                <a:latin typeface="Century Schoolbook" panose="02040604050505020304" pitchFamily="18" charset="0"/>
              </a:rPr>
              <a:t>Community &amp; Housing Projects Staff</a:t>
            </a:r>
          </a:p>
          <a:p>
            <a:pPr>
              <a:lnSpc>
                <a:spcPct val="150000"/>
              </a:lnSpc>
              <a:spcBef>
                <a:spcPts val="0"/>
              </a:spcBef>
            </a:pPr>
            <a:r>
              <a:rPr lang="en-US" sz="5000" dirty="0">
                <a:solidFill>
                  <a:srgbClr val="002060"/>
                </a:solidFill>
                <a:latin typeface="Century Schoolbook" panose="02040604050505020304" pitchFamily="18" charset="0"/>
                <a:ea typeface="Calibri" panose="020F0502020204030204" pitchFamily="34" charset="0"/>
              </a:rPr>
              <a:t>Travis Weber, Branch Manager-</a:t>
            </a:r>
            <a:r>
              <a:rPr lang="en-US" sz="5000" dirty="0">
                <a:solidFill>
                  <a:srgbClr val="002060"/>
                </a:solidFill>
                <a:latin typeface="Century Schoolbook" panose="02040604050505020304" pitchFamily="18" charset="0"/>
                <a:ea typeface="Calibri" panose="020F0502020204030204" pitchFamily="34" charset="0"/>
                <a:hlinkClick r:id="rId2">
                  <a:extLst>
                    <a:ext uri="{A12FA001-AC4F-418D-AE19-62706E023703}">
                      <ahyp:hlinkClr xmlns:ahyp="http://schemas.microsoft.com/office/drawing/2018/hyperlinkcolor" xmlns="" val="tx"/>
                    </a:ext>
                  </a:extLst>
                </a:hlinkClick>
              </a:rPr>
              <a:t>Travis.weber@ky.gov</a:t>
            </a:r>
            <a:endParaRPr lang="en-US" sz="5000" dirty="0">
              <a:solidFill>
                <a:srgbClr val="002060"/>
              </a:solidFill>
              <a:latin typeface="Century Schoolbook" panose="02040604050505020304" pitchFamily="18" charset="0"/>
              <a:ea typeface="Calibri" panose="020F0502020204030204" pitchFamily="34" charset="0"/>
            </a:endParaRPr>
          </a:p>
          <a:p>
            <a:pPr>
              <a:lnSpc>
                <a:spcPct val="150000"/>
              </a:lnSpc>
            </a:pPr>
            <a:r>
              <a:rPr lang="en-US" sz="5000" dirty="0">
                <a:solidFill>
                  <a:srgbClr val="002060"/>
                </a:solidFill>
                <a:latin typeface="Century Schoolbook" panose="02040604050505020304" pitchFamily="18" charset="0"/>
              </a:rPr>
              <a:t>Cathy Figlestahler, Local Government Advisor- </a:t>
            </a:r>
            <a:r>
              <a:rPr lang="en-US" sz="5000" dirty="0">
                <a:solidFill>
                  <a:srgbClr val="002060"/>
                </a:solidFill>
                <a:latin typeface="Century Schoolbook" panose="02040604050505020304" pitchFamily="18" charset="0"/>
                <a:hlinkClick r:id="rId3">
                  <a:extLst>
                    <a:ext uri="{A12FA001-AC4F-418D-AE19-62706E023703}">
                      <ahyp:hlinkClr xmlns:ahyp="http://schemas.microsoft.com/office/drawing/2018/hyperlinkcolor" xmlns="" val="tx"/>
                    </a:ext>
                  </a:extLst>
                </a:hlinkClick>
              </a:rPr>
              <a:t>Cathy.figlestahler@ky.gov</a:t>
            </a:r>
            <a:endParaRPr lang="en-US" sz="5000" dirty="0">
              <a:solidFill>
                <a:srgbClr val="002060"/>
              </a:solidFill>
              <a:latin typeface="Century Schoolbook" panose="02040604050505020304" pitchFamily="18" charset="0"/>
            </a:endParaRPr>
          </a:p>
          <a:p>
            <a:pPr marL="0" indent="0">
              <a:lnSpc>
                <a:spcPct val="200000"/>
              </a:lnSpc>
              <a:buNone/>
            </a:pPr>
            <a:r>
              <a:rPr lang="en-US" sz="5000" b="1" u="sng" dirty="0">
                <a:solidFill>
                  <a:srgbClr val="002060"/>
                </a:solidFill>
                <a:latin typeface="Century Schoolbook" panose="02040604050505020304" pitchFamily="18" charset="0"/>
              </a:rPr>
              <a:t>Public Facilities</a:t>
            </a:r>
          </a:p>
          <a:p>
            <a:pPr>
              <a:lnSpc>
                <a:spcPct val="200000"/>
              </a:lnSpc>
            </a:pPr>
            <a:r>
              <a:rPr lang="en-US" sz="5000" dirty="0">
                <a:solidFill>
                  <a:srgbClr val="002060"/>
                </a:solidFill>
                <a:latin typeface="Century Schoolbook" panose="02040604050505020304" pitchFamily="18" charset="0"/>
              </a:rPr>
              <a:t>Jennifer Peters, Branch Manager, </a:t>
            </a:r>
            <a:r>
              <a:rPr lang="en-US" sz="5000" dirty="0">
                <a:solidFill>
                  <a:srgbClr val="002060"/>
                </a:solidFill>
                <a:latin typeface="Century Schoolbook" panose="02040604050505020304" pitchFamily="18" charset="0"/>
                <a:hlinkClick r:id="rId4"/>
              </a:rPr>
              <a:t>Jennifer.Peters@ky.gov</a:t>
            </a:r>
            <a:endParaRPr lang="en-US" sz="5000" dirty="0">
              <a:solidFill>
                <a:srgbClr val="002060"/>
              </a:solidFill>
              <a:latin typeface="Century Schoolbook" panose="02040604050505020304" pitchFamily="18" charset="0"/>
            </a:endParaRPr>
          </a:p>
          <a:p>
            <a:pPr>
              <a:lnSpc>
                <a:spcPct val="200000"/>
              </a:lnSpc>
            </a:pPr>
            <a:r>
              <a:rPr lang="en-US" sz="5000" dirty="0">
                <a:solidFill>
                  <a:srgbClr val="002060"/>
                </a:solidFill>
                <a:latin typeface="Century Schoolbook" panose="02040604050505020304" pitchFamily="18" charset="0"/>
              </a:rPr>
              <a:t>Olivia Clark, Local Government Advisor, </a:t>
            </a:r>
            <a:r>
              <a:rPr lang="en-US" sz="5000" dirty="0">
                <a:solidFill>
                  <a:srgbClr val="002060"/>
                </a:solidFill>
                <a:latin typeface="Century Schoolbook" panose="02040604050505020304" pitchFamily="18" charset="0"/>
                <a:hlinkClick r:id="rId5"/>
              </a:rPr>
              <a:t>Olivia.Clark@ky.gov</a:t>
            </a:r>
            <a:endParaRPr lang="en-US" sz="5000" dirty="0">
              <a:solidFill>
                <a:srgbClr val="002060"/>
              </a:solidFill>
              <a:latin typeface="Century Schoolbook" panose="02040604050505020304" pitchFamily="18" charset="0"/>
            </a:endParaRPr>
          </a:p>
          <a:p>
            <a:pPr>
              <a:lnSpc>
                <a:spcPct val="150000"/>
              </a:lnSpc>
            </a:pPr>
            <a:endParaRPr lang="en-US" sz="1400" dirty="0">
              <a:solidFill>
                <a:srgbClr val="002060"/>
              </a:solidFill>
              <a:latin typeface="Century Schoolbook" panose="02040604050505020304" pitchFamily="18" charset="0"/>
            </a:endParaRPr>
          </a:p>
          <a:p>
            <a:endParaRPr lang="en-US" dirty="0"/>
          </a:p>
        </p:txBody>
      </p:sp>
      <p:sp>
        <p:nvSpPr>
          <p:cNvPr id="11" name="TextBox 10">
            <a:extLst>
              <a:ext uri="{FF2B5EF4-FFF2-40B4-BE49-F238E27FC236}">
                <a16:creationId xmlns:a16="http://schemas.microsoft.com/office/drawing/2014/main" id="{5148E5C4-CD67-5E85-E188-4A966700D28C}"/>
              </a:ext>
            </a:extLst>
          </p:cNvPr>
          <p:cNvSpPr txBox="1"/>
          <p:nvPr/>
        </p:nvSpPr>
        <p:spPr>
          <a:xfrm>
            <a:off x="2339266" y="546562"/>
            <a:ext cx="7437268" cy="1169551"/>
          </a:xfrm>
          <a:prstGeom prst="rect">
            <a:avLst/>
          </a:prstGeom>
          <a:noFill/>
        </p:spPr>
        <p:txBody>
          <a:bodyPr wrap="square" rtlCol="0">
            <a:spAutoFit/>
          </a:bodyPr>
          <a:lstStyle/>
          <a:p>
            <a:pPr algn="ctr"/>
            <a:endParaRPr lang="en-US" sz="3000" b="1" u="sng" dirty="0" smtClean="0">
              <a:solidFill>
                <a:srgbClr val="002060"/>
              </a:solidFill>
              <a:latin typeface="Century Gothic" panose="020B0502020202020204" pitchFamily="34" charset="0"/>
            </a:endParaRPr>
          </a:p>
          <a:p>
            <a:pPr algn="ctr"/>
            <a:r>
              <a:rPr lang="en-US" sz="4000" b="1" u="sng" dirty="0" smtClean="0">
                <a:solidFill>
                  <a:srgbClr val="002060"/>
                </a:solidFill>
                <a:latin typeface="Century Gothic" panose="020B0502020202020204" pitchFamily="34" charset="0"/>
              </a:rPr>
              <a:t>Office </a:t>
            </a:r>
            <a:r>
              <a:rPr lang="en-US" sz="4000" b="1" u="sng" dirty="0">
                <a:solidFill>
                  <a:srgbClr val="002060"/>
                </a:solidFill>
                <a:latin typeface="Century Gothic" panose="020B0502020202020204" pitchFamily="34" charset="0"/>
              </a:rPr>
              <a:t>of Federal Grants Staff</a:t>
            </a:r>
          </a:p>
        </p:txBody>
      </p:sp>
      <p:grpSp>
        <p:nvGrpSpPr>
          <p:cNvPr id="12" name="Group 11">
            <a:extLst>
              <a:ext uri="{FF2B5EF4-FFF2-40B4-BE49-F238E27FC236}">
                <a16:creationId xmlns:a16="http://schemas.microsoft.com/office/drawing/2014/main" id="{BBF938D0-B454-67B6-27B0-428BB4DA718A}"/>
              </a:ext>
            </a:extLst>
          </p:cNvPr>
          <p:cNvGrpSpPr/>
          <p:nvPr/>
        </p:nvGrpSpPr>
        <p:grpSpPr>
          <a:xfrm>
            <a:off x="139064" y="210127"/>
            <a:ext cx="4128136" cy="741218"/>
            <a:chOff x="342900" y="152400"/>
            <a:chExt cx="4114800" cy="762000"/>
          </a:xfrm>
        </p:grpSpPr>
        <p:cxnSp>
          <p:nvCxnSpPr>
            <p:cNvPr id="13" name="Straight Connector 12">
              <a:extLst>
                <a:ext uri="{FF2B5EF4-FFF2-40B4-BE49-F238E27FC236}">
                  <a16:creationId xmlns:a16="http://schemas.microsoft.com/office/drawing/2014/main" id="{69564981-3459-C537-A025-914C9581BBD8}"/>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59EA4B-423D-1663-8E2C-83C1061D2F8F}"/>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712887-F735-5046-1BEF-FEFC5745BB5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C7454B-4418-DDCF-0A92-16B3CDBE1B6C}"/>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6A2E3C3-F395-2ACE-1C9F-C36F79A58300}"/>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589719-E10E-095F-CD82-8E4582C0619B}"/>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435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F88F2-223B-FF76-0942-8AED225F3B20}"/>
              </a:ext>
            </a:extLst>
          </p:cNvPr>
          <p:cNvSpPr>
            <a:spLocks noGrp="1"/>
          </p:cNvSpPr>
          <p:nvPr>
            <p:ph idx="1"/>
          </p:nvPr>
        </p:nvSpPr>
        <p:spPr>
          <a:xfrm>
            <a:off x="1752601" y="1854063"/>
            <a:ext cx="8163851" cy="4297356"/>
          </a:xfrm>
        </p:spPr>
        <p:txBody>
          <a:bodyPr>
            <a:normAutofit fontScale="25000" lnSpcReduction="20000"/>
          </a:bodyPr>
          <a:lstStyle/>
          <a:p>
            <a:pPr marL="0" indent="0">
              <a:lnSpc>
                <a:spcPct val="200000"/>
              </a:lnSpc>
              <a:buNone/>
            </a:pPr>
            <a:r>
              <a:rPr lang="en-US" sz="8000" b="1" u="sng" dirty="0">
                <a:solidFill>
                  <a:srgbClr val="002060"/>
                </a:solidFill>
                <a:latin typeface="Century Schoolbook" panose="02040604050505020304" pitchFamily="18" charset="0"/>
              </a:rPr>
              <a:t>Economic Development </a:t>
            </a:r>
          </a:p>
          <a:p>
            <a:pPr>
              <a:lnSpc>
                <a:spcPct val="150000"/>
              </a:lnSpc>
            </a:pPr>
            <a:r>
              <a:rPr lang="en-US" sz="8000" dirty="0">
                <a:solidFill>
                  <a:srgbClr val="002060"/>
                </a:solidFill>
                <a:latin typeface="Century Schoolbook" panose="02040604050505020304" pitchFamily="18" charset="0"/>
              </a:rPr>
              <a:t>Gabe Nickell, Branch Manager, </a:t>
            </a:r>
            <a:r>
              <a:rPr lang="en-US" sz="8000" dirty="0">
                <a:solidFill>
                  <a:srgbClr val="002060"/>
                </a:solidFill>
                <a:latin typeface="Century Schoolbook" panose="02040604050505020304" pitchFamily="18" charset="0"/>
                <a:hlinkClick r:id="rId2"/>
              </a:rPr>
              <a:t>Gabe.Nickell@ky.gov</a:t>
            </a:r>
            <a:endParaRPr lang="en-US" sz="8000" dirty="0">
              <a:solidFill>
                <a:srgbClr val="002060"/>
              </a:solidFill>
              <a:latin typeface="Century Schoolbook" panose="02040604050505020304" pitchFamily="18" charset="0"/>
            </a:endParaRPr>
          </a:p>
          <a:p>
            <a:pPr>
              <a:lnSpc>
                <a:spcPct val="150000"/>
              </a:lnSpc>
            </a:pPr>
            <a:r>
              <a:rPr lang="en-US" sz="8000" dirty="0">
                <a:solidFill>
                  <a:srgbClr val="002060"/>
                </a:solidFill>
                <a:latin typeface="Century Schoolbook" panose="02040604050505020304" pitchFamily="18" charset="0"/>
              </a:rPr>
              <a:t>Trey Greenwell, Local Government Advisor, </a:t>
            </a:r>
            <a:r>
              <a:rPr lang="en-US" sz="8000" dirty="0">
                <a:solidFill>
                  <a:srgbClr val="002060"/>
                </a:solidFill>
                <a:latin typeface="Century Schoolbook" panose="02040604050505020304" pitchFamily="18" charset="0"/>
                <a:hlinkClick r:id="rId3"/>
              </a:rPr>
              <a:t>Trey.Greenwell@ky.gov</a:t>
            </a:r>
            <a:endParaRPr lang="en-US" sz="8000" dirty="0">
              <a:solidFill>
                <a:srgbClr val="002060"/>
              </a:solidFill>
              <a:latin typeface="Century Schoolbook" panose="02040604050505020304" pitchFamily="18" charset="0"/>
            </a:endParaRPr>
          </a:p>
          <a:p>
            <a:pPr marL="0" indent="0">
              <a:lnSpc>
                <a:spcPct val="150000"/>
              </a:lnSpc>
              <a:buNone/>
            </a:pPr>
            <a:r>
              <a:rPr lang="en-US" sz="8000" b="1" u="sng" dirty="0">
                <a:solidFill>
                  <a:srgbClr val="002060"/>
                </a:solidFill>
                <a:latin typeface="Century Schoolbook" panose="02040604050505020304" pitchFamily="18" charset="0"/>
              </a:rPr>
              <a:t>Public Services</a:t>
            </a:r>
          </a:p>
          <a:p>
            <a:pPr>
              <a:lnSpc>
                <a:spcPct val="150000"/>
              </a:lnSpc>
            </a:pPr>
            <a:r>
              <a:rPr lang="en-US" sz="8000" dirty="0">
                <a:solidFill>
                  <a:srgbClr val="002060"/>
                </a:solidFill>
                <a:latin typeface="Century Schoolbook" panose="02040604050505020304" pitchFamily="18" charset="0"/>
              </a:rPr>
              <a:t>Mark Williams, Branch Manager, </a:t>
            </a:r>
            <a:r>
              <a:rPr lang="en-US" sz="8000" dirty="0">
                <a:solidFill>
                  <a:srgbClr val="002060"/>
                </a:solidFill>
                <a:latin typeface="Century Schoolbook" panose="02040604050505020304" pitchFamily="18" charset="0"/>
                <a:hlinkClick r:id="rId4"/>
              </a:rPr>
              <a:t>MarkP.Williams@ky.gov</a:t>
            </a:r>
            <a:endParaRPr lang="en-US" sz="8000" dirty="0">
              <a:solidFill>
                <a:srgbClr val="002060"/>
              </a:solidFill>
              <a:latin typeface="Century Schoolbook" panose="02040604050505020304" pitchFamily="18" charset="0"/>
            </a:endParaRPr>
          </a:p>
          <a:p>
            <a:pPr>
              <a:lnSpc>
                <a:spcPct val="150000"/>
              </a:lnSpc>
            </a:pPr>
            <a:r>
              <a:rPr lang="en-US" sz="8000" dirty="0">
                <a:solidFill>
                  <a:srgbClr val="002060"/>
                </a:solidFill>
                <a:latin typeface="Century Schoolbook" panose="02040604050505020304" pitchFamily="18" charset="0"/>
              </a:rPr>
              <a:t>Cole Sutton, Local Government Advisor, </a:t>
            </a:r>
            <a:r>
              <a:rPr lang="en-US" sz="8000" dirty="0">
                <a:solidFill>
                  <a:srgbClr val="002060"/>
                </a:solidFill>
                <a:latin typeface="Century Schoolbook" panose="02040604050505020304" pitchFamily="18" charset="0"/>
                <a:hlinkClick r:id="rId5"/>
              </a:rPr>
              <a:t>ColeC.Sutton@ky.gov</a:t>
            </a:r>
            <a:endParaRPr lang="en-US" sz="8000" dirty="0">
              <a:solidFill>
                <a:srgbClr val="002060"/>
              </a:solidFill>
              <a:latin typeface="Century Schoolbook" panose="02040604050505020304" pitchFamily="18" charset="0"/>
            </a:endParaRPr>
          </a:p>
          <a:p>
            <a:pPr>
              <a:lnSpc>
                <a:spcPct val="150000"/>
              </a:lnSpc>
            </a:pPr>
            <a:r>
              <a:rPr lang="en-US" sz="8000" dirty="0">
                <a:solidFill>
                  <a:srgbClr val="002060"/>
                </a:solidFill>
                <a:latin typeface="Century Schoolbook" panose="02040604050505020304" pitchFamily="18" charset="0"/>
              </a:rPr>
              <a:t>Lee Nalley, State Clearinghouse, </a:t>
            </a:r>
            <a:r>
              <a:rPr lang="en-US" sz="8000" dirty="0">
                <a:solidFill>
                  <a:srgbClr val="002060"/>
                </a:solidFill>
                <a:latin typeface="Century Schoolbook" panose="02040604050505020304" pitchFamily="18" charset="0"/>
                <a:hlinkClick r:id="rId6"/>
              </a:rPr>
              <a:t>Lee.Nalley@ky.gov</a:t>
            </a:r>
            <a:endParaRPr lang="en-US" sz="8000" dirty="0">
              <a:solidFill>
                <a:srgbClr val="002060"/>
              </a:solidFill>
              <a:latin typeface="Century Schoolbook" panose="02040604050505020304" pitchFamily="18" charset="0"/>
            </a:endParaRPr>
          </a:p>
          <a:p>
            <a:pPr>
              <a:lnSpc>
                <a:spcPct val="150000"/>
              </a:lnSpc>
            </a:pPr>
            <a:endParaRPr lang="en-US" sz="8000" dirty="0">
              <a:solidFill>
                <a:srgbClr val="002060"/>
              </a:solidFill>
              <a:latin typeface="Century Schoolbook" panose="02040604050505020304" pitchFamily="18" charset="0"/>
            </a:endParaRPr>
          </a:p>
          <a:p>
            <a:endParaRPr lang="en-US" dirty="0"/>
          </a:p>
        </p:txBody>
      </p:sp>
      <p:grpSp>
        <p:nvGrpSpPr>
          <p:cNvPr id="4" name="Group 3">
            <a:extLst>
              <a:ext uri="{FF2B5EF4-FFF2-40B4-BE49-F238E27FC236}">
                <a16:creationId xmlns:a16="http://schemas.microsoft.com/office/drawing/2014/main" id="{8B9D0B03-96B6-3583-BF8F-6AEB88ECE660}"/>
              </a:ext>
            </a:extLst>
          </p:cNvPr>
          <p:cNvGrpSpPr/>
          <p:nvPr/>
        </p:nvGrpSpPr>
        <p:grpSpPr>
          <a:xfrm>
            <a:off x="115455" y="143163"/>
            <a:ext cx="4234872" cy="808181"/>
            <a:chOff x="342900" y="152400"/>
            <a:chExt cx="4114800" cy="762000"/>
          </a:xfrm>
        </p:grpSpPr>
        <p:cxnSp>
          <p:nvCxnSpPr>
            <p:cNvPr id="5" name="Straight Connector 4">
              <a:extLst>
                <a:ext uri="{FF2B5EF4-FFF2-40B4-BE49-F238E27FC236}">
                  <a16:creationId xmlns:a16="http://schemas.microsoft.com/office/drawing/2014/main" id="{B4232118-BB2A-3477-4898-C742E5C6317A}"/>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FFD748-7585-7D7D-DE1B-15AFFAD7EDC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CE13346-0825-75F1-07BC-59472F49CD7F}"/>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1FC010E-3EE8-698A-C600-841BAA8D1FF5}"/>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51B17C-84BF-A609-896A-4E2C64F01F00}"/>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16BE32-0770-6A51-2487-05EF57EE9ECE}"/>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5148E5C4-CD67-5E85-E188-4A966700D28C}"/>
              </a:ext>
            </a:extLst>
          </p:cNvPr>
          <p:cNvSpPr txBox="1"/>
          <p:nvPr/>
        </p:nvSpPr>
        <p:spPr>
          <a:xfrm>
            <a:off x="2447925" y="783383"/>
            <a:ext cx="7437268" cy="707886"/>
          </a:xfrm>
          <a:prstGeom prst="rect">
            <a:avLst/>
          </a:prstGeom>
          <a:noFill/>
        </p:spPr>
        <p:txBody>
          <a:bodyPr wrap="square" rtlCol="0">
            <a:spAutoFit/>
          </a:bodyPr>
          <a:lstStyle/>
          <a:p>
            <a:pPr algn="ctr"/>
            <a:r>
              <a:rPr lang="en-US" sz="4000" b="1" u="sng" dirty="0">
                <a:solidFill>
                  <a:srgbClr val="002060"/>
                </a:solidFill>
                <a:latin typeface="Century Gothic" panose="020B0502020202020204" pitchFamily="34" charset="0"/>
              </a:rPr>
              <a:t>Office of Federal Grants Staff</a:t>
            </a:r>
          </a:p>
        </p:txBody>
      </p:sp>
    </p:spTree>
    <p:extLst>
      <p:ext uri="{BB962C8B-B14F-4D97-AF65-F5344CB8AC3E}">
        <p14:creationId xmlns:p14="http://schemas.microsoft.com/office/powerpoint/2010/main" val="84960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D8144F8-2CEB-4E9E-AB5D-C967D4FB8B8F}"/>
              </a:ext>
            </a:extLst>
          </p:cNvPr>
          <p:cNvCxnSpPr>
            <a:cxnSpLocks/>
          </p:cNvCxnSpPr>
          <p:nvPr/>
        </p:nvCxnSpPr>
        <p:spPr>
          <a:xfrm>
            <a:off x="103028" y="114526"/>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636058-BF66-4A50-9E60-060623024307}"/>
              </a:ext>
            </a:extLst>
          </p:cNvPr>
          <p:cNvCxnSpPr>
            <a:cxnSpLocks/>
          </p:cNvCxnSpPr>
          <p:nvPr/>
        </p:nvCxnSpPr>
        <p:spPr>
          <a:xfrm>
            <a:off x="103028" y="266926"/>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F42BEA-F4A3-4229-9BB5-0A7F4EEC0BD7}"/>
              </a:ext>
            </a:extLst>
          </p:cNvPr>
          <p:cNvCxnSpPr>
            <a:cxnSpLocks/>
          </p:cNvCxnSpPr>
          <p:nvPr/>
        </p:nvCxnSpPr>
        <p:spPr>
          <a:xfrm>
            <a:off x="103028" y="419326"/>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7F2595-F33C-4B3A-ABD0-CE6099B724CE}"/>
              </a:ext>
            </a:extLst>
          </p:cNvPr>
          <p:cNvCxnSpPr>
            <a:cxnSpLocks/>
          </p:cNvCxnSpPr>
          <p:nvPr/>
        </p:nvCxnSpPr>
        <p:spPr>
          <a:xfrm>
            <a:off x="103028" y="571726"/>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79FF53-D2D6-4F39-B2E7-C66FAA4BD627}"/>
              </a:ext>
            </a:extLst>
          </p:cNvPr>
          <p:cNvCxnSpPr>
            <a:cxnSpLocks/>
          </p:cNvCxnSpPr>
          <p:nvPr/>
        </p:nvCxnSpPr>
        <p:spPr>
          <a:xfrm>
            <a:off x="103028" y="724126"/>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86EB30-2695-40F2-8FDE-C06EDFE1EC83}"/>
              </a:ext>
            </a:extLst>
          </p:cNvPr>
          <p:cNvCxnSpPr>
            <a:cxnSpLocks/>
          </p:cNvCxnSpPr>
          <p:nvPr/>
        </p:nvCxnSpPr>
        <p:spPr>
          <a:xfrm>
            <a:off x="103028" y="876526"/>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1024A77-7452-DB00-E49A-6F335E99AB01}"/>
              </a:ext>
            </a:extLst>
          </p:cNvPr>
          <p:cNvSpPr>
            <a:spLocks noGrp="1"/>
          </p:cNvSpPr>
          <p:nvPr>
            <p:ph idx="1"/>
          </p:nvPr>
        </p:nvSpPr>
        <p:spPr>
          <a:xfrm>
            <a:off x="1775766" y="1390620"/>
            <a:ext cx="6606234" cy="4726785"/>
          </a:xfrm>
        </p:spPr>
        <p:txBody>
          <a:bodyPr>
            <a:normAutofit/>
          </a:bodyPr>
          <a:lstStyle/>
          <a:p>
            <a:pPr marL="0" indent="0">
              <a:lnSpc>
                <a:spcPct val="100000"/>
              </a:lnSpc>
              <a:buNone/>
            </a:pPr>
            <a:endParaRPr lang="en-US" sz="1400" b="1" dirty="0">
              <a:solidFill>
                <a:srgbClr val="002060"/>
              </a:solidFill>
              <a:latin typeface="Century Schoolbook" panose="02040604050505020304" pitchFamily="18" charset="0"/>
            </a:endParaRPr>
          </a:p>
          <a:p>
            <a:pPr marL="0" indent="0">
              <a:buNone/>
            </a:pPr>
            <a:endParaRPr lang="en-US" sz="1400" b="1" dirty="0">
              <a:solidFill>
                <a:srgbClr val="002060"/>
              </a:solidFill>
              <a:latin typeface="Century Schoolbook" panose="02040604050505020304" pitchFamily="18" charset="0"/>
            </a:endParaRPr>
          </a:p>
          <a:p>
            <a:endParaRPr lang="en-US" sz="1400" b="1" dirty="0">
              <a:solidFill>
                <a:srgbClr val="002060"/>
              </a:solidFill>
              <a:latin typeface="Century Schoolbook" panose="02040604050505020304" pitchFamily="18" charset="0"/>
            </a:endParaRPr>
          </a:p>
          <a:p>
            <a:endParaRPr lang="en-US" sz="1400" b="1" dirty="0">
              <a:solidFill>
                <a:srgbClr val="002060"/>
              </a:solidFill>
              <a:latin typeface="Century Schoolbook" panose="02040604050505020304" pitchFamily="18" charset="0"/>
            </a:endParaRPr>
          </a:p>
        </p:txBody>
      </p:sp>
      <p:sp>
        <p:nvSpPr>
          <p:cNvPr id="11" name="Title 1">
            <a:extLst>
              <a:ext uri="{FF2B5EF4-FFF2-40B4-BE49-F238E27FC236}">
                <a16:creationId xmlns:a16="http://schemas.microsoft.com/office/drawing/2014/main" id="{719E284E-864F-4CAE-8F0E-F237D442DD15}"/>
              </a:ext>
            </a:extLst>
          </p:cNvPr>
          <p:cNvSpPr txBox="1">
            <a:spLocks/>
          </p:cNvSpPr>
          <p:nvPr/>
        </p:nvSpPr>
        <p:spPr>
          <a:xfrm>
            <a:off x="6723035" y="1013744"/>
            <a:ext cx="4114801" cy="12192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u="sng" dirty="0">
                <a:solidFill>
                  <a:srgbClr val="002060"/>
                </a:solidFill>
                <a:latin typeface="Century Gothic" panose="020B0502020202020204" pitchFamily="34" charset="0"/>
              </a:rPr>
              <a:t>Land &amp; Water Conservation Fund</a:t>
            </a:r>
          </a:p>
        </p:txBody>
      </p:sp>
      <p:sp>
        <p:nvSpPr>
          <p:cNvPr id="15" name="Content Placeholder 2">
            <a:extLst>
              <a:ext uri="{FF2B5EF4-FFF2-40B4-BE49-F238E27FC236}">
                <a16:creationId xmlns:a16="http://schemas.microsoft.com/office/drawing/2014/main" id="{7999EDDE-702B-4E51-BC31-731766BB7112}"/>
              </a:ext>
            </a:extLst>
          </p:cNvPr>
          <p:cNvSpPr txBox="1">
            <a:spLocks/>
          </p:cNvSpPr>
          <p:nvPr/>
        </p:nvSpPr>
        <p:spPr>
          <a:xfrm>
            <a:off x="6565820" y="2171840"/>
            <a:ext cx="4603227" cy="441507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00000"/>
              </a:lnSpc>
            </a:pPr>
            <a:r>
              <a:rPr lang="en-US" dirty="0">
                <a:solidFill>
                  <a:srgbClr val="002060"/>
                </a:solidFill>
                <a:latin typeface="Century Schoolbook" panose="02040604050505020304" pitchFamily="18" charset="0"/>
              </a:rPr>
              <a:t>Administered by the U.S. Department of the Interior, National Park Service. </a:t>
            </a:r>
          </a:p>
          <a:p>
            <a:pPr lvl="1">
              <a:lnSpc>
                <a:spcPct val="100000"/>
              </a:lnSpc>
            </a:pPr>
            <a:r>
              <a:rPr lang="en-US" dirty="0">
                <a:solidFill>
                  <a:srgbClr val="002060"/>
                </a:solidFill>
                <a:latin typeface="Century Schoolbook" panose="02040604050505020304" pitchFamily="18" charset="0"/>
              </a:rPr>
              <a:t>Purpose: provide funding for the acquisition and development of public outdoor recreation sites and facilities. </a:t>
            </a:r>
          </a:p>
          <a:p>
            <a:pPr lvl="1">
              <a:lnSpc>
                <a:spcPct val="100000"/>
              </a:lnSpc>
            </a:pPr>
            <a:r>
              <a:rPr lang="en-US" dirty="0">
                <a:solidFill>
                  <a:srgbClr val="002060"/>
                </a:solidFill>
                <a:latin typeface="Century Schoolbook" panose="02040604050505020304" pitchFamily="18" charset="0"/>
              </a:rPr>
              <a:t>Grants are provided to cities and counties on a matching basis for up to fifty percent (50%) of the total project costs. </a:t>
            </a:r>
          </a:p>
          <a:p>
            <a:pPr lvl="1">
              <a:lnSpc>
                <a:spcPct val="100000"/>
              </a:lnSpc>
            </a:pPr>
            <a:r>
              <a:rPr lang="en-US" dirty="0">
                <a:solidFill>
                  <a:srgbClr val="002060"/>
                </a:solidFill>
                <a:latin typeface="Century Schoolbook" panose="02040604050505020304" pitchFamily="18" charset="0"/>
              </a:rPr>
              <a:t>The maximum grant amount is $250,000.</a:t>
            </a:r>
          </a:p>
        </p:txBody>
      </p:sp>
      <p:sp>
        <p:nvSpPr>
          <p:cNvPr id="21" name="Title 1">
            <a:extLst>
              <a:ext uri="{FF2B5EF4-FFF2-40B4-BE49-F238E27FC236}">
                <a16:creationId xmlns:a16="http://schemas.microsoft.com/office/drawing/2014/main" id="{45EE022E-A89E-4792-9528-DBDF3FB4A96A}"/>
              </a:ext>
            </a:extLst>
          </p:cNvPr>
          <p:cNvSpPr>
            <a:spLocks noGrp="1"/>
          </p:cNvSpPr>
          <p:nvPr>
            <p:ph type="title"/>
          </p:nvPr>
        </p:nvSpPr>
        <p:spPr>
          <a:xfrm>
            <a:off x="964081" y="946421"/>
            <a:ext cx="4114802" cy="1377820"/>
          </a:xfrm>
        </p:spPr>
        <p:txBody>
          <a:bodyPr>
            <a:normAutofit/>
          </a:bodyPr>
          <a:lstStyle/>
          <a:p>
            <a:pPr algn="ctr"/>
            <a:r>
              <a:rPr lang="en-US" sz="2800" b="1" u="sng" dirty="0">
                <a:solidFill>
                  <a:srgbClr val="002060"/>
                </a:solidFill>
                <a:latin typeface="Century Gothic" panose="020B0502020202020204" pitchFamily="34" charset="0"/>
              </a:rPr>
              <a:t>Recreational Trails Program</a:t>
            </a:r>
          </a:p>
        </p:txBody>
      </p:sp>
      <p:sp>
        <p:nvSpPr>
          <p:cNvPr id="22" name="Content Placeholder 2">
            <a:extLst>
              <a:ext uri="{FF2B5EF4-FFF2-40B4-BE49-F238E27FC236}">
                <a16:creationId xmlns:a16="http://schemas.microsoft.com/office/drawing/2014/main" id="{0AE83C9D-131C-4727-8258-FA370E84F264}"/>
              </a:ext>
            </a:extLst>
          </p:cNvPr>
          <p:cNvSpPr txBox="1">
            <a:spLocks/>
          </p:cNvSpPr>
          <p:nvPr/>
        </p:nvSpPr>
        <p:spPr>
          <a:xfrm>
            <a:off x="591059" y="2171840"/>
            <a:ext cx="5163076" cy="424527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00000"/>
              </a:lnSpc>
            </a:pPr>
            <a:r>
              <a:rPr lang="en-US" dirty="0">
                <a:solidFill>
                  <a:srgbClr val="002060"/>
                </a:solidFill>
                <a:latin typeface="Century Schoolbook" panose="02040604050505020304" pitchFamily="18" charset="0"/>
              </a:rPr>
              <a:t>Administered by the Department of Transportation, Federal Highway Administration. </a:t>
            </a:r>
          </a:p>
          <a:p>
            <a:pPr lvl="1">
              <a:lnSpc>
                <a:spcPct val="100000"/>
              </a:lnSpc>
            </a:pPr>
            <a:r>
              <a:rPr lang="en-US" dirty="0">
                <a:solidFill>
                  <a:srgbClr val="002060"/>
                </a:solidFill>
                <a:latin typeface="Century Schoolbook" panose="02040604050505020304" pitchFamily="18" charset="0"/>
              </a:rPr>
              <a:t>Purpose: provide funding for the development and maintenance of recreational trails, and trailside and trailhead amenities for both non-motorized and motorized trails. </a:t>
            </a:r>
          </a:p>
          <a:p>
            <a:pPr lvl="1">
              <a:lnSpc>
                <a:spcPct val="100000"/>
              </a:lnSpc>
            </a:pPr>
            <a:r>
              <a:rPr lang="en-US" dirty="0">
                <a:solidFill>
                  <a:srgbClr val="002060"/>
                </a:solidFill>
                <a:latin typeface="Century Schoolbook" panose="02040604050505020304" pitchFamily="18" charset="0"/>
              </a:rPr>
              <a:t>Grants are provided to cities and counties on a matching basis for up to eighty percent (80%) of the total project costs. </a:t>
            </a:r>
          </a:p>
          <a:p>
            <a:pPr lvl="1">
              <a:lnSpc>
                <a:spcPct val="150000"/>
              </a:lnSpc>
            </a:pPr>
            <a:r>
              <a:rPr lang="en-US" dirty="0">
                <a:solidFill>
                  <a:srgbClr val="002060"/>
                </a:solidFill>
                <a:latin typeface="Century Schoolbook" panose="02040604050505020304" pitchFamily="18" charset="0"/>
              </a:rPr>
              <a:t>The maximum grant amount is $250,000</a:t>
            </a:r>
            <a:r>
              <a:rPr lang="en-US" sz="2000" dirty="0">
                <a:solidFill>
                  <a:srgbClr val="002060"/>
                </a:solidFill>
                <a:latin typeface="Century Schoolbook" panose="02040604050505020304" pitchFamily="18" charset="0"/>
              </a:rPr>
              <a:t>.</a:t>
            </a:r>
          </a:p>
        </p:txBody>
      </p:sp>
    </p:spTree>
    <p:extLst>
      <p:ext uri="{BB962C8B-B14F-4D97-AF65-F5344CB8AC3E}">
        <p14:creationId xmlns:p14="http://schemas.microsoft.com/office/powerpoint/2010/main" val="296856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CD3832D-2CB1-1552-9548-D6AF832E8C7C}"/>
              </a:ext>
            </a:extLst>
          </p:cNvPr>
          <p:cNvSpPr>
            <a:spLocks noGrp="1"/>
          </p:cNvSpPr>
          <p:nvPr>
            <p:ph idx="1"/>
          </p:nvPr>
        </p:nvSpPr>
        <p:spPr>
          <a:xfrm>
            <a:off x="998614" y="2469918"/>
            <a:ext cx="10515600" cy="3234557"/>
          </a:xfrm>
        </p:spPr>
        <p:txBody>
          <a:bodyPr>
            <a:normAutofit/>
          </a:bodyPr>
          <a:lstStyle/>
          <a:p>
            <a:pPr>
              <a:lnSpc>
                <a:spcPct val="210000"/>
              </a:lnSpc>
              <a:buFont typeface="Wingdings" panose="05000000000000000000" pitchFamily="2" charset="2"/>
              <a:buChar char="Ø"/>
            </a:pPr>
            <a:r>
              <a:rPr lang="en-US" dirty="0">
                <a:solidFill>
                  <a:srgbClr val="002060"/>
                </a:solidFill>
                <a:latin typeface="Century Schoolbook" panose="02040604050505020304" pitchFamily="18" charset="0"/>
              </a:rPr>
              <a:t>Jessica Hill, Program Manager, </a:t>
            </a:r>
            <a:r>
              <a:rPr lang="en-US" dirty="0">
                <a:solidFill>
                  <a:srgbClr val="002060"/>
                </a:solidFill>
                <a:latin typeface="Century Schoolbook" panose="02040604050505020304" pitchFamily="18" charset="0"/>
                <a:hlinkClick r:id="rId2"/>
              </a:rPr>
              <a:t>JessicaM.Hill@ky.gov</a:t>
            </a:r>
            <a:endParaRPr lang="en-US" dirty="0">
              <a:solidFill>
                <a:srgbClr val="002060"/>
              </a:solidFill>
              <a:latin typeface="Century Schoolbook" panose="02040604050505020304" pitchFamily="18" charset="0"/>
            </a:endParaRPr>
          </a:p>
          <a:p>
            <a:pPr>
              <a:lnSpc>
                <a:spcPct val="210000"/>
              </a:lnSpc>
              <a:buFont typeface="Wingdings" panose="05000000000000000000" pitchFamily="2" charset="2"/>
              <a:buChar char="Ø"/>
            </a:pPr>
            <a:r>
              <a:rPr lang="en-US" dirty="0">
                <a:solidFill>
                  <a:srgbClr val="002060"/>
                </a:solidFill>
                <a:latin typeface="Century Schoolbook" panose="02040604050505020304" pitchFamily="18" charset="0"/>
              </a:rPr>
              <a:t>Travis Weber, Branch Manager, </a:t>
            </a:r>
            <a:r>
              <a:rPr lang="en-US" dirty="0">
                <a:solidFill>
                  <a:srgbClr val="002060"/>
                </a:solidFill>
                <a:latin typeface="Century Schoolbook" panose="02040604050505020304" pitchFamily="18" charset="0"/>
                <a:hlinkClick r:id="rId3"/>
              </a:rPr>
              <a:t>Travis.Weber@ky.gov</a:t>
            </a:r>
            <a:endParaRPr lang="en-US" dirty="0">
              <a:solidFill>
                <a:srgbClr val="002060"/>
              </a:solidFill>
              <a:latin typeface="Century Schoolbook" panose="02040604050505020304" pitchFamily="18" charset="0"/>
            </a:endParaRPr>
          </a:p>
          <a:p>
            <a:endParaRPr lang="en-US" dirty="0">
              <a:solidFill>
                <a:srgbClr val="002060"/>
              </a:solidFill>
              <a:latin typeface="Century Schoolbook" panose="02040604050505020304" pitchFamily="18" charset="0"/>
            </a:endParaRPr>
          </a:p>
          <a:p>
            <a:endParaRPr lang="en-US" dirty="0"/>
          </a:p>
        </p:txBody>
      </p:sp>
      <p:sp>
        <p:nvSpPr>
          <p:cNvPr id="11" name="TextBox 10">
            <a:extLst>
              <a:ext uri="{FF2B5EF4-FFF2-40B4-BE49-F238E27FC236}">
                <a16:creationId xmlns:a16="http://schemas.microsoft.com/office/drawing/2014/main" id="{C5A6F688-252C-E1E3-C63F-7910880D45AC}"/>
              </a:ext>
            </a:extLst>
          </p:cNvPr>
          <p:cNvSpPr txBox="1"/>
          <p:nvPr/>
        </p:nvSpPr>
        <p:spPr>
          <a:xfrm>
            <a:off x="1113183" y="1608625"/>
            <a:ext cx="9607826" cy="646331"/>
          </a:xfrm>
          <a:prstGeom prst="rect">
            <a:avLst/>
          </a:prstGeom>
          <a:noFill/>
        </p:spPr>
        <p:txBody>
          <a:bodyPr wrap="square" rtlCol="0">
            <a:spAutoFit/>
          </a:bodyPr>
          <a:lstStyle/>
          <a:p>
            <a:pPr algn="ctr"/>
            <a:r>
              <a:rPr lang="en-US" sz="3600" b="1" u="sng" dirty="0">
                <a:solidFill>
                  <a:srgbClr val="002060"/>
                </a:solidFill>
                <a:latin typeface="Century Gothic" panose="020B0502020202020204" pitchFamily="34" charset="0"/>
              </a:rPr>
              <a:t>LWCF &amp; RTP STAFF</a:t>
            </a:r>
            <a:endParaRPr lang="en-US" sz="3200" b="1" u="sng" dirty="0">
              <a:solidFill>
                <a:srgbClr val="002060"/>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6BB3AAB2-79A1-5DA7-3744-086D9C1620B3}"/>
              </a:ext>
            </a:extLst>
          </p:cNvPr>
          <p:cNvGrpSpPr/>
          <p:nvPr/>
        </p:nvGrpSpPr>
        <p:grpSpPr>
          <a:xfrm>
            <a:off x="156469" y="214544"/>
            <a:ext cx="4114800" cy="762000"/>
            <a:chOff x="342900" y="152400"/>
            <a:chExt cx="4114800" cy="762000"/>
          </a:xfrm>
        </p:grpSpPr>
        <p:cxnSp>
          <p:nvCxnSpPr>
            <p:cNvPr id="13" name="Straight Connector 12">
              <a:extLst>
                <a:ext uri="{FF2B5EF4-FFF2-40B4-BE49-F238E27FC236}">
                  <a16:creationId xmlns:a16="http://schemas.microsoft.com/office/drawing/2014/main" id="{24F56DE0-FB55-321E-BF31-DCE4A0A8F387}"/>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399C79-6CD9-A283-2E1C-7B5753F85B9F}"/>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168B2F-B36A-4613-169D-99F94EE4FEE8}"/>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AF2585-7E07-E3F9-2FAD-7AB0423839AB}"/>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13A7B1-9798-0566-139E-95190B76C991}"/>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EBB844-D647-C0A7-94D8-3E897E3D43D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1177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959</Words>
  <Application>Microsoft Office PowerPoint</Application>
  <PresentationFormat>Widescreen</PresentationFormat>
  <Paragraphs>102</Paragraphs>
  <Slides>17</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Bookman Old Style</vt:lpstr>
      <vt:lpstr>Calibri</vt:lpstr>
      <vt:lpstr>Calibri Light</vt:lpstr>
      <vt:lpstr>Century Gothic</vt:lpstr>
      <vt:lpstr>Century Schoolbook</vt:lpstr>
      <vt:lpstr>Courier New</vt:lpstr>
      <vt:lpstr>Garamond</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Recreational Trails Program</vt:lpstr>
      <vt:lpstr>PowerPoint Presentation</vt:lpstr>
      <vt:lpstr>PowerPoint Presentation</vt:lpstr>
      <vt:lpstr>Appalachian Regional Commission (ARC)</vt:lpstr>
      <vt:lpstr>PowerPoint Presentation</vt:lpstr>
      <vt:lpstr>Delta Regional Authority (DRA)</vt:lpstr>
      <vt:lpstr>PowerPoint Presentation</vt:lpstr>
      <vt:lpstr>Applying for DRA</vt:lpstr>
      <vt:lpstr>PowerPoint Presentation</vt:lpstr>
      <vt:lpstr>PowerPoint Presentation</vt:lpstr>
    </vt:vector>
  </TitlesOfParts>
  <Company>Commonwealth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Billie R (DLG)</dc:creator>
  <cp:lastModifiedBy>Johnson, Billie R (DLG)</cp:lastModifiedBy>
  <cp:revision>23</cp:revision>
  <dcterms:created xsi:type="dcterms:W3CDTF">2023-01-26T20:47:35Z</dcterms:created>
  <dcterms:modified xsi:type="dcterms:W3CDTF">2023-02-06T19:23:58Z</dcterms:modified>
</cp:coreProperties>
</file>