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57" r:id="rId3"/>
    <p:sldId id="285" r:id="rId4"/>
    <p:sldId id="261" r:id="rId5"/>
    <p:sldId id="262" r:id="rId6"/>
    <p:sldId id="266" r:id="rId7"/>
    <p:sldId id="267" r:id="rId8"/>
    <p:sldId id="268" r:id="rId9"/>
    <p:sldId id="263" r:id="rId10"/>
    <p:sldId id="264" r:id="rId11"/>
    <p:sldId id="265" r:id="rId12"/>
    <p:sldId id="269" r:id="rId13"/>
    <p:sldId id="273" r:id="rId14"/>
    <p:sldId id="271" r:id="rId15"/>
    <p:sldId id="275" r:id="rId16"/>
    <p:sldId id="277" r:id="rId17"/>
    <p:sldId id="279" r:id="rId18"/>
    <p:sldId id="259" r:id="rId19"/>
    <p:sldId id="280" r:id="rId20"/>
    <p:sldId id="281" r:id="rId21"/>
    <p:sldId id="283" r:id="rId22"/>
    <p:sldId id="284" r:id="rId23"/>
    <p:sldId id="282"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8234"/>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375" autoAdjust="0"/>
    <p:restoredTop sz="71680" autoAdjust="0"/>
  </p:normalViewPr>
  <p:slideViewPr>
    <p:cSldViewPr snapToGrid="0">
      <p:cViewPr varScale="1">
        <p:scale>
          <a:sx n="49" d="100"/>
          <a:sy n="49" d="100"/>
        </p:scale>
        <p:origin x="1400"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E495413-F3A5-4BA2-86B1-6518CC11E697}" type="doc">
      <dgm:prSet loTypeId="urn:microsoft.com/office/officeart/2005/8/layout/hProcess6" loCatId="process" qsTypeId="urn:microsoft.com/office/officeart/2005/8/quickstyle/simple1" qsCatId="simple" csTypeId="urn:microsoft.com/office/officeart/2005/8/colors/accent5_2" csCatId="accent5" phldr="1"/>
      <dgm:spPr/>
      <dgm:t>
        <a:bodyPr/>
        <a:lstStyle/>
        <a:p>
          <a:endParaRPr lang="en-US"/>
        </a:p>
      </dgm:t>
    </dgm:pt>
    <dgm:pt modelId="{6884A382-E2A1-433F-89BA-6859D4778B85}">
      <dgm:prSet phldrT="[Text]"/>
      <dgm:spPr/>
      <dgm:t>
        <a:bodyPr/>
        <a:lstStyle/>
        <a:p>
          <a:r>
            <a:rPr lang="en-US" dirty="0"/>
            <a:t>Idea</a:t>
          </a:r>
        </a:p>
      </dgm:t>
    </dgm:pt>
    <dgm:pt modelId="{12655838-7BC8-4367-B468-0618A1051E54}" type="parTrans" cxnId="{977EACA5-28DC-43C7-84EB-049DFB00E004}">
      <dgm:prSet/>
      <dgm:spPr/>
      <dgm:t>
        <a:bodyPr/>
        <a:lstStyle/>
        <a:p>
          <a:endParaRPr lang="en-US"/>
        </a:p>
      </dgm:t>
    </dgm:pt>
    <dgm:pt modelId="{899B564F-08E8-48FD-BEA3-F474A1D3E3D1}" type="sibTrans" cxnId="{977EACA5-28DC-43C7-84EB-049DFB00E004}">
      <dgm:prSet/>
      <dgm:spPr/>
      <dgm:t>
        <a:bodyPr/>
        <a:lstStyle/>
        <a:p>
          <a:endParaRPr lang="en-US"/>
        </a:p>
      </dgm:t>
    </dgm:pt>
    <dgm:pt modelId="{F4727A71-D7DB-48F6-B3A4-A8B0F2560B9E}">
      <dgm:prSet phldrT="[Text]"/>
      <dgm:spPr/>
      <dgm:t>
        <a:bodyPr/>
        <a:lstStyle/>
        <a:p>
          <a:r>
            <a:rPr lang="en-US" dirty="0"/>
            <a:t>Scope</a:t>
          </a:r>
        </a:p>
      </dgm:t>
    </dgm:pt>
    <dgm:pt modelId="{AAE4F8F0-7AFA-4B86-8098-C08EC3BF2A82}" type="parTrans" cxnId="{D32C6DA8-35FA-4A23-84CF-56A0871585EA}">
      <dgm:prSet/>
      <dgm:spPr/>
      <dgm:t>
        <a:bodyPr/>
        <a:lstStyle/>
        <a:p>
          <a:endParaRPr lang="en-US"/>
        </a:p>
      </dgm:t>
    </dgm:pt>
    <dgm:pt modelId="{1100A817-A07D-4855-8E20-1C0B6C67014B}" type="sibTrans" cxnId="{D32C6DA8-35FA-4A23-84CF-56A0871585EA}">
      <dgm:prSet/>
      <dgm:spPr/>
      <dgm:t>
        <a:bodyPr/>
        <a:lstStyle/>
        <a:p>
          <a:endParaRPr lang="en-US"/>
        </a:p>
      </dgm:t>
    </dgm:pt>
    <dgm:pt modelId="{B14C13E6-5F61-419D-9EAA-72CA40F979B0}">
      <dgm:prSet phldrT="[Text]"/>
      <dgm:spPr/>
      <dgm:t>
        <a:bodyPr/>
        <a:lstStyle/>
        <a:p>
          <a:r>
            <a:rPr lang="en-US" dirty="0"/>
            <a:t>$$$</a:t>
          </a:r>
        </a:p>
      </dgm:t>
    </dgm:pt>
    <dgm:pt modelId="{C2B8F87B-3D91-4ECA-9C08-FEC0B402DB84}" type="parTrans" cxnId="{663E53DF-6F8A-4781-820F-5B8F02D3622B}">
      <dgm:prSet/>
      <dgm:spPr/>
      <dgm:t>
        <a:bodyPr/>
        <a:lstStyle/>
        <a:p>
          <a:endParaRPr lang="en-US"/>
        </a:p>
      </dgm:t>
    </dgm:pt>
    <dgm:pt modelId="{04F2CD48-ADA2-4446-A77F-4787415B2D59}" type="sibTrans" cxnId="{663E53DF-6F8A-4781-820F-5B8F02D3622B}">
      <dgm:prSet/>
      <dgm:spPr/>
      <dgm:t>
        <a:bodyPr/>
        <a:lstStyle/>
        <a:p>
          <a:endParaRPr lang="en-US"/>
        </a:p>
      </dgm:t>
    </dgm:pt>
    <dgm:pt modelId="{251E7AC1-52A4-47C7-91FB-2F35BDC390ED}">
      <dgm:prSet phldrT="[Text]"/>
      <dgm:spPr/>
      <dgm:t>
        <a:bodyPr/>
        <a:lstStyle/>
        <a:p>
          <a:r>
            <a:rPr lang="en-US" dirty="0"/>
            <a:t>Apply</a:t>
          </a:r>
        </a:p>
      </dgm:t>
    </dgm:pt>
    <dgm:pt modelId="{FA013DF9-1C85-4352-AF59-A8CDE21662CE}" type="parTrans" cxnId="{9BAADE8E-75C6-4C0A-BD83-C2230E7F32C7}">
      <dgm:prSet/>
      <dgm:spPr/>
      <dgm:t>
        <a:bodyPr/>
        <a:lstStyle/>
        <a:p>
          <a:endParaRPr lang="en-US"/>
        </a:p>
      </dgm:t>
    </dgm:pt>
    <dgm:pt modelId="{23A7F5F4-9DBA-45B7-9A13-03DB7938B271}" type="sibTrans" cxnId="{9BAADE8E-75C6-4C0A-BD83-C2230E7F32C7}">
      <dgm:prSet/>
      <dgm:spPr/>
      <dgm:t>
        <a:bodyPr/>
        <a:lstStyle/>
        <a:p>
          <a:endParaRPr lang="en-US"/>
        </a:p>
      </dgm:t>
    </dgm:pt>
    <dgm:pt modelId="{DB791196-2325-4ABA-9670-A73DB737DEDB}">
      <dgm:prSet phldrT="[Text]"/>
      <dgm:spPr/>
      <dgm:t>
        <a:bodyPr/>
        <a:lstStyle/>
        <a:p>
          <a:r>
            <a:rPr lang="en-US" dirty="0"/>
            <a:t>Procure Firms</a:t>
          </a:r>
        </a:p>
      </dgm:t>
    </dgm:pt>
    <dgm:pt modelId="{F78A619B-93D0-481C-A88B-F598F66ADB83}" type="parTrans" cxnId="{2C07CD23-58F8-4DF0-9868-3CB3A898B2FB}">
      <dgm:prSet/>
      <dgm:spPr/>
      <dgm:t>
        <a:bodyPr/>
        <a:lstStyle/>
        <a:p>
          <a:endParaRPr lang="en-US"/>
        </a:p>
      </dgm:t>
    </dgm:pt>
    <dgm:pt modelId="{C3A2F9A5-C505-49FF-A00C-183C2F5EFC1B}" type="sibTrans" cxnId="{2C07CD23-58F8-4DF0-9868-3CB3A898B2FB}">
      <dgm:prSet/>
      <dgm:spPr/>
      <dgm:t>
        <a:bodyPr/>
        <a:lstStyle/>
        <a:p>
          <a:endParaRPr lang="en-US"/>
        </a:p>
      </dgm:t>
    </dgm:pt>
    <dgm:pt modelId="{E330E95A-E2B1-4B88-A86E-711F4A206A05}">
      <dgm:prSet phldrT="[Text]"/>
      <dgm:spPr/>
      <dgm:t>
        <a:bodyPr/>
        <a:lstStyle/>
        <a:p>
          <a:r>
            <a:rPr lang="en-US" dirty="0"/>
            <a:t>Public Input</a:t>
          </a:r>
        </a:p>
      </dgm:t>
    </dgm:pt>
    <dgm:pt modelId="{A2A426DD-EB9A-4CD4-99EF-4D5581228434}" type="parTrans" cxnId="{B0F737C9-31E6-4532-93E3-0F5E9D1D6666}">
      <dgm:prSet/>
      <dgm:spPr/>
      <dgm:t>
        <a:bodyPr/>
        <a:lstStyle/>
        <a:p>
          <a:endParaRPr lang="en-US"/>
        </a:p>
      </dgm:t>
    </dgm:pt>
    <dgm:pt modelId="{3620C260-7916-4D7D-9BFF-E885CE665A6C}" type="sibTrans" cxnId="{B0F737C9-31E6-4532-93E3-0F5E9D1D6666}">
      <dgm:prSet/>
      <dgm:spPr/>
      <dgm:t>
        <a:bodyPr/>
        <a:lstStyle/>
        <a:p>
          <a:endParaRPr lang="en-US"/>
        </a:p>
      </dgm:t>
    </dgm:pt>
    <dgm:pt modelId="{A59549E9-EB54-41FE-A0EE-C449215F71A9}">
      <dgm:prSet phldrT="[Text]"/>
      <dgm:spPr/>
      <dgm:t>
        <a:bodyPr/>
        <a:lstStyle/>
        <a:p>
          <a:r>
            <a:rPr lang="en-US" dirty="0"/>
            <a:t>Admin</a:t>
          </a:r>
        </a:p>
      </dgm:t>
    </dgm:pt>
    <dgm:pt modelId="{06F39424-DCBB-4179-818E-0C272D22E812}" type="parTrans" cxnId="{57E6AF9E-C347-491A-A9DF-16191FB4F303}">
      <dgm:prSet/>
      <dgm:spPr/>
      <dgm:t>
        <a:bodyPr/>
        <a:lstStyle/>
        <a:p>
          <a:endParaRPr lang="en-US"/>
        </a:p>
      </dgm:t>
    </dgm:pt>
    <dgm:pt modelId="{89615770-6420-4015-88F1-60CFEDDABFBF}" type="sibTrans" cxnId="{57E6AF9E-C347-491A-A9DF-16191FB4F303}">
      <dgm:prSet/>
      <dgm:spPr/>
      <dgm:t>
        <a:bodyPr/>
        <a:lstStyle/>
        <a:p>
          <a:endParaRPr lang="en-US"/>
        </a:p>
      </dgm:t>
    </dgm:pt>
    <dgm:pt modelId="{50865186-34B3-4484-AD35-E0DC0115F88E}">
      <dgm:prSet phldrT="[Text]"/>
      <dgm:spPr/>
      <dgm:t>
        <a:bodyPr/>
        <a:lstStyle/>
        <a:p>
          <a:r>
            <a:rPr lang="en-US" dirty="0"/>
            <a:t>Monitor</a:t>
          </a:r>
        </a:p>
      </dgm:t>
    </dgm:pt>
    <dgm:pt modelId="{EFA7DB3D-DC52-421C-83C0-EE846BFC3E26}" type="parTrans" cxnId="{FA024317-5A3E-4AB4-BC78-8EABC1185B36}">
      <dgm:prSet/>
      <dgm:spPr/>
      <dgm:t>
        <a:bodyPr/>
        <a:lstStyle/>
        <a:p>
          <a:endParaRPr lang="en-US"/>
        </a:p>
      </dgm:t>
    </dgm:pt>
    <dgm:pt modelId="{ED41B470-2BA6-4DDA-A1C6-3D8715B293FC}" type="sibTrans" cxnId="{FA024317-5A3E-4AB4-BC78-8EABC1185B36}">
      <dgm:prSet/>
      <dgm:spPr/>
      <dgm:t>
        <a:bodyPr/>
        <a:lstStyle/>
        <a:p>
          <a:endParaRPr lang="en-US"/>
        </a:p>
      </dgm:t>
    </dgm:pt>
    <dgm:pt modelId="{B591F878-0B61-4528-8426-96618A40349E}">
      <dgm:prSet phldrT="[Text]"/>
      <dgm:spPr/>
      <dgm:t>
        <a:bodyPr/>
        <a:lstStyle/>
        <a:p>
          <a:r>
            <a:rPr lang="en-US" dirty="0"/>
            <a:t>Keep Records</a:t>
          </a:r>
        </a:p>
      </dgm:t>
    </dgm:pt>
    <dgm:pt modelId="{2DEE8D90-5AE3-46A4-ABAB-4BC4F204AC46}" type="parTrans" cxnId="{60DE424D-6453-4123-AE47-088BF95C4971}">
      <dgm:prSet/>
      <dgm:spPr/>
      <dgm:t>
        <a:bodyPr/>
        <a:lstStyle/>
        <a:p>
          <a:endParaRPr lang="en-US"/>
        </a:p>
      </dgm:t>
    </dgm:pt>
    <dgm:pt modelId="{1085D534-F05B-405A-A8BD-4A48B4DE3BE4}" type="sibTrans" cxnId="{60DE424D-6453-4123-AE47-088BF95C4971}">
      <dgm:prSet/>
      <dgm:spPr/>
      <dgm:t>
        <a:bodyPr/>
        <a:lstStyle/>
        <a:p>
          <a:endParaRPr lang="en-US"/>
        </a:p>
      </dgm:t>
    </dgm:pt>
    <dgm:pt modelId="{81B8D142-4AF3-4C12-AC25-2840C309293B}">
      <dgm:prSet phldrT="[Text]"/>
      <dgm:spPr/>
      <dgm:t>
        <a:bodyPr/>
        <a:lstStyle/>
        <a:p>
          <a:r>
            <a:rPr lang="en-US" dirty="0"/>
            <a:t>Right-fit</a:t>
          </a:r>
        </a:p>
      </dgm:t>
    </dgm:pt>
    <dgm:pt modelId="{C4BCDB32-6BEC-41F1-98E3-3E25D4841B34}" type="parTrans" cxnId="{77FD0A88-D17E-419F-A5E2-9EA0AE9E56FE}">
      <dgm:prSet/>
      <dgm:spPr/>
      <dgm:t>
        <a:bodyPr/>
        <a:lstStyle/>
        <a:p>
          <a:endParaRPr lang="en-US"/>
        </a:p>
      </dgm:t>
    </dgm:pt>
    <dgm:pt modelId="{CEFF12F9-955D-48A7-8710-4C5B4E789680}" type="sibTrans" cxnId="{77FD0A88-D17E-419F-A5E2-9EA0AE9E56FE}">
      <dgm:prSet/>
      <dgm:spPr/>
      <dgm:t>
        <a:bodyPr/>
        <a:lstStyle/>
        <a:p>
          <a:endParaRPr lang="en-US"/>
        </a:p>
      </dgm:t>
    </dgm:pt>
    <dgm:pt modelId="{7E25BCC7-2F12-4F69-80AF-02D42ECD49E9}" type="pres">
      <dgm:prSet presAssocID="{EE495413-F3A5-4BA2-86B1-6518CC11E697}" presName="theList" presStyleCnt="0">
        <dgm:presLayoutVars>
          <dgm:dir/>
          <dgm:animLvl val="lvl"/>
          <dgm:resizeHandles val="exact"/>
        </dgm:presLayoutVars>
      </dgm:prSet>
      <dgm:spPr/>
      <dgm:t>
        <a:bodyPr/>
        <a:lstStyle/>
        <a:p>
          <a:endParaRPr lang="en-US"/>
        </a:p>
      </dgm:t>
    </dgm:pt>
    <dgm:pt modelId="{5153704C-2596-4730-8A8B-92FCB16832CD}" type="pres">
      <dgm:prSet presAssocID="{6884A382-E2A1-433F-89BA-6859D4778B85}" presName="compNode" presStyleCnt="0"/>
      <dgm:spPr/>
    </dgm:pt>
    <dgm:pt modelId="{70E87B92-12C8-408E-996B-324CE5B5370E}" type="pres">
      <dgm:prSet presAssocID="{6884A382-E2A1-433F-89BA-6859D4778B85}" presName="noGeometry" presStyleCnt="0"/>
      <dgm:spPr/>
    </dgm:pt>
    <dgm:pt modelId="{CCEE7643-D43F-445E-BCEA-2A75F5A35B96}" type="pres">
      <dgm:prSet presAssocID="{6884A382-E2A1-433F-89BA-6859D4778B85}" presName="childTextVisible" presStyleLbl="bgAccFollowNode1" presStyleIdx="0" presStyleCnt="3">
        <dgm:presLayoutVars>
          <dgm:bulletEnabled val="1"/>
        </dgm:presLayoutVars>
      </dgm:prSet>
      <dgm:spPr/>
      <dgm:t>
        <a:bodyPr/>
        <a:lstStyle/>
        <a:p>
          <a:endParaRPr lang="en-US"/>
        </a:p>
      </dgm:t>
    </dgm:pt>
    <dgm:pt modelId="{C40BE667-861A-4F9C-A1AE-8D964E01A049}" type="pres">
      <dgm:prSet presAssocID="{6884A382-E2A1-433F-89BA-6859D4778B85}" presName="childTextHidden" presStyleLbl="bgAccFollowNode1" presStyleIdx="0" presStyleCnt="3"/>
      <dgm:spPr/>
      <dgm:t>
        <a:bodyPr/>
        <a:lstStyle/>
        <a:p>
          <a:endParaRPr lang="en-US"/>
        </a:p>
      </dgm:t>
    </dgm:pt>
    <dgm:pt modelId="{5F03C6BE-87C1-4D1A-8C07-10CA73443A67}" type="pres">
      <dgm:prSet presAssocID="{6884A382-E2A1-433F-89BA-6859D4778B85}" presName="parentText" presStyleLbl="node1" presStyleIdx="0" presStyleCnt="3">
        <dgm:presLayoutVars>
          <dgm:chMax val="1"/>
          <dgm:bulletEnabled val="1"/>
        </dgm:presLayoutVars>
      </dgm:prSet>
      <dgm:spPr/>
      <dgm:t>
        <a:bodyPr/>
        <a:lstStyle/>
        <a:p>
          <a:endParaRPr lang="en-US"/>
        </a:p>
      </dgm:t>
    </dgm:pt>
    <dgm:pt modelId="{C25CDC6F-9661-4B7F-9B1F-AFC6A496474E}" type="pres">
      <dgm:prSet presAssocID="{6884A382-E2A1-433F-89BA-6859D4778B85}" presName="aSpace" presStyleCnt="0"/>
      <dgm:spPr/>
    </dgm:pt>
    <dgm:pt modelId="{058FDB73-7117-4AF9-B180-045A03C19249}" type="pres">
      <dgm:prSet presAssocID="{251E7AC1-52A4-47C7-91FB-2F35BDC390ED}" presName="compNode" presStyleCnt="0"/>
      <dgm:spPr/>
    </dgm:pt>
    <dgm:pt modelId="{1DBF5026-4F44-4BC2-977E-4CA9B0A1ACFC}" type="pres">
      <dgm:prSet presAssocID="{251E7AC1-52A4-47C7-91FB-2F35BDC390ED}" presName="noGeometry" presStyleCnt="0"/>
      <dgm:spPr/>
    </dgm:pt>
    <dgm:pt modelId="{8BCB7D56-5957-4B54-8853-FBF9B8FD2BF3}" type="pres">
      <dgm:prSet presAssocID="{251E7AC1-52A4-47C7-91FB-2F35BDC390ED}" presName="childTextVisible" presStyleLbl="bgAccFollowNode1" presStyleIdx="1" presStyleCnt="3">
        <dgm:presLayoutVars>
          <dgm:bulletEnabled val="1"/>
        </dgm:presLayoutVars>
      </dgm:prSet>
      <dgm:spPr/>
      <dgm:t>
        <a:bodyPr/>
        <a:lstStyle/>
        <a:p>
          <a:endParaRPr lang="en-US"/>
        </a:p>
      </dgm:t>
    </dgm:pt>
    <dgm:pt modelId="{49B909A1-D06E-4E0D-8811-A25CE0D884A1}" type="pres">
      <dgm:prSet presAssocID="{251E7AC1-52A4-47C7-91FB-2F35BDC390ED}" presName="childTextHidden" presStyleLbl="bgAccFollowNode1" presStyleIdx="1" presStyleCnt="3"/>
      <dgm:spPr/>
      <dgm:t>
        <a:bodyPr/>
        <a:lstStyle/>
        <a:p>
          <a:endParaRPr lang="en-US"/>
        </a:p>
      </dgm:t>
    </dgm:pt>
    <dgm:pt modelId="{CDF83B53-E1FC-41DD-B293-C34DE68E9AFF}" type="pres">
      <dgm:prSet presAssocID="{251E7AC1-52A4-47C7-91FB-2F35BDC390ED}" presName="parentText" presStyleLbl="node1" presStyleIdx="1" presStyleCnt="3">
        <dgm:presLayoutVars>
          <dgm:chMax val="1"/>
          <dgm:bulletEnabled val="1"/>
        </dgm:presLayoutVars>
      </dgm:prSet>
      <dgm:spPr/>
      <dgm:t>
        <a:bodyPr/>
        <a:lstStyle/>
        <a:p>
          <a:endParaRPr lang="en-US"/>
        </a:p>
      </dgm:t>
    </dgm:pt>
    <dgm:pt modelId="{6C22BF2B-D4E7-4C27-AC9B-DB66F210A1DE}" type="pres">
      <dgm:prSet presAssocID="{251E7AC1-52A4-47C7-91FB-2F35BDC390ED}" presName="aSpace" presStyleCnt="0"/>
      <dgm:spPr/>
    </dgm:pt>
    <dgm:pt modelId="{FB3EB098-5E58-43E4-A508-DE71CE4BE2A0}" type="pres">
      <dgm:prSet presAssocID="{A59549E9-EB54-41FE-A0EE-C449215F71A9}" presName="compNode" presStyleCnt="0"/>
      <dgm:spPr/>
    </dgm:pt>
    <dgm:pt modelId="{15B129B2-6B3C-409B-B431-E00C3880B34F}" type="pres">
      <dgm:prSet presAssocID="{A59549E9-EB54-41FE-A0EE-C449215F71A9}" presName="noGeometry" presStyleCnt="0"/>
      <dgm:spPr/>
    </dgm:pt>
    <dgm:pt modelId="{ACD15F41-37BB-4B58-9275-50FE12E67924}" type="pres">
      <dgm:prSet presAssocID="{A59549E9-EB54-41FE-A0EE-C449215F71A9}" presName="childTextVisible" presStyleLbl="bgAccFollowNode1" presStyleIdx="2" presStyleCnt="3">
        <dgm:presLayoutVars>
          <dgm:bulletEnabled val="1"/>
        </dgm:presLayoutVars>
      </dgm:prSet>
      <dgm:spPr/>
      <dgm:t>
        <a:bodyPr/>
        <a:lstStyle/>
        <a:p>
          <a:endParaRPr lang="en-US"/>
        </a:p>
      </dgm:t>
    </dgm:pt>
    <dgm:pt modelId="{E1921DD1-DE55-4C62-9326-D764FD04BC5A}" type="pres">
      <dgm:prSet presAssocID="{A59549E9-EB54-41FE-A0EE-C449215F71A9}" presName="childTextHidden" presStyleLbl="bgAccFollowNode1" presStyleIdx="2" presStyleCnt="3"/>
      <dgm:spPr/>
      <dgm:t>
        <a:bodyPr/>
        <a:lstStyle/>
        <a:p>
          <a:endParaRPr lang="en-US"/>
        </a:p>
      </dgm:t>
    </dgm:pt>
    <dgm:pt modelId="{0EAEB922-EDC0-4A80-9FB4-2EE35FE97A6B}" type="pres">
      <dgm:prSet presAssocID="{A59549E9-EB54-41FE-A0EE-C449215F71A9}" presName="parentText" presStyleLbl="node1" presStyleIdx="2" presStyleCnt="3">
        <dgm:presLayoutVars>
          <dgm:chMax val="1"/>
          <dgm:bulletEnabled val="1"/>
        </dgm:presLayoutVars>
      </dgm:prSet>
      <dgm:spPr/>
      <dgm:t>
        <a:bodyPr/>
        <a:lstStyle/>
        <a:p>
          <a:endParaRPr lang="en-US"/>
        </a:p>
      </dgm:t>
    </dgm:pt>
  </dgm:ptLst>
  <dgm:cxnLst>
    <dgm:cxn modelId="{57E6AF9E-C347-491A-A9DF-16191FB4F303}" srcId="{EE495413-F3A5-4BA2-86B1-6518CC11E697}" destId="{A59549E9-EB54-41FE-A0EE-C449215F71A9}" srcOrd="2" destOrd="0" parTransId="{06F39424-DCBB-4179-818E-0C272D22E812}" sibTransId="{89615770-6420-4015-88F1-60CFEDDABFBF}"/>
    <dgm:cxn modelId="{FFDCEB53-FCE3-46BE-8913-275E4E13D58B}" type="presOf" srcId="{E330E95A-E2B1-4B88-A86E-711F4A206A05}" destId="{49B909A1-D06E-4E0D-8811-A25CE0D884A1}" srcOrd="1" destOrd="1" presId="urn:microsoft.com/office/officeart/2005/8/layout/hProcess6"/>
    <dgm:cxn modelId="{977EACA5-28DC-43C7-84EB-049DFB00E004}" srcId="{EE495413-F3A5-4BA2-86B1-6518CC11E697}" destId="{6884A382-E2A1-433F-89BA-6859D4778B85}" srcOrd="0" destOrd="0" parTransId="{12655838-7BC8-4367-B468-0618A1051E54}" sibTransId="{899B564F-08E8-48FD-BEA3-F474A1D3E3D1}"/>
    <dgm:cxn modelId="{FA024317-5A3E-4AB4-BC78-8EABC1185B36}" srcId="{A59549E9-EB54-41FE-A0EE-C449215F71A9}" destId="{50865186-34B3-4484-AD35-E0DC0115F88E}" srcOrd="0" destOrd="0" parTransId="{EFA7DB3D-DC52-421C-83C0-EE846BFC3E26}" sibTransId="{ED41B470-2BA6-4DDA-A1C6-3D8715B293FC}"/>
    <dgm:cxn modelId="{5ED2C983-FF9A-48F2-8947-86DAA886C7C2}" type="presOf" srcId="{B591F878-0B61-4528-8426-96618A40349E}" destId="{E1921DD1-DE55-4C62-9326-D764FD04BC5A}" srcOrd="1" destOrd="1" presId="urn:microsoft.com/office/officeart/2005/8/layout/hProcess6"/>
    <dgm:cxn modelId="{135720BE-75E5-406D-A0C8-848128BF4C27}" type="presOf" srcId="{50865186-34B3-4484-AD35-E0DC0115F88E}" destId="{E1921DD1-DE55-4C62-9326-D764FD04BC5A}" srcOrd="1" destOrd="0" presId="urn:microsoft.com/office/officeart/2005/8/layout/hProcess6"/>
    <dgm:cxn modelId="{9BAADE8E-75C6-4C0A-BD83-C2230E7F32C7}" srcId="{EE495413-F3A5-4BA2-86B1-6518CC11E697}" destId="{251E7AC1-52A4-47C7-91FB-2F35BDC390ED}" srcOrd="1" destOrd="0" parTransId="{FA013DF9-1C85-4352-AF59-A8CDE21662CE}" sibTransId="{23A7F5F4-9DBA-45B7-9A13-03DB7938B271}"/>
    <dgm:cxn modelId="{0595CDC3-E7AF-48E1-9245-C20BABC5540D}" type="presOf" srcId="{DB791196-2325-4ABA-9670-A73DB737DEDB}" destId="{49B909A1-D06E-4E0D-8811-A25CE0D884A1}" srcOrd="1" destOrd="0" presId="urn:microsoft.com/office/officeart/2005/8/layout/hProcess6"/>
    <dgm:cxn modelId="{663E53DF-6F8A-4781-820F-5B8F02D3622B}" srcId="{6884A382-E2A1-433F-89BA-6859D4778B85}" destId="{B14C13E6-5F61-419D-9EAA-72CA40F979B0}" srcOrd="1" destOrd="0" parTransId="{C2B8F87B-3D91-4ECA-9C08-FEC0B402DB84}" sibTransId="{04F2CD48-ADA2-4446-A77F-4787415B2D59}"/>
    <dgm:cxn modelId="{B0F737C9-31E6-4532-93E3-0F5E9D1D6666}" srcId="{251E7AC1-52A4-47C7-91FB-2F35BDC390ED}" destId="{E330E95A-E2B1-4B88-A86E-711F4A206A05}" srcOrd="1" destOrd="0" parTransId="{A2A426DD-EB9A-4CD4-99EF-4D5581228434}" sibTransId="{3620C260-7916-4D7D-9BFF-E885CE665A6C}"/>
    <dgm:cxn modelId="{62F29EF4-A3E1-4747-A046-8D53D5774584}" type="presOf" srcId="{DB791196-2325-4ABA-9670-A73DB737DEDB}" destId="{8BCB7D56-5957-4B54-8853-FBF9B8FD2BF3}" srcOrd="0" destOrd="0" presId="urn:microsoft.com/office/officeart/2005/8/layout/hProcess6"/>
    <dgm:cxn modelId="{F0B6E500-EF3A-40E0-B806-5DC52E47D67A}" type="presOf" srcId="{E330E95A-E2B1-4B88-A86E-711F4A206A05}" destId="{8BCB7D56-5957-4B54-8853-FBF9B8FD2BF3}" srcOrd="0" destOrd="1" presId="urn:microsoft.com/office/officeart/2005/8/layout/hProcess6"/>
    <dgm:cxn modelId="{9D1608B5-FE02-460F-818D-0AEB3FBDE360}" type="presOf" srcId="{B14C13E6-5F61-419D-9EAA-72CA40F979B0}" destId="{CCEE7643-D43F-445E-BCEA-2A75F5A35B96}" srcOrd="0" destOrd="1" presId="urn:microsoft.com/office/officeart/2005/8/layout/hProcess6"/>
    <dgm:cxn modelId="{D32C6DA8-35FA-4A23-84CF-56A0871585EA}" srcId="{6884A382-E2A1-433F-89BA-6859D4778B85}" destId="{F4727A71-D7DB-48F6-B3A4-A8B0F2560B9E}" srcOrd="0" destOrd="0" parTransId="{AAE4F8F0-7AFA-4B86-8098-C08EC3BF2A82}" sibTransId="{1100A817-A07D-4855-8E20-1C0B6C67014B}"/>
    <dgm:cxn modelId="{CE137DCD-DE0F-47B5-9525-D2E885E72A63}" type="presOf" srcId="{81B8D142-4AF3-4C12-AC25-2840C309293B}" destId="{C40BE667-861A-4F9C-A1AE-8D964E01A049}" srcOrd="1" destOrd="2" presId="urn:microsoft.com/office/officeart/2005/8/layout/hProcess6"/>
    <dgm:cxn modelId="{37CB257E-CB2A-49D9-B18B-588E543C7B62}" type="presOf" srcId="{81B8D142-4AF3-4C12-AC25-2840C309293B}" destId="{CCEE7643-D43F-445E-BCEA-2A75F5A35B96}" srcOrd="0" destOrd="2" presId="urn:microsoft.com/office/officeart/2005/8/layout/hProcess6"/>
    <dgm:cxn modelId="{6AFC26AE-CEFB-433A-9F36-319EF368F5ED}" type="presOf" srcId="{6884A382-E2A1-433F-89BA-6859D4778B85}" destId="{5F03C6BE-87C1-4D1A-8C07-10CA73443A67}" srcOrd="0" destOrd="0" presId="urn:microsoft.com/office/officeart/2005/8/layout/hProcess6"/>
    <dgm:cxn modelId="{F18F64E9-4737-46C3-B1F1-716D8216903A}" type="presOf" srcId="{50865186-34B3-4484-AD35-E0DC0115F88E}" destId="{ACD15F41-37BB-4B58-9275-50FE12E67924}" srcOrd="0" destOrd="0" presId="urn:microsoft.com/office/officeart/2005/8/layout/hProcess6"/>
    <dgm:cxn modelId="{ACB9C056-33FF-4A26-8E1B-545BB8F17D03}" type="presOf" srcId="{F4727A71-D7DB-48F6-B3A4-A8B0F2560B9E}" destId="{C40BE667-861A-4F9C-A1AE-8D964E01A049}" srcOrd="1" destOrd="0" presId="urn:microsoft.com/office/officeart/2005/8/layout/hProcess6"/>
    <dgm:cxn modelId="{605F9BFB-871B-4643-ADA2-AA24AF2891E6}" type="presOf" srcId="{B591F878-0B61-4528-8426-96618A40349E}" destId="{ACD15F41-37BB-4B58-9275-50FE12E67924}" srcOrd="0" destOrd="1" presId="urn:microsoft.com/office/officeart/2005/8/layout/hProcess6"/>
    <dgm:cxn modelId="{60DE424D-6453-4123-AE47-088BF95C4971}" srcId="{A59549E9-EB54-41FE-A0EE-C449215F71A9}" destId="{B591F878-0B61-4528-8426-96618A40349E}" srcOrd="1" destOrd="0" parTransId="{2DEE8D90-5AE3-46A4-ABAB-4BC4F204AC46}" sibTransId="{1085D534-F05B-405A-A8BD-4A48B4DE3BE4}"/>
    <dgm:cxn modelId="{9E78EC7F-06EC-43CC-9157-6D389161A2E6}" type="presOf" srcId="{A59549E9-EB54-41FE-A0EE-C449215F71A9}" destId="{0EAEB922-EDC0-4A80-9FB4-2EE35FE97A6B}" srcOrd="0" destOrd="0" presId="urn:microsoft.com/office/officeart/2005/8/layout/hProcess6"/>
    <dgm:cxn modelId="{77FD0A88-D17E-419F-A5E2-9EA0AE9E56FE}" srcId="{6884A382-E2A1-433F-89BA-6859D4778B85}" destId="{81B8D142-4AF3-4C12-AC25-2840C309293B}" srcOrd="2" destOrd="0" parTransId="{C4BCDB32-6BEC-41F1-98E3-3E25D4841B34}" sibTransId="{CEFF12F9-955D-48A7-8710-4C5B4E789680}"/>
    <dgm:cxn modelId="{C6E077B8-4EA9-4B79-AE68-EE67A7744C1B}" type="presOf" srcId="{B14C13E6-5F61-419D-9EAA-72CA40F979B0}" destId="{C40BE667-861A-4F9C-A1AE-8D964E01A049}" srcOrd="1" destOrd="1" presId="urn:microsoft.com/office/officeart/2005/8/layout/hProcess6"/>
    <dgm:cxn modelId="{2C07CD23-58F8-4DF0-9868-3CB3A898B2FB}" srcId="{251E7AC1-52A4-47C7-91FB-2F35BDC390ED}" destId="{DB791196-2325-4ABA-9670-A73DB737DEDB}" srcOrd="0" destOrd="0" parTransId="{F78A619B-93D0-481C-A88B-F598F66ADB83}" sibTransId="{C3A2F9A5-C505-49FF-A00C-183C2F5EFC1B}"/>
    <dgm:cxn modelId="{7522820C-7A9F-4F37-94E4-A6B78C2DDAFE}" type="presOf" srcId="{EE495413-F3A5-4BA2-86B1-6518CC11E697}" destId="{7E25BCC7-2F12-4F69-80AF-02D42ECD49E9}" srcOrd="0" destOrd="0" presId="urn:microsoft.com/office/officeart/2005/8/layout/hProcess6"/>
    <dgm:cxn modelId="{368A6AC6-BCEF-447B-9008-7073588FC882}" type="presOf" srcId="{F4727A71-D7DB-48F6-B3A4-A8B0F2560B9E}" destId="{CCEE7643-D43F-445E-BCEA-2A75F5A35B96}" srcOrd="0" destOrd="0" presId="urn:microsoft.com/office/officeart/2005/8/layout/hProcess6"/>
    <dgm:cxn modelId="{DA6B0ECD-BB15-4A21-84A9-5F866FD69257}" type="presOf" srcId="{251E7AC1-52A4-47C7-91FB-2F35BDC390ED}" destId="{CDF83B53-E1FC-41DD-B293-C34DE68E9AFF}" srcOrd="0" destOrd="0" presId="urn:microsoft.com/office/officeart/2005/8/layout/hProcess6"/>
    <dgm:cxn modelId="{6C0BC379-628D-458B-99A7-CF171B2ECCF6}" type="presParOf" srcId="{7E25BCC7-2F12-4F69-80AF-02D42ECD49E9}" destId="{5153704C-2596-4730-8A8B-92FCB16832CD}" srcOrd="0" destOrd="0" presId="urn:microsoft.com/office/officeart/2005/8/layout/hProcess6"/>
    <dgm:cxn modelId="{7E98EE42-D1E0-4A38-9276-C62BF10A4A3D}" type="presParOf" srcId="{5153704C-2596-4730-8A8B-92FCB16832CD}" destId="{70E87B92-12C8-408E-996B-324CE5B5370E}" srcOrd="0" destOrd="0" presId="urn:microsoft.com/office/officeart/2005/8/layout/hProcess6"/>
    <dgm:cxn modelId="{00FE5801-3FDB-428C-9F7C-23E94241ECFD}" type="presParOf" srcId="{5153704C-2596-4730-8A8B-92FCB16832CD}" destId="{CCEE7643-D43F-445E-BCEA-2A75F5A35B96}" srcOrd="1" destOrd="0" presId="urn:microsoft.com/office/officeart/2005/8/layout/hProcess6"/>
    <dgm:cxn modelId="{D4288885-EADC-4CF2-BCE3-C2E049B17CDB}" type="presParOf" srcId="{5153704C-2596-4730-8A8B-92FCB16832CD}" destId="{C40BE667-861A-4F9C-A1AE-8D964E01A049}" srcOrd="2" destOrd="0" presId="urn:microsoft.com/office/officeart/2005/8/layout/hProcess6"/>
    <dgm:cxn modelId="{1A112240-81FC-45CB-8AEC-60E0D43192C5}" type="presParOf" srcId="{5153704C-2596-4730-8A8B-92FCB16832CD}" destId="{5F03C6BE-87C1-4D1A-8C07-10CA73443A67}" srcOrd="3" destOrd="0" presId="urn:microsoft.com/office/officeart/2005/8/layout/hProcess6"/>
    <dgm:cxn modelId="{54F589E0-779A-4B56-B249-FBE4B46EAF05}" type="presParOf" srcId="{7E25BCC7-2F12-4F69-80AF-02D42ECD49E9}" destId="{C25CDC6F-9661-4B7F-9B1F-AFC6A496474E}" srcOrd="1" destOrd="0" presId="urn:microsoft.com/office/officeart/2005/8/layout/hProcess6"/>
    <dgm:cxn modelId="{27084CA3-7C77-497F-9A8F-48B5C7CDBB17}" type="presParOf" srcId="{7E25BCC7-2F12-4F69-80AF-02D42ECD49E9}" destId="{058FDB73-7117-4AF9-B180-045A03C19249}" srcOrd="2" destOrd="0" presId="urn:microsoft.com/office/officeart/2005/8/layout/hProcess6"/>
    <dgm:cxn modelId="{F210B2B9-57F6-4F04-8713-B68C3F6315E3}" type="presParOf" srcId="{058FDB73-7117-4AF9-B180-045A03C19249}" destId="{1DBF5026-4F44-4BC2-977E-4CA9B0A1ACFC}" srcOrd="0" destOrd="0" presId="urn:microsoft.com/office/officeart/2005/8/layout/hProcess6"/>
    <dgm:cxn modelId="{CBC8F698-8496-4377-8023-9BAFD34245BA}" type="presParOf" srcId="{058FDB73-7117-4AF9-B180-045A03C19249}" destId="{8BCB7D56-5957-4B54-8853-FBF9B8FD2BF3}" srcOrd="1" destOrd="0" presId="urn:microsoft.com/office/officeart/2005/8/layout/hProcess6"/>
    <dgm:cxn modelId="{4E0957BE-1D11-4E16-98C8-63BF28928E38}" type="presParOf" srcId="{058FDB73-7117-4AF9-B180-045A03C19249}" destId="{49B909A1-D06E-4E0D-8811-A25CE0D884A1}" srcOrd="2" destOrd="0" presId="urn:microsoft.com/office/officeart/2005/8/layout/hProcess6"/>
    <dgm:cxn modelId="{E2D277E3-EA23-41CC-8DD0-C2DF3647DEF9}" type="presParOf" srcId="{058FDB73-7117-4AF9-B180-045A03C19249}" destId="{CDF83B53-E1FC-41DD-B293-C34DE68E9AFF}" srcOrd="3" destOrd="0" presId="urn:microsoft.com/office/officeart/2005/8/layout/hProcess6"/>
    <dgm:cxn modelId="{A988865E-5A60-4C1E-902C-1483B5567F73}" type="presParOf" srcId="{7E25BCC7-2F12-4F69-80AF-02D42ECD49E9}" destId="{6C22BF2B-D4E7-4C27-AC9B-DB66F210A1DE}" srcOrd="3" destOrd="0" presId="urn:microsoft.com/office/officeart/2005/8/layout/hProcess6"/>
    <dgm:cxn modelId="{34CE6ADD-96ED-4BD1-B62D-99D649B45C05}" type="presParOf" srcId="{7E25BCC7-2F12-4F69-80AF-02D42ECD49E9}" destId="{FB3EB098-5E58-43E4-A508-DE71CE4BE2A0}" srcOrd="4" destOrd="0" presId="urn:microsoft.com/office/officeart/2005/8/layout/hProcess6"/>
    <dgm:cxn modelId="{3CF03B0F-9585-4D78-AC2D-6887FEE8FF31}" type="presParOf" srcId="{FB3EB098-5E58-43E4-A508-DE71CE4BE2A0}" destId="{15B129B2-6B3C-409B-B431-E00C3880B34F}" srcOrd="0" destOrd="0" presId="urn:microsoft.com/office/officeart/2005/8/layout/hProcess6"/>
    <dgm:cxn modelId="{B81636B0-C712-4F37-93BF-7C130E6822D3}" type="presParOf" srcId="{FB3EB098-5E58-43E4-A508-DE71CE4BE2A0}" destId="{ACD15F41-37BB-4B58-9275-50FE12E67924}" srcOrd="1" destOrd="0" presId="urn:microsoft.com/office/officeart/2005/8/layout/hProcess6"/>
    <dgm:cxn modelId="{50CFE011-73E9-4153-B155-D08990ECBFD6}" type="presParOf" srcId="{FB3EB098-5E58-43E4-A508-DE71CE4BE2A0}" destId="{E1921DD1-DE55-4C62-9326-D764FD04BC5A}" srcOrd="2" destOrd="0" presId="urn:microsoft.com/office/officeart/2005/8/layout/hProcess6"/>
    <dgm:cxn modelId="{210E5D23-FF1E-4437-BF16-584B441441B6}" type="presParOf" srcId="{FB3EB098-5E58-43E4-A508-DE71CE4BE2A0}" destId="{0EAEB922-EDC0-4A80-9FB4-2EE35FE97A6B}" srcOrd="3" destOrd="0" presId="urn:microsoft.com/office/officeart/2005/8/layout/hProcess6"/>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EE7643-D43F-445E-BCEA-2A75F5A35B96}">
      <dsp:nvSpPr>
        <dsp:cNvPr id="0" name=""/>
        <dsp:cNvSpPr/>
      </dsp:nvSpPr>
      <dsp:spPr>
        <a:xfrm>
          <a:off x="489080" y="1922110"/>
          <a:ext cx="1941611" cy="1697213"/>
        </a:xfrm>
        <a:prstGeom prst="rightArrow">
          <a:avLst>
            <a:gd name="adj1" fmla="val 70000"/>
            <a:gd name="adj2" fmla="val 50000"/>
          </a:avLst>
        </a:prstGeom>
        <a:solidFill>
          <a:schemeClr val="accent5">
            <a:alpha val="90000"/>
            <a:tint val="40000"/>
            <a:hueOff val="0"/>
            <a:satOff val="0"/>
            <a:lumOff val="0"/>
            <a:alphaOff val="0"/>
          </a:schemeClr>
        </a:solidFill>
        <a:ln w="12700" cap="flat" cmpd="sng" algn="ctr">
          <a:solidFill>
            <a:schemeClr val="accent5">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0640" tIns="10160" rIns="2032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Scope</a:t>
          </a:r>
        </a:p>
        <a:p>
          <a:pPr marL="171450" lvl="1" indent="-171450" algn="l" defTabSz="711200">
            <a:lnSpc>
              <a:spcPct val="90000"/>
            </a:lnSpc>
            <a:spcBef>
              <a:spcPct val="0"/>
            </a:spcBef>
            <a:spcAft>
              <a:spcPct val="15000"/>
            </a:spcAft>
            <a:buChar char="••"/>
          </a:pPr>
          <a:r>
            <a:rPr lang="en-US" sz="1600" kern="1200" dirty="0"/>
            <a:t>$$$</a:t>
          </a:r>
        </a:p>
        <a:p>
          <a:pPr marL="171450" lvl="1" indent="-171450" algn="l" defTabSz="711200">
            <a:lnSpc>
              <a:spcPct val="90000"/>
            </a:lnSpc>
            <a:spcBef>
              <a:spcPct val="0"/>
            </a:spcBef>
            <a:spcAft>
              <a:spcPct val="15000"/>
            </a:spcAft>
            <a:buChar char="••"/>
          </a:pPr>
          <a:r>
            <a:rPr lang="en-US" sz="1600" kern="1200" dirty="0"/>
            <a:t>Right-fit</a:t>
          </a:r>
        </a:p>
      </dsp:txBody>
      <dsp:txXfrm>
        <a:off x="974483" y="2176692"/>
        <a:ext cx="946535" cy="1188049"/>
      </dsp:txXfrm>
    </dsp:sp>
    <dsp:sp modelId="{5F03C6BE-87C1-4D1A-8C07-10CA73443A67}">
      <dsp:nvSpPr>
        <dsp:cNvPr id="0" name=""/>
        <dsp:cNvSpPr/>
      </dsp:nvSpPr>
      <dsp:spPr>
        <a:xfrm>
          <a:off x="3677" y="2285314"/>
          <a:ext cx="970805" cy="970805"/>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kern="1200" dirty="0"/>
            <a:t>Idea</a:t>
          </a:r>
        </a:p>
      </dsp:txBody>
      <dsp:txXfrm>
        <a:off x="145848" y="2427485"/>
        <a:ext cx="686463" cy="686463"/>
      </dsp:txXfrm>
    </dsp:sp>
    <dsp:sp modelId="{8BCB7D56-5957-4B54-8853-FBF9B8FD2BF3}">
      <dsp:nvSpPr>
        <dsp:cNvPr id="0" name=""/>
        <dsp:cNvSpPr/>
      </dsp:nvSpPr>
      <dsp:spPr>
        <a:xfrm>
          <a:off x="3037445" y="1922110"/>
          <a:ext cx="1941611" cy="1697213"/>
        </a:xfrm>
        <a:prstGeom prst="rightArrow">
          <a:avLst>
            <a:gd name="adj1" fmla="val 70000"/>
            <a:gd name="adj2" fmla="val 50000"/>
          </a:avLst>
        </a:prstGeom>
        <a:solidFill>
          <a:schemeClr val="accent5">
            <a:alpha val="90000"/>
            <a:tint val="40000"/>
            <a:hueOff val="0"/>
            <a:satOff val="0"/>
            <a:lumOff val="0"/>
            <a:alphaOff val="0"/>
          </a:schemeClr>
        </a:solidFill>
        <a:ln w="12700" cap="flat" cmpd="sng" algn="ctr">
          <a:solidFill>
            <a:schemeClr val="accent5">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0640" tIns="10160" rIns="2032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Procure Firms</a:t>
          </a:r>
        </a:p>
        <a:p>
          <a:pPr marL="171450" lvl="1" indent="-171450" algn="l" defTabSz="711200">
            <a:lnSpc>
              <a:spcPct val="90000"/>
            </a:lnSpc>
            <a:spcBef>
              <a:spcPct val="0"/>
            </a:spcBef>
            <a:spcAft>
              <a:spcPct val="15000"/>
            </a:spcAft>
            <a:buChar char="••"/>
          </a:pPr>
          <a:r>
            <a:rPr lang="en-US" sz="1600" kern="1200" dirty="0"/>
            <a:t>Public Input</a:t>
          </a:r>
        </a:p>
      </dsp:txBody>
      <dsp:txXfrm>
        <a:off x="3522848" y="2176692"/>
        <a:ext cx="946535" cy="1188049"/>
      </dsp:txXfrm>
    </dsp:sp>
    <dsp:sp modelId="{CDF83B53-E1FC-41DD-B293-C34DE68E9AFF}">
      <dsp:nvSpPr>
        <dsp:cNvPr id="0" name=""/>
        <dsp:cNvSpPr/>
      </dsp:nvSpPr>
      <dsp:spPr>
        <a:xfrm>
          <a:off x="2552042" y="2285314"/>
          <a:ext cx="970805" cy="970805"/>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kern="1200" dirty="0"/>
            <a:t>Apply</a:t>
          </a:r>
        </a:p>
      </dsp:txBody>
      <dsp:txXfrm>
        <a:off x="2694213" y="2427485"/>
        <a:ext cx="686463" cy="686463"/>
      </dsp:txXfrm>
    </dsp:sp>
    <dsp:sp modelId="{ACD15F41-37BB-4B58-9275-50FE12E67924}">
      <dsp:nvSpPr>
        <dsp:cNvPr id="0" name=""/>
        <dsp:cNvSpPr/>
      </dsp:nvSpPr>
      <dsp:spPr>
        <a:xfrm>
          <a:off x="5585810" y="1922110"/>
          <a:ext cx="1941611" cy="1697213"/>
        </a:xfrm>
        <a:prstGeom prst="rightArrow">
          <a:avLst>
            <a:gd name="adj1" fmla="val 70000"/>
            <a:gd name="adj2" fmla="val 50000"/>
          </a:avLst>
        </a:prstGeom>
        <a:solidFill>
          <a:schemeClr val="accent5">
            <a:alpha val="90000"/>
            <a:tint val="40000"/>
            <a:hueOff val="0"/>
            <a:satOff val="0"/>
            <a:lumOff val="0"/>
            <a:alphaOff val="0"/>
          </a:schemeClr>
        </a:solidFill>
        <a:ln w="12700" cap="flat" cmpd="sng" algn="ctr">
          <a:solidFill>
            <a:schemeClr val="accent5">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0640" tIns="10160" rIns="2032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Monitor</a:t>
          </a:r>
        </a:p>
        <a:p>
          <a:pPr marL="171450" lvl="1" indent="-171450" algn="l" defTabSz="711200">
            <a:lnSpc>
              <a:spcPct val="90000"/>
            </a:lnSpc>
            <a:spcBef>
              <a:spcPct val="0"/>
            </a:spcBef>
            <a:spcAft>
              <a:spcPct val="15000"/>
            </a:spcAft>
            <a:buChar char="••"/>
          </a:pPr>
          <a:r>
            <a:rPr lang="en-US" sz="1600" kern="1200" dirty="0"/>
            <a:t>Keep Records</a:t>
          </a:r>
        </a:p>
      </dsp:txBody>
      <dsp:txXfrm>
        <a:off x="6071213" y="2176692"/>
        <a:ext cx="946535" cy="1188049"/>
      </dsp:txXfrm>
    </dsp:sp>
    <dsp:sp modelId="{0EAEB922-EDC0-4A80-9FB4-2EE35FE97A6B}">
      <dsp:nvSpPr>
        <dsp:cNvPr id="0" name=""/>
        <dsp:cNvSpPr/>
      </dsp:nvSpPr>
      <dsp:spPr>
        <a:xfrm>
          <a:off x="5100408" y="2285314"/>
          <a:ext cx="970805" cy="970805"/>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kern="1200" dirty="0"/>
            <a:t>Admin</a:t>
          </a:r>
        </a:p>
      </dsp:txBody>
      <dsp:txXfrm>
        <a:off x="5242579" y="2427485"/>
        <a:ext cx="686463" cy="686463"/>
      </dsp:txXfrm>
    </dsp:sp>
  </dsp:spTree>
</dsp:drawing>
</file>

<file path=ppt/diagrams/layout1.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D4ECFF-C4F3-431A-8A82-A8C9AF43517A}" type="datetimeFigureOut">
              <a:rPr lang="en-US" smtClean="0"/>
              <a:t>2/7/2023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E4E9E9-4860-454E-A627-603045EAF128}" type="slidenum">
              <a:rPr lang="en-US" smtClean="0"/>
              <a:t>‹#›</a:t>
            </a:fld>
            <a:endParaRPr lang="en-US"/>
          </a:p>
        </p:txBody>
      </p:sp>
    </p:spTree>
    <p:extLst>
      <p:ext uri="{BB962C8B-B14F-4D97-AF65-F5344CB8AC3E}">
        <p14:creationId xmlns:p14="http://schemas.microsoft.com/office/powerpoint/2010/main" val="17772112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Introduce ourselves, (Jason</a:t>
            </a:r>
            <a:r>
              <a:rPr lang="en-US" baseline="0" dirty="0" smtClean="0"/>
              <a:t> Vincent) (Eric Sexton).  We thank you for the opportunity to be here today to discuss Area Development Districts. (Click)</a:t>
            </a:r>
          </a:p>
          <a:p>
            <a:endParaRPr lang="en-US" dirty="0"/>
          </a:p>
        </p:txBody>
      </p:sp>
      <p:sp>
        <p:nvSpPr>
          <p:cNvPr id="4" name="Slide Number Placeholder 3"/>
          <p:cNvSpPr>
            <a:spLocks noGrp="1"/>
          </p:cNvSpPr>
          <p:nvPr>
            <p:ph type="sldNum" sz="quarter" idx="10"/>
          </p:nvPr>
        </p:nvSpPr>
        <p:spPr/>
        <p:txBody>
          <a:bodyPr/>
          <a:lstStyle/>
          <a:p>
            <a:fld id="{80E4E9E9-4860-454E-A627-603045EAF128}" type="slidenum">
              <a:rPr lang="en-US" smtClean="0"/>
              <a:t>1</a:t>
            </a:fld>
            <a:endParaRPr lang="en-US"/>
          </a:p>
        </p:txBody>
      </p:sp>
    </p:spTree>
    <p:extLst>
      <p:ext uri="{BB962C8B-B14F-4D97-AF65-F5344CB8AC3E}">
        <p14:creationId xmlns:p14="http://schemas.microsoft.com/office/powerpoint/2010/main" val="27959717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While</a:t>
            </a:r>
            <a:r>
              <a:rPr lang="en-US" baseline="0" dirty="0" smtClean="0"/>
              <a:t> our boards contain elected officials, we</a:t>
            </a:r>
            <a:r>
              <a:rPr lang="en-US" dirty="0" smtClean="0"/>
              <a:t> operate in a non-partisan</a:t>
            </a:r>
            <a:r>
              <a:rPr lang="en-US" baseline="0" dirty="0" smtClean="0"/>
              <a:t> manner. (click)</a:t>
            </a:r>
            <a:endParaRPr lang="en-US" dirty="0"/>
          </a:p>
        </p:txBody>
      </p:sp>
      <p:sp>
        <p:nvSpPr>
          <p:cNvPr id="4" name="Slide Number Placeholder 3"/>
          <p:cNvSpPr>
            <a:spLocks noGrp="1"/>
          </p:cNvSpPr>
          <p:nvPr>
            <p:ph type="sldNum" sz="quarter" idx="10"/>
          </p:nvPr>
        </p:nvSpPr>
        <p:spPr/>
        <p:txBody>
          <a:bodyPr/>
          <a:lstStyle/>
          <a:p>
            <a:fld id="{80E4E9E9-4860-454E-A627-603045EAF128}" type="slidenum">
              <a:rPr lang="en-US" smtClean="0"/>
              <a:t>10</a:t>
            </a:fld>
            <a:endParaRPr lang="en-US"/>
          </a:p>
        </p:txBody>
      </p:sp>
    </p:spTree>
    <p:extLst>
      <p:ext uri="{BB962C8B-B14F-4D97-AF65-F5344CB8AC3E}">
        <p14:creationId xmlns:p14="http://schemas.microsoft.com/office/powerpoint/2010/main" val="10860019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 while providing technical assistance to our local governments and communities. (Click)</a:t>
            </a:r>
            <a:endParaRPr lang="en-US" dirty="0"/>
          </a:p>
        </p:txBody>
      </p:sp>
      <p:sp>
        <p:nvSpPr>
          <p:cNvPr id="4" name="Slide Number Placeholder 3"/>
          <p:cNvSpPr>
            <a:spLocks noGrp="1"/>
          </p:cNvSpPr>
          <p:nvPr>
            <p:ph type="sldNum" sz="quarter" idx="10"/>
          </p:nvPr>
        </p:nvSpPr>
        <p:spPr/>
        <p:txBody>
          <a:bodyPr/>
          <a:lstStyle/>
          <a:p>
            <a:fld id="{80E4E9E9-4860-454E-A627-603045EAF128}" type="slidenum">
              <a:rPr lang="en-US" smtClean="0"/>
              <a:t>11</a:t>
            </a:fld>
            <a:endParaRPr lang="en-US"/>
          </a:p>
        </p:txBody>
      </p:sp>
    </p:spTree>
    <p:extLst>
      <p:ext uri="{BB962C8B-B14F-4D97-AF65-F5344CB8AC3E}">
        <p14:creationId xmlns:p14="http://schemas.microsoft.com/office/powerpoint/2010/main" val="19147988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a:t>
            </a:r>
            <a:r>
              <a:rPr lang="en-US" baseline="0" dirty="0" smtClean="0"/>
              <a:t> our friends at DLG may have mentioned, the ADDs provide technical assistance with several federal and state grants.  We inform our communities when grant opportunities become available and offer to assist them in the technical writing and administration of the grant, from start to finish.  One </a:t>
            </a:r>
            <a:r>
              <a:rPr lang="en-US" baseline="0" dirty="0" smtClean="0"/>
              <a:t>opportunity </a:t>
            </a:r>
            <a:r>
              <a:rPr lang="en-US" baseline="0" dirty="0" smtClean="0"/>
              <a:t>we provide certified grant writing staff for is the Community Development Block Grant.  (Click)</a:t>
            </a:r>
            <a:endParaRPr lang="en-US" dirty="0"/>
          </a:p>
        </p:txBody>
      </p:sp>
      <p:sp>
        <p:nvSpPr>
          <p:cNvPr id="4" name="Slide Number Placeholder 3"/>
          <p:cNvSpPr>
            <a:spLocks noGrp="1"/>
          </p:cNvSpPr>
          <p:nvPr>
            <p:ph type="sldNum" sz="quarter" idx="10"/>
          </p:nvPr>
        </p:nvSpPr>
        <p:spPr/>
        <p:txBody>
          <a:bodyPr/>
          <a:lstStyle/>
          <a:p>
            <a:fld id="{80E4E9E9-4860-454E-A627-603045EAF128}" type="slidenum">
              <a:rPr lang="en-US" smtClean="0"/>
              <a:t>12</a:t>
            </a:fld>
            <a:endParaRPr lang="en-US"/>
          </a:p>
        </p:txBody>
      </p:sp>
    </p:spTree>
    <p:extLst>
      <p:ext uri="{BB962C8B-B14F-4D97-AF65-F5344CB8AC3E}">
        <p14:creationId xmlns:p14="http://schemas.microsoft.com/office/powerpoint/2010/main" val="24325094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Another funder of many</a:t>
            </a:r>
            <a:r>
              <a:rPr lang="en-US" baseline="0" dirty="0" smtClean="0"/>
              <a:t> federal grant opportunities is the Economic Development Administration or EDA, who is also the ADDS federal cognizant agency. Many of our planning dollars flow from EDA to DLG via the Joint Funding Agreement. (Click)</a:t>
            </a:r>
          </a:p>
          <a:p>
            <a:endParaRPr lang="en-US" dirty="0"/>
          </a:p>
        </p:txBody>
      </p:sp>
      <p:sp>
        <p:nvSpPr>
          <p:cNvPr id="4" name="Slide Number Placeholder 3"/>
          <p:cNvSpPr>
            <a:spLocks noGrp="1"/>
          </p:cNvSpPr>
          <p:nvPr>
            <p:ph type="sldNum" sz="quarter" idx="10"/>
          </p:nvPr>
        </p:nvSpPr>
        <p:spPr/>
        <p:txBody>
          <a:bodyPr/>
          <a:lstStyle/>
          <a:p>
            <a:fld id="{80E4E9E9-4860-454E-A627-603045EAF128}" type="slidenum">
              <a:rPr lang="en-US" smtClean="0"/>
              <a:t>13</a:t>
            </a:fld>
            <a:endParaRPr lang="en-US"/>
          </a:p>
        </p:txBody>
      </p:sp>
    </p:spTree>
    <p:extLst>
      <p:ext uri="{BB962C8B-B14F-4D97-AF65-F5344CB8AC3E}">
        <p14:creationId xmlns:p14="http://schemas.microsoft.com/office/powerpoint/2010/main" val="1838715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the western part of the Commonwealth</a:t>
            </a:r>
            <a:r>
              <a:rPr lang="en-US" baseline="0" dirty="0" smtClean="0"/>
              <a:t> we have the Delta Regional Authority which allows us to work directly with the federal government to improve regional economic opportunity. (click)</a:t>
            </a:r>
            <a:endParaRPr lang="en-US" dirty="0"/>
          </a:p>
        </p:txBody>
      </p:sp>
      <p:sp>
        <p:nvSpPr>
          <p:cNvPr id="4" name="Slide Number Placeholder 3"/>
          <p:cNvSpPr>
            <a:spLocks noGrp="1"/>
          </p:cNvSpPr>
          <p:nvPr>
            <p:ph type="sldNum" sz="quarter" idx="10"/>
          </p:nvPr>
        </p:nvSpPr>
        <p:spPr/>
        <p:txBody>
          <a:bodyPr/>
          <a:lstStyle/>
          <a:p>
            <a:fld id="{80E4E9E9-4860-454E-A627-603045EAF128}" type="slidenum">
              <a:rPr lang="en-US" smtClean="0"/>
              <a:t>14</a:t>
            </a:fld>
            <a:endParaRPr lang="en-US"/>
          </a:p>
        </p:txBody>
      </p:sp>
    </p:spTree>
    <p:extLst>
      <p:ext uri="{BB962C8B-B14F-4D97-AF65-F5344CB8AC3E}">
        <p14:creationId xmlns:p14="http://schemas.microsoft.com/office/powerpoint/2010/main" val="27761282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Similarly, we have the Appalachian Regional Commission in the eastern</a:t>
            </a:r>
            <a:r>
              <a:rPr lang="en-US" baseline="0" dirty="0" smtClean="0"/>
              <a:t> part of the state that benefits 43 Kentucky Counties with that same mission of improving economic outcomes through project development and planning. (click)</a:t>
            </a:r>
            <a:endParaRPr lang="en-US" dirty="0"/>
          </a:p>
        </p:txBody>
      </p:sp>
      <p:sp>
        <p:nvSpPr>
          <p:cNvPr id="4" name="Slide Number Placeholder 3"/>
          <p:cNvSpPr>
            <a:spLocks noGrp="1"/>
          </p:cNvSpPr>
          <p:nvPr>
            <p:ph type="sldNum" sz="quarter" idx="10"/>
          </p:nvPr>
        </p:nvSpPr>
        <p:spPr/>
        <p:txBody>
          <a:bodyPr/>
          <a:lstStyle/>
          <a:p>
            <a:fld id="{80E4E9E9-4860-454E-A627-603045EAF128}" type="slidenum">
              <a:rPr lang="en-US" smtClean="0"/>
              <a:t>15</a:t>
            </a:fld>
            <a:endParaRPr lang="en-US"/>
          </a:p>
        </p:txBody>
      </p:sp>
    </p:spTree>
    <p:extLst>
      <p:ext uri="{BB962C8B-B14F-4D97-AF65-F5344CB8AC3E}">
        <p14:creationId xmlns:p14="http://schemas.microsoft.com/office/powerpoint/2010/main" val="15677146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while</a:t>
            </a:r>
            <a:r>
              <a:rPr lang="en-US" baseline="0" dirty="0" smtClean="0"/>
              <a:t> we provide assistance for several other federal and state grant programs from the transportation cabinet and others, another agency we work with closely is FEMA and our state KY Emergency Management office.  Through our regional hazard mitigation planning we help leverage opportunities for pre-disaster mitigation, hazards and flood mitigation funding.  And we also work with the Homeland Security Office on an array of programs benefiting firefighters, police and others. (Click)</a:t>
            </a:r>
            <a:endParaRPr lang="en-US" dirty="0"/>
          </a:p>
        </p:txBody>
      </p:sp>
      <p:sp>
        <p:nvSpPr>
          <p:cNvPr id="4" name="Slide Number Placeholder 3"/>
          <p:cNvSpPr>
            <a:spLocks noGrp="1"/>
          </p:cNvSpPr>
          <p:nvPr>
            <p:ph type="sldNum" sz="quarter" idx="10"/>
          </p:nvPr>
        </p:nvSpPr>
        <p:spPr/>
        <p:txBody>
          <a:bodyPr/>
          <a:lstStyle/>
          <a:p>
            <a:fld id="{80E4E9E9-4860-454E-A627-603045EAF128}" type="slidenum">
              <a:rPr lang="en-US" smtClean="0"/>
              <a:t>16</a:t>
            </a:fld>
            <a:endParaRPr lang="en-US"/>
          </a:p>
        </p:txBody>
      </p:sp>
    </p:spTree>
    <p:extLst>
      <p:ext uri="{BB962C8B-B14F-4D97-AF65-F5344CB8AC3E}">
        <p14:creationId xmlns:p14="http://schemas.microsoft.com/office/powerpoint/2010/main" val="35402667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main</a:t>
            </a:r>
            <a:r>
              <a:rPr lang="en-US" baseline="0" dirty="0" smtClean="0"/>
              <a:t> thing to know is the ADDS can assist our communities by providing technical staff to help develop, apply for and administer project funding. (Click)</a:t>
            </a:r>
            <a:endParaRPr lang="en-US" dirty="0"/>
          </a:p>
        </p:txBody>
      </p:sp>
      <p:sp>
        <p:nvSpPr>
          <p:cNvPr id="4" name="Slide Number Placeholder 3"/>
          <p:cNvSpPr>
            <a:spLocks noGrp="1"/>
          </p:cNvSpPr>
          <p:nvPr>
            <p:ph type="sldNum" sz="quarter" idx="10"/>
          </p:nvPr>
        </p:nvSpPr>
        <p:spPr/>
        <p:txBody>
          <a:bodyPr/>
          <a:lstStyle/>
          <a:p>
            <a:fld id="{80E4E9E9-4860-454E-A627-603045EAF128}" type="slidenum">
              <a:rPr lang="en-US" smtClean="0"/>
              <a:t>17</a:t>
            </a:fld>
            <a:endParaRPr lang="en-US"/>
          </a:p>
        </p:txBody>
      </p:sp>
    </p:spTree>
    <p:extLst>
      <p:ext uri="{BB962C8B-B14F-4D97-AF65-F5344CB8AC3E}">
        <p14:creationId xmlns:p14="http://schemas.microsoft.com/office/powerpoint/2010/main" val="17327032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now we’d like to</a:t>
            </a:r>
            <a:r>
              <a:rPr lang="en-US" baseline="0" dirty="0" smtClean="0"/>
              <a:t> briefly turn it over for a couple examples of how ADDs bring about project funding and ask our friends </a:t>
            </a:r>
            <a:r>
              <a:rPr lang="en-US" baseline="0" dirty="0" smtClean="0"/>
              <a:t>Judge Henry &amp; Judge </a:t>
            </a:r>
            <a:r>
              <a:rPr lang="en-US" baseline="0" dirty="0" err="1" smtClean="0"/>
              <a:t>O’Nan</a:t>
            </a:r>
            <a:r>
              <a:rPr lang="en-US" baseline="0" dirty="0" smtClean="0"/>
              <a:t> to </a:t>
            </a:r>
            <a:r>
              <a:rPr lang="en-US" baseline="0" dirty="0" smtClean="0"/>
              <a:t>speak </a:t>
            </a:r>
            <a:r>
              <a:rPr lang="en-US" baseline="0" dirty="0" smtClean="0"/>
              <a:t>about </a:t>
            </a:r>
            <a:r>
              <a:rPr lang="en-US" baseline="0" dirty="0" smtClean="0"/>
              <a:t>a couple of successful </a:t>
            </a:r>
            <a:r>
              <a:rPr lang="en-US" baseline="0" dirty="0" smtClean="0"/>
              <a:t>projects involving the ADD. </a:t>
            </a:r>
            <a:r>
              <a:rPr lang="en-US" baseline="0" dirty="0" smtClean="0"/>
              <a:t>(Click)</a:t>
            </a:r>
            <a:endParaRPr lang="en-US" dirty="0"/>
          </a:p>
        </p:txBody>
      </p:sp>
      <p:sp>
        <p:nvSpPr>
          <p:cNvPr id="4" name="Slide Number Placeholder 3"/>
          <p:cNvSpPr>
            <a:spLocks noGrp="1"/>
          </p:cNvSpPr>
          <p:nvPr>
            <p:ph type="sldNum" sz="quarter" idx="10"/>
          </p:nvPr>
        </p:nvSpPr>
        <p:spPr/>
        <p:txBody>
          <a:bodyPr/>
          <a:lstStyle/>
          <a:p>
            <a:fld id="{80E4E9E9-4860-454E-A627-603045EAF128}" type="slidenum">
              <a:rPr lang="en-US" smtClean="0"/>
              <a:t>18</a:t>
            </a:fld>
            <a:endParaRPr lang="en-US"/>
          </a:p>
        </p:txBody>
      </p:sp>
    </p:spTree>
    <p:extLst>
      <p:ext uri="{BB962C8B-B14F-4D97-AF65-F5344CB8AC3E}">
        <p14:creationId xmlns:p14="http://schemas.microsoft.com/office/powerpoint/2010/main" val="29456969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Judge Henry:</a:t>
            </a:r>
            <a:r>
              <a:rPr lang="en-US" baseline="0" dirty="0" smtClean="0"/>
              <a:t> </a:t>
            </a:r>
            <a:r>
              <a:rPr lang="en-US" dirty="0" smtClean="0"/>
              <a:t>Further </a:t>
            </a:r>
            <a:r>
              <a:rPr lang="en-US" dirty="0" smtClean="0"/>
              <a:t>introduce yourself and then speak on your Project</a:t>
            </a:r>
            <a:r>
              <a:rPr lang="en-US" baseline="0" dirty="0" smtClean="0"/>
              <a:t> Success (5 Minutes).  Turn it over to </a:t>
            </a:r>
            <a:r>
              <a:rPr lang="en-US" baseline="0" dirty="0" smtClean="0"/>
              <a:t>Judge </a:t>
            </a:r>
            <a:r>
              <a:rPr lang="en-US" baseline="0" dirty="0" err="1" smtClean="0"/>
              <a:t>O’Nan</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80E4E9E9-4860-454E-A627-603045EAF128}" type="slidenum">
              <a:rPr lang="en-US" smtClean="0"/>
              <a:t>19</a:t>
            </a:fld>
            <a:endParaRPr lang="en-US"/>
          </a:p>
        </p:txBody>
      </p:sp>
    </p:spTree>
    <p:extLst>
      <p:ext uri="{BB962C8B-B14F-4D97-AF65-F5344CB8AC3E}">
        <p14:creationId xmlns:p14="http://schemas.microsoft.com/office/powerpoint/2010/main" val="37747574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of our primary goals</a:t>
            </a:r>
            <a:r>
              <a:rPr lang="en-US" baseline="0" dirty="0" smtClean="0"/>
              <a:t> as regional agencies are to see community projects from development to completion. (click)</a:t>
            </a:r>
            <a:endParaRPr lang="en-US" dirty="0"/>
          </a:p>
        </p:txBody>
      </p:sp>
      <p:sp>
        <p:nvSpPr>
          <p:cNvPr id="4" name="Slide Number Placeholder 3"/>
          <p:cNvSpPr>
            <a:spLocks noGrp="1"/>
          </p:cNvSpPr>
          <p:nvPr>
            <p:ph type="sldNum" sz="quarter" idx="10"/>
          </p:nvPr>
        </p:nvSpPr>
        <p:spPr/>
        <p:txBody>
          <a:bodyPr/>
          <a:lstStyle/>
          <a:p>
            <a:fld id="{80E4E9E9-4860-454E-A627-603045EAF128}" type="slidenum">
              <a:rPr lang="en-US" smtClean="0"/>
              <a:t>2</a:t>
            </a:fld>
            <a:endParaRPr lang="en-US"/>
          </a:p>
        </p:txBody>
      </p:sp>
    </p:spTree>
    <p:extLst>
      <p:ext uri="{BB962C8B-B14F-4D97-AF65-F5344CB8AC3E}">
        <p14:creationId xmlns:p14="http://schemas.microsoft.com/office/powerpoint/2010/main" val="7398327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Judge</a:t>
            </a:r>
            <a:r>
              <a:rPr lang="en-US" baseline="0" dirty="0" smtClean="0"/>
              <a:t> </a:t>
            </a:r>
            <a:r>
              <a:rPr lang="en-US" baseline="0" dirty="0" err="1" smtClean="0"/>
              <a:t>O’Nan</a:t>
            </a:r>
            <a:r>
              <a:rPr lang="en-US" baseline="0" dirty="0" smtClean="0"/>
              <a:t>: </a:t>
            </a:r>
            <a:r>
              <a:rPr lang="en-US" dirty="0" smtClean="0"/>
              <a:t>Further </a:t>
            </a:r>
            <a:r>
              <a:rPr lang="en-US" dirty="0" smtClean="0"/>
              <a:t>introduce yourself and speak to your projects</a:t>
            </a:r>
            <a:r>
              <a:rPr lang="en-US" baseline="0" dirty="0" smtClean="0"/>
              <a:t> success. (5 minutes). Turn it back to Jason &amp; Eric</a:t>
            </a:r>
            <a:endParaRPr lang="en-US" dirty="0"/>
          </a:p>
        </p:txBody>
      </p:sp>
      <p:sp>
        <p:nvSpPr>
          <p:cNvPr id="4" name="Slide Number Placeholder 3"/>
          <p:cNvSpPr>
            <a:spLocks noGrp="1"/>
          </p:cNvSpPr>
          <p:nvPr>
            <p:ph type="sldNum" sz="quarter" idx="10"/>
          </p:nvPr>
        </p:nvSpPr>
        <p:spPr/>
        <p:txBody>
          <a:bodyPr/>
          <a:lstStyle/>
          <a:p>
            <a:fld id="{80E4E9E9-4860-454E-A627-603045EAF128}" type="slidenum">
              <a:rPr lang="en-US" smtClean="0"/>
              <a:t>20</a:t>
            </a:fld>
            <a:endParaRPr lang="en-US"/>
          </a:p>
        </p:txBody>
      </p:sp>
    </p:spTree>
    <p:extLst>
      <p:ext uri="{BB962C8B-B14F-4D97-AF65-F5344CB8AC3E}">
        <p14:creationId xmlns:p14="http://schemas.microsoft.com/office/powerpoint/2010/main" val="25729141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also should briefly mention the Area Development</a:t>
            </a:r>
            <a:r>
              <a:rPr lang="en-US" baseline="0" dirty="0" smtClean="0"/>
              <a:t> Districts are involved in some other key regional service areas. </a:t>
            </a:r>
          </a:p>
          <a:p>
            <a:r>
              <a:rPr lang="en-US" baseline="0" dirty="0" smtClean="0"/>
              <a:t>We house the Area Agency on Aging &amp; Independent Living, many of us house the Workforce Development Boards and several of us operate Business Services through a federal Revolving Loan Fund.</a:t>
            </a:r>
            <a:endParaRPr lang="en-US" dirty="0"/>
          </a:p>
        </p:txBody>
      </p:sp>
      <p:sp>
        <p:nvSpPr>
          <p:cNvPr id="4" name="Slide Number Placeholder 3"/>
          <p:cNvSpPr>
            <a:spLocks noGrp="1"/>
          </p:cNvSpPr>
          <p:nvPr>
            <p:ph type="sldNum" sz="quarter" idx="10"/>
          </p:nvPr>
        </p:nvSpPr>
        <p:spPr/>
        <p:txBody>
          <a:bodyPr/>
          <a:lstStyle/>
          <a:p>
            <a:fld id="{80E4E9E9-4860-454E-A627-603045EAF128}" type="slidenum">
              <a:rPr lang="en-US" smtClean="0"/>
              <a:t>21</a:t>
            </a:fld>
            <a:endParaRPr lang="en-US"/>
          </a:p>
        </p:txBody>
      </p:sp>
    </p:spTree>
    <p:extLst>
      <p:ext uri="{BB962C8B-B14F-4D97-AF65-F5344CB8AC3E}">
        <p14:creationId xmlns:p14="http://schemas.microsoft.com/office/powerpoint/2010/main" val="21886564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Lastly,</a:t>
            </a:r>
            <a:r>
              <a:rPr lang="en-US" baseline="0" dirty="0" smtClean="0"/>
              <a:t> we do have a central office and unified voice of the ADDs through our KY Council of Area Development Districts, based here in Frankfort.  The KCADD office, staffs an executive director and support staff. (Click)</a:t>
            </a:r>
            <a:endParaRPr lang="en-US" dirty="0"/>
          </a:p>
        </p:txBody>
      </p:sp>
      <p:sp>
        <p:nvSpPr>
          <p:cNvPr id="4" name="Slide Number Placeholder 3"/>
          <p:cNvSpPr>
            <a:spLocks noGrp="1"/>
          </p:cNvSpPr>
          <p:nvPr>
            <p:ph type="sldNum" sz="quarter" idx="10"/>
          </p:nvPr>
        </p:nvSpPr>
        <p:spPr/>
        <p:txBody>
          <a:bodyPr/>
          <a:lstStyle/>
          <a:p>
            <a:fld id="{80E4E9E9-4860-454E-A627-603045EAF128}" type="slidenum">
              <a:rPr lang="en-US" smtClean="0"/>
              <a:t>22</a:t>
            </a:fld>
            <a:endParaRPr lang="en-US"/>
          </a:p>
        </p:txBody>
      </p:sp>
    </p:spTree>
    <p:extLst>
      <p:ext uri="{BB962C8B-B14F-4D97-AF65-F5344CB8AC3E}">
        <p14:creationId xmlns:p14="http://schemas.microsoft.com/office/powerpoint/2010/main" val="26282436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this time we’d be glad to entertain any questions.</a:t>
            </a:r>
            <a:endParaRPr lang="en-US" dirty="0"/>
          </a:p>
        </p:txBody>
      </p:sp>
      <p:sp>
        <p:nvSpPr>
          <p:cNvPr id="4" name="Slide Number Placeholder 3"/>
          <p:cNvSpPr>
            <a:spLocks noGrp="1"/>
          </p:cNvSpPr>
          <p:nvPr>
            <p:ph type="sldNum" sz="quarter" idx="10"/>
          </p:nvPr>
        </p:nvSpPr>
        <p:spPr/>
        <p:txBody>
          <a:bodyPr/>
          <a:lstStyle/>
          <a:p>
            <a:fld id="{80E4E9E9-4860-454E-A627-603045EAF128}" type="slidenum">
              <a:rPr lang="en-US" smtClean="0"/>
              <a:t>23</a:t>
            </a:fld>
            <a:endParaRPr lang="en-US"/>
          </a:p>
        </p:txBody>
      </p:sp>
    </p:spTree>
    <p:extLst>
      <p:ext uri="{BB962C8B-B14F-4D97-AF65-F5344CB8AC3E}">
        <p14:creationId xmlns:p14="http://schemas.microsoft.com/office/powerpoint/2010/main" val="14663255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do this in</a:t>
            </a:r>
            <a:r>
              <a:rPr lang="en-US" baseline="0" dirty="0" smtClean="0"/>
              <a:t> a variety of ways.  Today we will focus mainly on how our work connects to federal funding opportunities. (Jason insert your thank you for support in the last legislative session). (Click)</a:t>
            </a:r>
          </a:p>
          <a:p>
            <a:endParaRPr lang="en-US" dirty="0"/>
          </a:p>
        </p:txBody>
      </p:sp>
      <p:sp>
        <p:nvSpPr>
          <p:cNvPr id="4" name="Slide Number Placeholder 3"/>
          <p:cNvSpPr>
            <a:spLocks noGrp="1"/>
          </p:cNvSpPr>
          <p:nvPr>
            <p:ph type="sldNum" sz="quarter" idx="10"/>
          </p:nvPr>
        </p:nvSpPr>
        <p:spPr/>
        <p:txBody>
          <a:bodyPr/>
          <a:lstStyle/>
          <a:p>
            <a:fld id="{80E4E9E9-4860-454E-A627-603045EAF128}" type="slidenum">
              <a:rPr lang="en-US" smtClean="0"/>
              <a:t>3</a:t>
            </a:fld>
            <a:endParaRPr lang="en-US"/>
          </a:p>
        </p:txBody>
      </p:sp>
    </p:spTree>
    <p:extLst>
      <p:ext uri="{BB962C8B-B14F-4D97-AF65-F5344CB8AC3E}">
        <p14:creationId xmlns:p14="http://schemas.microsoft.com/office/powerpoint/2010/main" val="9944554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solidFill>
                  <a:schemeClr val="bg1"/>
                </a:solidFill>
                <a:latin typeface="Cabin"/>
              </a:rPr>
              <a:t>The Area Development Districts have been around since the</a:t>
            </a:r>
            <a:r>
              <a:rPr lang="en-US" sz="1200" baseline="0" dirty="0" smtClean="0">
                <a:solidFill>
                  <a:schemeClr val="bg1"/>
                </a:solidFill>
                <a:latin typeface="Cabin"/>
              </a:rPr>
              <a:t> late 1960s but thanks to the General Assembly, in 1972, KRS 147A brought the ADDs officially into existence as public agencies.  Today we have 15 Area Development Districts covering all 120 Kentucky Counties.</a:t>
            </a:r>
          </a:p>
          <a:p>
            <a:endParaRPr lang="en-US" sz="1200" baseline="0" dirty="0" smtClean="0">
              <a:solidFill>
                <a:schemeClr val="bg1"/>
              </a:solidFill>
              <a:latin typeface="Cabin"/>
            </a:endParaRPr>
          </a:p>
          <a:p>
            <a:r>
              <a:rPr lang="en-US" sz="1200" baseline="0" dirty="0" smtClean="0">
                <a:solidFill>
                  <a:schemeClr val="bg1"/>
                </a:solidFill>
                <a:latin typeface="Cabin"/>
              </a:rPr>
              <a:t>History if needed:</a:t>
            </a:r>
            <a:endParaRPr lang="en-US" sz="1200" dirty="0">
              <a:solidFill>
                <a:schemeClr val="bg1"/>
              </a:solidFill>
              <a:latin typeface="Cabin"/>
            </a:endParaRPr>
          </a:p>
          <a:p>
            <a:r>
              <a:rPr lang="en-US" sz="1200" dirty="0">
                <a:solidFill>
                  <a:schemeClr val="bg1"/>
                </a:solidFill>
                <a:latin typeface="Cabin"/>
              </a:rPr>
              <a:t>1967 – Executive Order 67-233 established the Area Development District </a:t>
            </a:r>
            <a:r>
              <a:rPr lang="en-US" sz="1200" dirty="0" smtClean="0">
                <a:solidFill>
                  <a:schemeClr val="bg1"/>
                </a:solidFill>
                <a:latin typeface="Cabin"/>
              </a:rPr>
              <a:t>Boundaries</a:t>
            </a:r>
            <a:endParaRPr lang="en-US" sz="1200" dirty="0">
              <a:solidFill>
                <a:schemeClr val="bg1"/>
              </a:solidFill>
              <a:latin typeface="Cabin"/>
            </a:endParaRPr>
          </a:p>
          <a:p>
            <a:r>
              <a:rPr lang="en-US" sz="1200" dirty="0">
                <a:solidFill>
                  <a:schemeClr val="bg1"/>
                </a:solidFill>
                <a:latin typeface="Cabin"/>
              </a:rPr>
              <a:t>1971 – Executive Order 71-1267 established the Area Development Districts as official planning and development agencies for </a:t>
            </a:r>
            <a:r>
              <a:rPr lang="en-US" sz="1200" dirty="0" smtClean="0">
                <a:solidFill>
                  <a:schemeClr val="bg1"/>
                </a:solidFill>
                <a:latin typeface="Cabin"/>
              </a:rPr>
              <a:t>districts</a:t>
            </a:r>
            <a:endParaRPr lang="en-US" sz="1200" dirty="0">
              <a:solidFill>
                <a:schemeClr val="bg1"/>
              </a:solidFill>
              <a:latin typeface="Cabin"/>
            </a:endParaRPr>
          </a:p>
          <a:p>
            <a:r>
              <a:rPr lang="en-US" sz="1200" dirty="0">
                <a:solidFill>
                  <a:schemeClr val="bg1"/>
                </a:solidFill>
                <a:latin typeface="Cabin"/>
              </a:rPr>
              <a:t>1972 – KRS Chapter 147A, enabling legislation passed establishing Area Development Districts as public agencies and creating the organizational structure</a:t>
            </a:r>
          </a:p>
          <a:p>
            <a:endParaRPr lang="en-US" sz="1200" dirty="0">
              <a:solidFill>
                <a:schemeClr val="bg1"/>
              </a:solidFill>
              <a:latin typeface="Cabin"/>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p>
        </p:txBody>
      </p:sp>
      <p:sp>
        <p:nvSpPr>
          <p:cNvPr id="4" name="Slide Number Placeholder 3"/>
          <p:cNvSpPr>
            <a:spLocks noGrp="1"/>
          </p:cNvSpPr>
          <p:nvPr>
            <p:ph type="sldNum" sz="quarter" idx="5"/>
          </p:nvPr>
        </p:nvSpPr>
        <p:spPr/>
        <p:txBody>
          <a:bodyPr/>
          <a:lstStyle/>
          <a:p>
            <a:fld id="{80E4E9E9-4860-454E-A627-603045EAF128}" type="slidenum">
              <a:rPr lang="en-US" smtClean="0"/>
              <a:t>4</a:t>
            </a:fld>
            <a:endParaRPr lang="en-US"/>
          </a:p>
        </p:txBody>
      </p:sp>
    </p:spTree>
    <p:extLst>
      <p:ext uri="{BB962C8B-B14F-4D97-AF65-F5344CB8AC3E}">
        <p14:creationId xmlns:p14="http://schemas.microsoft.com/office/powerpoint/2010/main" val="495460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a:t>
            </a:r>
            <a:r>
              <a:rPr lang="en-US" baseline="0" dirty="0" smtClean="0"/>
              <a:t> focus across the Commonwealth is to provide regional planning and (click)</a:t>
            </a:r>
            <a:endParaRPr lang="en-US" dirty="0"/>
          </a:p>
        </p:txBody>
      </p:sp>
      <p:sp>
        <p:nvSpPr>
          <p:cNvPr id="4" name="Slide Number Placeholder 3"/>
          <p:cNvSpPr>
            <a:spLocks noGrp="1"/>
          </p:cNvSpPr>
          <p:nvPr>
            <p:ph type="sldNum" sz="quarter" idx="10"/>
          </p:nvPr>
        </p:nvSpPr>
        <p:spPr/>
        <p:txBody>
          <a:bodyPr/>
          <a:lstStyle/>
          <a:p>
            <a:fld id="{80E4E9E9-4860-454E-A627-603045EAF128}" type="slidenum">
              <a:rPr lang="en-US" smtClean="0"/>
              <a:t>5</a:t>
            </a:fld>
            <a:endParaRPr lang="en-US"/>
          </a:p>
        </p:txBody>
      </p:sp>
    </p:spTree>
    <p:extLst>
      <p:ext uri="{BB962C8B-B14F-4D97-AF65-F5344CB8AC3E}">
        <p14:creationId xmlns:p14="http://schemas.microsoft.com/office/powerpoint/2010/main" val="16151798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Regional Guidance (Click)</a:t>
            </a:r>
          </a:p>
          <a:p>
            <a:endParaRPr lang="en-US" dirty="0"/>
          </a:p>
        </p:txBody>
      </p:sp>
      <p:sp>
        <p:nvSpPr>
          <p:cNvPr id="4" name="Slide Number Placeholder 3"/>
          <p:cNvSpPr>
            <a:spLocks noGrp="1"/>
          </p:cNvSpPr>
          <p:nvPr>
            <p:ph type="sldNum" sz="quarter" idx="10"/>
          </p:nvPr>
        </p:nvSpPr>
        <p:spPr/>
        <p:txBody>
          <a:bodyPr/>
          <a:lstStyle/>
          <a:p>
            <a:fld id="{80E4E9E9-4860-454E-A627-603045EAF128}" type="slidenum">
              <a:rPr lang="en-US" smtClean="0"/>
              <a:t>6</a:t>
            </a:fld>
            <a:endParaRPr lang="en-US"/>
          </a:p>
        </p:txBody>
      </p:sp>
    </p:spTree>
    <p:extLst>
      <p:ext uri="{BB962C8B-B14F-4D97-AF65-F5344CB8AC3E}">
        <p14:creationId xmlns:p14="http://schemas.microsoft.com/office/powerpoint/2010/main" val="31676115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are governed by a board</a:t>
            </a:r>
            <a:r>
              <a:rPr lang="en-US" baseline="0" dirty="0" smtClean="0"/>
              <a:t> of directors and special advisors.  County Judge-Executives and Mayors of incorporated cities are members of our board per statute.  Each board additionally elects citizen members across their region from various backgrounds to produce a well-rounded board of directors.  Special advisors from areas such as education, workforce and the General Assembly also contribute to our regional boards.</a:t>
            </a:r>
            <a:endParaRPr lang="en-US" dirty="0"/>
          </a:p>
        </p:txBody>
      </p:sp>
      <p:sp>
        <p:nvSpPr>
          <p:cNvPr id="4" name="Slide Number Placeholder 3"/>
          <p:cNvSpPr>
            <a:spLocks noGrp="1"/>
          </p:cNvSpPr>
          <p:nvPr>
            <p:ph type="sldNum" sz="quarter" idx="10"/>
          </p:nvPr>
        </p:nvSpPr>
        <p:spPr/>
        <p:txBody>
          <a:bodyPr/>
          <a:lstStyle/>
          <a:p>
            <a:fld id="{80E4E9E9-4860-454E-A627-603045EAF128}" type="slidenum">
              <a:rPr lang="en-US" smtClean="0"/>
              <a:t>7</a:t>
            </a:fld>
            <a:endParaRPr lang="en-US"/>
          </a:p>
        </p:txBody>
      </p:sp>
    </p:spTree>
    <p:extLst>
      <p:ext uri="{BB962C8B-B14F-4D97-AF65-F5344CB8AC3E}">
        <p14:creationId xmlns:p14="http://schemas.microsoft.com/office/powerpoint/2010/main" val="5007591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board of directors are responsible</a:t>
            </a:r>
            <a:r>
              <a:rPr lang="en-US" baseline="0" dirty="0" smtClean="0"/>
              <a:t> for setting policy and approving budgets.  </a:t>
            </a:r>
            <a:r>
              <a:rPr lang="en-US" baseline="0" dirty="0" smtClean="0"/>
              <a:t>With </a:t>
            </a:r>
            <a:r>
              <a:rPr lang="en-US" baseline="0" dirty="0" smtClean="0"/>
              <a:t>their oversight we operate many regional initiatives and even work through committees to improve quality of life.</a:t>
            </a:r>
            <a:endParaRPr lang="en-US" dirty="0"/>
          </a:p>
        </p:txBody>
      </p:sp>
      <p:sp>
        <p:nvSpPr>
          <p:cNvPr id="4" name="Slide Number Placeholder 3"/>
          <p:cNvSpPr>
            <a:spLocks noGrp="1"/>
          </p:cNvSpPr>
          <p:nvPr>
            <p:ph type="sldNum" sz="quarter" idx="10"/>
          </p:nvPr>
        </p:nvSpPr>
        <p:spPr/>
        <p:txBody>
          <a:bodyPr/>
          <a:lstStyle/>
          <a:p>
            <a:fld id="{80E4E9E9-4860-454E-A627-603045EAF128}" type="slidenum">
              <a:rPr lang="en-US" smtClean="0"/>
              <a:t>8</a:t>
            </a:fld>
            <a:endParaRPr lang="en-US"/>
          </a:p>
        </p:txBody>
      </p:sp>
    </p:spTree>
    <p:extLst>
      <p:ext uri="{BB962C8B-B14F-4D97-AF65-F5344CB8AC3E}">
        <p14:creationId xmlns:p14="http://schemas.microsoft.com/office/powerpoint/2010/main" val="41523397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part of our planning efforts</a:t>
            </a:r>
            <a:r>
              <a:rPr lang="en-US" baseline="0" dirty="0" smtClean="0"/>
              <a:t> we maintain financial accountability to federal, state and local funders (Click)</a:t>
            </a:r>
          </a:p>
          <a:p>
            <a:endParaRPr lang="en-US" dirty="0"/>
          </a:p>
        </p:txBody>
      </p:sp>
      <p:sp>
        <p:nvSpPr>
          <p:cNvPr id="4" name="Slide Number Placeholder 3"/>
          <p:cNvSpPr>
            <a:spLocks noGrp="1"/>
          </p:cNvSpPr>
          <p:nvPr>
            <p:ph type="sldNum" sz="quarter" idx="10"/>
          </p:nvPr>
        </p:nvSpPr>
        <p:spPr/>
        <p:txBody>
          <a:bodyPr/>
          <a:lstStyle/>
          <a:p>
            <a:fld id="{80E4E9E9-4860-454E-A627-603045EAF128}" type="slidenum">
              <a:rPr lang="en-US" smtClean="0"/>
              <a:t>9</a:t>
            </a:fld>
            <a:endParaRPr lang="en-US"/>
          </a:p>
        </p:txBody>
      </p:sp>
    </p:spTree>
    <p:extLst>
      <p:ext uri="{BB962C8B-B14F-4D97-AF65-F5344CB8AC3E}">
        <p14:creationId xmlns:p14="http://schemas.microsoft.com/office/powerpoint/2010/main" val="22917493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184BD9-A137-18FB-2D44-CDE6F1354B0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AD8CF20-3424-40A5-EDAE-57161ECA00E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CAB8CAF-66CD-691D-E40C-E83309C53144}"/>
              </a:ext>
            </a:extLst>
          </p:cNvPr>
          <p:cNvSpPr>
            <a:spLocks noGrp="1"/>
          </p:cNvSpPr>
          <p:nvPr>
            <p:ph type="dt" sz="half" idx="10"/>
          </p:nvPr>
        </p:nvSpPr>
        <p:spPr/>
        <p:txBody>
          <a:bodyPr/>
          <a:lstStyle/>
          <a:p>
            <a:fld id="{0237723B-BAF4-4468-984B-632ACEB2F16F}" type="datetimeFigureOut">
              <a:rPr lang="en-US" smtClean="0"/>
              <a:t>2/7/2023</a:t>
            </a:fld>
            <a:endParaRPr lang="en-US"/>
          </a:p>
        </p:txBody>
      </p:sp>
      <p:sp>
        <p:nvSpPr>
          <p:cNvPr id="5" name="Footer Placeholder 4">
            <a:extLst>
              <a:ext uri="{FF2B5EF4-FFF2-40B4-BE49-F238E27FC236}">
                <a16:creationId xmlns:a16="http://schemas.microsoft.com/office/drawing/2014/main" id="{8DEBCC93-E4A3-3485-48BD-D7EC949974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AA43C27-2649-FF38-C23A-304823FE2412}"/>
              </a:ext>
            </a:extLst>
          </p:cNvPr>
          <p:cNvSpPr>
            <a:spLocks noGrp="1"/>
          </p:cNvSpPr>
          <p:nvPr>
            <p:ph type="sldNum" sz="quarter" idx="12"/>
          </p:nvPr>
        </p:nvSpPr>
        <p:spPr/>
        <p:txBody>
          <a:bodyPr/>
          <a:lstStyle/>
          <a:p>
            <a:fld id="{40EF19CB-A557-4EF6-8454-6C09A664490F}" type="slidenum">
              <a:rPr lang="en-US" smtClean="0"/>
              <a:t>‹#›</a:t>
            </a:fld>
            <a:endParaRPr lang="en-US"/>
          </a:p>
        </p:txBody>
      </p:sp>
    </p:spTree>
    <p:extLst>
      <p:ext uri="{BB962C8B-B14F-4D97-AF65-F5344CB8AC3E}">
        <p14:creationId xmlns:p14="http://schemas.microsoft.com/office/powerpoint/2010/main" val="33952169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CC01C5-0D91-8E06-3C99-2A388B07AA2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A7C9018-5FCB-BA36-34E5-9563E468AFB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8EAD76-436A-2857-53E6-53830F3C1018}"/>
              </a:ext>
            </a:extLst>
          </p:cNvPr>
          <p:cNvSpPr>
            <a:spLocks noGrp="1"/>
          </p:cNvSpPr>
          <p:nvPr>
            <p:ph type="dt" sz="half" idx="10"/>
          </p:nvPr>
        </p:nvSpPr>
        <p:spPr/>
        <p:txBody>
          <a:bodyPr/>
          <a:lstStyle/>
          <a:p>
            <a:fld id="{0237723B-BAF4-4468-984B-632ACEB2F16F}" type="datetimeFigureOut">
              <a:rPr lang="en-US" smtClean="0"/>
              <a:t>2/7/2023</a:t>
            </a:fld>
            <a:endParaRPr lang="en-US"/>
          </a:p>
        </p:txBody>
      </p:sp>
      <p:sp>
        <p:nvSpPr>
          <p:cNvPr id="5" name="Footer Placeholder 4">
            <a:extLst>
              <a:ext uri="{FF2B5EF4-FFF2-40B4-BE49-F238E27FC236}">
                <a16:creationId xmlns:a16="http://schemas.microsoft.com/office/drawing/2014/main" id="{0658F53B-391A-4213-8AC0-016F3C3377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71D949-04D2-44FE-D825-311999C584AE}"/>
              </a:ext>
            </a:extLst>
          </p:cNvPr>
          <p:cNvSpPr>
            <a:spLocks noGrp="1"/>
          </p:cNvSpPr>
          <p:nvPr>
            <p:ph type="sldNum" sz="quarter" idx="12"/>
          </p:nvPr>
        </p:nvSpPr>
        <p:spPr/>
        <p:txBody>
          <a:bodyPr/>
          <a:lstStyle/>
          <a:p>
            <a:fld id="{40EF19CB-A557-4EF6-8454-6C09A664490F}" type="slidenum">
              <a:rPr lang="en-US" smtClean="0"/>
              <a:t>‹#›</a:t>
            </a:fld>
            <a:endParaRPr lang="en-US"/>
          </a:p>
        </p:txBody>
      </p:sp>
    </p:spTree>
    <p:extLst>
      <p:ext uri="{BB962C8B-B14F-4D97-AF65-F5344CB8AC3E}">
        <p14:creationId xmlns:p14="http://schemas.microsoft.com/office/powerpoint/2010/main" val="17217741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29B4D9F-F95C-2222-BD10-4846030A0CB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E441872-6ADF-52C5-B3DF-2D72EAE5BBA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F44F55-D64F-B5F3-68FD-027A657D26DA}"/>
              </a:ext>
            </a:extLst>
          </p:cNvPr>
          <p:cNvSpPr>
            <a:spLocks noGrp="1"/>
          </p:cNvSpPr>
          <p:nvPr>
            <p:ph type="dt" sz="half" idx="10"/>
          </p:nvPr>
        </p:nvSpPr>
        <p:spPr/>
        <p:txBody>
          <a:bodyPr/>
          <a:lstStyle/>
          <a:p>
            <a:fld id="{0237723B-BAF4-4468-984B-632ACEB2F16F}" type="datetimeFigureOut">
              <a:rPr lang="en-US" smtClean="0"/>
              <a:t>2/7/2023</a:t>
            </a:fld>
            <a:endParaRPr lang="en-US"/>
          </a:p>
        </p:txBody>
      </p:sp>
      <p:sp>
        <p:nvSpPr>
          <p:cNvPr id="5" name="Footer Placeholder 4">
            <a:extLst>
              <a:ext uri="{FF2B5EF4-FFF2-40B4-BE49-F238E27FC236}">
                <a16:creationId xmlns:a16="http://schemas.microsoft.com/office/drawing/2014/main" id="{299FA0BA-F2E0-F99A-FFDA-F3A085A7161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46EE24-1E7C-2891-F2A1-A78F8F3DE5C8}"/>
              </a:ext>
            </a:extLst>
          </p:cNvPr>
          <p:cNvSpPr>
            <a:spLocks noGrp="1"/>
          </p:cNvSpPr>
          <p:nvPr>
            <p:ph type="sldNum" sz="quarter" idx="12"/>
          </p:nvPr>
        </p:nvSpPr>
        <p:spPr/>
        <p:txBody>
          <a:bodyPr/>
          <a:lstStyle/>
          <a:p>
            <a:fld id="{40EF19CB-A557-4EF6-8454-6C09A664490F}" type="slidenum">
              <a:rPr lang="en-US" smtClean="0"/>
              <a:t>‹#›</a:t>
            </a:fld>
            <a:endParaRPr lang="en-US"/>
          </a:p>
        </p:txBody>
      </p:sp>
    </p:spTree>
    <p:extLst>
      <p:ext uri="{BB962C8B-B14F-4D97-AF65-F5344CB8AC3E}">
        <p14:creationId xmlns:p14="http://schemas.microsoft.com/office/powerpoint/2010/main" val="17128952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4EBD90-10E7-468B-9FAE-464DCB5C58C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A4635ED-2E8C-7237-57AE-FC7673A4B31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D2F834-30D2-A25D-1A41-E283A5A164E4}"/>
              </a:ext>
            </a:extLst>
          </p:cNvPr>
          <p:cNvSpPr>
            <a:spLocks noGrp="1"/>
          </p:cNvSpPr>
          <p:nvPr>
            <p:ph type="dt" sz="half" idx="10"/>
          </p:nvPr>
        </p:nvSpPr>
        <p:spPr/>
        <p:txBody>
          <a:bodyPr/>
          <a:lstStyle/>
          <a:p>
            <a:fld id="{0237723B-BAF4-4468-984B-632ACEB2F16F}" type="datetimeFigureOut">
              <a:rPr lang="en-US" smtClean="0"/>
              <a:t>2/7/2023</a:t>
            </a:fld>
            <a:endParaRPr lang="en-US"/>
          </a:p>
        </p:txBody>
      </p:sp>
      <p:sp>
        <p:nvSpPr>
          <p:cNvPr id="5" name="Footer Placeholder 4">
            <a:extLst>
              <a:ext uri="{FF2B5EF4-FFF2-40B4-BE49-F238E27FC236}">
                <a16:creationId xmlns:a16="http://schemas.microsoft.com/office/drawing/2014/main" id="{BE67B4D0-2056-0517-1E67-F9C58A07B5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E9F969-F6B5-DED6-42DB-DF7DE2AB5C93}"/>
              </a:ext>
            </a:extLst>
          </p:cNvPr>
          <p:cNvSpPr>
            <a:spLocks noGrp="1"/>
          </p:cNvSpPr>
          <p:nvPr>
            <p:ph type="sldNum" sz="quarter" idx="12"/>
          </p:nvPr>
        </p:nvSpPr>
        <p:spPr/>
        <p:txBody>
          <a:bodyPr/>
          <a:lstStyle/>
          <a:p>
            <a:fld id="{40EF19CB-A557-4EF6-8454-6C09A664490F}" type="slidenum">
              <a:rPr lang="en-US" smtClean="0"/>
              <a:t>‹#›</a:t>
            </a:fld>
            <a:endParaRPr lang="en-US"/>
          </a:p>
        </p:txBody>
      </p:sp>
    </p:spTree>
    <p:extLst>
      <p:ext uri="{BB962C8B-B14F-4D97-AF65-F5344CB8AC3E}">
        <p14:creationId xmlns:p14="http://schemas.microsoft.com/office/powerpoint/2010/main" val="32552359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7A2016-B072-958C-00CB-7277F6583FD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5D1EAA9-F608-22FB-A3C0-FBF942B2B8C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C588777-A945-5980-67E7-6024DF9AF1E9}"/>
              </a:ext>
            </a:extLst>
          </p:cNvPr>
          <p:cNvSpPr>
            <a:spLocks noGrp="1"/>
          </p:cNvSpPr>
          <p:nvPr>
            <p:ph type="dt" sz="half" idx="10"/>
          </p:nvPr>
        </p:nvSpPr>
        <p:spPr/>
        <p:txBody>
          <a:bodyPr/>
          <a:lstStyle/>
          <a:p>
            <a:fld id="{0237723B-BAF4-4468-984B-632ACEB2F16F}" type="datetimeFigureOut">
              <a:rPr lang="en-US" smtClean="0"/>
              <a:t>2/7/2023</a:t>
            </a:fld>
            <a:endParaRPr lang="en-US"/>
          </a:p>
        </p:txBody>
      </p:sp>
      <p:sp>
        <p:nvSpPr>
          <p:cNvPr id="5" name="Footer Placeholder 4">
            <a:extLst>
              <a:ext uri="{FF2B5EF4-FFF2-40B4-BE49-F238E27FC236}">
                <a16:creationId xmlns:a16="http://schemas.microsoft.com/office/drawing/2014/main" id="{C15B18FE-1483-C4D8-1B91-EA8604D8E1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7B70CF-4DF1-C18E-9C74-A4F61EBC7BFB}"/>
              </a:ext>
            </a:extLst>
          </p:cNvPr>
          <p:cNvSpPr>
            <a:spLocks noGrp="1"/>
          </p:cNvSpPr>
          <p:nvPr>
            <p:ph type="sldNum" sz="quarter" idx="12"/>
          </p:nvPr>
        </p:nvSpPr>
        <p:spPr/>
        <p:txBody>
          <a:bodyPr/>
          <a:lstStyle/>
          <a:p>
            <a:fld id="{40EF19CB-A557-4EF6-8454-6C09A664490F}" type="slidenum">
              <a:rPr lang="en-US" smtClean="0"/>
              <a:t>‹#›</a:t>
            </a:fld>
            <a:endParaRPr lang="en-US"/>
          </a:p>
        </p:txBody>
      </p:sp>
    </p:spTree>
    <p:extLst>
      <p:ext uri="{BB962C8B-B14F-4D97-AF65-F5344CB8AC3E}">
        <p14:creationId xmlns:p14="http://schemas.microsoft.com/office/powerpoint/2010/main" val="3094144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CCE31-F063-8112-1679-6B441536D46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AFB17C7-47FD-6956-CC35-0B26B37C34B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EE8D218-C6EA-A1CA-C745-0FC99A2563B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A71CD91-A23D-F1D0-64B3-2612FF8FBD5D}"/>
              </a:ext>
            </a:extLst>
          </p:cNvPr>
          <p:cNvSpPr>
            <a:spLocks noGrp="1"/>
          </p:cNvSpPr>
          <p:nvPr>
            <p:ph type="dt" sz="half" idx="10"/>
          </p:nvPr>
        </p:nvSpPr>
        <p:spPr/>
        <p:txBody>
          <a:bodyPr/>
          <a:lstStyle/>
          <a:p>
            <a:fld id="{0237723B-BAF4-4468-984B-632ACEB2F16F}" type="datetimeFigureOut">
              <a:rPr lang="en-US" smtClean="0"/>
              <a:t>2/7/2023</a:t>
            </a:fld>
            <a:endParaRPr lang="en-US"/>
          </a:p>
        </p:txBody>
      </p:sp>
      <p:sp>
        <p:nvSpPr>
          <p:cNvPr id="6" name="Footer Placeholder 5">
            <a:extLst>
              <a:ext uri="{FF2B5EF4-FFF2-40B4-BE49-F238E27FC236}">
                <a16:creationId xmlns:a16="http://schemas.microsoft.com/office/drawing/2014/main" id="{22D47255-4145-FDA4-0F8A-F5750480CE5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0DD730D-72F5-E161-9E05-8B71A1728885}"/>
              </a:ext>
            </a:extLst>
          </p:cNvPr>
          <p:cNvSpPr>
            <a:spLocks noGrp="1"/>
          </p:cNvSpPr>
          <p:nvPr>
            <p:ph type="sldNum" sz="quarter" idx="12"/>
          </p:nvPr>
        </p:nvSpPr>
        <p:spPr/>
        <p:txBody>
          <a:bodyPr/>
          <a:lstStyle/>
          <a:p>
            <a:fld id="{40EF19CB-A557-4EF6-8454-6C09A664490F}" type="slidenum">
              <a:rPr lang="en-US" smtClean="0"/>
              <a:t>‹#›</a:t>
            </a:fld>
            <a:endParaRPr lang="en-US"/>
          </a:p>
        </p:txBody>
      </p:sp>
    </p:spTree>
    <p:extLst>
      <p:ext uri="{BB962C8B-B14F-4D97-AF65-F5344CB8AC3E}">
        <p14:creationId xmlns:p14="http://schemas.microsoft.com/office/powerpoint/2010/main" val="36394179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5916D9-F447-D769-0B06-3C6F29F5543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96A084E-0070-8CBE-E7C9-669ED465746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FF861F3-9FAC-8190-9830-B5019986083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971D9B1-E597-9153-EE54-6D5ED122329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972CEF9-2DC5-AB8B-8F6B-06BDCCC3800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9740A52-385E-50B0-274B-E4B600B7CD34}"/>
              </a:ext>
            </a:extLst>
          </p:cNvPr>
          <p:cNvSpPr>
            <a:spLocks noGrp="1"/>
          </p:cNvSpPr>
          <p:nvPr>
            <p:ph type="dt" sz="half" idx="10"/>
          </p:nvPr>
        </p:nvSpPr>
        <p:spPr/>
        <p:txBody>
          <a:bodyPr/>
          <a:lstStyle/>
          <a:p>
            <a:fld id="{0237723B-BAF4-4468-984B-632ACEB2F16F}" type="datetimeFigureOut">
              <a:rPr lang="en-US" smtClean="0"/>
              <a:t>2/7/2023</a:t>
            </a:fld>
            <a:endParaRPr lang="en-US"/>
          </a:p>
        </p:txBody>
      </p:sp>
      <p:sp>
        <p:nvSpPr>
          <p:cNvPr id="8" name="Footer Placeholder 7">
            <a:extLst>
              <a:ext uri="{FF2B5EF4-FFF2-40B4-BE49-F238E27FC236}">
                <a16:creationId xmlns:a16="http://schemas.microsoft.com/office/drawing/2014/main" id="{2CC4B93D-8A68-FC7E-7121-97F46229EDB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5114A89-723A-FCCB-D317-5D38BB270E67}"/>
              </a:ext>
            </a:extLst>
          </p:cNvPr>
          <p:cNvSpPr>
            <a:spLocks noGrp="1"/>
          </p:cNvSpPr>
          <p:nvPr>
            <p:ph type="sldNum" sz="quarter" idx="12"/>
          </p:nvPr>
        </p:nvSpPr>
        <p:spPr/>
        <p:txBody>
          <a:bodyPr/>
          <a:lstStyle/>
          <a:p>
            <a:fld id="{40EF19CB-A557-4EF6-8454-6C09A664490F}" type="slidenum">
              <a:rPr lang="en-US" smtClean="0"/>
              <a:t>‹#›</a:t>
            </a:fld>
            <a:endParaRPr lang="en-US"/>
          </a:p>
        </p:txBody>
      </p:sp>
    </p:spTree>
    <p:extLst>
      <p:ext uri="{BB962C8B-B14F-4D97-AF65-F5344CB8AC3E}">
        <p14:creationId xmlns:p14="http://schemas.microsoft.com/office/powerpoint/2010/main" val="26973716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414D36-9DC7-F8F7-F722-A8EE137654A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92DC930-80E2-C94A-1764-F9C4694F20F5}"/>
              </a:ext>
            </a:extLst>
          </p:cNvPr>
          <p:cNvSpPr>
            <a:spLocks noGrp="1"/>
          </p:cNvSpPr>
          <p:nvPr>
            <p:ph type="dt" sz="half" idx="10"/>
          </p:nvPr>
        </p:nvSpPr>
        <p:spPr/>
        <p:txBody>
          <a:bodyPr/>
          <a:lstStyle/>
          <a:p>
            <a:fld id="{0237723B-BAF4-4468-984B-632ACEB2F16F}" type="datetimeFigureOut">
              <a:rPr lang="en-US" smtClean="0"/>
              <a:t>2/7/2023</a:t>
            </a:fld>
            <a:endParaRPr lang="en-US"/>
          </a:p>
        </p:txBody>
      </p:sp>
      <p:sp>
        <p:nvSpPr>
          <p:cNvPr id="4" name="Footer Placeholder 3">
            <a:extLst>
              <a:ext uri="{FF2B5EF4-FFF2-40B4-BE49-F238E27FC236}">
                <a16:creationId xmlns:a16="http://schemas.microsoft.com/office/drawing/2014/main" id="{990C7C5A-0A09-6CC4-1980-DCBE835B480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1EC8F3A-84BE-95C6-9577-55481EBE0FEE}"/>
              </a:ext>
            </a:extLst>
          </p:cNvPr>
          <p:cNvSpPr>
            <a:spLocks noGrp="1"/>
          </p:cNvSpPr>
          <p:nvPr>
            <p:ph type="sldNum" sz="quarter" idx="12"/>
          </p:nvPr>
        </p:nvSpPr>
        <p:spPr/>
        <p:txBody>
          <a:bodyPr/>
          <a:lstStyle/>
          <a:p>
            <a:fld id="{40EF19CB-A557-4EF6-8454-6C09A664490F}" type="slidenum">
              <a:rPr lang="en-US" smtClean="0"/>
              <a:t>‹#›</a:t>
            </a:fld>
            <a:endParaRPr lang="en-US"/>
          </a:p>
        </p:txBody>
      </p:sp>
    </p:spTree>
    <p:extLst>
      <p:ext uri="{BB962C8B-B14F-4D97-AF65-F5344CB8AC3E}">
        <p14:creationId xmlns:p14="http://schemas.microsoft.com/office/powerpoint/2010/main" val="4500496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3AAB833-2F83-F9F8-16DE-0E3DBB40ADA8}"/>
              </a:ext>
            </a:extLst>
          </p:cNvPr>
          <p:cNvSpPr>
            <a:spLocks noGrp="1"/>
          </p:cNvSpPr>
          <p:nvPr>
            <p:ph type="dt" sz="half" idx="10"/>
          </p:nvPr>
        </p:nvSpPr>
        <p:spPr/>
        <p:txBody>
          <a:bodyPr/>
          <a:lstStyle/>
          <a:p>
            <a:fld id="{0237723B-BAF4-4468-984B-632ACEB2F16F}" type="datetimeFigureOut">
              <a:rPr lang="en-US" smtClean="0"/>
              <a:t>2/7/2023</a:t>
            </a:fld>
            <a:endParaRPr lang="en-US"/>
          </a:p>
        </p:txBody>
      </p:sp>
      <p:sp>
        <p:nvSpPr>
          <p:cNvPr id="3" name="Footer Placeholder 2">
            <a:extLst>
              <a:ext uri="{FF2B5EF4-FFF2-40B4-BE49-F238E27FC236}">
                <a16:creationId xmlns:a16="http://schemas.microsoft.com/office/drawing/2014/main" id="{E2D7CAC4-3FB0-9C6F-364A-2444C68A778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112AF79-6EE5-3182-28FB-CA5834C021DD}"/>
              </a:ext>
            </a:extLst>
          </p:cNvPr>
          <p:cNvSpPr>
            <a:spLocks noGrp="1"/>
          </p:cNvSpPr>
          <p:nvPr>
            <p:ph type="sldNum" sz="quarter" idx="12"/>
          </p:nvPr>
        </p:nvSpPr>
        <p:spPr/>
        <p:txBody>
          <a:bodyPr/>
          <a:lstStyle/>
          <a:p>
            <a:fld id="{40EF19CB-A557-4EF6-8454-6C09A664490F}" type="slidenum">
              <a:rPr lang="en-US" smtClean="0"/>
              <a:t>‹#›</a:t>
            </a:fld>
            <a:endParaRPr lang="en-US"/>
          </a:p>
        </p:txBody>
      </p:sp>
    </p:spTree>
    <p:extLst>
      <p:ext uri="{BB962C8B-B14F-4D97-AF65-F5344CB8AC3E}">
        <p14:creationId xmlns:p14="http://schemas.microsoft.com/office/powerpoint/2010/main" val="29995292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2FFA3F-9A28-F377-EAC9-668C76E5BDA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41D6489-1A28-C758-4D8A-DC2795FF010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814E9C6-8867-0E5C-3800-5E864E71D4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E2DD4FB-4371-4E01-6063-74EEC0803947}"/>
              </a:ext>
            </a:extLst>
          </p:cNvPr>
          <p:cNvSpPr>
            <a:spLocks noGrp="1"/>
          </p:cNvSpPr>
          <p:nvPr>
            <p:ph type="dt" sz="half" idx="10"/>
          </p:nvPr>
        </p:nvSpPr>
        <p:spPr/>
        <p:txBody>
          <a:bodyPr/>
          <a:lstStyle/>
          <a:p>
            <a:fld id="{0237723B-BAF4-4468-984B-632ACEB2F16F}" type="datetimeFigureOut">
              <a:rPr lang="en-US" smtClean="0"/>
              <a:t>2/7/2023</a:t>
            </a:fld>
            <a:endParaRPr lang="en-US"/>
          </a:p>
        </p:txBody>
      </p:sp>
      <p:sp>
        <p:nvSpPr>
          <p:cNvPr id="6" name="Footer Placeholder 5">
            <a:extLst>
              <a:ext uri="{FF2B5EF4-FFF2-40B4-BE49-F238E27FC236}">
                <a16:creationId xmlns:a16="http://schemas.microsoft.com/office/drawing/2014/main" id="{92AB6FA2-993E-855E-EA34-FD3FCDF6828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B2A518F-80B4-E7B4-DD60-2F8CA169A2B9}"/>
              </a:ext>
            </a:extLst>
          </p:cNvPr>
          <p:cNvSpPr>
            <a:spLocks noGrp="1"/>
          </p:cNvSpPr>
          <p:nvPr>
            <p:ph type="sldNum" sz="quarter" idx="12"/>
          </p:nvPr>
        </p:nvSpPr>
        <p:spPr/>
        <p:txBody>
          <a:bodyPr/>
          <a:lstStyle/>
          <a:p>
            <a:fld id="{40EF19CB-A557-4EF6-8454-6C09A664490F}" type="slidenum">
              <a:rPr lang="en-US" smtClean="0"/>
              <a:t>‹#›</a:t>
            </a:fld>
            <a:endParaRPr lang="en-US"/>
          </a:p>
        </p:txBody>
      </p:sp>
    </p:spTree>
    <p:extLst>
      <p:ext uri="{BB962C8B-B14F-4D97-AF65-F5344CB8AC3E}">
        <p14:creationId xmlns:p14="http://schemas.microsoft.com/office/powerpoint/2010/main" val="4017380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BD31B-0284-5B10-C9DA-7D1D25FD3B7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68F5314-9DAE-CE9A-B590-2F7ED48A256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CA1A5CE-EA1E-B0D4-2697-43C516C144A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B110206-3AF8-2F44-13B3-3A09B03E011B}"/>
              </a:ext>
            </a:extLst>
          </p:cNvPr>
          <p:cNvSpPr>
            <a:spLocks noGrp="1"/>
          </p:cNvSpPr>
          <p:nvPr>
            <p:ph type="dt" sz="half" idx="10"/>
          </p:nvPr>
        </p:nvSpPr>
        <p:spPr/>
        <p:txBody>
          <a:bodyPr/>
          <a:lstStyle/>
          <a:p>
            <a:fld id="{0237723B-BAF4-4468-984B-632ACEB2F16F}" type="datetimeFigureOut">
              <a:rPr lang="en-US" smtClean="0"/>
              <a:t>2/7/2023</a:t>
            </a:fld>
            <a:endParaRPr lang="en-US"/>
          </a:p>
        </p:txBody>
      </p:sp>
      <p:sp>
        <p:nvSpPr>
          <p:cNvPr id="6" name="Footer Placeholder 5">
            <a:extLst>
              <a:ext uri="{FF2B5EF4-FFF2-40B4-BE49-F238E27FC236}">
                <a16:creationId xmlns:a16="http://schemas.microsoft.com/office/drawing/2014/main" id="{DCC98C63-4DEE-DD11-440B-DF080CADF72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79C3F09-4534-B114-3850-30565376D8B1}"/>
              </a:ext>
            </a:extLst>
          </p:cNvPr>
          <p:cNvSpPr>
            <a:spLocks noGrp="1"/>
          </p:cNvSpPr>
          <p:nvPr>
            <p:ph type="sldNum" sz="quarter" idx="12"/>
          </p:nvPr>
        </p:nvSpPr>
        <p:spPr/>
        <p:txBody>
          <a:bodyPr/>
          <a:lstStyle/>
          <a:p>
            <a:fld id="{40EF19CB-A557-4EF6-8454-6C09A664490F}" type="slidenum">
              <a:rPr lang="en-US" smtClean="0"/>
              <a:t>‹#›</a:t>
            </a:fld>
            <a:endParaRPr lang="en-US"/>
          </a:p>
        </p:txBody>
      </p:sp>
    </p:spTree>
    <p:extLst>
      <p:ext uri="{BB962C8B-B14F-4D97-AF65-F5344CB8AC3E}">
        <p14:creationId xmlns:p14="http://schemas.microsoft.com/office/powerpoint/2010/main" val="16389044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0198C3A-A221-74E3-D554-CD92909C074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0209008-F179-7695-833F-0CCA88AB002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46C7C8-7036-54D4-CA8A-1F3D1730CF0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37723B-BAF4-4468-984B-632ACEB2F16F}" type="datetimeFigureOut">
              <a:rPr lang="en-US" smtClean="0"/>
              <a:t>2/7/2023</a:t>
            </a:fld>
            <a:endParaRPr lang="en-US"/>
          </a:p>
        </p:txBody>
      </p:sp>
      <p:sp>
        <p:nvSpPr>
          <p:cNvPr id="5" name="Footer Placeholder 4">
            <a:extLst>
              <a:ext uri="{FF2B5EF4-FFF2-40B4-BE49-F238E27FC236}">
                <a16:creationId xmlns:a16="http://schemas.microsoft.com/office/drawing/2014/main" id="{58B805A0-7180-3745-7742-BA5D4D45A47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065A69F-988C-084B-7534-53E1671CE38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EF19CB-A557-4EF6-8454-6C09A664490F}" type="slidenum">
              <a:rPr lang="en-US" smtClean="0"/>
              <a:t>‹#›</a:t>
            </a:fld>
            <a:endParaRPr lang="en-US"/>
          </a:p>
        </p:txBody>
      </p:sp>
    </p:spTree>
    <p:extLst>
      <p:ext uri="{BB962C8B-B14F-4D97-AF65-F5344CB8AC3E}">
        <p14:creationId xmlns:p14="http://schemas.microsoft.com/office/powerpoint/2010/main" val="7437048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7.sv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hyperlink" Target="http://www.kcadd.org/" TargetMode="External"/><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3.sv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3.sv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3.sv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B0F0">
            <a:alpha val="46000"/>
          </a:srgbClr>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5EEF777-68B2-2D31-786F-7EE482A557E6}"/>
              </a:ext>
            </a:extLst>
          </p:cNvPr>
          <p:cNvSpPr/>
          <p:nvPr/>
        </p:nvSpPr>
        <p:spPr>
          <a:xfrm rot="19840877">
            <a:off x="-215273" y="-803749"/>
            <a:ext cx="430548" cy="3063711"/>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85DF20E7-5048-D0CE-5FA9-5121348382D8}"/>
              </a:ext>
            </a:extLst>
          </p:cNvPr>
          <p:cNvSpPr/>
          <p:nvPr/>
        </p:nvSpPr>
        <p:spPr>
          <a:xfrm rot="19840877">
            <a:off x="2923696" y="-1363348"/>
            <a:ext cx="430548" cy="3063711"/>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8D3ECADA-3F96-C724-B5F6-66126D6D3EE2}"/>
              </a:ext>
            </a:extLst>
          </p:cNvPr>
          <p:cNvSpPr/>
          <p:nvPr/>
        </p:nvSpPr>
        <p:spPr>
          <a:xfrm rot="19840877">
            <a:off x="1493154" y="-1271946"/>
            <a:ext cx="1041986" cy="38532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FDAD96B-212F-9738-A633-D47EA983D0DE}"/>
              </a:ext>
            </a:extLst>
          </p:cNvPr>
          <p:cNvSpPr/>
          <p:nvPr/>
        </p:nvSpPr>
        <p:spPr>
          <a:xfrm rot="19840877">
            <a:off x="2492654" y="-1432270"/>
            <a:ext cx="180624" cy="3063711"/>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7AECF4B6-DD60-0B58-5EF0-ED7754D6B307}"/>
              </a:ext>
            </a:extLst>
          </p:cNvPr>
          <p:cNvSpPr/>
          <p:nvPr/>
        </p:nvSpPr>
        <p:spPr>
          <a:xfrm rot="19840877">
            <a:off x="541834" y="-712619"/>
            <a:ext cx="802761" cy="306371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76B47959-D7A2-AF42-F801-F52C938A49DB}"/>
              </a:ext>
            </a:extLst>
          </p:cNvPr>
          <p:cNvSpPr/>
          <p:nvPr/>
        </p:nvSpPr>
        <p:spPr>
          <a:xfrm rot="9340033">
            <a:off x="8433942" y="6210362"/>
            <a:ext cx="413751" cy="2880658"/>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BB5B2EA-FEC4-3781-FF80-65058F240B1C}"/>
              </a:ext>
            </a:extLst>
          </p:cNvPr>
          <p:cNvSpPr/>
          <p:nvPr/>
        </p:nvSpPr>
        <p:spPr>
          <a:xfrm rot="9340033">
            <a:off x="10129231" y="5417671"/>
            <a:ext cx="557096" cy="2880658"/>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8081F48-EC74-2923-72F1-E0D239962FB2}"/>
              </a:ext>
            </a:extLst>
          </p:cNvPr>
          <p:cNvSpPr/>
          <p:nvPr/>
        </p:nvSpPr>
        <p:spPr>
          <a:xfrm rot="9340033">
            <a:off x="10840750" y="4540382"/>
            <a:ext cx="1001335" cy="36230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BC2DDB0-AA26-12C3-0DB5-C20039C2A5D2}"/>
              </a:ext>
            </a:extLst>
          </p:cNvPr>
          <p:cNvSpPr/>
          <p:nvPr/>
        </p:nvSpPr>
        <p:spPr>
          <a:xfrm rot="9340033">
            <a:off x="11691101" y="3825815"/>
            <a:ext cx="416864" cy="288065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D518046-1904-04FF-8DB9-99ECE76179F9}"/>
              </a:ext>
            </a:extLst>
          </p:cNvPr>
          <p:cNvSpPr/>
          <p:nvPr/>
        </p:nvSpPr>
        <p:spPr>
          <a:xfrm rot="9340033">
            <a:off x="8818022" y="5297130"/>
            <a:ext cx="771443" cy="288065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91C9A48-90D7-F564-E3C4-FC860F8ED2C0}"/>
              </a:ext>
            </a:extLst>
          </p:cNvPr>
          <p:cNvSpPr/>
          <p:nvPr/>
        </p:nvSpPr>
        <p:spPr>
          <a:xfrm rot="19840877">
            <a:off x="3090607" y="-2322096"/>
            <a:ext cx="180624" cy="30637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DE9CB040-E1F2-7307-B910-E0ED33D989EC}"/>
              </a:ext>
            </a:extLst>
          </p:cNvPr>
          <p:cNvSpPr txBox="1"/>
          <p:nvPr/>
        </p:nvSpPr>
        <p:spPr>
          <a:xfrm>
            <a:off x="1092200" y="2717800"/>
            <a:ext cx="8330583" cy="3416320"/>
          </a:xfrm>
          <a:prstGeom prst="rect">
            <a:avLst/>
          </a:prstGeom>
          <a:noFill/>
        </p:spPr>
        <p:txBody>
          <a:bodyPr wrap="square" rtlCol="0">
            <a:spAutoFit/>
          </a:bodyPr>
          <a:lstStyle/>
          <a:p>
            <a:r>
              <a:rPr lang="en-US" sz="7200" dirty="0">
                <a:solidFill>
                  <a:schemeClr val="bg1"/>
                </a:solidFill>
                <a:latin typeface="Arial Black" panose="020B0A04020102020204" pitchFamily="34" charset="0"/>
              </a:rPr>
              <a:t>AREA DEVELOPMENT DISTRICTS</a:t>
            </a:r>
          </a:p>
        </p:txBody>
      </p:sp>
    </p:spTree>
    <p:extLst>
      <p:ext uri="{BB962C8B-B14F-4D97-AF65-F5344CB8AC3E}">
        <p14:creationId xmlns:p14="http://schemas.microsoft.com/office/powerpoint/2010/main" val="3586954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B0F0">
            <a:alpha val="46000"/>
          </a:srgbClr>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5EEF777-68B2-2D31-786F-7EE482A557E6}"/>
              </a:ext>
            </a:extLst>
          </p:cNvPr>
          <p:cNvSpPr/>
          <p:nvPr/>
        </p:nvSpPr>
        <p:spPr>
          <a:xfrm rot="16200000">
            <a:off x="-4640390" y="-1724860"/>
            <a:ext cx="430548" cy="10829427"/>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85DF20E7-5048-D0CE-5FA9-5121348382D8}"/>
              </a:ext>
            </a:extLst>
          </p:cNvPr>
          <p:cNvSpPr/>
          <p:nvPr/>
        </p:nvSpPr>
        <p:spPr>
          <a:xfrm rot="19840877">
            <a:off x="11336451" y="-940402"/>
            <a:ext cx="430548" cy="7697616"/>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8D3ECADA-3F96-C724-B5F6-66126D6D3EE2}"/>
              </a:ext>
            </a:extLst>
          </p:cNvPr>
          <p:cNvSpPr/>
          <p:nvPr/>
        </p:nvSpPr>
        <p:spPr>
          <a:xfrm rot="16200000">
            <a:off x="-4837283" y="-3309901"/>
            <a:ext cx="1041986" cy="106117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FDAD96B-212F-9738-A633-D47EA983D0DE}"/>
              </a:ext>
            </a:extLst>
          </p:cNvPr>
          <p:cNvSpPr/>
          <p:nvPr/>
        </p:nvSpPr>
        <p:spPr>
          <a:xfrm rot="19840877">
            <a:off x="12485446" y="-2062623"/>
            <a:ext cx="172272" cy="10707813"/>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7AECF4B6-DD60-0B58-5EF0-ED7754D6B307}"/>
              </a:ext>
            </a:extLst>
          </p:cNvPr>
          <p:cNvSpPr/>
          <p:nvPr/>
        </p:nvSpPr>
        <p:spPr>
          <a:xfrm rot="16200000">
            <a:off x="-4368712" y="-1976246"/>
            <a:ext cx="802761" cy="991386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76B47959-D7A2-AF42-F801-F52C938A49DB}"/>
              </a:ext>
            </a:extLst>
          </p:cNvPr>
          <p:cNvSpPr/>
          <p:nvPr/>
        </p:nvSpPr>
        <p:spPr>
          <a:xfrm rot="5400000">
            <a:off x="1057919" y="-7178892"/>
            <a:ext cx="1041987" cy="15800953"/>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BB5B2EA-FEC4-3781-FF80-65058F240B1C}"/>
              </a:ext>
            </a:extLst>
          </p:cNvPr>
          <p:cNvSpPr/>
          <p:nvPr/>
        </p:nvSpPr>
        <p:spPr>
          <a:xfrm rot="5400000">
            <a:off x="-4983379" y="-511486"/>
            <a:ext cx="557096" cy="11388859"/>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8081F48-EC74-2923-72F1-E0D239962FB2}"/>
              </a:ext>
            </a:extLst>
          </p:cNvPr>
          <p:cNvSpPr/>
          <p:nvPr/>
        </p:nvSpPr>
        <p:spPr>
          <a:xfrm rot="5400000">
            <a:off x="4168914" y="-911875"/>
            <a:ext cx="5169112" cy="99138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BC2DDB0-AA26-12C3-0DB5-C20039C2A5D2}"/>
              </a:ext>
            </a:extLst>
          </p:cNvPr>
          <p:cNvSpPr/>
          <p:nvPr/>
        </p:nvSpPr>
        <p:spPr>
          <a:xfrm rot="9340033">
            <a:off x="12590021" y="-1273766"/>
            <a:ext cx="416864" cy="790879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D518046-1904-04FF-8DB9-99ECE76179F9}"/>
              </a:ext>
            </a:extLst>
          </p:cNvPr>
          <p:cNvSpPr/>
          <p:nvPr/>
        </p:nvSpPr>
        <p:spPr>
          <a:xfrm rot="5400000">
            <a:off x="-4603444" y="-824183"/>
            <a:ext cx="771443" cy="10414641"/>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91C9A48-90D7-F564-E3C4-FC860F8ED2C0}"/>
              </a:ext>
            </a:extLst>
          </p:cNvPr>
          <p:cNvSpPr/>
          <p:nvPr/>
        </p:nvSpPr>
        <p:spPr>
          <a:xfrm rot="16200000">
            <a:off x="-4731606" y="124990"/>
            <a:ext cx="249165" cy="111932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2CC69877-8207-C00F-1575-F55C7D4529B7}"/>
              </a:ext>
            </a:extLst>
          </p:cNvPr>
          <p:cNvSpPr txBox="1"/>
          <p:nvPr/>
        </p:nvSpPr>
        <p:spPr>
          <a:xfrm>
            <a:off x="2260600" y="1651000"/>
            <a:ext cx="9016999" cy="646331"/>
          </a:xfrm>
          <a:prstGeom prst="rect">
            <a:avLst/>
          </a:prstGeom>
          <a:noFill/>
        </p:spPr>
        <p:txBody>
          <a:bodyPr wrap="square" rtlCol="0">
            <a:spAutoFit/>
          </a:bodyPr>
          <a:lstStyle/>
          <a:p>
            <a:r>
              <a:rPr lang="en-US" sz="3600" dirty="0">
                <a:solidFill>
                  <a:schemeClr val="bg1">
                    <a:lumMod val="50000"/>
                  </a:schemeClr>
                </a:solidFill>
                <a:latin typeface="Arial Black" panose="020B0A04020102020204" pitchFamily="34" charset="0"/>
              </a:rPr>
              <a:t>REGIONAL PLANNING</a:t>
            </a:r>
          </a:p>
        </p:txBody>
      </p:sp>
      <p:sp>
        <p:nvSpPr>
          <p:cNvPr id="15" name="TextBox 14">
            <a:extLst>
              <a:ext uri="{FF2B5EF4-FFF2-40B4-BE49-F238E27FC236}">
                <a16:creationId xmlns:a16="http://schemas.microsoft.com/office/drawing/2014/main" id="{8DB57300-0B7F-6B50-0CAF-5C4AFE6AB367}"/>
              </a:ext>
            </a:extLst>
          </p:cNvPr>
          <p:cNvSpPr txBox="1"/>
          <p:nvPr/>
        </p:nvSpPr>
        <p:spPr>
          <a:xfrm>
            <a:off x="2244970" y="2256138"/>
            <a:ext cx="9947030" cy="646331"/>
          </a:xfrm>
          <a:prstGeom prst="rect">
            <a:avLst/>
          </a:prstGeom>
          <a:noFill/>
        </p:spPr>
        <p:txBody>
          <a:bodyPr wrap="square" rtlCol="0">
            <a:spAutoFit/>
          </a:bodyPr>
          <a:lstStyle/>
          <a:p>
            <a:r>
              <a:rPr lang="en-US" sz="3600" dirty="0">
                <a:solidFill>
                  <a:schemeClr val="bg1">
                    <a:lumMod val="50000"/>
                  </a:schemeClr>
                </a:solidFill>
                <a:latin typeface="Arial Black" panose="020B0A04020102020204" pitchFamily="34" charset="0"/>
              </a:rPr>
              <a:t>FISCALLY ACCOUNTABLE</a:t>
            </a:r>
          </a:p>
        </p:txBody>
      </p:sp>
      <p:sp>
        <p:nvSpPr>
          <p:cNvPr id="16" name="TextBox 15">
            <a:extLst>
              <a:ext uri="{FF2B5EF4-FFF2-40B4-BE49-F238E27FC236}">
                <a16:creationId xmlns:a16="http://schemas.microsoft.com/office/drawing/2014/main" id="{132EEEAD-3CC3-8421-8329-E6ABBA9E9304}"/>
              </a:ext>
            </a:extLst>
          </p:cNvPr>
          <p:cNvSpPr txBox="1"/>
          <p:nvPr/>
        </p:nvSpPr>
        <p:spPr>
          <a:xfrm>
            <a:off x="2244970" y="2810503"/>
            <a:ext cx="9947030" cy="907941"/>
          </a:xfrm>
          <a:prstGeom prst="rect">
            <a:avLst/>
          </a:prstGeom>
          <a:noFill/>
        </p:spPr>
        <p:txBody>
          <a:bodyPr wrap="square" rtlCol="0">
            <a:spAutoFit/>
          </a:bodyPr>
          <a:lstStyle/>
          <a:p>
            <a:r>
              <a:rPr lang="en-US" sz="5200" dirty="0">
                <a:latin typeface="Arial Black" panose="020B0A04020102020204" pitchFamily="34" charset="0"/>
              </a:rPr>
              <a:t>NON-PARTISAN</a:t>
            </a:r>
          </a:p>
        </p:txBody>
      </p:sp>
      <p:sp>
        <p:nvSpPr>
          <p:cNvPr id="17" name="TextBox 16">
            <a:extLst>
              <a:ext uri="{FF2B5EF4-FFF2-40B4-BE49-F238E27FC236}">
                <a16:creationId xmlns:a16="http://schemas.microsoft.com/office/drawing/2014/main" id="{70CBBCB3-A285-21D3-C7A9-A027CE96B417}"/>
              </a:ext>
            </a:extLst>
          </p:cNvPr>
          <p:cNvSpPr txBox="1"/>
          <p:nvPr/>
        </p:nvSpPr>
        <p:spPr>
          <a:xfrm>
            <a:off x="-37224" y="429196"/>
            <a:ext cx="9359901" cy="584775"/>
          </a:xfrm>
          <a:prstGeom prst="rect">
            <a:avLst/>
          </a:prstGeom>
          <a:noFill/>
        </p:spPr>
        <p:txBody>
          <a:bodyPr wrap="square" rtlCol="0">
            <a:spAutoFit/>
          </a:bodyPr>
          <a:lstStyle/>
          <a:p>
            <a:pPr algn="r"/>
            <a:r>
              <a:rPr lang="en-US" sz="3200" b="1" dirty="0">
                <a:solidFill>
                  <a:schemeClr val="bg1"/>
                </a:solidFill>
              </a:rPr>
              <a:t>BRIEF HISTORY OF AREA DEVELOPMENT DISTRICTS</a:t>
            </a:r>
          </a:p>
        </p:txBody>
      </p:sp>
    </p:spTree>
    <p:extLst>
      <p:ext uri="{BB962C8B-B14F-4D97-AF65-F5344CB8AC3E}">
        <p14:creationId xmlns:p14="http://schemas.microsoft.com/office/powerpoint/2010/main" val="115286709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B0F0">
            <a:alpha val="46000"/>
          </a:srgbClr>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5EEF777-68B2-2D31-786F-7EE482A557E6}"/>
              </a:ext>
            </a:extLst>
          </p:cNvPr>
          <p:cNvSpPr/>
          <p:nvPr/>
        </p:nvSpPr>
        <p:spPr>
          <a:xfrm rot="16200000">
            <a:off x="-4640390" y="-1724860"/>
            <a:ext cx="430548" cy="10829427"/>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85DF20E7-5048-D0CE-5FA9-5121348382D8}"/>
              </a:ext>
            </a:extLst>
          </p:cNvPr>
          <p:cNvSpPr/>
          <p:nvPr/>
        </p:nvSpPr>
        <p:spPr>
          <a:xfrm rot="19840877">
            <a:off x="11336451" y="-940402"/>
            <a:ext cx="430548" cy="7697616"/>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8D3ECADA-3F96-C724-B5F6-66126D6D3EE2}"/>
              </a:ext>
            </a:extLst>
          </p:cNvPr>
          <p:cNvSpPr/>
          <p:nvPr/>
        </p:nvSpPr>
        <p:spPr>
          <a:xfrm rot="16200000">
            <a:off x="-4837283" y="-3309901"/>
            <a:ext cx="1041986" cy="106117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FDAD96B-212F-9738-A633-D47EA983D0DE}"/>
              </a:ext>
            </a:extLst>
          </p:cNvPr>
          <p:cNvSpPr/>
          <p:nvPr/>
        </p:nvSpPr>
        <p:spPr>
          <a:xfrm rot="19840877">
            <a:off x="12485446" y="-2062623"/>
            <a:ext cx="172272" cy="10707813"/>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7AECF4B6-DD60-0B58-5EF0-ED7754D6B307}"/>
              </a:ext>
            </a:extLst>
          </p:cNvPr>
          <p:cNvSpPr/>
          <p:nvPr/>
        </p:nvSpPr>
        <p:spPr>
          <a:xfrm rot="16200000">
            <a:off x="-4368712" y="-1976246"/>
            <a:ext cx="802761" cy="991386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76B47959-D7A2-AF42-F801-F52C938A49DB}"/>
              </a:ext>
            </a:extLst>
          </p:cNvPr>
          <p:cNvSpPr/>
          <p:nvPr/>
        </p:nvSpPr>
        <p:spPr>
          <a:xfrm rot="5400000">
            <a:off x="1057919" y="-7178892"/>
            <a:ext cx="1041987" cy="15800953"/>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BB5B2EA-FEC4-3781-FF80-65058F240B1C}"/>
              </a:ext>
            </a:extLst>
          </p:cNvPr>
          <p:cNvSpPr/>
          <p:nvPr/>
        </p:nvSpPr>
        <p:spPr>
          <a:xfrm rot="5400000">
            <a:off x="-4983379" y="-511486"/>
            <a:ext cx="557096" cy="11388859"/>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8081F48-EC74-2923-72F1-E0D239962FB2}"/>
              </a:ext>
            </a:extLst>
          </p:cNvPr>
          <p:cNvSpPr/>
          <p:nvPr/>
        </p:nvSpPr>
        <p:spPr>
          <a:xfrm rot="5400000">
            <a:off x="4168914" y="-911875"/>
            <a:ext cx="5169112" cy="99138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BC2DDB0-AA26-12C3-0DB5-C20039C2A5D2}"/>
              </a:ext>
            </a:extLst>
          </p:cNvPr>
          <p:cNvSpPr/>
          <p:nvPr/>
        </p:nvSpPr>
        <p:spPr>
          <a:xfrm rot="9340033">
            <a:off x="12590021" y="-1273766"/>
            <a:ext cx="416864" cy="790879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D518046-1904-04FF-8DB9-99ECE76179F9}"/>
              </a:ext>
            </a:extLst>
          </p:cNvPr>
          <p:cNvSpPr/>
          <p:nvPr/>
        </p:nvSpPr>
        <p:spPr>
          <a:xfrm rot="5400000">
            <a:off x="-4603444" y="-824183"/>
            <a:ext cx="771443" cy="10414641"/>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91C9A48-90D7-F564-E3C4-FC860F8ED2C0}"/>
              </a:ext>
            </a:extLst>
          </p:cNvPr>
          <p:cNvSpPr/>
          <p:nvPr/>
        </p:nvSpPr>
        <p:spPr>
          <a:xfrm rot="16200000">
            <a:off x="-4731606" y="124990"/>
            <a:ext cx="249165" cy="111932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2CC69877-8207-C00F-1575-F55C7D4529B7}"/>
              </a:ext>
            </a:extLst>
          </p:cNvPr>
          <p:cNvSpPr txBox="1"/>
          <p:nvPr/>
        </p:nvSpPr>
        <p:spPr>
          <a:xfrm>
            <a:off x="2260600" y="1651000"/>
            <a:ext cx="9016999" cy="646331"/>
          </a:xfrm>
          <a:prstGeom prst="rect">
            <a:avLst/>
          </a:prstGeom>
          <a:noFill/>
        </p:spPr>
        <p:txBody>
          <a:bodyPr wrap="square" rtlCol="0">
            <a:spAutoFit/>
          </a:bodyPr>
          <a:lstStyle/>
          <a:p>
            <a:r>
              <a:rPr lang="en-US" sz="3600" dirty="0">
                <a:solidFill>
                  <a:schemeClr val="bg1">
                    <a:lumMod val="50000"/>
                  </a:schemeClr>
                </a:solidFill>
                <a:latin typeface="Arial Black" panose="020B0A04020102020204" pitchFamily="34" charset="0"/>
              </a:rPr>
              <a:t>REGIONAL PLANNING</a:t>
            </a:r>
          </a:p>
        </p:txBody>
      </p:sp>
      <p:sp>
        <p:nvSpPr>
          <p:cNvPr id="15" name="TextBox 14">
            <a:extLst>
              <a:ext uri="{FF2B5EF4-FFF2-40B4-BE49-F238E27FC236}">
                <a16:creationId xmlns:a16="http://schemas.microsoft.com/office/drawing/2014/main" id="{8DB57300-0B7F-6B50-0CAF-5C4AFE6AB367}"/>
              </a:ext>
            </a:extLst>
          </p:cNvPr>
          <p:cNvSpPr txBox="1"/>
          <p:nvPr/>
        </p:nvSpPr>
        <p:spPr>
          <a:xfrm>
            <a:off x="2244970" y="2271216"/>
            <a:ext cx="9947030" cy="646331"/>
          </a:xfrm>
          <a:prstGeom prst="rect">
            <a:avLst/>
          </a:prstGeom>
          <a:noFill/>
        </p:spPr>
        <p:txBody>
          <a:bodyPr wrap="square" rtlCol="0">
            <a:spAutoFit/>
          </a:bodyPr>
          <a:lstStyle/>
          <a:p>
            <a:r>
              <a:rPr lang="en-US" sz="3600" dirty="0">
                <a:solidFill>
                  <a:schemeClr val="bg1">
                    <a:lumMod val="50000"/>
                  </a:schemeClr>
                </a:solidFill>
                <a:latin typeface="Arial Black" panose="020B0A04020102020204" pitchFamily="34" charset="0"/>
              </a:rPr>
              <a:t>FISCALLY ACCOUNTABLE</a:t>
            </a:r>
          </a:p>
        </p:txBody>
      </p:sp>
      <p:sp>
        <p:nvSpPr>
          <p:cNvPr id="16" name="TextBox 15">
            <a:extLst>
              <a:ext uri="{FF2B5EF4-FFF2-40B4-BE49-F238E27FC236}">
                <a16:creationId xmlns:a16="http://schemas.microsoft.com/office/drawing/2014/main" id="{132EEEAD-3CC3-8421-8329-E6ABBA9E9304}"/>
              </a:ext>
            </a:extLst>
          </p:cNvPr>
          <p:cNvSpPr txBox="1"/>
          <p:nvPr/>
        </p:nvSpPr>
        <p:spPr>
          <a:xfrm>
            <a:off x="2244970" y="2891432"/>
            <a:ext cx="9947030" cy="646331"/>
          </a:xfrm>
          <a:prstGeom prst="rect">
            <a:avLst/>
          </a:prstGeom>
          <a:noFill/>
        </p:spPr>
        <p:txBody>
          <a:bodyPr wrap="square" rtlCol="0">
            <a:spAutoFit/>
          </a:bodyPr>
          <a:lstStyle/>
          <a:p>
            <a:r>
              <a:rPr lang="en-US" sz="3600" dirty="0">
                <a:solidFill>
                  <a:schemeClr val="bg1">
                    <a:lumMod val="50000"/>
                  </a:schemeClr>
                </a:solidFill>
                <a:latin typeface="Arial Black" panose="020B0A04020102020204" pitchFamily="34" charset="0"/>
              </a:rPr>
              <a:t>NON-PARTISAN</a:t>
            </a:r>
          </a:p>
        </p:txBody>
      </p:sp>
      <p:sp>
        <p:nvSpPr>
          <p:cNvPr id="17" name="TextBox 16">
            <a:extLst>
              <a:ext uri="{FF2B5EF4-FFF2-40B4-BE49-F238E27FC236}">
                <a16:creationId xmlns:a16="http://schemas.microsoft.com/office/drawing/2014/main" id="{D4C85D24-E845-7774-5CD4-9EED64E09B13}"/>
              </a:ext>
            </a:extLst>
          </p:cNvPr>
          <p:cNvSpPr txBox="1"/>
          <p:nvPr/>
        </p:nvSpPr>
        <p:spPr>
          <a:xfrm>
            <a:off x="2260600" y="3474579"/>
            <a:ext cx="9947030" cy="907941"/>
          </a:xfrm>
          <a:prstGeom prst="rect">
            <a:avLst/>
          </a:prstGeom>
          <a:noFill/>
        </p:spPr>
        <p:txBody>
          <a:bodyPr wrap="square" rtlCol="0">
            <a:spAutoFit/>
          </a:bodyPr>
          <a:lstStyle/>
          <a:p>
            <a:r>
              <a:rPr lang="en-US" sz="5200" dirty="0">
                <a:latin typeface="Arial Black" panose="020B0A04020102020204" pitchFamily="34" charset="0"/>
              </a:rPr>
              <a:t>TECHNICAL ASSISTANCE</a:t>
            </a:r>
          </a:p>
        </p:txBody>
      </p:sp>
      <p:sp>
        <p:nvSpPr>
          <p:cNvPr id="18" name="TextBox 17">
            <a:extLst>
              <a:ext uri="{FF2B5EF4-FFF2-40B4-BE49-F238E27FC236}">
                <a16:creationId xmlns:a16="http://schemas.microsoft.com/office/drawing/2014/main" id="{ADA0B319-1074-9A56-E646-5AC138356A1C}"/>
              </a:ext>
            </a:extLst>
          </p:cNvPr>
          <p:cNvSpPr txBox="1"/>
          <p:nvPr/>
        </p:nvSpPr>
        <p:spPr>
          <a:xfrm>
            <a:off x="-37224" y="429196"/>
            <a:ext cx="9359901" cy="584775"/>
          </a:xfrm>
          <a:prstGeom prst="rect">
            <a:avLst/>
          </a:prstGeom>
          <a:noFill/>
        </p:spPr>
        <p:txBody>
          <a:bodyPr wrap="square" rtlCol="0">
            <a:spAutoFit/>
          </a:bodyPr>
          <a:lstStyle/>
          <a:p>
            <a:pPr algn="r"/>
            <a:r>
              <a:rPr lang="en-US" sz="3200" b="1" dirty="0">
                <a:solidFill>
                  <a:schemeClr val="bg1"/>
                </a:solidFill>
              </a:rPr>
              <a:t>BRIEF HISTORY OF AREA DEVELOPMENT DISTRICTS</a:t>
            </a:r>
          </a:p>
        </p:txBody>
      </p:sp>
    </p:spTree>
    <p:extLst>
      <p:ext uri="{BB962C8B-B14F-4D97-AF65-F5344CB8AC3E}">
        <p14:creationId xmlns:p14="http://schemas.microsoft.com/office/powerpoint/2010/main" val="371791785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B0F0">
            <a:alpha val="46000"/>
          </a:srgbClr>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5EEF777-68B2-2D31-786F-7EE482A557E6}"/>
              </a:ext>
            </a:extLst>
          </p:cNvPr>
          <p:cNvSpPr/>
          <p:nvPr/>
        </p:nvSpPr>
        <p:spPr>
          <a:xfrm rot="16200000">
            <a:off x="14142395" y="249789"/>
            <a:ext cx="430548" cy="7311161"/>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85DF20E7-5048-D0CE-5FA9-5121348382D8}"/>
              </a:ext>
            </a:extLst>
          </p:cNvPr>
          <p:cNvSpPr/>
          <p:nvPr/>
        </p:nvSpPr>
        <p:spPr>
          <a:xfrm rot="19840877">
            <a:off x="-730535" y="944625"/>
            <a:ext cx="430548" cy="7697616"/>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8D3ECADA-3F96-C724-B5F6-66126D6D3EE2}"/>
              </a:ext>
            </a:extLst>
          </p:cNvPr>
          <p:cNvSpPr/>
          <p:nvPr/>
        </p:nvSpPr>
        <p:spPr>
          <a:xfrm rot="16200000">
            <a:off x="9771261" y="229873"/>
            <a:ext cx="1382490" cy="35260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FDAD96B-212F-9738-A633-D47EA983D0DE}"/>
              </a:ext>
            </a:extLst>
          </p:cNvPr>
          <p:cNvSpPr/>
          <p:nvPr/>
        </p:nvSpPr>
        <p:spPr>
          <a:xfrm rot="19414553">
            <a:off x="558867" y="337435"/>
            <a:ext cx="172272" cy="10707813"/>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7AECF4B6-DD60-0B58-5EF0-ED7754D6B307}"/>
              </a:ext>
            </a:extLst>
          </p:cNvPr>
          <p:cNvSpPr/>
          <p:nvPr/>
        </p:nvSpPr>
        <p:spPr>
          <a:xfrm rot="16200000">
            <a:off x="13956289" y="-459381"/>
            <a:ext cx="802761" cy="7311163"/>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76B47959-D7A2-AF42-F801-F52C938A49DB}"/>
              </a:ext>
            </a:extLst>
          </p:cNvPr>
          <p:cNvSpPr/>
          <p:nvPr/>
        </p:nvSpPr>
        <p:spPr>
          <a:xfrm rot="5400000">
            <a:off x="13836676" y="-2970075"/>
            <a:ext cx="1041987" cy="7311162"/>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BB5B2EA-FEC4-3781-FF80-65058F240B1C}"/>
              </a:ext>
            </a:extLst>
          </p:cNvPr>
          <p:cNvSpPr/>
          <p:nvPr/>
        </p:nvSpPr>
        <p:spPr>
          <a:xfrm rot="5400000">
            <a:off x="14079118" y="1742876"/>
            <a:ext cx="557096" cy="7311167"/>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8081F48-EC74-2923-72F1-E0D239962FB2}"/>
              </a:ext>
            </a:extLst>
          </p:cNvPr>
          <p:cNvSpPr/>
          <p:nvPr/>
        </p:nvSpPr>
        <p:spPr>
          <a:xfrm rot="5400000">
            <a:off x="1144553" y="-658636"/>
            <a:ext cx="6362912" cy="82135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BC2DDB0-AA26-12C3-0DB5-C20039C2A5D2}"/>
              </a:ext>
            </a:extLst>
          </p:cNvPr>
          <p:cNvSpPr/>
          <p:nvPr/>
        </p:nvSpPr>
        <p:spPr>
          <a:xfrm rot="9596408">
            <a:off x="418812" y="3545271"/>
            <a:ext cx="416864" cy="408151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D518046-1904-04FF-8DB9-99ECE76179F9}"/>
              </a:ext>
            </a:extLst>
          </p:cNvPr>
          <p:cNvSpPr/>
          <p:nvPr/>
        </p:nvSpPr>
        <p:spPr>
          <a:xfrm rot="5400000">
            <a:off x="13971944" y="943071"/>
            <a:ext cx="771443" cy="7311165"/>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91C9A48-90D7-F564-E3C4-FC860F8ED2C0}"/>
              </a:ext>
            </a:extLst>
          </p:cNvPr>
          <p:cNvSpPr/>
          <p:nvPr/>
        </p:nvSpPr>
        <p:spPr>
          <a:xfrm rot="16200000">
            <a:off x="14192805" y="2321820"/>
            <a:ext cx="329719" cy="73111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DB57300-0B7F-6B50-0CAF-5C4AFE6AB367}"/>
              </a:ext>
            </a:extLst>
          </p:cNvPr>
          <p:cNvSpPr txBox="1"/>
          <p:nvPr/>
        </p:nvSpPr>
        <p:spPr>
          <a:xfrm>
            <a:off x="349796" y="410824"/>
            <a:ext cx="7892504" cy="1200329"/>
          </a:xfrm>
          <a:prstGeom prst="rect">
            <a:avLst/>
          </a:prstGeom>
          <a:noFill/>
        </p:spPr>
        <p:txBody>
          <a:bodyPr wrap="square" rtlCol="0">
            <a:spAutoFit/>
          </a:bodyPr>
          <a:lstStyle/>
          <a:p>
            <a:r>
              <a:rPr lang="en-US" sz="3600" dirty="0">
                <a:latin typeface="Arial Black" panose="020B0A04020102020204" pitchFamily="34" charset="0"/>
              </a:rPr>
              <a:t>COMMUNITY DEVELOPMENT BLOCK GRANT</a:t>
            </a:r>
          </a:p>
        </p:txBody>
      </p:sp>
      <p:sp>
        <p:nvSpPr>
          <p:cNvPr id="18" name="TextBox 17">
            <a:extLst>
              <a:ext uri="{FF2B5EF4-FFF2-40B4-BE49-F238E27FC236}">
                <a16:creationId xmlns:a16="http://schemas.microsoft.com/office/drawing/2014/main" id="{ADA0B319-1074-9A56-E646-5AC138356A1C}"/>
              </a:ext>
            </a:extLst>
          </p:cNvPr>
          <p:cNvSpPr txBox="1"/>
          <p:nvPr/>
        </p:nvSpPr>
        <p:spPr>
          <a:xfrm>
            <a:off x="8813799" y="1462050"/>
            <a:ext cx="3276601" cy="1077218"/>
          </a:xfrm>
          <a:prstGeom prst="rect">
            <a:avLst/>
          </a:prstGeom>
          <a:noFill/>
        </p:spPr>
        <p:txBody>
          <a:bodyPr wrap="square" rtlCol="0">
            <a:spAutoFit/>
          </a:bodyPr>
          <a:lstStyle/>
          <a:p>
            <a:r>
              <a:rPr lang="en-US" sz="3200" b="1" dirty="0">
                <a:solidFill>
                  <a:srgbClr val="003399"/>
                </a:solidFill>
              </a:rPr>
              <a:t>FEDERAL GRANTS AT A GLANCE</a:t>
            </a:r>
          </a:p>
        </p:txBody>
      </p:sp>
    </p:spTree>
    <p:extLst>
      <p:ext uri="{BB962C8B-B14F-4D97-AF65-F5344CB8AC3E}">
        <p14:creationId xmlns:p14="http://schemas.microsoft.com/office/powerpoint/2010/main" val="236939210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B0F0">
            <a:alpha val="46000"/>
          </a:srgbClr>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5EEF777-68B2-2D31-786F-7EE482A557E6}"/>
              </a:ext>
            </a:extLst>
          </p:cNvPr>
          <p:cNvSpPr/>
          <p:nvPr/>
        </p:nvSpPr>
        <p:spPr>
          <a:xfrm rot="16200000">
            <a:off x="14142395" y="249789"/>
            <a:ext cx="430548" cy="7311161"/>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85DF20E7-5048-D0CE-5FA9-5121348382D8}"/>
              </a:ext>
            </a:extLst>
          </p:cNvPr>
          <p:cNvSpPr/>
          <p:nvPr/>
        </p:nvSpPr>
        <p:spPr>
          <a:xfrm rot="19840877">
            <a:off x="-730535" y="944625"/>
            <a:ext cx="430548" cy="7697616"/>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8D3ECADA-3F96-C724-B5F6-66126D6D3EE2}"/>
              </a:ext>
            </a:extLst>
          </p:cNvPr>
          <p:cNvSpPr/>
          <p:nvPr/>
        </p:nvSpPr>
        <p:spPr>
          <a:xfrm rot="16200000">
            <a:off x="9771261" y="229873"/>
            <a:ext cx="1382490" cy="35260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FDAD96B-212F-9738-A633-D47EA983D0DE}"/>
              </a:ext>
            </a:extLst>
          </p:cNvPr>
          <p:cNvSpPr/>
          <p:nvPr/>
        </p:nvSpPr>
        <p:spPr>
          <a:xfrm rot="19414553">
            <a:off x="558867" y="337435"/>
            <a:ext cx="172272" cy="10707813"/>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7AECF4B6-DD60-0B58-5EF0-ED7754D6B307}"/>
              </a:ext>
            </a:extLst>
          </p:cNvPr>
          <p:cNvSpPr/>
          <p:nvPr/>
        </p:nvSpPr>
        <p:spPr>
          <a:xfrm rot="16200000">
            <a:off x="13956289" y="-459381"/>
            <a:ext cx="802761" cy="7311163"/>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76B47959-D7A2-AF42-F801-F52C938A49DB}"/>
              </a:ext>
            </a:extLst>
          </p:cNvPr>
          <p:cNvSpPr/>
          <p:nvPr/>
        </p:nvSpPr>
        <p:spPr>
          <a:xfrm rot="5400000">
            <a:off x="13836676" y="-2970075"/>
            <a:ext cx="1041987" cy="7311162"/>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BB5B2EA-FEC4-3781-FF80-65058F240B1C}"/>
              </a:ext>
            </a:extLst>
          </p:cNvPr>
          <p:cNvSpPr/>
          <p:nvPr/>
        </p:nvSpPr>
        <p:spPr>
          <a:xfrm rot="5400000">
            <a:off x="14079118" y="1742876"/>
            <a:ext cx="557096" cy="7311167"/>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8081F48-EC74-2923-72F1-E0D239962FB2}"/>
              </a:ext>
            </a:extLst>
          </p:cNvPr>
          <p:cNvSpPr/>
          <p:nvPr/>
        </p:nvSpPr>
        <p:spPr>
          <a:xfrm rot="5400000">
            <a:off x="1144553" y="-658636"/>
            <a:ext cx="6362912" cy="82135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BC2DDB0-AA26-12C3-0DB5-C20039C2A5D2}"/>
              </a:ext>
            </a:extLst>
          </p:cNvPr>
          <p:cNvSpPr/>
          <p:nvPr/>
        </p:nvSpPr>
        <p:spPr>
          <a:xfrm rot="9596408">
            <a:off x="418812" y="3545271"/>
            <a:ext cx="416864" cy="408151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D518046-1904-04FF-8DB9-99ECE76179F9}"/>
              </a:ext>
            </a:extLst>
          </p:cNvPr>
          <p:cNvSpPr/>
          <p:nvPr/>
        </p:nvSpPr>
        <p:spPr>
          <a:xfrm rot="5400000">
            <a:off x="13971944" y="943071"/>
            <a:ext cx="771443" cy="7311165"/>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91C9A48-90D7-F564-E3C4-FC860F8ED2C0}"/>
              </a:ext>
            </a:extLst>
          </p:cNvPr>
          <p:cNvSpPr/>
          <p:nvPr/>
        </p:nvSpPr>
        <p:spPr>
          <a:xfrm rot="16200000">
            <a:off x="14192805" y="2321820"/>
            <a:ext cx="329719" cy="73111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DB57300-0B7F-6B50-0CAF-5C4AFE6AB367}"/>
              </a:ext>
            </a:extLst>
          </p:cNvPr>
          <p:cNvSpPr txBox="1"/>
          <p:nvPr/>
        </p:nvSpPr>
        <p:spPr>
          <a:xfrm>
            <a:off x="349796" y="410824"/>
            <a:ext cx="7892504" cy="461665"/>
          </a:xfrm>
          <a:prstGeom prst="rect">
            <a:avLst/>
          </a:prstGeom>
          <a:noFill/>
        </p:spPr>
        <p:txBody>
          <a:bodyPr wrap="square" rtlCol="0">
            <a:spAutoFit/>
          </a:bodyPr>
          <a:lstStyle/>
          <a:p>
            <a:r>
              <a:rPr lang="en-US" sz="2400" dirty="0">
                <a:solidFill>
                  <a:schemeClr val="bg2">
                    <a:lumMod val="50000"/>
                  </a:schemeClr>
                </a:solidFill>
                <a:latin typeface="Arial Black" panose="020B0A04020102020204" pitchFamily="34" charset="0"/>
              </a:rPr>
              <a:t>COMMUNITY DEVELOPMENT BLOCK GRANT</a:t>
            </a:r>
          </a:p>
        </p:txBody>
      </p:sp>
      <p:sp>
        <p:nvSpPr>
          <p:cNvPr id="18" name="TextBox 17">
            <a:extLst>
              <a:ext uri="{FF2B5EF4-FFF2-40B4-BE49-F238E27FC236}">
                <a16:creationId xmlns:a16="http://schemas.microsoft.com/office/drawing/2014/main" id="{ADA0B319-1074-9A56-E646-5AC138356A1C}"/>
              </a:ext>
            </a:extLst>
          </p:cNvPr>
          <p:cNvSpPr txBox="1"/>
          <p:nvPr/>
        </p:nvSpPr>
        <p:spPr>
          <a:xfrm>
            <a:off x="8813799" y="1462050"/>
            <a:ext cx="3276601" cy="1077218"/>
          </a:xfrm>
          <a:prstGeom prst="rect">
            <a:avLst/>
          </a:prstGeom>
          <a:noFill/>
        </p:spPr>
        <p:txBody>
          <a:bodyPr wrap="square" rtlCol="0">
            <a:spAutoFit/>
          </a:bodyPr>
          <a:lstStyle/>
          <a:p>
            <a:r>
              <a:rPr lang="en-US" sz="3200" b="1" dirty="0">
                <a:solidFill>
                  <a:srgbClr val="003399"/>
                </a:solidFill>
              </a:rPr>
              <a:t>FEDERAL GRANTS AT A GLANCE</a:t>
            </a:r>
          </a:p>
        </p:txBody>
      </p:sp>
      <p:sp>
        <p:nvSpPr>
          <p:cNvPr id="3" name="TextBox 2">
            <a:extLst>
              <a:ext uri="{FF2B5EF4-FFF2-40B4-BE49-F238E27FC236}">
                <a16:creationId xmlns:a16="http://schemas.microsoft.com/office/drawing/2014/main" id="{5727A324-F06D-B84D-AD28-766FFB76FFCF}"/>
              </a:ext>
            </a:extLst>
          </p:cNvPr>
          <p:cNvSpPr txBox="1"/>
          <p:nvPr/>
        </p:nvSpPr>
        <p:spPr>
          <a:xfrm>
            <a:off x="349796" y="914308"/>
            <a:ext cx="7892504" cy="1200329"/>
          </a:xfrm>
          <a:prstGeom prst="rect">
            <a:avLst/>
          </a:prstGeom>
          <a:noFill/>
        </p:spPr>
        <p:txBody>
          <a:bodyPr wrap="square" rtlCol="0">
            <a:spAutoFit/>
          </a:bodyPr>
          <a:lstStyle/>
          <a:p>
            <a:r>
              <a:rPr lang="en-US" sz="3600" dirty="0">
                <a:latin typeface="Arial Black" panose="020B0A04020102020204" pitchFamily="34" charset="0"/>
              </a:rPr>
              <a:t>ECONOMIC DEVELOPMENT ADMINISTRATION</a:t>
            </a:r>
          </a:p>
        </p:txBody>
      </p:sp>
    </p:spTree>
    <p:extLst>
      <p:ext uri="{BB962C8B-B14F-4D97-AF65-F5344CB8AC3E}">
        <p14:creationId xmlns:p14="http://schemas.microsoft.com/office/powerpoint/2010/main" val="92620277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B0F0">
            <a:alpha val="46000"/>
          </a:srgbClr>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5EEF777-68B2-2D31-786F-7EE482A557E6}"/>
              </a:ext>
            </a:extLst>
          </p:cNvPr>
          <p:cNvSpPr/>
          <p:nvPr/>
        </p:nvSpPr>
        <p:spPr>
          <a:xfrm rot="16200000">
            <a:off x="14142395" y="249789"/>
            <a:ext cx="430548" cy="7311161"/>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85DF20E7-5048-D0CE-5FA9-5121348382D8}"/>
              </a:ext>
            </a:extLst>
          </p:cNvPr>
          <p:cNvSpPr/>
          <p:nvPr/>
        </p:nvSpPr>
        <p:spPr>
          <a:xfrm rot="19840877">
            <a:off x="-730535" y="944625"/>
            <a:ext cx="430548" cy="7697616"/>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8D3ECADA-3F96-C724-B5F6-66126D6D3EE2}"/>
              </a:ext>
            </a:extLst>
          </p:cNvPr>
          <p:cNvSpPr/>
          <p:nvPr/>
        </p:nvSpPr>
        <p:spPr>
          <a:xfrm rot="16200000">
            <a:off x="9771261" y="229873"/>
            <a:ext cx="1382490" cy="35260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FDAD96B-212F-9738-A633-D47EA983D0DE}"/>
              </a:ext>
            </a:extLst>
          </p:cNvPr>
          <p:cNvSpPr/>
          <p:nvPr/>
        </p:nvSpPr>
        <p:spPr>
          <a:xfrm rot="19414553">
            <a:off x="558867" y="337435"/>
            <a:ext cx="172272" cy="10707813"/>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7AECF4B6-DD60-0B58-5EF0-ED7754D6B307}"/>
              </a:ext>
            </a:extLst>
          </p:cNvPr>
          <p:cNvSpPr/>
          <p:nvPr/>
        </p:nvSpPr>
        <p:spPr>
          <a:xfrm rot="16200000">
            <a:off x="13956289" y="-459381"/>
            <a:ext cx="802761" cy="7311163"/>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76B47959-D7A2-AF42-F801-F52C938A49DB}"/>
              </a:ext>
            </a:extLst>
          </p:cNvPr>
          <p:cNvSpPr/>
          <p:nvPr/>
        </p:nvSpPr>
        <p:spPr>
          <a:xfrm rot="5400000">
            <a:off x="13836676" y="-2970075"/>
            <a:ext cx="1041987" cy="7311162"/>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BB5B2EA-FEC4-3781-FF80-65058F240B1C}"/>
              </a:ext>
            </a:extLst>
          </p:cNvPr>
          <p:cNvSpPr/>
          <p:nvPr/>
        </p:nvSpPr>
        <p:spPr>
          <a:xfrm rot="5400000">
            <a:off x="14079118" y="1742876"/>
            <a:ext cx="557096" cy="7311167"/>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8081F48-EC74-2923-72F1-E0D239962FB2}"/>
              </a:ext>
            </a:extLst>
          </p:cNvPr>
          <p:cNvSpPr/>
          <p:nvPr/>
        </p:nvSpPr>
        <p:spPr>
          <a:xfrm rot="5400000">
            <a:off x="1144553" y="-658636"/>
            <a:ext cx="6362912" cy="82135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BC2DDB0-AA26-12C3-0DB5-C20039C2A5D2}"/>
              </a:ext>
            </a:extLst>
          </p:cNvPr>
          <p:cNvSpPr/>
          <p:nvPr/>
        </p:nvSpPr>
        <p:spPr>
          <a:xfrm rot="9596408">
            <a:off x="418812" y="3545271"/>
            <a:ext cx="416864" cy="408151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D518046-1904-04FF-8DB9-99ECE76179F9}"/>
              </a:ext>
            </a:extLst>
          </p:cNvPr>
          <p:cNvSpPr/>
          <p:nvPr/>
        </p:nvSpPr>
        <p:spPr>
          <a:xfrm rot="5400000">
            <a:off x="13971944" y="943071"/>
            <a:ext cx="771443" cy="7311165"/>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91C9A48-90D7-F564-E3C4-FC860F8ED2C0}"/>
              </a:ext>
            </a:extLst>
          </p:cNvPr>
          <p:cNvSpPr/>
          <p:nvPr/>
        </p:nvSpPr>
        <p:spPr>
          <a:xfrm rot="16200000">
            <a:off x="14192805" y="2321820"/>
            <a:ext cx="329719" cy="73111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DA0B319-1074-9A56-E646-5AC138356A1C}"/>
              </a:ext>
            </a:extLst>
          </p:cNvPr>
          <p:cNvSpPr txBox="1"/>
          <p:nvPr/>
        </p:nvSpPr>
        <p:spPr>
          <a:xfrm>
            <a:off x="8813799" y="1462050"/>
            <a:ext cx="3276601" cy="1077218"/>
          </a:xfrm>
          <a:prstGeom prst="rect">
            <a:avLst/>
          </a:prstGeom>
          <a:noFill/>
        </p:spPr>
        <p:txBody>
          <a:bodyPr wrap="square" rtlCol="0">
            <a:spAutoFit/>
          </a:bodyPr>
          <a:lstStyle/>
          <a:p>
            <a:r>
              <a:rPr lang="en-US" sz="3200" b="1" dirty="0">
                <a:solidFill>
                  <a:srgbClr val="003399"/>
                </a:solidFill>
              </a:rPr>
              <a:t>FEDERAL GRANTS AT A GLANCE</a:t>
            </a:r>
          </a:p>
        </p:txBody>
      </p:sp>
      <p:sp>
        <p:nvSpPr>
          <p:cNvPr id="3" name="TextBox 2">
            <a:extLst>
              <a:ext uri="{FF2B5EF4-FFF2-40B4-BE49-F238E27FC236}">
                <a16:creationId xmlns:a16="http://schemas.microsoft.com/office/drawing/2014/main" id="{5727A324-F06D-B84D-AD28-766FFB76FFCF}"/>
              </a:ext>
            </a:extLst>
          </p:cNvPr>
          <p:cNvSpPr txBox="1"/>
          <p:nvPr/>
        </p:nvSpPr>
        <p:spPr>
          <a:xfrm>
            <a:off x="349796" y="1504834"/>
            <a:ext cx="7892504" cy="646331"/>
          </a:xfrm>
          <a:prstGeom prst="rect">
            <a:avLst/>
          </a:prstGeom>
          <a:noFill/>
        </p:spPr>
        <p:txBody>
          <a:bodyPr wrap="square" rtlCol="0">
            <a:spAutoFit/>
          </a:bodyPr>
          <a:lstStyle/>
          <a:p>
            <a:r>
              <a:rPr lang="en-US" sz="3600" dirty="0">
                <a:latin typeface="Arial Black" panose="020B0A04020102020204" pitchFamily="34" charset="0"/>
              </a:rPr>
              <a:t>DELTA REGIONAL AUTHORITY</a:t>
            </a:r>
          </a:p>
        </p:txBody>
      </p:sp>
      <p:sp>
        <p:nvSpPr>
          <p:cNvPr id="17" name="TextBox 16">
            <a:extLst>
              <a:ext uri="{FF2B5EF4-FFF2-40B4-BE49-F238E27FC236}">
                <a16:creationId xmlns:a16="http://schemas.microsoft.com/office/drawing/2014/main" id="{07B35233-F877-1E99-727A-1E51255DACB6}"/>
              </a:ext>
            </a:extLst>
          </p:cNvPr>
          <p:cNvSpPr txBox="1"/>
          <p:nvPr/>
        </p:nvSpPr>
        <p:spPr>
          <a:xfrm>
            <a:off x="349796" y="410824"/>
            <a:ext cx="7892504" cy="461665"/>
          </a:xfrm>
          <a:prstGeom prst="rect">
            <a:avLst/>
          </a:prstGeom>
          <a:noFill/>
        </p:spPr>
        <p:txBody>
          <a:bodyPr wrap="square" rtlCol="0">
            <a:spAutoFit/>
          </a:bodyPr>
          <a:lstStyle/>
          <a:p>
            <a:r>
              <a:rPr lang="en-US" sz="2400" dirty="0">
                <a:solidFill>
                  <a:schemeClr val="bg2">
                    <a:lumMod val="50000"/>
                  </a:schemeClr>
                </a:solidFill>
                <a:latin typeface="Arial Black" panose="020B0A04020102020204" pitchFamily="34" charset="0"/>
              </a:rPr>
              <a:t>COMMUNITY DEVELOPMENT BLOCK GRANT</a:t>
            </a:r>
          </a:p>
        </p:txBody>
      </p:sp>
      <p:sp>
        <p:nvSpPr>
          <p:cNvPr id="19" name="TextBox 18">
            <a:extLst>
              <a:ext uri="{FF2B5EF4-FFF2-40B4-BE49-F238E27FC236}">
                <a16:creationId xmlns:a16="http://schemas.microsoft.com/office/drawing/2014/main" id="{5D585463-2836-F8BA-0292-796D416A5F64}"/>
              </a:ext>
            </a:extLst>
          </p:cNvPr>
          <p:cNvSpPr txBox="1"/>
          <p:nvPr/>
        </p:nvSpPr>
        <p:spPr>
          <a:xfrm>
            <a:off x="349796" y="846403"/>
            <a:ext cx="7892504" cy="461665"/>
          </a:xfrm>
          <a:prstGeom prst="rect">
            <a:avLst/>
          </a:prstGeom>
          <a:noFill/>
        </p:spPr>
        <p:txBody>
          <a:bodyPr wrap="square" rtlCol="0">
            <a:spAutoFit/>
          </a:bodyPr>
          <a:lstStyle/>
          <a:p>
            <a:r>
              <a:rPr lang="en-US" sz="2400" dirty="0">
                <a:solidFill>
                  <a:schemeClr val="bg2">
                    <a:lumMod val="50000"/>
                  </a:schemeClr>
                </a:solidFill>
                <a:latin typeface="Arial Black" panose="020B0A04020102020204" pitchFamily="34" charset="0"/>
              </a:rPr>
              <a:t>ECONOMIC DEVELOPMENT ADMINISTRATION</a:t>
            </a:r>
          </a:p>
        </p:txBody>
      </p:sp>
    </p:spTree>
    <p:extLst>
      <p:ext uri="{BB962C8B-B14F-4D97-AF65-F5344CB8AC3E}">
        <p14:creationId xmlns:p14="http://schemas.microsoft.com/office/powerpoint/2010/main" val="191178974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B0F0">
            <a:alpha val="46000"/>
          </a:srgbClr>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5EEF777-68B2-2D31-786F-7EE482A557E6}"/>
              </a:ext>
            </a:extLst>
          </p:cNvPr>
          <p:cNvSpPr/>
          <p:nvPr/>
        </p:nvSpPr>
        <p:spPr>
          <a:xfrm rot="16200000">
            <a:off x="14142395" y="249789"/>
            <a:ext cx="430548" cy="7311161"/>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85DF20E7-5048-D0CE-5FA9-5121348382D8}"/>
              </a:ext>
            </a:extLst>
          </p:cNvPr>
          <p:cNvSpPr/>
          <p:nvPr/>
        </p:nvSpPr>
        <p:spPr>
          <a:xfrm rot="19840877">
            <a:off x="-730535" y="944625"/>
            <a:ext cx="430548" cy="7697616"/>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8D3ECADA-3F96-C724-B5F6-66126D6D3EE2}"/>
              </a:ext>
            </a:extLst>
          </p:cNvPr>
          <p:cNvSpPr/>
          <p:nvPr/>
        </p:nvSpPr>
        <p:spPr>
          <a:xfrm rot="16200000">
            <a:off x="9771261" y="229873"/>
            <a:ext cx="1382490" cy="35260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FDAD96B-212F-9738-A633-D47EA983D0DE}"/>
              </a:ext>
            </a:extLst>
          </p:cNvPr>
          <p:cNvSpPr/>
          <p:nvPr/>
        </p:nvSpPr>
        <p:spPr>
          <a:xfrm rot="19414553">
            <a:off x="558867" y="337435"/>
            <a:ext cx="172272" cy="10707813"/>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7AECF4B6-DD60-0B58-5EF0-ED7754D6B307}"/>
              </a:ext>
            </a:extLst>
          </p:cNvPr>
          <p:cNvSpPr/>
          <p:nvPr/>
        </p:nvSpPr>
        <p:spPr>
          <a:xfrm rot="16200000">
            <a:off x="13956289" y="-459381"/>
            <a:ext cx="802761" cy="7311163"/>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76B47959-D7A2-AF42-F801-F52C938A49DB}"/>
              </a:ext>
            </a:extLst>
          </p:cNvPr>
          <p:cNvSpPr/>
          <p:nvPr/>
        </p:nvSpPr>
        <p:spPr>
          <a:xfrm rot="5400000">
            <a:off x="13836676" y="-2970075"/>
            <a:ext cx="1041987" cy="7311162"/>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BB5B2EA-FEC4-3781-FF80-65058F240B1C}"/>
              </a:ext>
            </a:extLst>
          </p:cNvPr>
          <p:cNvSpPr/>
          <p:nvPr/>
        </p:nvSpPr>
        <p:spPr>
          <a:xfrm rot="5400000">
            <a:off x="14079118" y="1742876"/>
            <a:ext cx="557096" cy="7311167"/>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8081F48-EC74-2923-72F1-E0D239962FB2}"/>
              </a:ext>
            </a:extLst>
          </p:cNvPr>
          <p:cNvSpPr/>
          <p:nvPr/>
        </p:nvSpPr>
        <p:spPr>
          <a:xfrm rot="5400000">
            <a:off x="1144553" y="-658636"/>
            <a:ext cx="6362912" cy="82135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BC2DDB0-AA26-12C3-0DB5-C20039C2A5D2}"/>
              </a:ext>
            </a:extLst>
          </p:cNvPr>
          <p:cNvSpPr/>
          <p:nvPr/>
        </p:nvSpPr>
        <p:spPr>
          <a:xfrm rot="9596408">
            <a:off x="418812" y="3545271"/>
            <a:ext cx="416864" cy="408151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D518046-1904-04FF-8DB9-99ECE76179F9}"/>
              </a:ext>
            </a:extLst>
          </p:cNvPr>
          <p:cNvSpPr/>
          <p:nvPr/>
        </p:nvSpPr>
        <p:spPr>
          <a:xfrm rot="5400000">
            <a:off x="13971944" y="943071"/>
            <a:ext cx="771443" cy="7311165"/>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91C9A48-90D7-F564-E3C4-FC860F8ED2C0}"/>
              </a:ext>
            </a:extLst>
          </p:cNvPr>
          <p:cNvSpPr/>
          <p:nvPr/>
        </p:nvSpPr>
        <p:spPr>
          <a:xfrm rot="16200000">
            <a:off x="14192805" y="2321820"/>
            <a:ext cx="329719" cy="73111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DB57300-0B7F-6B50-0CAF-5C4AFE6AB367}"/>
              </a:ext>
            </a:extLst>
          </p:cNvPr>
          <p:cNvSpPr txBox="1"/>
          <p:nvPr/>
        </p:nvSpPr>
        <p:spPr>
          <a:xfrm>
            <a:off x="349796" y="410824"/>
            <a:ext cx="7892504" cy="461665"/>
          </a:xfrm>
          <a:prstGeom prst="rect">
            <a:avLst/>
          </a:prstGeom>
          <a:noFill/>
        </p:spPr>
        <p:txBody>
          <a:bodyPr wrap="square" rtlCol="0">
            <a:spAutoFit/>
          </a:bodyPr>
          <a:lstStyle/>
          <a:p>
            <a:r>
              <a:rPr lang="en-US" sz="2400" dirty="0">
                <a:solidFill>
                  <a:schemeClr val="bg2">
                    <a:lumMod val="50000"/>
                  </a:schemeClr>
                </a:solidFill>
                <a:latin typeface="Arial Black" panose="020B0A04020102020204" pitchFamily="34" charset="0"/>
              </a:rPr>
              <a:t>COMMUNITY DEVELOPMENT BLOCK GRANT</a:t>
            </a:r>
          </a:p>
        </p:txBody>
      </p:sp>
      <p:sp>
        <p:nvSpPr>
          <p:cNvPr id="18" name="TextBox 17">
            <a:extLst>
              <a:ext uri="{FF2B5EF4-FFF2-40B4-BE49-F238E27FC236}">
                <a16:creationId xmlns:a16="http://schemas.microsoft.com/office/drawing/2014/main" id="{ADA0B319-1074-9A56-E646-5AC138356A1C}"/>
              </a:ext>
            </a:extLst>
          </p:cNvPr>
          <p:cNvSpPr txBox="1"/>
          <p:nvPr/>
        </p:nvSpPr>
        <p:spPr>
          <a:xfrm>
            <a:off x="8813799" y="1462050"/>
            <a:ext cx="3276601" cy="1077218"/>
          </a:xfrm>
          <a:prstGeom prst="rect">
            <a:avLst/>
          </a:prstGeom>
          <a:noFill/>
        </p:spPr>
        <p:txBody>
          <a:bodyPr wrap="square" rtlCol="0">
            <a:spAutoFit/>
          </a:bodyPr>
          <a:lstStyle/>
          <a:p>
            <a:r>
              <a:rPr lang="en-US" sz="3200" b="1" dirty="0">
                <a:solidFill>
                  <a:srgbClr val="003399"/>
                </a:solidFill>
              </a:rPr>
              <a:t>FEDERAL GRANTS AT A GLANCE</a:t>
            </a:r>
          </a:p>
        </p:txBody>
      </p:sp>
      <p:sp>
        <p:nvSpPr>
          <p:cNvPr id="3" name="TextBox 2">
            <a:extLst>
              <a:ext uri="{FF2B5EF4-FFF2-40B4-BE49-F238E27FC236}">
                <a16:creationId xmlns:a16="http://schemas.microsoft.com/office/drawing/2014/main" id="{5727A324-F06D-B84D-AD28-766FFB76FFCF}"/>
              </a:ext>
            </a:extLst>
          </p:cNvPr>
          <p:cNvSpPr txBox="1"/>
          <p:nvPr/>
        </p:nvSpPr>
        <p:spPr>
          <a:xfrm>
            <a:off x="349796" y="1972535"/>
            <a:ext cx="7892504" cy="1200329"/>
          </a:xfrm>
          <a:prstGeom prst="rect">
            <a:avLst/>
          </a:prstGeom>
          <a:noFill/>
        </p:spPr>
        <p:txBody>
          <a:bodyPr wrap="square" rtlCol="0">
            <a:spAutoFit/>
          </a:bodyPr>
          <a:lstStyle/>
          <a:p>
            <a:r>
              <a:rPr lang="en-US" sz="3600" dirty="0">
                <a:latin typeface="Arial Black" panose="020B0A04020102020204" pitchFamily="34" charset="0"/>
              </a:rPr>
              <a:t>APPALACHIAN REGIONAL COMMISSION</a:t>
            </a:r>
          </a:p>
        </p:txBody>
      </p:sp>
      <p:sp>
        <p:nvSpPr>
          <p:cNvPr id="16" name="TextBox 15">
            <a:extLst>
              <a:ext uri="{FF2B5EF4-FFF2-40B4-BE49-F238E27FC236}">
                <a16:creationId xmlns:a16="http://schemas.microsoft.com/office/drawing/2014/main" id="{F9C2509A-6A4A-2681-1C47-471207FE110B}"/>
              </a:ext>
            </a:extLst>
          </p:cNvPr>
          <p:cNvSpPr txBox="1"/>
          <p:nvPr/>
        </p:nvSpPr>
        <p:spPr>
          <a:xfrm>
            <a:off x="349796" y="846403"/>
            <a:ext cx="7892504" cy="461665"/>
          </a:xfrm>
          <a:prstGeom prst="rect">
            <a:avLst/>
          </a:prstGeom>
          <a:noFill/>
        </p:spPr>
        <p:txBody>
          <a:bodyPr wrap="square" rtlCol="0">
            <a:spAutoFit/>
          </a:bodyPr>
          <a:lstStyle/>
          <a:p>
            <a:r>
              <a:rPr lang="en-US" sz="2400" dirty="0">
                <a:solidFill>
                  <a:schemeClr val="bg2">
                    <a:lumMod val="50000"/>
                  </a:schemeClr>
                </a:solidFill>
                <a:latin typeface="Arial Black" panose="020B0A04020102020204" pitchFamily="34" charset="0"/>
              </a:rPr>
              <a:t>ECONOMIC DEVELOPMENT ADMINISTRATION</a:t>
            </a:r>
          </a:p>
        </p:txBody>
      </p:sp>
      <p:sp>
        <p:nvSpPr>
          <p:cNvPr id="2" name="TextBox 1">
            <a:extLst>
              <a:ext uri="{FF2B5EF4-FFF2-40B4-BE49-F238E27FC236}">
                <a16:creationId xmlns:a16="http://schemas.microsoft.com/office/drawing/2014/main" id="{C46B5A34-A109-31F7-EB77-D7D39F727920}"/>
              </a:ext>
            </a:extLst>
          </p:cNvPr>
          <p:cNvSpPr txBox="1"/>
          <p:nvPr/>
        </p:nvSpPr>
        <p:spPr>
          <a:xfrm>
            <a:off x="349796" y="1281982"/>
            <a:ext cx="7892504" cy="461665"/>
          </a:xfrm>
          <a:prstGeom prst="rect">
            <a:avLst/>
          </a:prstGeom>
          <a:noFill/>
        </p:spPr>
        <p:txBody>
          <a:bodyPr wrap="square" rtlCol="0">
            <a:spAutoFit/>
          </a:bodyPr>
          <a:lstStyle/>
          <a:p>
            <a:r>
              <a:rPr lang="en-US" sz="2400" dirty="0">
                <a:solidFill>
                  <a:schemeClr val="bg2">
                    <a:lumMod val="50000"/>
                  </a:schemeClr>
                </a:solidFill>
                <a:latin typeface="Arial Black" panose="020B0A04020102020204" pitchFamily="34" charset="0"/>
              </a:rPr>
              <a:t>DELTA REGIONAL AUTHORITY</a:t>
            </a:r>
          </a:p>
        </p:txBody>
      </p:sp>
    </p:spTree>
    <p:extLst>
      <p:ext uri="{BB962C8B-B14F-4D97-AF65-F5344CB8AC3E}">
        <p14:creationId xmlns:p14="http://schemas.microsoft.com/office/powerpoint/2010/main" val="232043503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B0F0">
            <a:alpha val="46000"/>
          </a:srgbClr>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5EEF777-68B2-2D31-786F-7EE482A557E6}"/>
              </a:ext>
            </a:extLst>
          </p:cNvPr>
          <p:cNvSpPr/>
          <p:nvPr/>
        </p:nvSpPr>
        <p:spPr>
          <a:xfrm rot="16200000">
            <a:off x="14142395" y="249789"/>
            <a:ext cx="430548" cy="7311161"/>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85DF20E7-5048-D0CE-5FA9-5121348382D8}"/>
              </a:ext>
            </a:extLst>
          </p:cNvPr>
          <p:cNvSpPr/>
          <p:nvPr/>
        </p:nvSpPr>
        <p:spPr>
          <a:xfrm rot="19840877">
            <a:off x="-730535" y="944625"/>
            <a:ext cx="430548" cy="7697616"/>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8D3ECADA-3F96-C724-B5F6-66126D6D3EE2}"/>
              </a:ext>
            </a:extLst>
          </p:cNvPr>
          <p:cNvSpPr/>
          <p:nvPr/>
        </p:nvSpPr>
        <p:spPr>
          <a:xfrm rot="16200000">
            <a:off x="9771261" y="229873"/>
            <a:ext cx="1382490" cy="35260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FDAD96B-212F-9738-A633-D47EA983D0DE}"/>
              </a:ext>
            </a:extLst>
          </p:cNvPr>
          <p:cNvSpPr/>
          <p:nvPr/>
        </p:nvSpPr>
        <p:spPr>
          <a:xfrm rot="19414553">
            <a:off x="558867" y="337435"/>
            <a:ext cx="172272" cy="10707813"/>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7AECF4B6-DD60-0B58-5EF0-ED7754D6B307}"/>
              </a:ext>
            </a:extLst>
          </p:cNvPr>
          <p:cNvSpPr/>
          <p:nvPr/>
        </p:nvSpPr>
        <p:spPr>
          <a:xfrm rot="16200000">
            <a:off x="13956289" y="-459381"/>
            <a:ext cx="802761" cy="7311163"/>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76B47959-D7A2-AF42-F801-F52C938A49DB}"/>
              </a:ext>
            </a:extLst>
          </p:cNvPr>
          <p:cNvSpPr/>
          <p:nvPr/>
        </p:nvSpPr>
        <p:spPr>
          <a:xfrm rot="5400000">
            <a:off x="13836676" y="-2970075"/>
            <a:ext cx="1041987" cy="7311162"/>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BB5B2EA-FEC4-3781-FF80-65058F240B1C}"/>
              </a:ext>
            </a:extLst>
          </p:cNvPr>
          <p:cNvSpPr/>
          <p:nvPr/>
        </p:nvSpPr>
        <p:spPr>
          <a:xfrm rot="5400000">
            <a:off x="14079118" y="1742876"/>
            <a:ext cx="557096" cy="7311167"/>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8081F48-EC74-2923-72F1-E0D239962FB2}"/>
              </a:ext>
            </a:extLst>
          </p:cNvPr>
          <p:cNvSpPr/>
          <p:nvPr/>
        </p:nvSpPr>
        <p:spPr>
          <a:xfrm rot="5400000">
            <a:off x="1144553" y="-658636"/>
            <a:ext cx="6362912" cy="82135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BC2DDB0-AA26-12C3-0DB5-C20039C2A5D2}"/>
              </a:ext>
            </a:extLst>
          </p:cNvPr>
          <p:cNvSpPr/>
          <p:nvPr/>
        </p:nvSpPr>
        <p:spPr>
          <a:xfrm rot="9596408">
            <a:off x="418812" y="3545271"/>
            <a:ext cx="416864" cy="408151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D518046-1904-04FF-8DB9-99ECE76179F9}"/>
              </a:ext>
            </a:extLst>
          </p:cNvPr>
          <p:cNvSpPr/>
          <p:nvPr/>
        </p:nvSpPr>
        <p:spPr>
          <a:xfrm rot="5400000">
            <a:off x="13971944" y="943071"/>
            <a:ext cx="771443" cy="7311165"/>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91C9A48-90D7-F564-E3C4-FC860F8ED2C0}"/>
              </a:ext>
            </a:extLst>
          </p:cNvPr>
          <p:cNvSpPr/>
          <p:nvPr/>
        </p:nvSpPr>
        <p:spPr>
          <a:xfrm rot="16200000">
            <a:off x="14192805" y="2321820"/>
            <a:ext cx="329719" cy="73111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DB57300-0B7F-6B50-0CAF-5C4AFE6AB367}"/>
              </a:ext>
            </a:extLst>
          </p:cNvPr>
          <p:cNvSpPr txBox="1"/>
          <p:nvPr/>
        </p:nvSpPr>
        <p:spPr>
          <a:xfrm>
            <a:off x="349796" y="410824"/>
            <a:ext cx="7892504" cy="461665"/>
          </a:xfrm>
          <a:prstGeom prst="rect">
            <a:avLst/>
          </a:prstGeom>
          <a:noFill/>
        </p:spPr>
        <p:txBody>
          <a:bodyPr wrap="square" rtlCol="0">
            <a:spAutoFit/>
          </a:bodyPr>
          <a:lstStyle/>
          <a:p>
            <a:r>
              <a:rPr lang="en-US" sz="2400" dirty="0">
                <a:solidFill>
                  <a:schemeClr val="bg2">
                    <a:lumMod val="50000"/>
                  </a:schemeClr>
                </a:solidFill>
                <a:latin typeface="Arial Black" panose="020B0A04020102020204" pitchFamily="34" charset="0"/>
              </a:rPr>
              <a:t>COMMUNITY DEVELOPMENT BLOCK GRANT</a:t>
            </a:r>
          </a:p>
        </p:txBody>
      </p:sp>
      <p:sp>
        <p:nvSpPr>
          <p:cNvPr id="18" name="TextBox 17">
            <a:extLst>
              <a:ext uri="{FF2B5EF4-FFF2-40B4-BE49-F238E27FC236}">
                <a16:creationId xmlns:a16="http://schemas.microsoft.com/office/drawing/2014/main" id="{ADA0B319-1074-9A56-E646-5AC138356A1C}"/>
              </a:ext>
            </a:extLst>
          </p:cNvPr>
          <p:cNvSpPr txBox="1"/>
          <p:nvPr/>
        </p:nvSpPr>
        <p:spPr>
          <a:xfrm>
            <a:off x="8813799" y="1462050"/>
            <a:ext cx="3276601" cy="1077218"/>
          </a:xfrm>
          <a:prstGeom prst="rect">
            <a:avLst/>
          </a:prstGeom>
          <a:noFill/>
        </p:spPr>
        <p:txBody>
          <a:bodyPr wrap="square" rtlCol="0">
            <a:spAutoFit/>
          </a:bodyPr>
          <a:lstStyle/>
          <a:p>
            <a:r>
              <a:rPr lang="en-US" sz="3200" b="1" dirty="0">
                <a:solidFill>
                  <a:srgbClr val="003399"/>
                </a:solidFill>
              </a:rPr>
              <a:t>FEDERAL GRANTS AT A GLANCE</a:t>
            </a:r>
          </a:p>
        </p:txBody>
      </p:sp>
      <p:sp>
        <p:nvSpPr>
          <p:cNvPr id="3" name="TextBox 2">
            <a:extLst>
              <a:ext uri="{FF2B5EF4-FFF2-40B4-BE49-F238E27FC236}">
                <a16:creationId xmlns:a16="http://schemas.microsoft.com/office/drawing/2014/main" id="{5727A324-F06D-B84D-AD28-766FFB76FFCF}"/>
              </a:ext>
            </a:extLst>
          </p:cNvPr>
          <p:cNvSpPr txBox="1"/>
          <p:nvPr/>
        </p:nvSpPr>
        <p:spPr>
          <a:xfrm>
            <a:off x="349796" y="2493235"/>
            <a:ext cx="7892504" cy="1200329"/>
          </a:xfrm>
          <a:prstGeom prst="rect">
            <a:avLst/>
          </a:prstGeom>
          <a:noFill/>
        </p:spPr>
        <p:txBody>
          <a:bodyPr wrap="square" rtlCol="0">
            <a:spAutoFit/>
          </a:bodyPr>
          <a:lstStyle/>
          <a:p>
            <a:r>
              <a:rPr lang="en-US" sz="3600" dirty="0">
                <a:latin typeface="Arial Black" panose="020B0A04020102020204" pitchFamily="34" charset="0"/>
              </a:rPr>
              <a:t>FEMA: AFG, PDM, HMGP, &amp; HOMELAND SECURITY</a:t>
            </a:r>
          </a:p>
        </p:txBody>
      </p:sp>
      <p:sp>
        <p:nvSpPr>
          <p:cNvPr id="16" name="TextBox 15">
            <a:extLst>
              <a:ext uri="{FF2B5EF4-FFF2-40B4-BE49-F238E27FC236}">
                <a16:creationId xmlns:a16="http://schemas.microsoft.com/office/drawing/2014/main" id="{F9C2509A-6A4A-2681-1C47-471207FE110B}"/>
              </a:ext>
            </a:extLst>
          </p:cNvPr>
          <p:cNvSpPr txBox="1"/>
          <p:nvPr/>
        </p:nvSpPr>
        <p:spPr>
          <a:xfrm>
            <a:off x="349796" y="846403"/>
            <a:ext cx="7892504" cy="461665"/>
          </a:xfrm>
          <a:prstGeom prst="rect">
            <a:avLst/>
          </a:prstGeom>
          <a:noFill/>
        </p:spPr>
        <p:txBody>
          <a:bodyPr wrap="square" rtlCol="0">
            <a:spAutoFit/>
          </a:bodyPr>
          <a:lstStyle/>
          <a:p>
            <a:r>
              <a:rPr lang="en-US" sz="2400" dirty="0">
                <a:solidFill>
                  <a:schemeClr val="bg2">
                    <a:lumMod val="50000"/>
                  </a:schemeClr>
                </a:solidFill>
                <a:latin typeface="Arial Black" panose="020B0A04020102020204" pitchFamily="34" charset="0"/>
              </a:rPr>
              <a:t>ECONOMIC DEVELOPMENT ADMINISTRATION</a:t>
            </a:r>
          </a:p>
        </p:txBody>
      </p:sp>
      <p:sp>
        <p:nvSpPr>
          <p:cNvPr id="2" name="TextBox 1">
            <a:extLst>
              <a:ext uri="{FF2B5EF4-FFF2-40B4-BE49-F238E27FC236}">
                <a16:creationId xmlns:a16="http://schemas.microsoft.com/office/drawing/2014/main" id="{C46B5A34-A109-31F7-EB77-D7D39F727920}"/>
              </a:ext>
            </a:extLst>
          </p:cNvPr>
          <p:cNvSpPr txBox="1"/>
          <p:nvPr/>
        </p:nvSpPr>
        <p:spPr>
          <a:xfrm>
            <a:off x="349796" y="1281982"/>
            <a:ext cx="7892504" cy="461665"/>
          </a:xfrm>
          <a:prstGeom prst="rect">
            <a:avLst/>
          </a:prstGeom>
          <a:noFill/>
        </p:spPr>
        <p:txBody>
          <a:bodyPr wrap="square" rtlCol="0">
            <a:spAutoFit/>
          </a:bodyPr>
          <a:lstStyle/>
          <a:p>
            <a:r>
              <a:rPr lang="en-US" sz="2400" dirty="0">
                <a:solidFill>
                  <a:schemeClr val="bg2">
                    <a:lumMod val="50000"/>
                  </a:schemeClr>
                </a:solidFill>
                <a:latin typeface="Arial Black" panose="020B0A04020102020204" pitchFamily="34" charset="0"/>
              </a:rPr>
              <a:t>DELTA REGIONAL AUTHORITY</a:t>
            </a:r>
          </a:p>
        </p:txBody>
      </p:sp>
      <p:sp>
        <p:nvSpPr>
          <p:cNvPr id="17" name="TextBox 16">
            <a:extLst>
              <a:ext uri="{FF2B5EF4-FFF2-40B4-BE49-F238E27FC236}">
                <a16:creationId xmlns:a16="http://schemas.microsoft.com/office/drawing/2014/main" id="{D1488679-7A0F-B0ED-0C41-61EDC8B3E354}"/>
              </a:ext>
            </a:extLst>
          </p:cNvPr>
          <p:cNvSpPr txBox="1"/>
          <p:nvPr/>
        </p:nvSpPr>
        <p:spPr>
          <a:xfrm>
            <a:off x="349796" y="1762046"/>
            <a:ext cx="7892504" cy="461665"/>
          </a:xfrm>
          <a:prstGeom prst="rect">
            <a:avLst/>
          </a:prstGeom>
          <a:noFill/>
        </p:spPr>
        <p:txBody>
          <a:bodyPr wrap="square" rtlCol="0">
            <a:spAutoFit/>
          </a:bodyPr>
          <a:lstStyle/>
          <a:p>
            <a:r>
              <a:rPr lang="en-US" sz="2400" dirty="0">
                <a:solidFill>
                  <a:schemeClr val="bg2">
                    <a:lumMod val="50000"/>
                  </a:schemeClr>
                </a:solidFill>
                <a:latin typeface="Arial Black" panose="020B0A04020102020204" pitchFamily="34" charset="0"/>
              </a:rPr>
              <a:t>APPALACHIAN REGIONAL COMMISSION</a:t>
            </a:r>
          </a:p>
        </p:txBody>
      </p:sp>
    </p:spTree>
    <p:extLst>
      <p:ext uri="{BB962C8B-B14F-4D97-AF65-F5344CB8AC3E}">
        <p14:creationId xmlns:p14="http://schemas.microsoft.com/office/powerpoint/2010/main" val="420192757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B0F0">
            <a:alpha val="46000"/>
          </a:srgbClr>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5EEF777-68B2-2D31-786F-7EE482A557E6}"/>
              </a:ext>
            </a:extLst>
          </p:cNvPr>
          <p:cNvSpPr/>
          <p:nvPr/>
        </p:nvSpPr>
        <p:spPr>
          <a:xfrm rot="16200000">
            <a:off x="14142394" y="1121638"/>
            <a:ext cx="430548" cy="7311161"/>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85DF20E7-5048-D0CE-5FA9-5121348382D8}"/>
              </a:ext>
            </a:extLst>
          </p:cNvPr>
          <p:cNvSpPr/>
          <p:nvPr/>
        </p:nvSpPr>
        <p:spPr>
          <a:xfrm rot="19840877">
            <a:off x="-730535" y="944625"/>
            <a:ext cx="430548" cy="7697616"/>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8D3ECADA-3F96-C724-B5F6-66126D6D3EE2}"/>
              </a:ext>
            </a:extLst>
          </p:cNvPr>
          <p:cNvSpPr/>
          <p:nvPr/>
        </p:nvSpPr>
        <p:spPr>
          <a:xfrm rot="16200000">
            <a:off x="11790034" y="55177"/>
            <a:ext cx="1350104" cy="35260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FDAD96B-212F-9738-A633-D47EA983D0DE}"/>
              </a:ext>
            </a:extLst>
          </p:cNvPr>
          <p:cNvSpPr/>
          <p:nvPr/>
        </p:nvSpPr>
        <p:spPr>
          <a:xfrm rot="19414553">
            <a:off x="558867" y="337435"/>
            <a:ext cx="172272" cy="10707813"/>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7AECF4B6-DD60-0B58-5EF0-ED7754D6B307}"/>
              </a:ext>
            </a:extLst>
          </p:cNvPr>
          <p:cNvSpPr/>
          <p:nvPr/>
        </p:nvSpPr>
        <p:spPr>
          <a:xfrm rot="16200000">
            <a:off x="11222504" y="-132944"/>
            <a:ext cx="1938990" cy="7311163"/>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76B47959-D7A2-AF42-F801-F52C938A49DB}"/>
              </a:ext>
            </a:extLst>
          </p:cNvPr>
          <p:cNvSpPr/>
          <p:nvPr/>
        </p:nvSpPr>
        <p:spPr>
          <a:xfrm rot="5400000">
            <a:off x="13836674" y="-3115051"/>
            <a:ext cx="1041987" cy="7311162"/>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BB5B2EA-FEC4-3781-FF80-65058F240B1C}"/>
              </a:ext>
            </a:extLst>
          </p:cNvPr>
          <p:cNvSpPr/>
          <p:nvPr/>
        </p:nvSpPr>
        <p:spPr>
          <a:xfrm rot="5400000">
            <a:off x="14079116" y="2464714"/>
            <a:ext cx="557096" cy="7311167"/>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8081F48-EC74-2923-72F1-E0D239962FB2}"/>
              </a:ext>
            </a:extLst>
          </p:cNvPr>
          <p:cNvSpPr/>
          <p:nvPr/>
        </p:nvSpPr>
        <p:spPr>
          <a:xfrm rot="5400000">
            <a:off x="1144553" y="-658636"/>
            <a:ext cx="6362912" cy="82135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BC2DDB0-AA26-12C3-0DB5-C20039C2A5D2}"/>
              </a:ext>
            </a:extLst>
          </p:cNvPr>
          <p:cNvSpPr/>
          <p:nvPr/>
        </p:nvSpPr>
        <p:spPr>
          <a:xfrm rot="9596408">
            <a:off x="418812" y="3545271"/>
            <a:ext cx="416864" cy="408151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D518046-1904-04FF-8DB9-99ECE76179F9}"/>
              </a:ext>
            </a:extLst>
          </p:cNvPr>
          <p:cNvSpPr/>
          <p:nvPr/>
        </p:nvSpPr>
        <p:spPr>
          <a:xfrm rot="5400000">
            <a:off x="13971944" y="1767492"/>
            <a:ext cx="771443" cy="7311165"/>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91C9A48-90D7-F564-E3C4-FC860F8ED2C0}"/>
              </a:ext>
            </a:extLst>
          </p:cNvPr>
          <p:cNvSpPr/>
          <p:nvPr/>
        </p:nvSpPr>
        <p:spPr>
          <a:xfrm rot="16200000">
            <a:off x="14192806" y="2974027"/>
            <a:ext cx="329719" cy="73111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DA0B319-1074-9A56-E646-5AC138356A1C}"/>
              </a:ext>
            </a:extLst>
          </p:cNvPr>
          <p:cNvSpPr txBox="1"/>
          <p:nvPr/>
        </p:nvSpPr>
        <p:spPr>
          <a:xfrm>
            <a:off x="8536418" y="2569954"/>
            <a:ext cx="3305786" cy="1938992"/>
          </a:xfrm>
          <a:prstGeom prst="rect">
            <a:avLst/>
          </a:prstGeom>
          <a:noFill/>
        </p:spPr>
        <p:txBody>
          <a:bodyPr wrap="square" rtlCol="0">
            <a:spAutoFit/>
          </a:bodyPr>
          <a:lstStyle/>
          <a:p>
            <a:pPr algn="r">
              <a:lnSpc>
                <a:spcPts val="3600"/>
              </a:lnSpc>
            </a:pPr>
            <a:r>
              <a:rPr lang="en-US" sz="3200" b="1" dirty="0">
                <a:solidFill>
                  <a:srgbClr val="003399"/>
                </a:solidFill>
              </a:rPr>
              <a:t>APPLICATION DEVELOPMENT </a:t>
            </a:r>
          </a:p>
          <a:p>
            <a:pPr algn="r">
              <a:lnSpc>
                <a:spcPts val="3600"/>
              </a:lnSpc>
            </a:pPr>
            <a:r>
              <a:rPr lang="en-US" sz="3200" b="1" dirty="0">
                <a:solidFill>
                  <a:srgbClr val="003399"/>
                </a:solidFill>
              </a:rPr>
              <a:t>&amp; PROJECT MANAGEMENT</a:t>
            </a:r>
          </a:p>
        </p:txBody>
      </p:sp>
      <p:sp>
        <p:nvSpPr>
          <p:cNvPr id="3" name="TextBox 2">
            <a:extLst>
              <a:ext uri="{FF2B5EF4-FFF2-40B4-BE49-F238E27FC236}">
                <a16:creationId xmlns:a16="http://schemas.microsoft.com/office/drawing/2014/main" id="{5727A324-F06D-B84D-AD28-766FFB76FFCF}"/>
              </a:ext>
            </a:extLst>
          </p:cNvPr>
          <p:cNvSpPr txBox="1"/>
          <p:nvPr/>
        </p:nvSpPr>
        <p:spPr>
          <a:xfrm>
            <a:off x="379757" y="461359"/>
            <a:ext cx="7892504" cy="1200329"/>
          </a:xfrm>
          <a:prstGeom prst="rect">
            <a:avLst/>
          </a:prstGeom>
          <a:noFill/>
        </p:spPr>
        <p:txBody>
          <a:bodyPr wrap="square" rtlCol="0">
            <a:spAutoFit/>
          </a:bodyPr>
          <a:lstStyle/>
          <a:p>
            <a:r>
              <a:rPr lang="en-US" sz="3600" dirty="0">
                <a:latin typeface="Arial Black" panose="020B0A04020102020204" pitchFamily="34" charset="0"/>
              </a:rPr>
              <a:t>APPLICATION TO IMPLEMENTATION</a:t>
            </a:r>
          </a:p>
        </p:txBody>
      </p:sp>
      <p:graphicFrame>
        <p:nvGraphicFramePr>
          <p:cNvPr id="20" name="Diagram 19">
            <a:extLst>
              <a:ext uri="{FF2B5EF4-FFF2-40B4-BE49-F238E27FC236}">
                <a16:creationId xmlns:a16="http://schemas.microsoft.com/office/drawing/2014/main" id="{028A3239-D7FD-8CC8-0813-B27B883CFD3F}"/>
              </a:ext>
            </a:extLst>
          </p:cNvPr>
          <p:cNvGraphicFramePr/>
          <p:nvPr>
            <p:extLst>
              <p:ext uri="{D42A27DB-BD31-4B8C-83A1-F6EECF244321}">
                <p14:modId xmlns:p14="http://schemas.microsoft.com/office/powerpoint/2010/main" val="2376554468"/>
              </p:ext>
            </p:extLst>
          </p:nvPr>
        </p:nvGraphicFramePr>
        <p:xfrm>
          <a:off x="571500" y="719666"/>
          <a:ext cx="7531100" cy="55414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5703766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0B0F0">
            <a:alpha val="46000"/>
          </a:srgbClr>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5EEF777-68B2-2D31-786F-7EE482A557E6}"/>
              </a:ext>
            </a:extLst>
          </p:cNvPr>
          <p:cNvSpPr/>
          <p:nvPr/>
        </p:nvSpPr>
        <p:spPr>
          <a:xfrm rot="19840877">
            <a:off x="-215273" y="-803749"/>
            <a:ext cx="430548" cy="3063711"/>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85DF20E7-5048-D0CE-5FA9-5121348382D8}"/>
              </a:ext>
            </a:extLst>
          </p:cNvPr>
          <p:cNvSpPr/>
          <p:nvPr/>
        </p:nvSpPr>
        <p:spPr>
          <a:xfrm rot="19840877">
            <a:off x="2923696" y="-1363348"/>
            <a:ext cx="430548" cy="3063711"/>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8D3ECADA-3F96-C724-B5F6-66126D6D3EE2}"/>
              </a:ext>
            </a:extLst>
          </p:cNvPr>
          <p:cNvSpPr/>
          <p:nvPr/>
        </p:nvSpPr>
        <p:spPr>
          <a:xfrm rot="19840877">
            <a:off x="1493154" y="-1271946"/>
            <a:ext cx="1041986" cy="38532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FDAD96B-212F-9738-A633-D47EA983D0DE}"/>
              </a:ext>
            </a:extLst>
          </p:cNvPr>
          <p:cNvSpPr/>
          <p:nvPr/>
        </p:nvSpPr>
        <p:spPr>
          <a:xfrm rot="19840877">
            <a:off x="2492654" y="-1432270"/>
            <a:ext cx="180624" cy="3063711"/>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7AECF4B6-DD60-0B58-5EF0-ED7754D6B307}"/>
              </a:ext>
            </a:extLst>
          </p:cNvPr>
          <p:cNvSpPr/>
          <p:nvPr/>
        </p:nvSpPr>
        <p:spPr>
          <a:xfrm rot="19840877">
            <a:off x="541834" y="-712619"/>
            <a:ext cx="802761" cy="306371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76B47959-D7A2-AF42-F801-F52C938A49DB}"/>
              </a:ext>
            </a:extLst>
          </p:cNvPr>
          <p:cNvSpPr/>
          <p:nvPr/>
        </p:nvSpPr>
        <p:spPr>
          <a:xfrm rot="9340033">
            <a:off x="8433942" y="6210362"/>
            <a:ext cx="413751" cy="2880658"/>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BB5B2EA-FEC4-3781-FF80-65058F240B1C}"/>
              </a:ext>
            </a:extLst>
          </p:cNvPr>
          <p:cNvSpPr/>
          <p:nvPr/>
        </p:nvSpPr>
        <p:spPr>
          <a:xfrm rot="9340033">
            <a:off x="10129231" y="5417671"/>
            <a:ext cx="557096" cy="2880658"/>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8081F48-EC74-2923-72F1-E0D239962FB2}"/>
              </a:ext>
            </a:extLst>
          </p:cNvPr>
          <p:cNvSpPr/>
          <p:nvPr/>
        </p:nvSpPr>
        <p:spPr>
          <a:xfrm rot="9340033">
            <a:off x="10840750" y="4540382"/>
            <a:ext cx="1001335" cy="36230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BC2DDB0-AA26-12C3-0DB5-C20039C2A5D2}"/>
              </a:ext>
            </a:extLst>
          </p:cNvPr>
          <p:cNvSpPr/>
          <p:nvPr/>
        </p:nvSpPr>
        <p:spPr>
          <a:xfrm rot="9340033">
            <a:off x="11691101" y="3825815"/>
            <a:ext cx="416864" cy="288065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D518046-1904-04FF-8DB9-99ECE76179F9}"/>
              </a:ext>
            </a:extLst>
          </p:cNvPr>
          <p:cNvSpPr/>
          <p:nvPr/>
        </p:nvSpPr>
        <p:spPr>
          <a:xfrm rot="9340033">
            <a:off x="8818022" y="5297130"/>
            <a:ext cx="771443" cy="288065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91C9A48-90D7-F564-E3C4-FC860F8ED2C0}"/>
              </a:ext>
            </a:extLst>
          </p:cNvPr>
          <p:cNvSpPr/>
          <p:nvPr/>
        </p:nvSpPr>
        <p:spPr>
          <a:xfrm rot="19840877">
            <a:off x="3090607" y="-2322096"/>
            <a:ext cx="180624" cy="30637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DE9CB040-E1F2-7307-B910-E0ED33D989EC}"/>
              </a:ext>
            </a:extLst>
          </p:cNvPr>
          <p:cNvSpPr txBox="1"/>
          <p:nvPr/>
        </p:nvSpPr>
        <p:spPr>
          <a:xfrm>
            <a:off x="1092200" y="2717800"/>
            <a:ext cx="10426700" cy="2862322"/>
          </a:xfrm>
          <a:prstGeom prst="rect">
            <a:avLst/>
          </a:prstGeom>
          <a:noFill/>
        </p:spPr>
        <p:txBody>
          <a:bodyPr wrap="square" rtlCol="0">
            <a:spAutoFit/>
          </a:bodyPr>
          <a:lstStyle/>
          <a:p>
            <a:r>
              <a:rPr lang="en-US" sz="6000" dirty="0">
                <a:solidFill>
                  <a:schemeClr val="bg1"/>
                </a:solidFill>
                <a:latin typeface="Arial Black" panose="020B0A04020102020204" pitchFamily="34" charset="0"/>
              </a:rPr>
              <a:t>EXAMPLES FROM ACROSS THE COMMONWEALTH</a:t>
            </a:r>
          </a:p>
        </p:txBody>
      </p:sp>
    </p:spTree>
    <p:extLst>
      <p:ext uri="{BB962C8B-B14F-4D97-AF65-F5344CB8AC3E}">
        <p14:creationId xmlns:p14="http://schemas.microsoft.com/office/powerpoint/2010/main" val="132232494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B0F0">
            <a:alpha val="46000"/>
          </a:srgbClr>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5EEF777-68B2-2D31-786F-7EE482A557E6}"/>
              </a:ext>
            </a:extLst>
          </p:cNvPr>
          <p:cNvSpPr/>
          <p:nvPr/>
        </p:nvSpPr>
        <p:spPr>
          <a:xfrm>
            <a:off x="3555137" y="-2022949"/>
            <a:ext cx="430548" cy="3063711"/>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85DF20E7-5048-D0CE-5FA9-5121348382D8}"/>
              </a:ext>
            </a:extLst>
          </p:cNvPr>
          <p:cNvSpPr/>
          <p:nvPr/>
        </p:nvSpPr>
        <p:spPr>
          <a:xfrm>
            <a:off x="6806960" y="-2009441"/>
            <a:ext cx="430548" cy="3063711"/>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8D3ECADA-3F96-C724-B5F6-66126D6D3EE2}"/>
              </a:ext>
            </a:extLst>
          </p:cNvPr>
          <p:cNvSpPr/>
          <p:nvPr/>
        </p:nvSpPr>
        <p:spPr>
          <a:xfrm>
            <a:off x="5263564" y="-2022949"/>
            <a:ext cx="1041986" cy="30637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FDAD96B-212F-9738-A633-D47EA983D0DE}"/>
              </a:ext>
            </a:extLst>
          </p:cNvPr>
          <p:cNvSpPr/>
          <p:nvPr/>
        </p:nvSpPr>
        <p:spPr>
          <a:xfrm>
            <a:off x="6465943" y="-2009441"/>
            <a:ext cx="180624" cy="3063711"/>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7AECF4B6-DD60-0B58-5EF0-ED7754D6B307}"/>
              </a:ext>
            </a:extLst>
          </p:cNvPr>
          <p:cNvSpPr/>
          <p:nvPr/>
        </p:nvSpPr>
        <p:spPr>
          <a:xfrm>
            <a:off x="4119786" y="-2009441"/>
            <a:ext cx="802761" cy="306371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76B47959-D7A2-AF42-F801-F52C938A49DB}"/>
              </a:ext>
            </a:extLst>
          </p:cNvPr>
          <p:cNvSpPr/>
          <p:nvPr/>
        </p:nvSpPr>
        <p:spPr>
          <a:xfrm rot="10800000">
            <a:off x="4143398" y="6279321"/>
            <a:ext cx="413751" cy="2880658"/>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BB5B2EA-FEC4-3781-FF80-65058F240B1C}"/>
              </a:ext>
            </a:extLst>
          </p:cNvPr>
          <p:cNvSpPr/>
          <p:nvPr/>
        </p:nvSpPr>
        <p:spPr>
          <a:xfrm rot="10800000">
            <a:off x="5735946" y="6273862"/>
            <a:ext cx="557096" cy="2880658"/>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8081F48-EC74-2923-72F1-E0D239962FB2}"/>
              </a:ext>
            </a:extLst>
          </p:cNvPr>
          <p:cNvSpPr/>
          <p:nvPr/>
        </p:nvSpPr>
        <p:spPr>
          <a:xfrm rot="10800000">
            <a:off x="6456056" y="6269846"/>
            <a:ext cx="1001335" cy="28623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BC2DDB0-AA26-12C3-0DB5-C20039C2A5D2}"/>
              </a:ext>
            </a:extLst>
          </p:cNvPr>
          <p:cNvSpPr/>
          <p:nvPr/>
        </p:nvSpPr>
        <p:spPr>
          <a:xfrm rot="10800000">
            <a:off x="7504957" y="6273862"/>
            <a:ext cx="416864" cy="288065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D518046-1904-04FF-8DB9-99ECE76179F9}"/>
              </a:ext>
            </a:extLst>
          </p:cNvPr>
          <p:cNvSpPr/>
          <p:nvPr/>
        </p:nvSpPr>
        <p:spPr>
          <a:xfrm rot="10800000">
            <a:off x="4692934" y="6279321"/>
            <a:ext cx="771443" cy="288065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91C9A48-90D7-F564-E3C4-FC860F8ED2C0}"/>
              </a:ext>
            </a:extLst>
          </p:cNvPr>
          <p:cNvSpPr/>
          <p:nvPr/>
        </p:nvSpPr>
        <p:spPr>
          <a:xfrm>
            <a:off x="7402805" y="-2009441"/>
            <a:ext cx="180624" cy="30637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2164068-1F31-E79D-1275-0B994F9C41EB}"/>
              </a:ext>
            </a:extLst>
          </p:cNvPr>
          <p:cNvSpPr/>
          <p:nvPr/>
        </p:nvSpPr>
        <p:spPr>
          <a:xfrm>
            <a:off x="595327" y="1205345"/>
            <a:ext cx="10730764" cy="46966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DE9CB040-E1F2-7307-B910-E0ED33D989EC}"/>
              </a:ext>
            </a:extLst>
          </p:cNvPr>
          <p:cNvSpPr txBox="1"/>
          <p:nvPr/>
        </p:nvSpPr>
        <p:spPr>
          <a:xfrm>
            <a:off x="747359" y="1522718"/>
            <a:ext cx="10426700" cy="3662541"/>
          </a:xfrm>
          <a:prstGeom prst="rect">
            <a:avLst/>
          </a:prstGeom>
          <a:noFill/>
        </p:spPr>
        <p:txBody>
          <a:bodyPr wrap="square" rtlCol="0">
            <a:spAutoFit/>
          </a:bodyPr>
          <a:lstStyle/>
          <a:p>
            <a:r>
              <a:rPr lang="en-US" sz="4800" dirty="0" smtClean="0">
                <a:solidFill>
                  <a:srgbClr val="003399"/>
                </a:solidFill>
                <a:latin typeface="Arial Black" panose="020B0A04020102020204" pitchFamily="34" charset="0"/>
              </a:rPr>
              <a:t>LISMAN WORKFORCE CENTER</a:t>
            </a:r>
          </a:p>
          <a:p>
            <a:endParaRPr lang="en-US" sz="4000" dirty="0">
              <a:solidFill>
                <a:srgbClr val="003399"/>
              </a:solidFill>
              <a:latin typeface="Arial Black" panose="020B0A04020102020204" pitchFamily="34" charset="0"/>
            </a:endParaRPr>
          </a:p>
          <a:p>
            <a:r>
              <a:rPr lang="en-US" sz="3600" dirty="0" smtClean="0">
                <a:solidFill>
                  <a:srgbClr val="003399"/>
                </a:solidFill>
                <a:latin typeface="Arial Black" panose="020B0A04020102020204" pitchFamily="34" charset="0"/>
              </a:rPr>
              <a:t>JUDGE-EXECUTIVE</a:t>
            </a:r>
          </a:p>
          <a:p>
            <a:r>
              <a:rPr lang="en-US" sz="3600" dirty="0" smtClean="0">
                <a:solidFill>
                  <a:srgbClr val="003399"/>
                </a:solidFill>
                <a:latin typeface="Arial Black" panose="020B0A04020102020204" pitchFamily="34" charset="0"/>
              </a:rPr>
              <a:t>STEVE HENRY </a:t>
            </a:r>
          </a:p>
          <a:p>
            <a:endParaRPr lang="en-US" sz="3600" dirty="0" smtClean="0">
              <a:solidFill>
                <a:srgbClr val="003399"/>
              </a:solidFill>
              <a:latin typeface="Arial Black" panose="020B0A04020102020204" pitchFamily="34" charset="0"/>
            </a:endParaRPr>
          </a:p>
          <a:p>
            <a:r>
              <a:rPr lang="en-US" sz="3600" dirty="0" smtClean="0">
                <a:solidFill>
                  <a:srgbClr val="003399"/>
                </a:solidFill>
                <a:latin typeface="Arial Black" panose="020B0A04020102020204" pitchFamily="34" charset="0"/>
              </a:rPr>
              <a:t>(WEBSTER COUNTY)</a:t>
            </a:r>
            <a:endParaRPr lang="en-US" sz="3600" dirty="0">
              <a:solidFill>
                <a:srgbClr val="003399"/>
              </a:solidFill>
              <a:latin typeface="Arial Black" panose="020B0A04020102020204" pitchFamily="34"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05550" y="2410778"/>
            <a:ext cx="5703207" cy="4277405"/>
          </a:xfrm>
          <a:prstGeom prst="rect">
            <a:avLst/>
          </a:prstGeom>
        </p:spPr>
      </p:pic>
    </p:spTree>
    <p:extLst>
      <p:ext uri="{BB962C8B-B14F-4D97-AF65-F5344CB8AC3E}">
        <p14:creationId xmlns:p14="http://schemas.microsoft.com/office/powerpoint/2010/main" val="17323245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B0F0">
            <a:alpha val="46000"/>
          </a:srgbClr>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5EEF777-68B2-2D31-786F-7EE482A557E6}"/>
              </a:ext>
            </a:extLst>
          </p:cNvPr>
          <p:cNvSpPr/>
          <p:nvPr/>
        </p:nvSpPr>
        <p:spPr>
          <a:xfrm rot="19840877">
            <a:off x="-215273" y="-803749"/>
            <a:ext cx="430548" cy="3063711"/>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85DF20E7-5048-D0CE-5FA9-5121348382D8}"/>
              </a:ext>
            </a:extLst>
          </p:cNvPr>
          <p:cNvSpPr/>
          <p:nvPr/>
        </p:nvSpPr>
        <p:spPr>
          <a:xfrm rot="19840877">
            <a:off x="2923696" y="-1363348"/>
            <a:ext cx="430548" cy="3063711"/>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8D3ECADA-3F96-C724-B5F6-66126D6D3EE2}"/>
              </a:ext>
            </a:extLst>
          </p:cNvPr>
          <p:cNvSpPr/>
          <p:nvPr/>
        </p:nvSpPr>
        <p:spPr>
          <a:xfrm rot="19840877">
            <a:off x="1493154" y="-1271946"/>
            <a:ext cx="1041986" cy="38532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FDAD96B-212F-9738-A633-D47EA983D0DE}"/>
              </a:ext>
            </a:extLst>
          </p:cNvPr>
          <p:cNvSpPr/>
          <p:nvPr/>
        </p:nvSpPr>
        <p:spPr>
          <a:xfrm rot="19840877">
            <a:off x="2492654" y="-1432270"/>
            <a:ext cx="180624" cy="3063711"/>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7AECF4B6-DD60-0B58-5EF0-ED7754D6B307}"/>
              </a:ext>
            </a:extLst>
          </p:cNvPr>
          <p:cNvSpPr/>
          <p:nvPr/>
        </p:nvSpPr>
        <p:spPr>
          <a:xfrm rot="19840877">
            <a:off x="541834" y="-712619"/>
            <a:ext cx="802761" cy="306371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76B47959-D7A2-AF42-F801-F52C938A49DB}"/>
              </a:ext>
            </a:extLst>
          </p:cNvPr>
          <p:cNvSpPr/>
          <p:nvPr/>
        </p:nvSpPr>
        <p:spPr>
          <a:xfrm rot="9340033">
            <a:off x="8433942" y="6210362"/>
            <a:ext cx="413751" cy="2880658"/>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BB5B2EA-FEC4-3781-FF80-65058F240B1C}"/>
              </a:ext>
            </a:extLst>
          </p:cNvPr>
          <p:cNvSpPr/>
          <p:nvPr/>
        </p:nvSpPr>
        <p:spPr>
          <a:xfrm rot="9340033">
            <a:off x="10129231" y="5417671"/>
            <a:ext cx="557096" cy="2880658"/>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8081F48-EC74-2923-72F1-E0D239962FB2}"/>
              </a:ext>
            </a:extLst>
          </p:cNvPr>
          <p:cNvSpPr/>
          <p:nvPr/>
        </p:nvSpPr>
        <p:spPr>
          <a:xfrm rot="9340033">
            <a:off x="10840750" y="4540382"/>
            <a:ext cx="1001335" cy="36230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BC2DDB0-AA26-12C3-0DB5-C20039C2A5D2}"/>
              </a:ext>
            </a:extLst>
          </p:cNvPr>
          <p:cNvSpPr/>
          <p:nvPr/>
        </p:nvSpPr>
        <p:spPr>
          <a:xfrm rot="9340033">
            <a:off x="11691101" y="3825815"/>
            <a:ext cx="416864" cy="288065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D518046-1904-04FF-8DB9-99ECE76179F9}"/>
              </a:ext>
            </a:extLst>
          </p:cNvPr>
          <p:cNvSpPr/>
          <p:nvPr/>
        </p:nvSpPr>
        <p:spPr>
          <a:xfrm rot="9340033">
            <a:off x="8818022" y="5297130"/>
            <a:ext cx="771443" cy="288065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91C9A48-90D7-F564-E3C4-FC860F8ED2C0}"/>
              </a:ext>
            </a:extLst>
          </p:cNvPr>
          <p:cNvSpPr/>
          <p:nvPr/>
        </p:nvSpPr>
        <p:spPr>
          <a:xfrm rot="19840877">
            <a:off x="3090607" y="-2322096"/>
            <a:ext cx="180624" cy="30637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DE9CB040-E1F2-7307-B910-E0ED33D989EC}"/>
              </a:ext>
            </a:extLst>
          </p:cNvPr>
          <p:cNvSpPr txBox="1"/>
          <p:nvPr/>
        </p:nvSpPr>
        <p:spPr>
          <a:xfrm>
            <a:off x="1092200" y="2717800"/>
            <a:ext cx="10426700" cy="2862322"/>
          </a:xfrm>
          <a:prstGeom prst="rect">
            <a:avLst/>
          </a:prstGeom>
          <a:noFill/>
        </p:spPr>
        <p:txBody>
          <a:bodyPr wrap="square" rtlCol="0">
            <a:spAutoFit/>
          </a:bodyPr>
          <a:lstStyle/>
          <a:p>
            <a:r>
              <a:rPr lang="en-US" sz="6000" dirty="0">
                <a:solidFill>
                  <a:schemeClr val="bg1"/>
                </a:solidFill>
                <a:latin typeface="Arial Black" panose="020B0A04020102020204" pitchFamily="34" charset="0"/>
              </a:rPr>
              <a:t>SEEING </a:t>
            </a:r>
            <a:r>
              <a:rPr lang="en-US" sz="6000" dirty="0">
                <a:solidFill>
                  <a:schemeClr val="bg2">
                    <a:lumMod val="50000"/>
                  </a:schemeClr>
                </a:solidFill>
                <a:latin typeface="Arial Black" panose="020B0A04020102020204" pitchFamily="34" charset="0"/>
              </a:rPr>
              <a:t>PROJECTS</a:t>
            </a:r>
            <a:r>
              <a:rPr lang="en-US" sz="6000" dirty="0">
                <a:solidFill>
                  <a:schemeClr val="bg1"/>
                </a:solidFill>
                <a:latin typeface="Arial Black" panose="020B0A04020102020204" pitchFamily="34" charset="0"/>
              </a:rPr>
              <a:t> FROM </a:t>
            </a:r>
            <a:r>
              <a:rPr lang="en-US" sz="6000" dirty="0">
                <a:solidFill>
                  <a:srgbClr val="003399"/>
                </a:solidFill>
                <a:latin typeface="Arial Black" panose="020B0A04020102020204" pitchFamily="34" charset="0"/>
              </a:rPr>
              <a:t>DEVELOPMENT</a:t>
            </a:r>
            <a:r>
              <a:rPr lang="en-US" sz="6000" dirty="0">
                <a:solidFill>
                  <a:schemeClr val="bg1"/>
                </a:solidFill>
                <a:latin typeface="Arial Black" panose="020B0A04020102020204" pitchFamily="34" charset="0"/>
              </a:rPr>
              <a:t> TO </a:t>
            </a:r>
            <a:r>
              <a:rPr lang="en-US" sz="6000" dirty="0">
                <a:solidFill>
                  <a:srgbClr val="FF8234"/>
                </a:solidFill>
                <a:latin typeface="Arial Black" panose="020B0A04020102020204" pitchFamily="34" charset="0"/>
              </a:rPr>
              <a:t>COMPLETION</a:t>
            </a:r>
          </a:p>
        </p:txBody>
      </p:sp>
    </p:spTree>
    <p:extLst>
      <p:ext uri="{BB962C8B-B14F-4D97-AF65-F5344CB8AC3E}">
        <p14:creationId xmlns:p14="http://schemas.microsoft.com/office/powerpoint/2010/main" val="272277260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B0F0">
            <a:alpha val="46000"/>
          </a:srgbClr>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5EEF777-68B2-2D31-786F-7EE482A557E6}"/>
              </a:ext>
            </a:extLst>
          </p:cNvPr>
          <p:cNvSpPr/>
          <p:nvPr/>
        </p:nvSpPr>
        <p:spPr>
          <a:xfrm>
            <a:off x="3555137" y="-2022949"/>
            <a:ext cx="430548" cy="3063711"/>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85DF20E7-5048-D0CE-5FA9-5121348382D8}"/>
              </a:ext>
            </a:extLst>
          </p:cNvPr>
          <p:cNvSpPr/>
          <p:nvPr/>
        </p:nvSpPr>
        <p:spPr>
          <a:xfrm>
            <a:off x="6806960" y="-2009441"/>
            <a:ext cx="430548" cy="3063711"/>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8D3ECADA-3F96-C724-B5F6-66126D6D3EE2}"/>
              </a:ext>
            </a:extLst>
          </p:cNvPr>
          <p:cNvSpPr/>
          <p:nvPr/>
        </p:nvSpPr>
        <p:spPr>
          <a:xfrm>
            <a:off x="5263564" y="-2022949"/>
            <a:ext cx="1041986" cy="30637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FDAD96B-212F-9738-A633-D47EA983D0DE}"/>
              </a:ext>
            </a:extLst>
          </p:cNvPr>
          <p:cNvSpPr/>
          <p:nvPr/>
        </p:nvSpPr>
        <p:spPr>
          <a:xfrm>
            <a:off x="6465943" y="-2009441"/>
            <a:ext cx="180624" cy="3063711"/>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7AECF4B6-DD60-0B58-5EF0-ED7754D6B307}"/>
              </a:ext>
            </a:extLst>
          </p:cNvPr>
          <p:cNvSpPr/>
          <p:nvPr/>
        </p:nvSpPr>
        <p:spPr>
          <a:xfrm>
            <a:off x="4119786" y="-2009441"/>
            <a:ext cx="802761" cy="306371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76B47959-D7A2-AF42-F801-F52C938A49DB}"/>
              </a:ext>
            </a:extLst>
          </p:cNvPr>
          <p:cNvSpPr/>
          <p:nvPr/>
        </p:nvSpPr>
        <p:spPr>
          <a:xfrm rot="10800000">
            <a:off x="4143398" y="6279321"/>
            <a:ext cx="413751" cy="2880658"/>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BB5B2EA-FEC4-3781-FF80-65058F240B1C}"/>
              </a:ext>
            </a:extLst>
          </p:cNvPr>
          <p:cNvSpPr/>
          <p:nvPr/>
        </p:nvSpPr>
        <p:spPr>
          <a:xfrm rot="10800000">
            <a:off x="5735946" y="6273862"/>
            <a:ext cx="557096" cy="2880658"/>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8081F48-EC74-2923-72F1-E0D239962FB2}"/>
              </a:ext>
            </a:extLst>
          </p:cNvPr>
          <p:cNvSpPr/>
          <p:nvPr/>
        </p:nvSpPr>
        <p:spPr>
          <a:xfrm rot="10800000">
            <a:off x="6456056" y="6269846"/>
            <a:ext cx="1001335" cy="28623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BC2DDB0-AA26-12C3-0DB5-C20039C2A5D2}"/>
              </a:ext>
            </a:extLst>
          </p:cNvPr>
          <p:cNvSpPr/>
          <p:nvPr/>
        </p:nvSpPr>
        <p:spPr>
          <a:xfrm rot="10800000">
            <a:off x="7504957" y="6273862"/>
            <a:ext cx="416864" cy="288065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D518046-1904-04FF-8DB9-99ECE76179F9}"/>
              </a:ext>
            </a:extLst>
          </p:cNvPr>
          <p:cNvSpPr/>
          <p:nvPr/>
        </p:nvSpPr>
        <p:spPr>
          <a:xfrm rot="10800000">
            <a:off x="4692934" y="6279321"/>
            <a:ext cx="771443" cy="288065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91C9A48-90D7-F564-E3C4-FC860F8ED2C0}"/>
              </a:ext>
            </a:extLst>
          </p:cNvPr>
          <p:cNvSpPr/>
          <p:nvPr/>
        </p:nvSpPr>
        <p:spPr>
          <a:xfrm>
            <a:off x="7402805" y="-2009441"/>
            <a:ext cx="180624" cy="30637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2164068-1F31-E79D-1275-0B994F9C41EB}"/>
              </a:ext>
            </a:extLst>
          </p:cNvPr>
          <p:cNvSpPr/>
          <p:nvPr/>
        </p:nvSpPr>
        <p:spPr>
          <a:xfrm>
            <a:off x="465363" y="1375802"/>
            <a:ext cx="11121392" cy="46723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DE9CB040-E1F2-7307-B910-E0ED33D989EC}"/>
              </a:ext>
            </a:extLst>
          </p:cNvPr>
          <p:cNvSpPr txBox="1"/>
          <p:nvPr/>
        </p:nvSpPr>
        <p:spPr>
          <a:xfrm>
            <a:off x="801143" y="1664381"/>
            <a:ext cx="10426700" cy="4154984"/>
          </a:xfrm>
          <a:prstGeom prst="rect">
            <a:avLst/>
          </a:prstGeom>
          <a:noFill/>
        </p:spPr>
        <p:txBody>
          <a:bodyPr wrap="square" rtlCol="0">
            <a:spAutoFit/>
          </a:bodyPr>
          <a:lstStyle/>
          <a:p>
            <a:r>
              <a:rPr lang="en-US" sz="4800" dirty="0" smtClean="0">
                <a:solidFill>
                  <a:srgbClr val="003399"/>
                </a:solidFill>
                <a:latin typeface="Arial Black" panose="020B0A04020102020204" pitchFamily="34" charset="0"/>
              </a:rPr>
              <a:t>JOB CORPS SANITARY SEWER</a:t>
            </a:r>
            <a:endParaRPr lang="en-US" sz="4800" dirty="0">
              <a:solidFill>
                <a:srgbClr val="003399"/>
              </a:solidFill>
              <a:latin typeface="Arial Black" panose="020B0A04020102020204" pitchFamily="34" charset="0"/>
            </a:endParaRPr>
          </a:p>
          <a:p>
            <a:endParaRPr lang="en-US" sz="3600" dirty="0" smtClean="0">
              <a:solidFill>
                <a:srgbClr val="003399"/>
              </a:solidFill>
              <a:latin typeface="Arial Black" panose="020B0A04020102020204" pitchFamily="34" charset="0"/>
            </a:endParaRPr>
          </a:p>
          <a:p>
            <a:pPr algn="r"/>
            <a:endParaRPr lang="en-US" sz="3600" dirty="0">
              <a:solidFill>
                <a:srgbClr val="003399"/>
              </a:solidFill>
              <a:latin typeface="Arial Black" panose="020B0A04020102020204" pitchFamily="34" charset="0"/>
            </a:endParaRPr>
          </a:p>
          <a:p>
            <a:pPr algn="r"/>
            <a:r>
              <a:rPr lang="en-US" sz="3600" dirty="0" smtClean="0">
                <a:solidFill>
                  <a:srgbClr val="003399"/>
                </a:solidFill>
                <a:latin typeface="Arial Black" panose="020B0A04020102020204" pitchFamily="34" charset="0"/>
              </a:rPr>
              <a:t>JUDGE-EXECUTIVE</a:t>
            </a:r>
          </a:p>
          <a:p>
            <a:pPr algn="r"/>
            <a:r>
              <a:rPr lang="en-US" sz="3600" dirty="0" smtClean="0">
                <a:solidFill>
                  <a:srgbClr val="003399"/>
                </a:solidFill>
                <a:latin typeface="Arial Black" panose="020B0A04020102020204" pitchFamily="34" charset="0"/>
              </a:rPr>
              <a:t> ADAM O’NAN</a:t>
            </a:r>
          </a:p>
          <a:p>
            <a:pPr algn="r"/>
            <a:endParaRPr lang="en-US" sz="3600" dirty="0" smtClean="0">
              <a:solidFill>
                <a:srgbClr val="003399"/>
              </a:solidFill>
              <a:latin typeface="Arial Black" panose="020B0A04020102020204" pitchFamily="34" charset="0"/>
            </a:endParaRPr>
          </a:p>
          <a:p>
            <a:pPr algn="r"/>
            <a:r>
              <a:rPr lang="en-US" sz="3600" dirty="0" smtClean="0">
                <a:solidFill>
                  <a:srgbClr val="003399"/>
                </a:solidFill>
                <a:latin typeface="Arial Black" panose="020B0A04020102020204" pitchFamily="34" charset="0"/>
              </a:rPr>
              <a:t>(UNION </a:t>
            </a:r>
            <a:r>
              <a:rPr lang="en-US" sz="3600" dirty="0">
                <a:solidFill>
                  <a:srgbClr val="003399"/>
                </a:solidFill>
                <a:latin typeface="Arial Black" panose="020B0A04020102020204" pitchFamily="34" charset="0"/>
              </a:rPr>
              <a:t>COUNTY)</a:t>
            </a:r>
            <a:endParaRPr lang="en-US" sz="3600" dirty="0">
              <a:solidFill>
                <a:srgbClr val="003399"/>
              </a:solidFill>
              <a:latin typeface="Arial Black" panose="020B0A04020102020204" pitchFamily="34"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862" y="2534194"/>
            <a:ext cx="6031891" cy="4016011"/>
          </a:xfrm>
          <a:prstGeom prst="rect">
            <a:avLst/>
          </a:prstGeom>
        </p:spPr>
      </p:pic>
    </p:spTree>
    <p:extLst>
      <p:ext uri="{BB962C8B-B14F-4D97-AF65-F5344CB8AC3E}">
        <p14:creationId xmlns:p14="http://schemas.microsoft.com/office/powerpoint/2010/main" val="21355490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0B0F0">
            <a:alpha val="46000"/>
          </a:srgbClr>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5EEF777-68B2-2D31-786F-7EE482A557E6}"/>
              </a:ext>
            </a:extLst>
          </p:cNvPr>
          <p:cNvSpPr/>
          <p:nvPr/>
        </p:nvSpPr>
        <p:spPr>
          <a:xfrm rot="16200000">
            <a:off x="-2276646" y="-544153"/>
            <a:ext cx="430548" cy="7031794"/>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85DF20E7-5048-D0CE-5FA9-5121348382D8}"/>
              </a:ext>
            </a:extLst>
          </p:cNvPr>
          <p:cNvSpPr/>
          <p:nvPr/>
        </p:nvSpPr>
        <p:spPr>
          <a:xfrm rot="19840877">
            <a:off x="11336451" y="-940402"/>
            <a:ext cx="430548" cy="7697616"/>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8D3ECADA-3F96-C724-B5F6-66126D6D3EE2}"/>
              </a:ext>
            </a:extLst>
          </p:cNvPr>
          <p:cNvSpPr/>
          <p:nvPr/>
        </p:nvSpPr>
        <p:spPr>
          <a:xfrm rot="16200000">
            <a:off x="-2473540" y="-2129194"/>
            <a:ext cx="1041986" cy="68141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FDAD96B-212F-9738-A633-D47EA983D0DE}"/>
              </a:ext>
            </a:extLst>
          </p:cNvPr>
          <p:cNvSpPr/>
          <p:nvPr/>
        </p:nvSpPr>
        <p:spPr>
          <a:xfrm rot="19840877">
            <a:off x="12485446" y="-2062623"/>
            <a:ext cx="172272" cy="10707813"/>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7AECF4B6-DD60-0B58-5EF0-ED7754D6B307}"/>
              </a:ext>
            </a:extLst>
          </p:cNvPr>
          <p:cNvSpPr/>
          <p:nvPr/>
        </p:nvSpPr>
        <p:spPr>
          <a:xfrm rot="16200000">
            <a:off x="-2004969" y="-795540"/>
            <a:ext cx="802761" cy="6116227"/>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76B47959-D7A2-AF42-F801-F52C938A49DB}"/>
              </a:ext>
            </a:extLst>
          </p:cNvPr>
          <p:cNvSpPr/>
          <p:nvPr/>
        </p:nvSpPr>
        <p:spPr>
          <a:xfrm rot="5400000">
            <a:off x="-2640396" y="-3480578"/>
            <a:ext cx="413751" cy="7776089"/>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BB5B2EA-FEC4-3781-FF80-65058F240B1C}"/>
              </a:ext>
            </a:extLst>
          </p:cNvPr>
          <p:cNvSpPr/>
          <p:nvPr/>
        </p:nvSpPr>
        <p:spPr>
          <a:xfrm rot="5400000">
            <a:off x="-2619636" y="2261425"/>
            <a:ext cx="557096" cy="7591226"/>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8081F48-EC74-2923-72F1-E0D239962FB2}"/>
              </a:ext>
            </a:extLst>
          </p:cNvPr>
          <p:cNvSpPr/>
          <p:nvPr/>
        </p:nvSpPr>
        <p:spPr>
          <a:xfrm rot="5400000">
            <a:off x="4589319" y="-138814"/>
            <a:ext cx="6141241" cy="73956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BC2DDB0-AA26-12C3-0DB5-C20039C2A5D2}"/>
              </a:ext>
            </a:extLst>
          </p:cNvPr>
          <p:cNvSpPr/>
          <p:nvPr/>
        </p:nvSpPr>
        <p:spPr>
          <a:xfrm rot="9340033">
            <a:off x="12590021" y="-1273766"/>
            <a:ext cx="416864" cy="790879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D518046-1904-04FF-8DB9-99ECE76179F9}"/>
              </a:ext>
            </a:extLst>
          </p:cNvPr>
          <p:cNvSpPr/>
          <p:nvPr/>
        </p:nvSpPr>
        <p:spPr>
          <a:xfrm rot="5400000">
            <a:off x="-2018040" y="134860"/>
            <a:ext cx="2327993" cy="8616883"/>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91C9A48-90D7-F564-E3C4-FC860F8ED2C0}"/>
              </a:ext>
            </a:extLst>
          </p:cNvPr>
          <p:cNvSpPr/>
          <p:nvPr/>
        </p:nvSpPr>
        <p:spPr>
          <a:xfrm rot="16200000">
            <a:off x="-2388272" y="2918308"/>
            <a:ext cx="289984" cy="73956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ED00C412-D3B3-233D-09D2-FB324599223A}"/>
              </a:ext>
            </a:extLst>
          </p:cNvPr>
          <p:cNvSpPr txBox="1"/>
          <p:nvPr/>
        </p:nvSpPr>
        <p:spPr>
          <a:xfrm>
            <a:off x="165100" y="3393101"/>
            <a:ext cx="3199618" cy="2214196"/>
          </a:xfrm>
          <a:prstGeom prst="rect">
            <a:avLst/>
          </a:prstGeom>
          <a:noFill/>
        </p:spPr>
        <p:txBody>
          <a:bodyPr wrap="square" rtlCol="0">
            <a:spAutoFit/>
          </a:bodyPr>
          <a:lstStyle/>
          <a:p>
            <a:pPr algn="r">
              <a:lnSpc>
                <a:spcPts val="3300"/>
              </a:lnSpc>
            </a:pPr>
            <a:r>
              <a:rPr lang="en-US" sz="3300" b="1" dirty="0">
                <a:solidFill>
                  <a:schemeClr val="bg1"/>
                </a:solidFill>
              </a:rPr>
              <a:t>ADDITIONAL AREA DEVELOPMENT DISTRICT SERVICES</a:t>
            </a:r>
          </a:p>
        </p:txBody>
      </p:sp>
      <p:grpSp>
        <p:nvGrpSpPr>
          <p:cNvPr id="31" name="Group 30">
            <a:extLst>
              <a:ext uri="{FF2B5EF4-FFF2-40B4-BE49-F238E27FC236}">
                <a16:creationId xmlns:a16="http://schemas.microsoft.com/office/drawing/2014/main" id="{8518E4B3-991B-7ACB-02A3-7042EBD95A40}"/>
              </a:ext>
            </a:extLst>
          </p:cNvPr>
          <p:cNvGrpSpPr/>
          <p:nvPr/>
        </p:nvGrpSpPr>
        <p:grpSpPr>
          <a:xfrm>
            <a:off x="4066015" y="804293"/>
            <a:ext cx="7206711" cy="1157563"/>
            <a:chOff x="4066015" y="804293"/>
            <a:chExt cx="7206711" cy="1157563"/>
          </a:xfrm>
        </p:grpSpPr>
        <p:grpSp>
          <p:nvGrpSpPr>
            <p:cNvPr id="30" name="Group 29">
              <a:extLst>
                <a:ext uri="{FF2B5EF4-FFF2-40B4-BE49-F238E27FC236}">
                  <a16:creationId xmlns:a16="http://schemas.microsoft.com/office/drawing/2014/main" id="{5AF46216-2D78-5523-A129-CDAF8C28103C}"/>
                </a:ext>
              </a:extLst>
            </p:cNvPr>
            <p:cNvGrpSpPr/>
            <p:nvPr/>
          </p:nvGrpSpPr>
          <p:grpSpPr>
            <a:xfrm>
              <a:off x="4066015" y="804293"/>
              <a:ext cx="1903096" cy="1157563"/>
              <a:chOff x="3993739" y="493437"/>
              <a:chExt cx="1903096" cy="1157563"/>
            </a:xfrm>
          </p:grpSpPr>
          <p:pic>
            <p:nvPicPr>
              <p:cNvPr id="20" name="Graphic 19" descr="Person in wheelchair with solid fill">
                <a:extLst>
                  <a:ext uri="{FF2B5EF4-FFF2-40B4-BE49-F238E27FC236}">
                    <a16:creationId xmlns:a16="http://schemas.microsoft.com/office/drawing/2014/main" id="{28C3A2F6-A121-1DAF-C8B3-A9F8693503B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3993739" y="493437"/>
                <a:ext cx="1157563" cy="1157563"/>
              </a:xfrm>
              <a:prstGeom prst="rect">
                <a:avLst/>
              </a:prstGeom>
            </p:spPr>
          </p:pic>
          <p:pic>
            <p:nvPicPr>
              <p:cNvPr id="22" name="Graphic 21" descr="Man with cane with solid fill">
                <a:extLst>
                  <a:ext uri="{FF2B5EF4-FFF2-40B4-BE49-F238E27FC236}">
                    <a16:creationId xmlns:a16="http://schemas.microsoft.com/office/drawing/2014/main" id="{788C14C2-C434-4ABD-22C2-0750F3C9FA8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4739272" y="493437"/>
                <a:ext cx="1157563" cy="1157563"/>
              </a:xfrm>
              <a:prstGeom prst="rect">
                <a:avLst/>
              </a:prstGeom>
            </p:spPr>
          </p:pic>
        </p:grpSp>
        <p:sp>
          <p:nvSpPr>
            <p:cNvPr id="23" name="TextBox 22">
              <a:extLst>
                <a:ext uri="{FF2B5EF4-FFF2-40B4-BE49-F238E27FC236}">
                  <a16:creationId xmlns:a16="http://schemas.microsoft.com/office/drawing/2014/main" id="{1A16DB60-5280-598C-9E38-F4D226B53DF0}"/>
                </a:ext>
              </a:extLst>
            </p:cNvPr>
            <p:cNvSpPr txBox="1"/>
            <p:nvPr/>
          </p:nvSpPr>
          <p:spPr>
            <a:xfrm>
              <a:off x="5760077" y="984171"/>
              <a:ext cx="5512649" cy="944618"/>
            </a:xfrm>
            <a:prstGeom prst="rect">
              <a:avLst/>
            </a:prstGeom>
            <a:noFill/>
          </p:spPr>
          <p:txBody>
            <a:bodyPr wrap="square" rtlCol="0">
              <a:spAutoFit/>
            </a:bodyPr>
            <a:lstStyle/>
            <a:p>
              <a:pPr>
                <a:lnSpc>
                  <a:spcPts val="3300"/>
                </a:lnSpc>
              </a:pPr>
              <a:r>
                <a:rPr lang="en-US" sz="3300" b="1" dirty="0">
                  <a:solidFill>
                    <a:srgbClr val="003399"/>
                  </a:solidFill>
                </a:rPr>
                <a:t>AREA AGENCY ON AGING &amp; INDEPENDENT LIVING</a:t>
              </a:r>
            </a:p>
          </p:txBody>
        </p:sp>
      </p:grpSp>
      <p:grpSp>
        <p:nvGrpSpPr>
          <p:cNvPr id="29" name="Group 28">
            <a:extLst>
              <a:ext uri="{FF2B5EF4-FFF2-40B4-BE49-F238E27FC236}">
                <a16:creationId xmlns:a16="http://schemas.microsoft.com/office/drawing/2014/main" id="{A434CA50-B6FB-C6CA-5922-80713E260BE0}"/>
              </a:ext>
            </a:extLst>
          </p:cNvPr>
          <p:cNvGrpSpPr/>
          <p:nvPr/>
        </p:nvGrpSpPr>
        <p:grpSpPr>
          <a:xfrm>
            <a:off x="4070312" y="2188126"/>
            <a:ext cx="6932114" cy="1680078"/>
            <a:chOff x="4051813" y="1916430"/>
            <a:chExt cx="6932114" cy="1680078"/>
          </a:xfrm>
        </p:grpSpPr>
        <p:pic>
          <p:nvPicPr>
            <p:cNvPr id="25" name="Graphic 24" descr="Briefcase with solid fill">
              <a:extLst>
                <a:ext uri="{FF2B5EF4-FFF2-40B4-BE49-F238E27FC236}">
                  <a16:creationId xmlns:a16="http://schemas.microsoft.com/office/drawing/2014/main" id="{F8A20836-C2DA-60F6-12FF-3B307F38349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4051813" y="1916430"/>
              <a:ext cx="1680078" cy="1680078"/>
            </a:xfrm>
            <a:prstGeom prst="rect">
              <a:avLst/>
            </a:prstGeom>
          </p:spPr>
        </p:pic>
        <p:sp>
          <p:nvSpPr>
            <p:cNvPr id="26" name="TextBox 25">
              <a:extLst>
                <a:ext uri="{FF2B5EF4-FFF2-40B4-BE49-F238E27FC236}">
                  <a16:creationId xmlns:a16="http://schemas.microsoft.com/office/drawing/2014/main" id="{FED7A5E0-C414-BCD3-93C8-C94D04547653}"/>
                </a:ext>
              </a:extLst>
            </p:cNvPr>
            <p:cNvSpPr txBox="1"/>
            <p:nvPr/>
          </p:nvSpPr>
          <p:spPr>
            <a:xfrm>
              <a:off x="5787575" y="2284160"/>
              <a:ext cx="5196352" cy="944618"/>
            </a:xfrm>
            <a:prstGeom prst="rect">
              <a:avLst/>
            </a:prstGeom>
            <a:noFill/>
          </p:spPr>
          <p:txBody>
            <a:bodyPr wrap="square" rtlCol="0">
              <a:spAutoFit/>
            </a:bodyPr>
            <a:lstStyle/>
            <a:p>
              <a:pPr>
                <a:lnSpc>
                  <a:spcPts val="3300"/>
                </a:lnSpc>
              </a:pPr>
              <a:r>
                <a:rPr lang="en-US" sz="3300" b="1" dirty="0" smtClean="0">
                  <a:solidFill>
                    <a:srgbClr val="003399"/>
                  </a:solidFill>
                </a:rPr>
                <a:t>WORKFORCE DEVELOPMENT </a:t>
              </a:r>
              <a:r>
                <a:rPr lang="en-US" sz="3300" b="1" dirty="0">
                  <a:solidFill>
                    <a:srgbClr val="003399"/>
                  </a:solidFill>
                </a:rPr>
                <a:t>BOARD</a:t>
              </a:r>
            </a:p>
          </p:txBody>
        </p:sp>
      </p:grpSp>
      <p:grpSp>
        <p:nvGrpSpPr>
          <p:cNvPr id="34" name="Group 33">
            <a:extLst>
              <a:ext uri="{FF2B5EF4-FFF2-40B4-BE49-F238E27FC236}">
                <a16:creationId xmlns:a16="http://schemas.microsoft.com/office/drawing/2014/main" id="{E23E88DF-917C-9C1C-1A8D-16DA15F44542}"/>
              </a:ext>
            </a:extLst>
          </p:cNvPr>
          <p:cNvGrpSpPr/>
          <p:nvPr/>
        </p:nvGrpSpPr>
        <p:grpSpPr>
          <a:xfrm>
            <a:off x="4104102" y="3962337"/>
            <a:ext cx="6898324" cy="1680078"/>
            <a:chOff x="4104102" y="3962337"/>
            <a:chExt cx="6898324" cy="1680078"/>
          </a:xfrm>
        </p:grpSpPr>
        <p:pic>
          <p:nvPicPr>
            <p:cNvPr id="27" name="Graphic 26" descr="Badge New with solid fill">
              <a:extLst>
                <a:ext uri="{FF2B5EF4-FFF2-40B4-BE49-F238E27FC236}">
                  <a16:creationId xmlns:a16="http://schemas.microsoft.com/office/drawing/2014/main" id="{5455486B-DF72-FDF4-F2B9-413A54EDABD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p:blipFill>
          <p:spPr>
            <a:xfrm>
              <a:off x="4104102" y="3962337"/>
              <a:ext cx="1680078" cy="1680078"/>
            </a:xfrm>
            <a:prstGeom prst="rect">
              <a:avLst/>
            </a:prstGeom>
          </p:spPr>
        </p:pic>
        <p:sp>
          <p:nvSpPr>
            <p:cNvPr id="28" name="TextBox 27">
              <a:extLst>
                <a:ext uri="{FF2B5EF4-FFF2-40B4-BE49-F238E27FC236}">
                  <a16:creationId xmlns:a16="http://schemas.microsoft.com/office/drawing/2014/main" id="{D7FAF896-F1C9-CDC0-63D5-67719C7F4042}"/>
                </a:ext>
              </a:extLst>
            </p:cNvPr>
            <p:cNvSpPr txBox="1"/>
            <p:nvPr/>
          </p:nvSpPr>
          <p:spPr>
            <a:xfrm>
              <a:off x="5832500" y="4541664"/>
              <a:ext cx="5169926" cy="521425"/>
            </a:xfrm>
            <a:prstGeom prst="rect">
              <a:avLst/>
            </a:prstGeom>
            <a:noFill/>
          </p:spPr>
          <p:txBody>
            <a:bodyPr wrap="square" rtlCol="0">
              <a:spAutoFit/>
            </a:bodyPr>
            <a:lstStyle/>
            <a:p>
              <a:pPr>
                <a:lnSpc>
                  <a:spcPts val="3300"/>
                </a:lnSpc>
              </a:pPr>
              <a:r>
                <a:rPr lang="en-US" sz="3300" b="1" dirty="0" smtClean="0">
                  <a:solidFill>
                    <a:srgbClr val="003399"/>
                  </a:solidFill>
                </a:rPr>
                <a:t>REVOLVING LOAN FUND</a:t>
              </a:r>
              <a:endParaRPr lang="en-US" sz="3300" b="1" dirty="0">
                <a:solidFill>
                  <a:srgbClr val="003399"/>
                </a:solidFill>
              </a:endParaRPr>
            </a:p>
          </p:txBody>
        </p:sp>
      </p:grpSp>
    </p:spTree>
    <p:extLst>
      <p:ext uri="{BB962C8B-B14F-4D97-AF65-F5344CB8AC3E}">
        <p14:creationId xmlns:p14="http://schemas.microsoft.com/office/powerpoint/2010/main" val="31106701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0B0F0">
            <a:alpha val="46000"/>
          </a:srgbClr>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5EEF777-68B2-2D31-786F-7EE482A557E6}"/>
              </a:ext>
            </a:extLst>
          </p:cNvPr>
          <p:cNvSpPr/>
          <p:nvPr/>
        </p:nvSpPr>
        <p:spPr>
          <a:xfrm rot="16200000">
            <a:off x="-2276646" y="-417153"/>
            <a:ext cx="430548" cy="7031794"/>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85DF20E7-5048-D0CE-5FA9-5121348382D8}"/>
              </a:ext>
            </a:extLst>
          </p:cNvPr>
          <p:cNvSpPr/>
          <p:nvPr/>
        </p:nvSpPr>
        <p:spPr>
          <a:xfrm rot="19840877">
            <a:off x="11336451" y="-940402"/>
            <a:ext cx="430548" cy="7697616"/>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8D3ECADA-3F96-C724-B5F6-66126D6D3EE2}"/>
              </a:ext>
            </a:extLst>
          </p:cNvPr>
          <p:cNvSpPr/>
          <p:nvPr/>
        </p:nvSpPr>
        <p:spPr>
          <a:xfrm rot="16200000">
            <a:off x="-2473540" y="-2002194"/>
            <a:ext cx="1041986" cy="68141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FDAD96B-212F-9738-A633-D47EA983D0DE}"/>
              </a:ext>
            </a:extLst>
          </p:cNvPr>
          <p:cNvSpPr/>
          <p:nvPr/>
        </p:nvSpPr>
        <p:spPr>
          <a:xfrm rot="19840877">
            <a:off x="12485446" y="-2062623"/>
            <a:ext cx="172272" cy="10707813"/>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7AECF4B6-DD60-0B58-5EF0-ED7754D6B307}"/>
              </a:ext>
            </a:extLst>
          </p:cNvPr>
          <p:cNvSpPr/>
          <p:nvPr/>
        </p:nvSpPr>
        <p:spPr>
          <a:xfrm rot="16200000">
            <a:off x="-2004969" y="-668540"/>
            <a:ext cx="802761" cy="6116227"/>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76B47959-D7A2-AF42-F801-F52C938A49DB}"/>
              </a:ext>
            </a:extLst>
          </p:cNvPr>
          <p:cNvSpPr/>
          <p:nvPr/>
        </p:nvSpPr>
        <p:spPr>
          <a:xfrm rot="5400000">
            <a:off x="-2640396" y="-3353578"/>
            <a:ext cx="413751" cy="7776089"/>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BB5B2EA-FEC4-3781-FF80-65058F240B1C}"/>
              </a:ext>
            </a:extLst>
          </p:cNvPr>
          <p:cNvSpPr/>
          <p:nvPr/>
        </p:nvSpPr>
        <p:spPr>
          <a:xfrm rot="5400000">
            <a:off x="1195353" y="-2632764"/>
            <a:ext cx="1216096" cy="15903001"/>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8081F48-EC74-2923-72F1-E0D239962FB2}"/>
              </a:ext>
            </a:extLst>
          </p:cNvPr>
          <p:cNvSpPr/>
          <p:nvPr/>
        </p:nvSpPr>
        <p:spPr>
          <a:xfrm rot="5400000">
            <a:off x="4629587" y="-2337812"/>
            <a:ext cx="3901972" cy="95543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BC2DDB0-AA26-12C3-0DB5-C20039C2A5D2}"/>
              </a:ext>
            </a:extLst>
          </p:cNvPr>
          <p:cNvSpPr/>
          <p:nvPr/>
        </p:nvSpPr>
        <p:spPr>
          <a:xfrm rot="9340033">
            <a:off x="12590021" y="-1273766"/>
            <a:ext cx="416864" cy="790879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D518046-1904-04FF-8DB9-99ECE76179F9}"/>
              </a:ext>
            </a:extLst>
          </p:cNvPr>
          <p:cNvSpPr/>
          <p:nvPr/>
        </p:nvSpPr>
        <p:spPr>
          <a:xfrm rot="5400000">
            <a:off x="-2409499" y="653320"/>
            <a:ext cx="1111038" cy="661701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91C9A48-90D7-F564-E3C4-FC860F8ED2C0}"/>
              </a:ext>
            </a:extLst>
          </p:cNvPr>
          <p:cNvSpPr/>
          <p:nvPr/>
        </p:nvSpPr>
        <p:spPr>
          <a:xfrm rot="16200000">
            <a:off x="-2399670" y="2509507"/>
            <a:ext cx="289984" cy="73956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ED00C412-D3B3-233D-09D2-FB324599223A}"/>
              </a:ext>
            </a:extLst>
          </p:cNvPr>
          <p:cNvSpPr txBox="1"/>
          <p:nvPr/>
        </p:nvSpPr>
        <p:spPr>
          <a:xfrm>
            <a:off x="60569" y="5258336"/>
            <a:ext cx="7047976" cy="652999"/>
          </a:xfrm>
          <a:prstGeom prst="rect">
            <a:avLst/>
          </a:prstGeom>
          <a:noFill/>
        </p:spPr>
        <p:txBody>
          <a:bodyPr wrap="square" rtlCol="0">
            <a:spAutoFit/>
          </a:bodyPr>
          <a:lstStyle/>
          <a:p>
            <a:pPr algn="r">
              <a:lnSpc>
                <a:spcPts val="3300"/>
              </a:lnSpc>
            </a:pPr>
            <a:r>
              <a:rPr lang="en-US" sz="7200" b="1" dirty="0">
                <a:solidFill>
                  <a:schemeClr val="bg1"/>
                </a:solidFill>
                <a:latin typeface="Arial Black" panose="020B0A04020102020204" pitchFamily="34" charset="0"/>
              </a:rPr>
              <a:t>CONTACT US</a:t>
            </a:r>
          </a:p>
        </p:txBody>
      </p:sp>
      <p:sp>
        <p:nvSpPr>
          <p:cNvPr id="2" name="TextBox 1">
            <a:extLst>
              <a:ext uri="{FF2B5EF4-FFF2-40B4-BE49-F238E27FC236}">
                <a16:creationId xmlns:a16="http://schemas.microsoft.com/office/drawing/2014/main" id="{A72ED1E7-BAE8-9A0E-89E4-B02576250935}"/>
              </a:ext>
            </a:extLst>
          </p:cNvPr>
          <p:cNvSpPr txBox="1"/>
          <p:nvPr/>
        </p:nvSpPr>
        <p:spPr>
          <a:xfrm>
            <a:off x="2628900" y="883884"/>
            <a:ext cx="8013700" cy="3539430"/>
          </a:xfrm>
          <a:prstGeom prst="rect">
            <a:avLst/>
          </a:prstGeom>
          <a:noFill/>
        </p:spPr>
        <p:txBody>
          <a:bodyPr wrap="square" rtlCol="0">
            <a:spAutoFit/>
          </a:bodyPr>
          <a:lstStyle/>
          <a:p>
            <a:r>
              <a:rPr lang="en-US" sz="3200" dirty="0" smtClean="0"/>
              <a:t>KY Council of Area Development Districts</a:t>
            </a:r>
          </a:p>
          <a:p>
            <a:r>
              <a:rPr lang="en-US" sz="3200" dirty="0" smtClean="0"/>
              <a:t>501 Capital Ave</a:t>
            </a:r>
          </a:p>
          <a:p>
            <a:r>
              <a:rPr lang="en-US" sz="3200" dirty="0" smtClean="0"/>
              <a:t>Frankfort, KY 40601</a:t>
            </a:r>
          </a:p>
          <a:p>
            <a:r>
              <a:rPr lang="en-US" sz="3200" dirty="0" smtClean="0"/>
              <a:t>502-875-2515</a:t>
            </a:r>
          </a:p>
          <a:p>
            <a:endParaRPr lang="en-US" sz="3200" dirty="0"/>
          </a:p>
          <a:p>
            <a:r>
              <a:rPr lang="en-US" sz="3200" dirty="0" smtClean="0">
                <a:hlinkClick r:id="rId3"/>
              </a:rPr>
              <a:t>www.kcadd.org</a:t>
            </a:r>
            <a:endParaRPr lang="en-US" sz="3200" dirty="0" smtClean="0"/>
          </a:p>
          <a:p>
            <a:endParaRPr lang="en-US" sz="3200" dirty="0"/>
          </a:p>
        </p:txBody>
      </p:sp>
    </p:spTree>
    <p:extLst>
      <p:ext uri="{BB962C8B-B14F-4D97-AF65-F5344CB8AC3E}">
        <p14:creationId xmlns:p14="http://schemas.microsoft.com/office/powerpoint/2010/main" val="160155375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0B0F0">
            <a:alpha val="46000"/>
          </a:srgbClr>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5EEF777-68B2-2D31-786F-7EE482A557E6}"/>
              </a:ext>
            </a:extLst>
          </p:cNvPr>
          <p:cNvSpPr/>
          <p:nvPr/>
        </p:nvSpPr>
        <p:spPr>
          <a:xfrm rot="19840877">
            <a:off x="-215273" y="-803749"/>
            <a:ext cx="430548" cy="3063711"/>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85DF20E7-5048-D0CE-5FA9-5121348382D8}"/>
              </a:ext>
            </a:extLst>
          </p:cNvPr>
          <p:cNvSpPr/>
          <p:nvPr/>
        </p:nvSpPr>
        <p:spPr>
          <a:xfrm rot="19840877">
            <a:off x="2923696" y="-1363348"/>
            <a:ext cx="430548" cy="3063711"/>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8D3ECADA-3F96-C724-B5F6-66126D6D3EE2}"/>
              </a:ext>
            </a:extLst>
          </p:cNvPr>
          <p:cNvSpPr/>
          <p:nvPr/>
        </p:nvSpPr>
        <p:spPr>
          <a:xfrm rot="19840877">
            <a:off x="1493154" y="-1271946"/>
            <a:ext cx="1041986" cy="38532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FDAD96B-212F-9738-A633-D47EA983D0DE}"/>
              </a:ext>
            </a:extLst>
          </p:cNvPr>
          <p:cNvSpPr/>
          <p:nvPr/>
        </p:nvSpPr>
        <p:spPr>
          <a:xfrm rot="19840877">
            <a:off x="2492654" y="-1432270"/>
            <a:ext cx="180624" cy="3063711"/>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7AECF4B6-DD60-0B58-5EF0-ED7754D6B307}"/>
              </a:ext>
            </a:extLst>
          </p:cNvPr>
          <p:cNvSpPr/>
          <p:nvPr/>
        </p:nvSpPr>
        <p:spPr>
          <a:xfrm rot="19840877">
            <a:off x="541834" y="-712619"/>
            <a:ext cx="802761" cy="306371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76B47959-D7A2-AF42-F801-F52C938A49DB}"/>
              </a:ext>
            </a:extLst>
          </p:cNvPr>
          <p:cNvSpPr/>
          <p:nvPr/>
        </p:nvSpPr>
        <p:spPr>
          <a:xfrm rot="9340033">
            <a:off x="8433942" y="6210362"/>
            <a:ext cx="413751" cy="2880658"/>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BB5B2EA-FEC4-3781-FF80-65058F240B1C}"/>
              </a:ext>
            </a:extLst>
          </p:cNvPr>
          <p:cNvSpPr/>
          <p:nvPr/>
        </p:nvSpPr>
        <p:spPr>
          <a:xfrm rot="9340033">
            <a:off x="10129231" y="5417671"/>
            <a:ext cx="557096" cy="2880658"/>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8081F48-EC74-2923-72F1-E0D239962FB2}"/>
              </a:ext>
            </a:extLst>
          </p:cNvPr>
          <p:cNvSpPr/>
          <p:nvPr/>
        </p:nvSpPr>
        <p:spPr>
          <a:xfrm rot="9340033">
            <a:off x="10840750" y="4540382"/>
            <a:ext cx="1001335" cy="36230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BC2DDB0-AA26-12C3-0DB5-C20039C2A5D2}"/>
              </a:ext>
            </a:extLst>
          </p:cNvPr>
          <p:cNvSpPr/>
          <p:nvPr/>
        </p:nvSpPr>
        <p:spPr>
          <a:xfrm rot="9340033">
            <a:off x="11691101" y="3825815"/>
            <a:ext cx="416864" cy="288065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D518046-1904-04FF-8DB9-99ECE76179F9}"/>
              </a:ext>
            </a:extLst>
          </p:cNvPr>
          <p:cNvSpPr/>
          <p:nvPr/>
        </p:nvSpPr>
        <p:spPr>
          <a:xfrm rot="9340033">
            <a:off x="8818022" y="5297130"/>
            <a:ext cx="771443" cy="288065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91C9A48-90D7-F564-E3C4-FC860F8ED2C0}"/>
              </a:ext>
            </a:extLst>
          </p:cNvPr>
          <p:cNvSpPr/>
          <p:nvPr/>
        </p:nvSpPr>
        <p:spPr>
          <a:xfrm rot="19840877">
            <a:off x="3090607" y="-2322096"/>
            <a:ext cx="180624" cy="30637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BC154684-ED35-E2A5-3DAE-2EBEEF8FBE2D}"/>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6618" b="98284" l="859" r="97310">
                        <a14:foregroundMark x1="14711" y1="86520" x2="9559" y2="88725"/>
                        <a14:foregroundMark x1="14711" y1="81985" x2="6640" y2="86642"/>
                        <a14:foregroundMark x1="6640" y1="86642" x2="5094" y2="91912"/>
                        <a14:foregroundMark x1="859" y1="92402" x2="859" y2="92402"/>
                        <a14:foregroundMark x1="50258" y1="69608" x2="50258" y2="69608"/>
                        <a14:foregroundMark x1="60275" y1="73284" x2="60275" y2="73284"/>
                        <a14:foregroundMark x1="71151" y1="72304" x2="71151" y2="72304"/>
                        <a14:foregroundMark x1="93074" y1="58211" x2="93074" y2="58211"/>
                        <a14:foregroundMark x1="97310" y1="56373" x2="97310" y2="56373"/>
                        <a14:foregroundMark x1="63480" y1="6740" x2="63480" y2="6740"/>
                        <a14:foregroundMark x1="20206" y1="96078" x2="20206" y2="96078"/>
                        <a14:foregroundMark x1="25129" y1="94730" x2="25129" y2="94730"/>
                        <a14:foregroundMark x1="27476" y1="96936" x2="27476" y2="96936"/>
                        <a14:foregroundMark x1="29594" y1="97917" x2="29594" y2="97917"/>
                        <a14:foregroundMark x1="30853" y1="96078" x2="30853" y2="96078"/>
                        <a14:foregroundMark x1="32169" y1="96078" x2="32169" y2="96078"/>
                        <a14:foregroundMark x1="33658" y1="96078" x2="33658" y2="96078"/>
                        <a14:foregroundMark x1="33658" y1="94240" x2="33658" y2="94240"/>
                        <a14:foregroundMark x1="34688" y1="94730" x2="34688" y2="94730"/>
                        <a14:foregroundMark x1="33944" y1="93382" x2="33944" y2="93382"/>
                        <a14:foregroundMark x1="36634" y1="94975" x2="36634" y2="94975"/>
                        <a14:foregroundMark x1="38237" y1="94608" x2="38237" y2="94608"/>
                        <a14:foregroundMark x1="40756" y1="93750" x2="40756" y2="93750"/>
                        <a14:foregroundMark x1="42301" y1="95466" x2="42301" y2="95466"/>
                        <a14:foregroundMark x1="44076" y1="95098" x2="44076" y2="95098"/>
                        <a14:foregroundMark x1="45736" y1="95221" x2="45736" y2="95221"/>
                        <a14:foregroundMark x1="43217" y1="96691" x2="43217" y2="96691"/>
                        <a14:foregroundMark x1="41900" y1="97917" x2="41900" y2="97917"/>
                        <a14:foregroundMark x1="39725" y1="98039" x2="39725" y2="98039"/>
                        <a14:foregroundMark x1="47739" y1="93627" x2="47739" y2="93627"/>
                        <a14:foregroundMark x1="50487" y1="94975" x2="50487" y2="94975"/>
                        <a14:foregroundMark x1="51288" y1="95833" x2="51288" y2="95833"/>
                        <a14:foregroundMark x1="53635" y1="95588" x2="53635" y2="95588"/>
                        <a14:foregroundMark x1="54493" y1="94853" x2="54493" y2="94853"/>
                        <a14:foregroundMark x1="56440" y1="96324" x2="56440" y2="96324"/>
                        <a14:foregroundMark x1="59073" y1="95098" x2="59073" y2="95098"/>
                        <a14:foregroundMark x1="62450" y1="95711" x2="62450" y2="95711"/>
                        <a14:foregroundMark x1="63251" y1="95466" x2="63251" y2="95466"/>
                        <a14:foregroundMark x1="65140" y1="94853" x2="65140" y2="94853"/>
                        <a14:foregroundMark x1="67144" y1="93995" x2="67144" y2="93995"/>
                        <a14:foregroundMark x1="69262" y1="95221" x2="69262" y2="95221"/>
                        <a14:foregroundMark x1="69147" y1="93382" x2="69147" y2="93382"/>
                        <a14:foregroundMark x1="70120" y1="95711" x2="70120" y2="95711"/>
                        <a14:foregroundMark x1="71608" y1="94853" x2="71608" y2="94853"/>
                        <a14:foregroundMark x1="72811" y1="95588" x2="72811" y2="95588"/>
                        <a14:foregroundMark x1="73841" y1="95466" x2="73841" y2="95466"/>
                        <a14:foregroundMark x1="74013" y1="93505" x2="74013" y2="93505"/>
                        <a14:foregroundMark x1="72639" y1="97426" x2="72639" y2="97426"/>
                        <a14:foregroundMark x1="75157" y1="95098" x2="75157" y2="95098"/>
                        <a14:foregroundMark x1="76359" y1="94240" x2="76359" y2="94240"/>
                        <a14:foregroundMark x1="77390" y1="95956" x2="77390" y2="95956"/>
                        <a14:foregroundMark x1="55238" y1="97426" x2="55238" y2="97426"/>
                        <a14:foregroundMark x1="60618" y1="95098" x2="60618" y2="95098"/>
                        <a14:foregroundMark x1="68174" y1="93627" x2="68174" y2="93627"/>
                        <a14:foregroundMark x1="41099" y1="96569" x2="41099" y2="96569"/>
                        <a14:foregroundMark x1="40298" y1="95588" x2="40298" y2="95588"/>
                        <a14:foregroundMark x1="49456" y1="96814" x2="49456" y2="96814"/>
                        <a14:foregroundMark x1="44705" y1="97304" x2="44705" y2="97304"/>
                        <a14:foregroundMark x1="43904" y1="98284" x2="43904" y2="98284"/>
                        <a14:foregroundMark x1="54264" y1="98039" x2="54264" y2="98039"/>
                        <a14:foregroundMark x1="57184" y1="95343" x2="57184" y2="95343"/>
                        <a14:foregroundMark x1="67029" y1="95956" x2="67029" y2="95956"/>
                        <a14:foregroundMark x1="61362" y1="96691" x2="61362" y2="96691"/>
                        <a14:foregroundMark x1="60504" y1="98162" x2="60504" y2="98162"/>
                        <a14:foregroundMark x1="68975" y1="97917" x2="68975" y2="97917"/>
                        <a14:foregroundMark x1="50315" y1="98039" x2="50315" y2="98039"/>
                        <a14:foregroundMark x1="47396" y1="98039" x2="47396" y2="98039"/>
                        <a14:foregroundMark x1="31254" y1="97917" x2="31254" y2="97917"/>
                        <a14:foregroundMark x1="30624" y1="95098" x2="30624" y2="95098"/>
                        <a14:foregroundMark x1="23412" y1="93750" x2="23412" y2="93750"/>
                        <a14:foregroundMark x1="22496" y1="94240" x2="22496" y2="94240"/>
                        <a14:foregroundMark x1="22496" y1="96691" x2="22496" y2="96691"/>
                        <a14:foregroundMark x1="22438" y1="98284" x2="22438" y2="98284"/>
                        <a14:backgroundMark x1="55924" y1="96569" x2="55924" y2="96569"/>
                        <a14:backgroundMark x1="62049" y1="95588" x2="62049" y2="95588"/>
                        <a14:backgroundMark x1="67659" y1="95098" x2="67659" y2="95098"/>
                        <a14:backgroundMark x1="68746" y1="93873" x2="68746" y2="93873"/>
                        <a14:backgroundMark x1="68804" y1="95833" x2="68804" y2="95833"/>
                        <a14:backgroundMark x1="36806" y1="96446" x2="36806" y2="96446"/>
                        <a14:backgroundMark x1="40584" y1="95956" x2="40584" y2="95956"/>
                        <a14:backgroundMark x1="43789" y1="95711" x2="43789" y2="95711"/>
                        <a14:backgroundMark x1="45163" y1="97672" x2="45163" y2="97672"/>
                        <a14:backgroundMark x1="48311" y1="95956" x2="48311" y2="95956"/>
                        <a14:backgroundMark x1="53291" y1="95711" x2="53291" y2="95711"/>
                        <a14:backgroundMark x1="57699" y1="96569" x2="57699" y2="96569"/>
                        <a14:backgroundMark x1="31769" y1="96936" x2="31769" y2="96936"/>
                        <a14:backgroundMark x1="30967" y1="95956" x2="30967" y2="95956"/>
                        <a14:backgroundMark x1="33600" y1="94363" x2="33600" y2="94363"/>
                        <a14:backgroundMark x1="33772" y1="94240" x2="33772" y2="94240"/>
                        <a14:backgroundMark x1="49170" y1="96814" x2="49170" y2="96814"/>
                        <a14:backgroundMark x1="50086" y1="95711" x2="50086" y2="95711"/>
                        <a14:backgroundMark x1="61076" y1="97181" x2="61076" y2="97181"/>
                        <a14:backgroundMark x1="27418" y1="96814" x2="27418" y2="96814"/>
                        <a14:backgroundMark x1="22267" y1="95833" x2="22267" y2="95833"/>
                        <a14:backgroundMark x1="22324" y1="96324" x2="22324" y2="96324"/>
                        <a14:backgroundMark x1="22381" y1="95956" x2="22267" y2="96446"/>
                        <a14:backgroundMark x1="30109" y1="97426" x2="30109" y2="97426"/>
                      </a14:backgroundRemoval>
                    </a14:imgEffect>
                  </a14:imgLayer>
                </a14:imgProps>
              </a:ext>
            </a:extLst>
          </a:blip>
          <a:stretch>
            <a:fillRect/>
          </a:stretch>
        </p:blipFill>
        <p:spPr>
          <a:xfrm>
            <a:off x="1101926" y="865518"/>
            <a:ext cx="9525558" cy="4449259"/>
          </a:xfrm>
          <a:prstGeom prst="rect">
            <a:avLst/>
          </a:prstGeom>
        </p:spPr>
      </p:pic>
    </p:spTree>
    <p:extLst>
      <p:ext uri="{BB962C8B-B14F-4D97-AF65-F5344CB8AC3E}">
        <p14:creationId xmlns:p14="http://schemas.microsoft.com/office/powerpoint/2010/main" val="106898955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B0F0">
            <a:alpha val="46000"/>
          </a:srgbClr>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5EEF777-68B2-2D31-786F-7EE482A557E6}"/>
              </a:ext>
            </a:extLst>
          </p:cNvPr>
          <p:cNvSpPr/>
          <p:nvPr/>
        </p:nvSpPr>
        <p:spPr>
          <a:xfrm rot="16200000">
            <a:off x="-377830" y="-2442970"/>
            <a:ext cx="430548" cy="10829427"/>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85DF20E7-5048-D0CE-5FA9-5121348382D8}"/>
              </a:ext>
            </a:extLst>
          </p:cNvPr>
          <p:cNvSpPr/>
          <p:nvPr/>
        </p:nvSpPr>
        <p:spPr>
          <a:xfrm rot="19840877">
            <a:off x="11336451" y="-940402"/>
            <a:ext cx="430548" cy="7697616"/>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8D3ECADA-3F96-C724-B5F6-66126D6D3EE2}"/>
              </a:ext>
            </a:extLst>
          </p:cNvPr>
          <p:cNvSpPr/>
          <p:nvPr/>
        </p:nvSpPr>
        <p:spPr>
          <a:xfrm rot="16200000">
            <a:off x="-574723" y="-4028011"/>
            <a:ext cx="1041986" cy="106117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FDAD96B-212F-9738-A633-D47EA983D0DE}"/>
              </a:ext>
            </a:extLst>
          </p:cNvPr>
          <p:cNvSpPr/>
          <p:nvPr/>
        </p:nvSpPr>
        <p:spPr>
          <a:xfrm rot="19840877">
            <a:off x="12485446" y="-2062623"/>
            <a:ext cx="172272" cy="10707813"/>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7AECF4B6-DD60-0B58-5EF0-ED7754D6B307}"/>
              </a:ext>
            </a:extLst>
          </p:cNvPr>
          <p:cNvSpPr/>
          <p:nvPr/>
        </p:nvSpPr>
        <p:spPr>
          <a:xfrm rot="16200000">
            <a:off x="-106152" y="-2694356"/>
            <a:ext cx="802761" cy="991386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76B47959-D7A2-AF42-F801-F52C938A49DB}"/>
              </a:ext>
            </a:extLst>
          </p:cNvPr>
          <p:cNvSpPr/>
          <p:nvPr/>
        </p:nvSpPr>
        <p:spPr>
          <a:xfrm rot="5400000">
            <a:off x="-741578" y="-5379394"/>
            <a:ext cx="413751" cy="11573721"/>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BB5B2EA-FEC4-3781-FF80-65058F240B1C}"/>
              </a:ext>
            </a:extLst>
          </p:cNvPr>
          <p:cNvSpPr/>
          <p:nvPr/>
        </p:nvSpPr>
        <p:spPr>
          <a:xfrm rot="5400000">
            <a:off x="-720819" y="-1229596"/>
            <a:ext cx="557096" cy="11388859"/>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8081F48-EC74-2923-72F1-E0D239962FB2}"/>
              </a:ext>
            </a:extLst>
          </p:cNvPr>
          <p:cNvSpPr/>
          <p:nvPr/>
        </p:nvSpPr>
        <p:spPr>
          <a:xfrm rot="5400000">
            <a:off x="6118329" y="953320"/>
            <a:ext cx="6141241" cy="50429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BC2DDB0-AA26-12C3-0DB5-C20039C2A5D2}"/>
              </a:ext>
            </a:extLst>
          </p:cNvPr>
          <p:cNvSpPr/>
          <p:nvPr/>
        </p:nvSpPr>
        <p:spPr>
          <a:xfrm rot="9340033">
            <a:off x="12590021" y="-1273766"/>
            <a:ext cx="416864" cy="790879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D518046-1904-04FF-8DB9-99ECE76179F9}"/>
              </a:ext>
            </a:extLst>
          </p:cNvPr>
          <p:cNvSpPr/>
          <p:nvPr/>
        </p:nvSpPr>
        <p:spPr>
          <a:xfrm rot="5400000">
            <a:off x="-340884" y="-1542293"/>
            <a:ext cx="771443" cy="10414641"/>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91C9A48-90D7-F564-E3C4-FC860F8ED2C0}"/>
              </a:ext>
            </a:extLst>
          </p:cNvPr>
          <p:cNvSpPr/>
          <p:nvPr/>
        </p:nvSpPr>
        <p:spPr>
          <a:xfrm rot="16200000">
            <a:off x="-469046" y="-593120"/>
            <a:ext cx="249165" cy="111932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4EFD4515-BAF6-7115-5E22-7A4C93B138C7}"/>
              </a:ext>
            </a:extLst>
          </p:cNvPr>
          <p:cNvSpPr txBox="1"/>
          <p:nvPr/>
        </p:nvSpPr>
        <p:spPr>
          <a:xfrm>
            <a:off x="-1" y="200591"/>
            <a:ext cx="5252159" cy="369332"/>
          </a:xfrm>
          <a:prstGeom prst="rect">
            <a:avLst/>
          </a:prstGeom>
          <a:noFill/>
        </p:spPr>
        <p:txBody>
          <a:bodyPr wrap="square" rtlCol="0">
            <a:spAutoFit/>
          </a:bodyPr>
          <a:lstStyle/>
          <a:p>
            <a:pPr algn="r"/>
            <a:r>
              <a:rPr lang="en-US" b="1" dirty="0">
                <a:solidFill>
                  <a:schemeClr val="bg1"/>
                </a:solidFill>
              </a:rPr>
              <a:t>BRIEF HISTORY OF AREA DEVELOPMENT DISTRICTS</a:t>
            </a:r>
          </a:p>
        </p:txBody>
      </p:sp>
      <p:sp>
        <p:nvSpPr>
          <p:cNvPr id="3" name="TextBox 2">
            <a:extLst>
              <a:ext uri="{FF2B5EF4-FFF2-40B4-BE49-F238E27FC236}">
                <a16:creationId xmlns:a16="http://schemas.microsoft.com/office/drawing/2014/main" id="{73697A28-E560-7EDE-901A-04F6D8BE3DEE}"/>
              </a:ext>
            </a:extLst>
          </p:cNvPr>
          <p:cNvSpPr txBox="1"/>
          <p:nvPr/>
        </p:nvSpPr>
        <p:spPr>
          <a:xfrm>
            <a:off x="113774" y="1093211"/>
            <a:ext cx="5138384" cy="369332"/>
          </a:xfrm>
          <a:prstGeom prst="rect">
            <a:avLst/>
          </a:prstGeom>
          <a:noFill/>
        </p:spPr>
        <p:txBody>
          <a:bodyPr wrap="square" rtlCol="0">
            <a:spAutoFit/>
          </a:bodyPr>
          <a:lstStyle/>
          <a:p>
            <a:pPr algn="r"/>
            <a:r>
              <a:rPr lang="en-US" b="1" dirty="0">
                <a:solidFill>
                  <a:srgbClr val="003399"/>
                </a:solidFill>
              </a:rPr>
              <a:t>FEDERAL GRANTS AT A GLANCE</a:t>
            </a:r>
          </a:p>
        </p:txBody>
      </p:sp>
      <p:sp>
        <p:nvSpPr>
          <p:cNvPr id="16" name="TextBox 15">
            <a:extLst>
              <a:ext uri="{FF2B5EF4-FFF2-40B4-BE49-F238E27FC236}">
                <a16:creationId xmlns:a16="http://schemas.microsoft.com/office/drawing/2014/main" id="{86961164-4F42-0A42-0770-258BCA18D5B7}"/>
              </a:ext>
            </a:extLst>
          </p:cNvPr>
          <p:cNvSpPr txBox="1"/>
          <p:nvPr/>
        </p:nvSpPr>
        <p:spPr>
          <a:xfrm>
            <a:off x="1524000" y="1941413"/>
            <a:ext cx="3737552" cy="646331"/>
          </a:xfrm>
          <a:prstGeom prst="rect">
            <a:avLst/>
          </a:prstGeom>
          <a:noFill/>
        </p:spPr>
        <p:txBody>
          <a:bodyPr wrap="square" rtlCol="0">
            <a:spAutoFit/>
          </a:bodyPr>
          <a:lstStyle/>
          <a:p>
            <a:pPr algn="r"/>
            <a:r>
              <a:rPr lang="en-US" b="1" dirty="0">
                <a:solidFill>
                  <a:srgbClr val="003399"/>
                </a:solidFill>
              </a:rPr>
              <a:t>APPLICATION DEVELOPMENT &amp; PROJECT MANAGEMENT</a:t>
            </a:r>
          </a:p>
        </p:txBody>
      </p:sp>
      <p:sp>
        <p:nvSpPr>
          <p:cNvPr id="17" name="TextBox 16">
            <a:extLst>
              <a:ext uri="{FF2B5EF4-FFF2-40B4-BE49-F238E27FC236}">
                <a16:creationId xmlns:a16="http://schemas.microsoft.com/office/drawing/2014/main" id="{6D678DBA-BB7C-7452-970D-9F4B0D6A3840}"/>
              </a:ext>
            </a:extLst>
          </p:cNvPr>
          <p:cNvSpPr txBox="1"/>
          <p:nvPr/>
        </p:nvSpPr>
        <p:spPr>
          <a:xfrm>
            <a:off x="9393" y="2794257"/>
            <a:ext cx="5252159" cy="369332"/>
          </a:xfrm>
          <a:prstGeom prst="rect">
            <a:avLst/>
          </a:prstGeom>
          <a:noFill/>
        </p:spPr>
        <p:txBody>
          <a:bodyPr wrap="square" rtlCol="0">
            <a:spAutoFit/>
          </a:bodyPr>
          <a:lstStyle/>
          <a:p>
            <a:pPr algn="r"/>
            <a:r>
              <a:rPr lang="en-US" b="1" dirty="0">
                <a:solidFill>
                  <a:schemeClr val="bg1"/>
                </a:solidFill>
              </a:rPr>
              <a:t>SUCCESS STORIES</a:t>
            </a:r>
          </a:p>
        </p:txBody>
      </p:sp>
      <p:sp>
        <p:nvSpPr>
          <p:cNvPr id="18" name="TextBox 17">
            <a:extLst>
              <a:ext uri="{FF2B5EF4-FFF2-40B4-BE49-F238E27FC236}">
                <a16:creationId xmlns:a16="http://schemas.microsoft.com/office/drawing/2014/main" id="{ED00C412-D3B3-233D-09D2-FB324599223A}"/>
              </a:ext>
            </a:extLst>
          </p:cNvPr>
          <p:cNvSpPr txBox="1"/>
          <p:nvPr/>
        </p:nvSpPr>
        <p:spPr>
          <a:xfrm>
            <a:off x="1530849" y="3340057"/>
            <a:ext cx="3730703" cy="646331"/>
          </a:xfrm>
          <a:prstGeom prst="rect">
            <a:avLst/>
          </a:prstGeom>
          <a:noFill/>
        </p:spPr>
        <p:txBody>
          <a:bodyPr wrap="square" rtlCol="0">
            <a:spAutoFit/>
          </a:bodyPr>
          <a:lstStyle/>
          <a:p>
            <a:pPr algn="r"/>
            <a:r>
              <a:rPr lang="en-US" b="1" dirty="0">
                <a:solidFill>
                  <a:schemeClr val="bg1"/>
                </a:solidFill>
              </a:rPr>
              <a:t>ADDITIONAL AREA DEVELOPMENT DISTRICT SERVICES</a:t>
            </a:r>
          </a:p>
        </p:txBody>
      </p:sp>
      <p:sp>
        <p:nvSpPr>
          <p:cNvPr id="19" name="TextBox 18">
            <a:extLst>
              <a:ext uri="{FF2B5EF4-FFF2-40B4-BE49-F238E27FC236}">
                <a16:creationId xmlns:a16="http://schemas.microsoft.com/office/drawing/2014/main" id="{02AFA6C3-C351-3806-E2AE-F914C413CFB7}"/>
              </a:ext>
            </a:extLst>
          </p:cNvPr>
          <p:cNvSpPr txBox="1"/>
          <p:nvPr/>
        </p:nvSpPr>
        <p:spPr>
          <a:xfrm>
            <a:off x="1494078" y="4280167"/>
            <a:ext cx="3730703" cy="369332"/>
          </a:xfrm>
          <a:prstGeom prst="rect">
            <a:avLst/>
          </a:prstGeom>
          <a:noFill/>
        </p:spPr>
        <p:txBody>
          <a:bodyPr wrap="square" rtlCol="0">
            <a:spAutoFit/>
          </a:bodyPr>
          <a:lstStyle/>
          <a:p>
            <a:pPr algn="r"/>
            <a:r>
              <a:rPr lang="en-US" b="1" dirty="0">
                <a:solidFill>
                  <a:schemeClr val="bg1"/>
                </a:solidFill>
              </a:rPr>
              <a:t>CONTACT INFORMATION</a:t>
            </a:r>
          </a:p>
        </p:txBody>
      </p:sp>
      <p:sp>
        <p:nvSpPr>
          <p:cNvPr id="15" name="TextBox 14">
            <a:extLst>
              <a:ext uri="{FF2B5EF4-FFF2-40B4-BE49-F238E27FC236}">
                <a16:creationId xmlns:a16="http://schemas.microsoft.com/office/drawing/2014/main" id="{4CB8BE74-91DA-C917-2150-CCA2B8038BD8}"/>
              </a:ext>
            </a:extLst>
          </p:cNvPr>
          <p:cNvSpPr txBox="1"/>
          <p:nvPr/>
        </p:nvSpPr>
        <p:spPr>
          <a:xfrm>
            <a:off x="7120417" y="719384"/>
            <a:ext cx="4245962" cy="5632311"/>
          </a:xfrm>
          <a:prstGeom prst="rect">
            <a:avLst/>
          </a:prstGeom>
          <a:noFill/>
        </p:spPr>
        <p:txBody>
          <a:bodyPr wrap="square" rtlCol="0">
            <a:spAutoFit/>
          </a:bodyPr>
          <a:lstStyle/>
          <a:p>
            <a:pPr algn="r"/>
            <a:r>
              <a:rPr lang="en-US" sz="3600" b="1" dirty="0" smtClean="0">
                <a:solidFill>
                  <a:srgbClr val="003399"/>
                </a:solidFill>
                <a:latin typeface="Arial Black" panose="020B0A04020102020204" pitchFamily="34" charset="0"/>
              </a:rPr>
              <a:t>“There is no power for change greater than a community discovering what it cares about.”</a:t>
            </a:r>
          </a:p>
          <a:p>
            <a:pPr algn="r"/>
            <a:endParaRPr lang="en-US" sz="3600" b="1" dirty="0" smtClean="0">
              <a:solidFill>
                <a:srgbClr val="003399"/>
              </a:solidFill>
              <a:latin typeface="Arial Black" panose="020B0A04020102020204" pitchFamily="34" charset="0"/>
            </a:endParaRPr>
          </a:p>
          <a:p>
            <a:pPr algn="r"/>
            <a:r>
              <a:rPr lang="en-US" sz="3600" b="1" dirty="0" smtClean="0">
                <a:solidFill>
                  <a:srgbClr val="003399"/>
                </a:solidFill>
                <a:latin typeface="Arial Black" panose="020B0A04020102020204" pitchFamily="34" charset="0"/>
              </a:rPr>
              <a:t>-</a:t>
            </a:r>
            <a:r>
              <a:rPr lang="en-US" b="1" dirty="0" smtClean="0">
                <a:solidFill>
                  <a:srgbClr val="003399"/>
                </a:solidFill>
                <a:latin typeface="Arial Black" panose="020B0A04020102020204" pitchFamily="34" charset="0"/>
              </a:rPr>
              <a:t>Margaret J. Wheatley</a:t>
            </a:r>
            <a:endParaRPr lang="en-US" sz="3600" b="1" dirty="0">
              <a:solidFill>
                <a:srgbClr val="003399"/>
              </a:solidFill>
              <a:latin typeface="Arial Black" panose="020B0A04020102020204" pitchFamily="34" charset="0"/>
            </a:endParaRPr>
          </a:p>
        </p:txBody>
      </p:sp>
    </p:spTree>
    <p:extLst>
      <p:ext uri="{BB962C8B-B14F-4D97-AF65-F5344CB8AC3E}">
        <p14:creationId xmlns:p14="http://schemas.microsoft.com/office/powerpoint/2010/main" val="375499173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B0F0">
            <a:alpha val="46000"/>
          </a:srgbClr>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5EEF777-68B2-2D31-786F-7EE482A557E6}"/>
              </a:ext>
            </a:extLst>
          </p:cNvPr>
          <p:cNvSpPr/>
          <p:nvPr/>
        </p:nvSpPr>
        <p:spPr>
          <a:xfrm rot="16200000">
            <a:off x="-4640390" y="-1724860"/>
            <a:ext cx="430548" cy="10829427"/>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85DF20E7-5048-D0CE-5FA9-5121348382D8}"/>
              </a:ext>
            </a:extLst>
          </p:cNvPr>
          <p:cNvSpPr/>
          <p:nvPr/>
        </p:nvSpPr>
        <p:spPr>
          <a:xfrm rot="19840877">
            <a:off x="11336451" y="-940402"/>
            <a:ext cx="430548" cy="7697616"/>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8D3ECADA-3F96-C724-B5F6-66126D6D3EE2}"/>
              </a:ext>
            </a:extLst>
          </p:cNvPr>
          <p:cNvSpPr/>
          <p:nvPr/>
        </p:nvSpPr>
        <p:spPr>
          <a:xfrm rot="16200000">
            <a:off x="-4837283" y="-3309901"/>
            <a:ext cx="1041986" cy="106117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FDAD96B-212F-9738-A633-D47EA983D0DE}"/>
              </a:ext>
            </a:extLst>
          </p:cNvPr>
          <p:cNvSpPr/>
          <p:nvPr/>
        </p:nvSpPr>
        <p:spPr>
          <a:xfrm rot="19840877">
            <a:off x="12485446" y="-2062623"/>
            <a:ext cx="172272" cy="10707813"/>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7AECF4B6-DD60-0B58-5EF0-ED7754D6B307}"/>
              </a:ext>
            </a:extLst>
          </p:cNvPr>
          <p:cNvSpPr/>
          <p:nvPr/>
        </p:nvSpPr>
        <p:spPr>
          <a:xfrm rot="16200000">
            <a:off x="-4368712" y="-1976246"/>
            <a:ext cx="802761" cy="991386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76B47959-D7A2-AF42-F801-F52C938A49DB}"/>
              </a:ext>
            </a:extLst>
          </p:cNvPr>
          <p:cNvSpPr/>
          <p:nvPr/>
        </p:nvSpPr>
        <p:spPr>
          <a:xfrm rot="5400000">
            <a:off x="1057919" y="-7178892"/>
            <a:ext cx="1041987" cy="15800953"/>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BB5B2EA-FEC4-3781-FF80-65058F240B1C}"/>
              </a:ext>
            </a:extLst>
          </p:cNvPr>
          <p:cNvSpPr/>
          <p:nvPr/>
        </p:nvSpPr>
        <p:spPr>
          <a:xfrm rot="5400000">
            <a:off x="-4983379" y="-511486"/>
            <a:ext cx="557096" cy="11388859"/>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8081F48-EC74-2923-72F1-E0D239962FB2}"/>
              </a:ext>
            </a:extLst>
          </p:cNvPr>
          <p:cNvSpPr/>
          <p:nvPr/>
        </p:nvSpPr>
        <p:spPr>
          <a:xfrm rot="5400000">
            <a:off x="4168914" y="-911875"/>
            <a:ext cx="5169112" cy="99138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BC2DDB0-AA26-12C3-0DB5-C20039C2A5D2}"/>
              </a:ext>
            </a:extLst>
          </p:cNvPr>
          <p:cNvSpPr/>
          <p:nvPr/>
        </p:nvSpPr>
        <p:spPr>
          <a:xfrm rot="9340033">
            <a:off x="12590021" y="-1273766"/>
            <a:ext cx="416864" cy="790879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D518046-1904-04FF-8DB9-99ECE76179F9}"/>
              </a:ext>
            </a:extLst>
          </p:cNvPr>
          <p:cNvSpPr/>
          <p:nvPr/>
        </p:nvSpPr>
        <p:spPr>
          <a:xfrm rot="5400000">
            <a:off x="-4603444" y="-824183"/>
            <a:ext cx="771443" cy="10414641"/>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91C9A48-90D7-F564-E3C4-FC860F8ED2C0}"/>
              </a:ext>
            </a:extLst>
          </p:cNvPr>
          <p:cNvSpPr/>
          <p:nvPr/>
        </p:nvSpPr>
        <p:spPr>
          <a:xfrm rot="16200000">
            <a:off x="-4731606" y="124990"/>
            <a:ext cx="249165" cy="111932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descr="A black and white drawing of a tree&#10;&#10;Description automatically generated with medium confidence">
            <a:extLst>
              <a:ext uri="{FF2B5EF4-FFF2-40B4-BE49-F238E27FC236}">
                <a16:creationId xmlns:a16="http://schemas.microsoft.com/office/drawing/2014/main" id="{F7626A65-00C0-9D6D-8959-8BA77A20F5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83536" y="2303466"/>
            <a:ext cx="8712987" cy="3914957"/>
          </a:xfrm>
          <a:prstGeom prst="rect">
            <a:avLst/>
          </a:prstGeom>
        </p:spPr>
      </p:pic>
      <p:sp>
        <p:nvSpPr>
          <p:cNvPr id="19" name="TextBox 18">
            <a:extLst>
              <a:ext uri="{FF2B5EF4-FFF2-40B4-BE49-F238E27FC236}">
                <a16:creationId xmlns:a16="http://schemas.microsoft.com/office/drawing/2014/main" id="{2651359F-3DB1-14CB-6BB5-4E34C10CFC80}"/>
              </a:ext>
            </a:extLst>
          </p:cNvPr>
          <p:cNvSpPr txBox="1"/>
          <p:nvPr/>
        </p:nvSpPr>
        <p:spPr>
          <a:xfrm>
            <a:off x="-37224" y="429196"/>
            <a:ext cx="9359901" cy="584775"/>
          </a:xfrm>
          <a:prstGeom prst="rect">
            <a:avLst/>
          </a:prstGeom>
          <a:noFill/>
        </p:spPr>
        <p:txBody>
          <a:bodyPr wrap="square" rtlCol="0">
            <a:spAutoFit/>
          </a:bodyPr>
          <a:lstStyle/>
          <a:p>
            <a:pPr algn="r"/>
            <a:r>
              <a:rPr lang="en-US" sz="3200" b="1" dirty="0">
                <a:solidFill>
                  <a:schemeClr val="bg1"/>
                </a:solidFill>
              </a:rPr>
              <a:t>BRIEF HISTORY OF AREA DEVELOPMENT DISTRICTS</a:t>
            </a:r>
          </a:p>
        </p:txBody>
      </p:sp>
    </p:spTree>
    <p:extLst>
      <p:ext uri="{BB962C8B-B14F-4D97-AF65-F5344CB8AC3E}">
        <p14:creationId xmlns:p14="http://schemas.microsoft.com/office/powerpoint/2010/main" val="82522776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B0F0">
            <a:alpha val="46000"/>
          </a:srgbClr>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5EEF777-68B2-2D31-786F-7EE482A557E6}"/>
              </a:ext>
            </a:extLst>
          </p:cNvPr>
          <p:cNvSpPr/>
          <p:nvPr/>
        </p:nvSpPr>
        <p:spPr>
          <a:xfrm rot="16200000">
            <a:off x="-4640390" y="-1724860"/>
            <a:ext cx="430548" cy="10829427"/>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85DF20E7-5048-D0CE-5FA9-5121348382D8}"/>
              </a:ext>
            </a:extLst>
          </p:cNvPr>
          <p:cNvSpPr/>
          <p:nvPr/>
        </p:nvSpPr>
        <p:spPr>
          <a:xfrm rot="19840877">
            <a:off x="11336451" y="-940402"/>
            <a:ext cx="430548" cy="7697616"/>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8D3ECADA-3F96-C724-B5F6-66126D6D3EE2}"/>
              </a:ext>
            </a:extLst>
          </p:cNvPr>
          <p:cNvSpPr/>
          <p:nvPr/>
        </p:nvSpPr>
        <p:spPr>
          <a:xfrm rot="16200000">
            <a:off x="-4837283" y="-3309901"/>
            <a:ext cx="1041986" cy="106117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FDAD96B-212F-9738-A633-D47EA983D0DE}"/>
              </a:ext>
            </a:extLst>
          </p:cNvPr>
          <p:cNvSpPr/>
          <p:nvPr/>
        </p:nvSpPr>
        <p:spPr>
          <a:xfrm rot="19840877">
            <a:off x="12485446" y="-2062623"/>
            <a:ext cx="172272" cy="10707813"/>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7AECF4B6-DD60-0B58-5EF0-ED7754D6B307}"/>
              </a:ext>
            </a:extLst>
          </p:cNvPr>
          <p:cNvSpPr/>
          <p:nvPr/>
        </p:nvSpPr>
        <p:spPr>
          <a:xfrm rot="16200000">
            <a:off x="-4368712" y="-1976246"/>
            <a:ext cx="802761" cy="991386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76B47959-D7A2-AF42-F801-F52C938A49DB}"/>
              </a:ext>
            </a:extLst>
          </p:cNvPr>
          <p:cNvSpPr/>
          <p:nvPr/>
        </p:nvSpPr>
        <p:spPr>
          <a:xfrm rot="5400000">
            <a:off x="1057919" y="-7178892"/>
            <a:ext cx="1041987" cy="15800953"/>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BB5B2EA-FEC4-3781-FF80-65058F240B1C}"/>
              </a:ext>
            </a:extLst>
          </p:cNvPr>
          <p:cNvSpPr/>
          <p:nvPr/>
        </p:nvSpPr>
        <p:spPr>
          <a:xfrm rot="5400000">
            <a:off x="-4983379" y="-511486"/>
            <a:ext cx="557096" cy="11388859"/>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8081F48-EC74-2923-72F1-E0D239962FB2}"/>
              </a:ext>
            </a:extLst>
          </p:cNvPr>
          <p:cNvSpPr/>
          <p:nvPr/>
        </p:nvSpPr>
        <p:spPr>
          <a:xfrm rot="5400000">
            <a:off x="4168914" y="-911875"/>
            <a:ext cx="5169112" cy="99138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BC2DDB0-AA26-12C3-0DB5-C20039C2A5D2}"/>
              </a:ext>
            </a:extLst>
          </p:cNvPr>
          <p:cNvSpPr/>
          <p:nvPr/>
        </p:nvSpPr>
        <p:spPr>
          <a:xfrm rot="9340033">
            <a:off x="12590021" y="-1273766"/>
            <a:ext cx="416864" cy="790879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D518046-1904-04FF-8DB9-99ECE76179F9}"/>
              </a:ext>
            </a:extLst>
          </p:cNvPr>
          <p:cNvSpPr/>
          <p:nvPr/>
        </p:nvSpPr>
        <p:spPr>
          <a:xfrm rot="5400000">
            <a:off x="-4603444" y="-824183"/>
            <a:ext cx="771443" cy="10414641"/>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91C9A48-90D7-F564-E3C4-FC860F8ED2C0}"/>
              </a:ext>
            </a:extLst>
          </p:cNvPr>
          <p:cNvSpPr/>
          <p:nvPr/>
        </p:nvSpPr>
        <p:spPr>
          <a:xfrm rot="16200000">
            <a:off x="-4731606" y="124990"/>
            <a:ext cx="249165" cy="111932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2CC69877-8207-C00F-1575-F55C7D4529B7}"/>
              </a:ext>
            </a:extLst>
          </p:cNvPr>
          <p:cNvSpPr txBox="1"/>
          <p:nvPr/>
        </p:nvSpPr>
        <p:spPr>
          <a:xfrm>
            <a:off x="2260600" y="1651000"/>
            <a:ext cx="9016999" cy="923330"/>
          </a:xfrm>
          <a:prstGeom prst="rect">
            <a:avLst/>
          </a:prstGeom>
          <a:noFill/>
        </p:spPr>
        <p:txBody>
          <a:bodyPr wrap="square" rtlCol="0">
            <a:spAutoFit/>
          </a:bodyPr>
          <a:lstStyle/>
          <a:p>
            <a:r>
              <a:rPr lang="en-US" sz="5400" dirty="0">
                <a:latin typeface="Arial Black" panose="020B0A04020102020204" pitchFamily="34" charset="0"/>
              </a:rPr>
              <a:t>REGIONAL PLANNING</a:t>
            </a:r>
          </a:p>
        </p:txBody>
      </p:sp>
      <p:sp>
        <p:nvSpPr>
          <p:cNvPr id="15" name="TextBox 14">
            <a:extLst>
              <a:ext uri="{FF2B5EF4-FFF2-40B4-BE49-F238E27FC236}">
                <a16:creationId xmlns:a16="http://schemas.microsoft.com/office/drawing/2014/main" id="{DD093D12-E8B6-4BF7-329E-5F44B233C765}"/>
              </a:ext>
            </a:extLst>
          </p:cNvPr>
          <p:cNvSpPr txBox="1"/>
          <p:nvPr/>
        </p:nvSpPr>
        <p:spPr>
          <a:xfrm>
            <a:off x="-37224" y="429196"/>
            <a:ext cx="9359901" cy="584775"/>
          </a:xfrm>
          <a:prstGeom prst="rect">
            <a:avLst/>
          </a:prstGeom>
          <a:noFill/>
        </p:spPr>
        <p:txBody>
          <a:bodyPr wrap="square" rtlCol="0">
            <a:spAutoFit/>
          </a:bodyPr>
          <a:lstStyle/>
          <a:p>
            <a:pPr algn="r"/>
            <a:r>
              <a:rPr lang="en-US" sz="3200" b="1" dirty="0">
                <a:solidFill>
                  <a:schemeClr val="bg1"/>
                </a:solidFill>
              </a:rPr>
              <a:t>BRIEF HISTORY OF AREA DEVELOPMENT DISTRICTS</a:t>
            </a:r>
          </a:p>
        </p:txBody>
      </p:sp>
    </p:spTree>
    <p:extLst>
      <p:ext uri="{BB962C8B-B14F-4D97-AF65-F5344CB8AC3E}">
        <p14:creationId xmlns:p14="http://schemas.microsoft.com/office/powerpoint/2010/main" val="243511216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B0F0">
            <a:alpha val="46000"/>
          </a:srgbClr>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5EEF777-68B2-2D31-786F-7EE482A557E6}"/>
              </a:ext>
            </a:extLst>
          </p:cNvPr>
          <p:cNvSpPr/>
          <p:nvPr/>
        </p:nvSpPr>
        <p:spPr>
          <a:xfrm rot="16200000">
            <a:off x="-4640390" y="-1724860"/>
            <a:ext cx="430548" cy="10829427"/>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85DF20E7-5048-D0CE-5FA9-5121348382D8}"/>
              </a:ext>
            </a:extLst>
          </p:cNvPr>
          <p:cNvSpPr/>
          <p:nvPr/>
        </p:nvSpPr>
        <p:spPr>
          <a:xfrm rot="19840877">
            <a:off x="11336451" y="-940402"/>
            <a:ext cx="430548" cy="7697616"/>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8D3ECADA-3F96-C724-B5F6-66126D6D3EE2}"/>
              </a:ext>
            </a:extLst>
          </p:cNvPr>
          <p:cNvSpPr/>
          <p:nvPr/>
        </p:nvSpPr>
        <p:spPr>
          <a:xfrm rot="16200000">
            <a:off x="-4837283" y="-3309901"/>
            <a:ext cx="1041986" cy="106117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FDAD96B-212F-9738-A633-D47EA983D0DE}"/>
              </a:ext>
            </a:extLst>
          </p:cNvPr>
          <p:cNvSpPr/>
          <p:nvPr/>
        </p:nvSpPr>
        <p:spPr>
          <a:xfrm rot="19840877">
            <a:off x="12485446" y="-2062623"/>
            <a:ext cx="172272" cy="10707813"/>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7AECF4B6-DD60-0B58-5EF0-ED7754D6B307}"/>
              </a:ext>
            </a:extLst>
          </p:cNvPr>
          <p:cNvSpPr/>
          <p:nvPr/>
        </p:nvSpPr>
        <p:spPr>
          <a:xfrm rot="16200000">
            <a:off x="-4368712" y="-1976246"/>
            <a:ext cx="802761" cy="991386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76B47959-D7A2-AF42-F801-F52C938A49DB}"/>
              </a:ext>
            </a:extLst>
          </p:cNvPr>
          <p:cNvSpPr/>
          <p:nvPr/>
        </p:nvSpPr>
        <p:spPr>
          <a:xfrm rot="5400000">
            <a:off x="1057919" y="-7178892"/>
            <a:ext cx="1041987" cy="15800953"/>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BB5B2EA-FEC4-3781-FF80-65058F240B1C}"/>
              </a:ext>
            </a:extLst>
          </p:cNvPr>
          <p:cNvSpPr/>
          <p:nvPr/>
        </p:nvSpPr>
        <p:spPr>
          <a:xfrm rot="5400000">
            <a:off x="-4983379" y="-511486"/>
            <a:ext cx="557096" cy="11388859"/>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8081F48-EC74-2923-72F1-E0D239962FB2}"/>
              </a:ext>
            </a:extLst>
          </p:cNvPr>
          <p:cNvSpPr/>
          <p:nvPr/>
        </p:nvSpPr>
        <p:spPr>
          <a:xfrm rot="5400000">
            <a:off x="4168914" y="-911875"/>
            <a:ext cx="5169112" cy="99138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BC2DDB0-AA26-12C3-0DB5-C20039C2A5D2}"/>
              </a:ext>
            </a:extLst>
          </p:cNvPr>
          <p:cNvSpPr/>
          <p:nvPr/>
        </p:nvSpPr>
        <p:spPr>
          <a:xfrm rot="9340033">
            <a:off x="12590021" y="-1273766"/>
            <a:ext cx="416864" cy="790879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D518046-1904-04FF-8DB9-99ECE76179F9}"/>
              </a:ext>
            </a:extLst>
          </p:cNvPr>
          <p:cNvSpPr/>
          <p:nvPr/>
        </p:nvSpPr>
        <p:spPr>
          <a:xfrm rot="5400000">
            <a:off x="-4603444" y="-824183"/>
            <a:ext cx="771443" cy="10414641"/>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91C9A48-90D7-F564-E3C4-FC860F8ED2C0}"/>
              </a:ext>
            </a:extLst>
          </p:cNvPr>
          <p:cNvSpPr/>
          <p:nvPr/>
        </p:nvSpPr>
        <p:spPr>
          <a:xfrm rot="16200000">
            <a:off x="-4731606" y="124990"/>
            <a:ext cx="249165" cy="111932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2CC69877-8207-C00F-1575-F55C7D4529B7}"/>
              </a:ext>
            </a:extLst>
          </p:cNvPr>
          <p:cNvSpPr txBox="1"/>
          <p:nvPr/>
        </p:nvSpPr>
        <p:spPr>
          <a:xfrm>
            <a:off x="2260600" y="1651000"/>
            <a:ext cx="9016999" cy="923330"/>
          </a:xfrm>
          <a:prstGeom prst="rect">
            <a:avLst/>
          </a:prstGeom>
          <a:noFill/>
        </p:spPr>
        <p:txBody>
          <a:bodyPr wrap="square" rtlCol="0">
            <a:spAutoFit/>
          </a:bodyPr>
          <a:lstStyle/>
          <a:p>
            <a:r>
              <a:rPr lang="en-US" sz="5400" dirty="0">
                <a:latin typeface="Arial Black" panose="020B0A04020102020204" pitchFamily="34" charset="0"/>
              </a:rPr>
              <a:t>REGIONAL PLANNING</a:t>
            </a:r>
          </a:p>
        </p:txBody>
      </p:sp>
      <p:sp>
        <p:nvSpPr>
          <p:cNvPr id="15" name="TextBox 14">
            <a:extLst>
              <a:ext uri="{FF2B5EF4-FFF2-40B4-BE49-F238E27FC236}">
                <a16:creationId xmlns:a16="http://schemas.microsoft.com/office/drawing/2014/main" id="{DD093D12-E8B6-4BF7-329E-5F44B233C765}"/>
              </a:ext>
            </a:extLst>
          </p:cNvPr>
          <p:cNvSpPr txBox="1"/>
          <p:nvPr/>
        </p:nvSpPr>
        <p:spPr>
          <a:xfrm>
            <a:off x="-37224" y="429196"/>
            <a:ext cx="9359901" cy="584775"/>
          </a:xfrm>
          <a:prstGeom prst="rect">
            <a:avLst/>
          </a:prstGeom>
          <a:noFill/>
        </p:spPr>
        <p:txBody>
          <a:bodyPr wrap="square" rtlCol="0">
            <a:spAutoFit/>
          </a:bodyPr>
          <a:lstStyle/>
          <a:p>
            <a:pPr algn="r"/>
            <a:r>
              <a:rPr lang="en-US" sz="3200" b="1" dirty="0">
                <a:solidFill>
                  <a:schemeClr val="bg1"/>
                </a:solidFill>
              </a:rPr>
              <a:t>BRIEF HISTORY OF AREA DEVELOPMENT DISTRICTS</a:t>
            </a:r>
          </a:p>
        </p:txBody>
      </p:sp>
      <p:pic>
        <p:nvPicPr>
          <p:cNvPr id="16" name="Graphic 15" descr="Meeting with solid fill">
            <a:extLst>
              <a:ext uri="{FF2B5EF4-FFF2-40B4-BE49-F238E27FC236}">
                <a16:creationId xmlns:a16="http://schemas.microsoft.com/office/drawing/2014/main" id="{46B71E9A-D3D8-6FF6-31B6-7F13964C8DC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5059003" y="2112665"/>
            <a:ext cx="3426724" cy="3426724"/>
          </a:xfrm>
          <a:prstGeom prst="rect">
            <a:avLst/>
          </a:prstGeom>
        </p:spPr>
      </p:pic>
      <p:sp>
        <p:nvSpPr>
          <p:cNvPr id="17" name="TextBox 16">
            <a:extLst>
              <a:ext uri="{FF2B5EF4-FFF2-40B4-BE49-F238E27FC236}">
                <a16:creationId xmlns:a16="http://schemas.microsoft.com/office/drawing/2014/main" id="{C7BBDC86-42F6-4D92-7AB6-E2B8B7C7EC05}"/>
              </a:ext>
            </a:extLst>
          </p:cNvPr>
          <p:cNvSpPr txBox="1"/>
          <p:nvPr/>
        </p:nvSpPr>
        <p:spPr>
          <a:xfrm>
            <a:off x="2431530" y="5077724"/>
            <a:ext cx="9016999" cy="923330"/>
          </a:xfrm>
          <a:prstGeom prst="rect">
            <a:avLst/>
          </a:prstGeom>
          <a:noFill/>
        </p:spPr>
        <p:txBody>
          <a:bodyPr wrap="square" rtlCol="0">
            <a:spAutoFit/>
          </a:bodyPr>
          <a:lstStyle/>
          <a:p>
            <a:r>
              <a:rPr lang="en-US" sz="5400" dirty="0">
                <a:latin typeface="Arial Black" panose="020B0A04020102020204" pitchFamily="34" charset="0"/>
              </a:rPr>
              <a:t>REGIONAL GUIDANCE</a:t>
            </a:r>
          </a:p>
        </p:txBody>
      </p:sp>
    </p:spTree>
    <p:extLst>
      <p:ext uri="{BB962C8B-B14F-4D97-AF65-F5344CB8AC3E}">
        <p14:creationId xmlns:p14="http://schemas.microsoft.com/office/powerpoint/2010/main" val="230902747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B0F0">
            <a:alpha val="46000"/>
          </a:srgbClr>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5EEF777-68B2-2D31-786F-7EE482A557E6}"/>
              </a:ext>
            </a:extLst>
          </p:cNvPr>
          <p:cNvSpPr/>
          <p:nvPr/>
        </p:nvSpPr>
        <p:spPr>
          <a:xfrm rot="16200000">
            <a:off x="-4640390" y="-1724860"/>
            <a:ext cx="430548" cy="10829427"/>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85DF20E7-5048-D0CE-5FA9-5121348382D8}"/>
              </a:ext>
            </a:extLst>
          </p:cNvPr>
          <p:cNvSpPr/>
          <p:nvPr/>
        </p:nvSpPr>
        <p:spPr>
          <a:xfrm rot="19840877">
            <a:off x="11336451" y="-940402"/>
            <a:ext cx="430548" cy="7697616"/>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8D3ECADA-3F96-C724-B5F6-66126D6D3EE2}"/>
              </a:ext>
            </a:extLst>
          </p:cNvPr>
          <p:cNvSpPr/>
          <p:nvPr/>
        </p:nvSpPr>
        <p:spPr>
          <a:xfrm rot="16200000">
            <a:off x="-4837283" y="-3309901"/>
            <a:ext cx="1041986" cy="106117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FDAD96B-212F-9738-A633-D47EA983D0DE}"/>
              </a:ext>
            </a:extLst>
          </p:cNvPr>
          <p:cNvSpPr/>
          <p:nvPr/>
        </p:nvSpPr>
        <p:spPr>
          <a:xfrm rot="19840877">
            <a:off x="12485446" y="-2062623"/>
            <a:ext cx="172272" cy="10707813"/>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7AECF4B6-DD60-0B58-5EF0-ED7754D6B307}"/>
              </a:ext>
            </a:extLst>
          </p:cNvPr>
          <p:cNvSpPr/>
          <p:nvPr/>
        </p:nvSpPr>
        <p:spPr>
          <a:xfrm rot="16200000">
            <a:off x="-4368712" y="-1976246"/>
            <a:ext cx="802761" cy="991386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76B47959-D7A2-AF42-F801-F52C938A49DB}"/>
              </a:ext>
            </a:extLst>
          </p:cNvPr>
          <p:cNvSpPr/>
          <p:nvPr/>
        </p:nvSpPr>
        <p:spPr>
          <a:xfrm rot="5400000">
            <a:off x="1057919" y="-7178892"/>
            <a:ext cx="1041987" cy="15800953"/>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BB5B2EA-FEC4-3781-FF80-65058F240B1C}"/>
              </a:ext>
            </a:extLst>
          </p:cNvPr>
          <p:cNvSpPr/>
          <p:nvPr/>
        </p:nvSpPr>
        <p:spPr>
          <a:xfrm rot="5400000">
            <a:off x="-4983379" y="-511486"/>
            <a:ext cx="557096" cy="11388859"/>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8081F48-EC74-2923-72F1-E0D239962FB2}"/>
              </a:ext>
            </a:extLst>
          </p:cNvPr>
          <p:cNvSpPr/>
          <p:nvPr/>
        </p:nvSpPr>
        <p:spPr>
          <a:xfrm rot="5400000">
            <a:off x="4168914" y="-911875"/>
            <a:ext cx="5169112" cy="99138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BC2DDB0-AA26-12C3-0DB5-C20039C2A5D2}"/>
              </a:ext>
            </a:extLst>
          </p:cNvPr>
          <p:cNvSpPr/>
          <p:nvPr/>
        </p:nvSpPr>
        <p:spPr>
          <a:xfrm rot="9340033">
            <a:off x="12590021" y="-1273766"/>
            <a:ext cx="416864" cy="790879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D518046-1904-04FF-8DB9-99ECE76179F9}"/>
              </a:ext>
            </a:extLst>
          </p:cNvPr>
          <p:cNvSpPr/>
          <p:nvPr/>
        </p:nvSpPr>
        <p:spPr>
          <a:xfrm rot="5400000">
            <a:off x="-4603444" y="-824183"/>
            <a:ext cx="771443" cy="10414641"/>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91C9A48-90D7-F564-E3C4-FC860F8ED2C0}"/>
              </a:ext>
            </a:extLst>
          </p:cNvPr>
          <p:cNvSpPr/>
          <p:nvPr/>
        </p:nvSpPr>
        <p:spPr>
          <a:xfrm rot="16200000">
            <a:off x="-4731606" y="124990"/>
            <a:ext cx="249165" cy="111932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2CC69877-8207-C00F-1575-F55C7D4529B7}"/>
              </a:ext>
            </a:extLst>
          </p:cNvPr>
          <p:cNvSpPr txBox="1"/>
          <p:nvPr/>
        </p:nvSpPr>
        <p:spPr>
          <a:xfrm>
            <a:off x="2260600" y="1651000"/>
            <a:ext cx="9016999" cy="923330"/>
          </a:xfrm>
          <a:prstGeom prst="rect">
            <a:avLst/>
          </a:prstGeom>
          <a:noFill/>
        </p:spPr>
        <p:txBody>
          <a:bodyPr wrap="square" rtlCol="0">
            <a:spAutoFit/>
          </a:bodyPr>
          <a:lstStyle/>
          <a:p>
            <a:r>
              <a:rPr lang="en-US" sz="5400" dirty="0">
                <a:latin typeface="Arial Black" panose="020B0A04020102020204" pitchFamily="34" charset="0"/>
              </a:rPr>
              <a:t>BOARD OF DIRECTORS</a:t>
            </a:r>
          </a:p>
        </p:txBody>
      </p:sp>
      <p:sp>
        <p:nvSpPr>
          <p:cNvPr id="15" name="TextBox 14">
            <a:extLst>
              <a:ext uri="{FF2B5EF4-FFF2-40B4-BE49-F238E27FC236}">
                <a16:creationId xmlns:a16="http://schemas.microsoft.com/office/drawing/2014/main" id="{DD093D12-E8B6-4BF7-329E-5F44B233C765}"/>
              </a:ext>
            </a:extLst>
          </p:cNvPr>
          <p:cNvSpPr txBox="1"/>
          <p:nvPr/>
        </p:nvSpPr>
        <p:spPr>
          <a:xfrm>
            <a:off x="-37224" y="429196"/>
            <a:ext cx="9359901" cy="584775"/>
          </a:xfrm>
          <a:prstGeom prst="rect">
            <a:avLst/>
          </a:prstGeom>
          <a:noFill/>
        </p:spPr>
        <p:txBody>
          <a:bodyPr wrap="square" rtlCol="0">
            <a:spAutoFit/>
          </a:bodyPr>
          <a:lstStyle/>
          <a:p>
            <a:pPr algn="r"/>
            <a:r>
              <a:rPr lang="en-US" sz="3200" b="1" dirty="0">
                <a:solidFill>
                  <a:schemeClr val="bg1"/>
                </a:solidFill>
              </a:rPr>
              <a:t>BRIEF HISTORY OF AREA DEVELOPMENT DISTRICTS</a:t>
            </a:r>
          </a:p>
        </p:txBody>
      </p:sp>
      <p:pic>
        <p:nvPicPr>
          <p:cNvPr id="16" name="Graphic 15" descr="Meeting with solid fill">
            <a:extLst>
              <a:ext uri="{FF2B5EF4-FFF2-40B4-BE49-F238E27FC236}">
                <a16:creationId xmlns:a16="http://schemas.microsoft.com/office/drawing/2014/main" id="{46B71E9A-D3D8-6FF6-31B6-7F13964C8DC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6853041" y="2207513"/>
            <a:ext cx="4870937" cy="4870937"/>
          </a:xfrm>
          <a:prstGeom prst="rect">
            <a:avLst/>
          </a:prstGeom>
        </p:spPr>
      </p:pic>
      <p:sp>
        <p:nvSpPr>
          <p:cNvPr id="17" name="TextBox 16">
            <a:extLst>
              <a:ext uri="{FF2B5EF4-FFF2-40B4-BE49-F238E27FC236}">
                <a16:creationId xmlns:a16="http://schemas.microsoft.com/office/drawing/2014/main" id="{C7BBDC86-42F6-4D92-7AB6-E2B8B7C7EC05}"/>
              </a:ext>
            </a:extLst>
          </p:cNvPr>
          <p:cNvSpPr txBox="1"/>
          <p:nvPr/>
        </p:nvSpPr>
        <p:spPr>
          <a:xfrm>
            <a:off x="2837608" y="2727222"/>
            <a:ext cx="4168530" cy="2862322"/>
          </a:xfrm>
          <a:prstGeom prst="rect">
            <a:avLst/>
          </a:prstGeom>
          <a:noFill/>
        </p:spPr>
        <p:txBody>
          <a:bodyPr wrap="square" rtlCol="0">
            <a:spAutoFit/>
          </a:bodyPr>
          <a:lstStyle/>
          <a:p>
            <a:r>
              <a:rPr lang="en-US" sz="4500" dirty="0">
                <a:latin typeface="Arial Black" panose="020B0A04020102020204" pitchFamily="34" charset="0"/>
              </a:rPr>
              <a:t>JUDGES</a:t>
            </a:r>
          </a:p>
          <a:p>
            <a:r>
              <a:rPr lang="en-US" sz="4500" dirty="0">
                <a:latin typeface="Arial Black" panose="020B0A04020102020204" pitchFamily="34" charset="0"/>
              </a:rPr>
              <a:t>MAYORS</a:t>
            </a:r>
          </a:p>
          <a:p>
            <a:r>
              <a:rPr lang="en-US" sz="4500" dirty="0">
                <a:latin typeface="Arial Black" panose="020B0A04020102020204" pitchFamily="34" charset="0"/>
              </a:rPr>
              <a:t>CITIZENS</a:t>
            </a:r>
          </a:p>
          <a:p>
            <a:r>
              <a:rPr lang="en-US" sz="4500" dirty="0">
                <a:latin typeface="Arial Black" panose="020B0A04020102020204" pitchFamily="34" charset="0"/>
              </a:rPr>
              <a:t>ADVISORS</a:t>
            </a:r>
          </a:p>
        </p:txBody>
      </p:sp>
    </p:spTree>
    <p:extLst>
      <p:ext uri="{BB962C8B-B14F-4D97-AF65-F5344CB8AC3E}">
        <p14:creationId xmlns:p14="http://schemas.microsoft.com/office/powerpoint/2010/main" val="123604956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B0F0">
            <a:alpha val="46000"/>
          </a:srgbClr>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5EEF777-68B2-2D31-786F-7EE482A557E6}"/>
              </a:ext>
            </a:extLst>
          </p:cNvPr>
          <p:cNvSpPr/>
          <p:nvPr/>
        </p:nvSpPr>
        <p:spPr>
          <a:xfrm rot="16200000">
            <a:off x="-4640390" y="-1724860"/>
            <a:ext cx="430548" cy="10829427"/>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85DF20E7-5048-D0CE-5FA9-5121348382D8}"/>
              </a:ext>
            </a:extLst>
          </p:cNvPr>
          <p:cNvSpPr/>
          <p:nvPr/>
        </p:nvSpPr>
        <p:spPr>
          <a:xfrm rot="19840877">
            <a:off x="11336451" y="-940402"/>
            <a:ext cx="430548" cy="7697616"/>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8D3ECADA-3F96-C724-B5F6-66126D6D3EE2}"/>
              </a:ext>
            </a:extLst>
          </p:cNvPr>
          <p:cNvSpPr/>
          <p:nvPr/>
        </p:nvSpPr>
        <p:spPr>
          <a:xfrm rot="16200000">
            <a:off x="-4837283" y="-3309901"/>
            <a:ext cx="1041986" cy="106117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FDAD96B-212F-9738-A633-D47EA983D0DE}"/>
              </a:ext>
            </a:extLst>
          </p:cNvPr>
          <p:cNvSpPr/>
          <p:nvPr/>
        </p:nvSpPr>
        <p:spPr>
          <a:xfrm rot="19840877">
            <a:off x="12485446" y="-2062623"/>
            <a:ext cx="172272" cy="10707813"/>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7AECF4B6-DD60-0B58-5EF0-ED7754D6B307}"/>
              </a:ext>
            </a:extLst>
          </p:cNvPr>
          <p:cNvSpPr/>
          <p:nvPr/>
        </p:nvSpPr>
        <p:spPr>
          <a:xfrm rot="16200000">
            <a:off x="-4368712" y="-1976246"/>
            <a:ext cx="802761" cy="991386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76B47959-D7A2-AF42-F801-F52C938A49DB}"/>
              </a:ext>
            </a:extLst>
          </p:cNvPr>
          <p:cNvSpPr/>
          <p:nvPr/>
        </p:nvSpPr>
        <p:spPr>
          <a:xfrm rot="5400000">
            <a:off x="1057919" y="-7178892"/>
            <a:ext cx="1041987" cy="15800953"/>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BB5B2EA-FEC4-3781-FF80-65058F240B1C}"/>
              </a:ext>
            </a:extLst>
          </p:cNvPr>
          <p:cNvSpPr/>
          <p:nvPr/>
        </p:nvSpPr>
        <p:spPr>
          <a:xfrm rot="5400000">
            <a:off x="-4983379" y="-511486"/>
            <a:ext cx="557096" cy="11388859"/>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8081F48-EC74-2923-72F1-E0D239962FB2}"/>
              </a:ext>
            </a:extLst>
          </p:cNvPr>
          <p:cNvSpPr/>
          <p:nvPr/>
        </p:nvSpPr>
        <p:spPr>
          <a:xfrm rot="5400000">
            <a:off x="4168914" y="-911875"/>
            <a:ext cx="5169112" cy="99138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BC2DDB0-AA26-12C3-0DB5-C20039C2A5D2}"/>
              </a:ext>
            </a:extLst>
          </p:cNvPr>
          <p:cNvSpPr/>
          <p:nvPr/>
        </p:nvSpPr>
        <p:spPr>
          <a:xfrm rot="9340033">
            <a:off x="12590021" y="-1273766"/>
            <a:ext cx="416864" cy="790879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D518046-1904-04FF-8DB9-99ECE76179F9}"/>
              </a:ext>
            </a:extLst>
          </p:cNvPr>
          <p:cNvSpPr/>
          <p:nvPr/>
        </p:nvSpPr>
        <p:spPr>
          <a:xfrm rot="5400000">
            <a:off x="-4603444" y="-824183"/>
            <a:ext cx="771443" cy="10414641"/>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91C9A48-90D7-F564-E3C4-FC860F8ED2C0}"/>
              </a:ext>
            </a:extLst>
          </p:cNvPr>
          <p:cNvSpPr/>
          <p:nvPr/>
        </p:nvSpPr>
        <p:spPr>
          <a:xfrm rot="16200000">
            <a:off x="-4731606" y="124990"/>
            <a:ext cx="249165" cy="111932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2CC69877-8207-C00F-1575-F55C7D4529B7}"/>
              </a:ext>
            </a:extLst>
          </p:cNvPr>
          <p:cNvSpPr txBox="1"/>
          <p:nvPr/>
        </p:nvSpPr>
        <p:spPr>
          <a:xfrm>
            <a:off x="2260600" y="1651000"/>
            <a:ext cx="9016999" cy="923330"/>
          </a:xfrm>
          <a:prstGeom prst="rect">
            <a:avLst/>
          </a:prstGeom>
          <a:noFill/>
        </p:spPr>
        <p:txBody>
          <a:bodyPr wrap="square" rtlCol="0">
            <a:spAutoFit/>
          </a:bodyPr>
          <a:lstStyle/>
          <a:p>
            <a:r>
              <a:rPr lang="en-US" sz="5400" dirty="0">
                <a:latin typeface="Arial Black" panose="020B0A04020102020204" pitchFamily="34" charset="0"/>
              </a:rPr>
              <a:t>BOARD OF DIRECTORS</a:t>
            </a:r>
          </a:p>
        </p:txBody>
      </p:sp>
      <p:sp>
        <p:nvSpPr>
          <p:cNvPr id="15" name="TextBox 14">
            <a:extLst>
              <a:ext uri="{FF2B5EF4-FFF2-40B4-BE49-F238E27FC236}">
                <a16:creationId xmlns:a16="http://schemas.microsoft.com/office/drawing/2014/main" id="{DD093D12-E8B6-4BF7-329E-5F44B233C765}"/>
              </a:ext>
            </a:extLst>
          </p:cNvPr>
          <p:cNvSpPr txBox="1"/>
          <p:nvPr/>
        </p:nvSpPr>
        <p:spPr>
          <a:xfrm>
            <a:off x="-37224" y="429196"/>
            <a:ext cx="9359901" cy="584775"/>
          </a:xfrm>
          <a:prstGeom prst="rect">
            <a:avLst/>
          </a:prstGeom>
          <a:noFill/>
        </p:spPr>
        <p:txBody>
          <a:bodyPr wrap="square" rtlCol="0">
            <a:spAutoFit/>
          </a:bodyPr>
          <a:lstStyle/>
          <a:p>
            <a:pPr algn="r"/>
            <a:r>
              <a:rPr lang="en-US" sz="3200" b="1" dirty="0">
                <a:solidFill>
                  <a:schemeClr val="bg1"/>
                </a:solidFill>
              </a:rPr>
              <a:t>BRIEF HISTORY OF AREA DEVELOPMENT DISTRICTS</a:t>
            </a:r>
          </a:p>
        </p:txBody>
      </p:sp>
      <p:pic>
        <p:nvPicPr>
          <p:cNvPr id="16" name="Graphic 15" descr="Meeting with solid fill">
            <a:extLst>
              <a:ext uri="{FF2B5EF4-FFF2-40B4-BE49-F238E27FC236}">
                <a16:creationId xmlns:a16="http://schemas.microsoft.com/office/drawing/2014/main" id="{46B71E9A-D3D8-6FF6-31B6-7F13964C8DC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6853041" y="2207513"/>
            <a:ext cx="4870937" cy="4870937"/>
          </a:xfrm>
          <a:prstGeom prst="rect">
            <a:avLst/>
          </a:prstGeom>
        </p:spPr>
      </p:pic>
      <p:sp>
        <p:nvSpPr>
          <p:cNvPr id="17" name="TextBox 16">
            <a:extLst>
              <a:ext uri="{FF2B5EF4-FFF2-40B4-BE49-F238E27FC236}">
                <a16:creationId xmlns:a16="http://schemas.microsoft.com/office/drawing/2014/main" id="{C7BBDC86-42F6-4D92-7AB6-E2B8B7C7EC05}"/>
              </a:ext>
            </a:extLst>
          </p:cNvPr>
          <p:cNvSpPr txBox="1"/>
          <p:nvPr/>
        </p:nvSpPr>
        <p:spPr>
          <a:xfrm>
            <a:off x="2781266" y="2734570"/>
            <a:ext cx="4597235" cy="2862322"/>
          </a:xfrm>
          <a:prstGeom prst="rect">
            <a:avLst/>
          </a:prstGeom>
          <a:noFill/>
        </p:spPr>
        <p:txBody>
          <a:bodyPr wrap="square" rtlCol="0">
            <a:spAutoFit/>
          </a:bodyPr>
          <a:lstStyle/>
          <a:p>
            <a:r>
              <a:rPr lang="en-US" sz="4500" dirty="0">
                <a:latin typeface="Arial Black" panose="020B0A04020102020204" pitchFamily="34" charset="0"/>
              </a:rPr>
              <a:t>BUDGETS</a:t>
            </a:r>
          </a:p>
          <a:p>
            <a:r>
              <a:rPr lang="en-US" sz="4500" dirty="0">
                <a:latin typeface="Arial Black" panose="020B0A04020102020204" pitchFamily="34" charset="0"/>
              </a:rPr>
              <a:t>POLICIES</a:t>
            </a:r>
          </a:p>
          <a:p>
            <a:r>
              <a:rPr lang="en-US" sz="4500" dirty="0">
                <a:latin typeface="Arial Black" panose="020B0A04020102020204" pitchFamily="34" charset="0"/>
              </a:rPr>
              <a:t>COMMITTEES</a:t>
            </a:r>
          </a:p>
          <a:p>
            <a:r>
              <a:rPr lang="en-US" sz="4500" dirty="0">
                <a:latin typeface="Arial Black" panose="020B0A04020102020204" pitchFamily="34" charset="0"/>
              </a:rPr>
              <a:t>OVERSIGHT</a:t>
            </a:r>
          </a:p>
        </p:txBody>
      </p:sp>
    </p:spTree>
    <p:extLst>
      <p:ext uri="{BB962C8B-B14F-4D97-AF65-F5344CB8AC3E}">
        <p14:creationId xmlns:p14="http://schemas.microsoft.com/office/powerpoint/2010/main" val="339206429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B0F0">
            <a:alpha val="46000"/>
          </a:srgbClr>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5EEF777-68B2-2D31-786F-7EE482A557E6}"/>
              </a:ext>
            </a:extLst>
          </p:cNvPr>
          <p:cNvSpPr/>
          <p:nvPr/>
        </p:nvSpPr>
        <p:spPr>
          <a:xfrm rot="16200000">
            <a:off x="-4640390" y="-1724860"/>
            <a:ext cx="430548" cy="10829427"/>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85DF20E7-5048-D0CE-5FA9-5121348382D8}"/>
              </a:ext>
            </a:extLst>
          </p:cNvPr>
          <p:cNvSpPr/>
          <p:nvPr/>
        </p:nvSpPr>
        <p:spPr>
          <a:xfrm rot="19840877">
            <a:off x="11336451" y="-940402"/>
            <a:ext cx="430548" cy="7697616"/>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8D3ECADA-3F96-C724-B5F6-66126D6D3EE2}"/>
              </a:ext>
            </a:extLst>
          </p:cNvPr>
          <p:cNvSpPr/>
          <p:nvPr/>
        </p:nvSpPr>
        <p:spPr>
          <a:xfrm rot="16200000">
            <a:off x="-4837283" y="-3309901"/>
            <a:ext cx="1041986" cy="106117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FDAD96B-212F-9738-A633-D47EA983D0DE}"/>
              </a:ext>
            </a:extLst>
          </p:cNvPr>
          <p:cNvSpPr/>
          <p:nvPr/>
        </p:nvSpPr>
        <p:spPr>
          <a:xfrm rot="19840877">
            <a:off x="12485446" y="-2062623"/>
            <a:ext cx="172272" cy="10707813"/>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7AECF4B6-DD60-0B58-5EF0-ED7754D6B307}"/>
              </a:ext>
            </a:extLst>
          </p:cNvPr>
          <p:cNvSpPr/>
          <p:nvPr/>
        </p:nvSpPr>
        <p:spPr>
          <a:xfrm rot="16200000">
            <a:off x="-4368712" y="-1976246"/>
            <a:ext cx="802761" cy="991386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76B47959-D7A2-AF42-F801-F52C938A49DB}"/>
              </a:ext>
            </a:extLst>
          </p:cNvPr>
          <p:cNvSpPr/>
          <p:nvPr/>
        </p:nvSpPr>
        <p:spPr>
          <a:xfrm rot="5400000">
            <a:off x="1057919" y="-7178892"/>
            <a:ext cx="1041987" cy="15800953"/>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BB5B2EA-FEC4-3781-FF80-65058F240B1C}"/>
              </a:ext>
            </a:extLst>
          </p:cNvPr>
          <p:cNvSpPr/>
          <p:nvPr/>
        </p:nvSpPr>
        <p:spPr>
          <a:xfrm rot="5400000">
            <a:off x="-4983379" y="-511486"/>
            <a:ext cx="557096" cy="11388859"/>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8081F48-EC74-2923-72F1-E0D239962FB2}"/>
              </a:ext>
            </a:extLst>
          </p:cNvPr>
          <p:cNvSpPr/>
          <p:nvPr/>
        </p:nvSpPr>
        <p:spPr>
          <a:xfrm rot="5400000">
            <a:off x="4168914" y="-911875"/>
            <a:ext cx="5169112" cy="99138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BC2DDB0-AA26-12C3-0DB5-C20039C2A5D2}"/>
              </a:ext>
            </a:extLst>
          </p:cNvPr>
          <p:cNvSpPr/>
          <p:nvPr/>
        </p:nvSpPr>
        <p:spPr>
          <a:xfrm rot="9340033">
            <a:off x="12590021" y="-1273766"/>
            <a:ext cx="416864" cy="790879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D518046-1904-04FF-8DB9-99ECE76179F9}"/>
              </a:ext>
            </a:extLst>
          </p:cNvPr>
          <p:cNvSpPr/>
          <p:nvPr/>
        </p:nvSpPr>
        <p:spPr>
          <a:xfrm rot="5400000">
            <a:off x="-4603444" y="-824183"/>
            <a:ext cx="771443" cy="10414641"/>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91C9A48-90D7-F564-E3C4-FC860F8ED2C0}"/>
              </a:ext>
            </a:extLst>
          </p:cNvPr>
          <p:cNvSpPr/>
          <p:nvPr/>
        </p:nvSpPr>
        <p:spPr>
          <a:xfrm rot="16200000">
            <a:off x="-4731606" y="124990"/>
            <a:ext cx="249165" cy="111932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2CC69877-8207-C00F-1575-F55C7D4529B7}"/>
              </a:ext>
            </a:extLst>
          </p:cNvPr>
          <p:cNvSpPr txBox="1"/>
          <p:nvPr/>
        </p:nvSpPr>
        <p:spPr>
          <a:xfrm>
            <a:off x="2260600" y="1651000"/>
            <a:ext cx="9016999" cy="646331"/>
          </a:xfrm>
          <a:prstGeom prst="rect">
            <a:avLst/>
          </a:prstGeom>
          <a:noFill/>
        </p:spPr>
        <p:txBody>
          <a:bodyPr wrap="square" rtlCol="0">
            <a:spAutoFit/>
          </a:bodyPr>
          <a:lstStyle/>
          <a:p>
            <a:r>
              <a:rPr lang="en-US" sz="3600" dirty="0">
                <a:solidFill>
                  <a:schemeClr val="bg1">
                    <a:lumMod val="50000"/>
                  </a:schemeClr>
                </a:solidFill>
                <a:latin typeface="Arial Black" panose="020B0A04020102020204" pitchFamily="34" charset="0"/>
              </a:rPr>
              <a:t>REGIONAL PLANNING</a:t>
            </a:r>
          </a:p>
        </p:txBody>
      </p:sp>
      <p:sp>
        <p:nvSpPr>
          <p:cNvPr id="15" name="TextBox 14">
            <a:extLst>
              <a:ext uri="{FF2B5EF4-FFF2-40B4-BE49-F238E27FC236}">
                <a16:creationId xmlns:a16="http://schemas.microsoft.com/office/drawing/2014/main" id="{8DB57300-0B7F-6B50-0CAF-5C4AFE6AB367}"/>
              </a:ext>
            </a:extLst>
          </p:cNvPr>
          <p:cNvSpPr txBox="1"/>
          <p:nvPr/>
        </p:nvSpPr>
        <p:spPr>
          <a:xfrm>
            <a:off x="2244970" y="2446741"/>
            <a:ext cx="9947030" cy="907941"/>
          </a:xfrm>
          <a:prstGeom prst="rect">
            <a:avLst/>
          </a:prstGeom>
          <a:noFill/>
        </p:spPr>
        <p:txBody>
          <a:bodyPr wrap="square" rtlCol="0">
            <a:spAutoFit/>
          </a:bodyPr>
          <a:lstStyle/>
          <a:p>
            <a:r>
              <a:rPr lang="en-US" sz="5200" dirty="0">
                <a:latin typeface="Arial Black" panose="020B0A04020102020204" pitchFamily="34" charset="0"/>
              </a:rPr>
              <a:t>FISCALLY ACCOUNTABLE</a:t>
            </a:r>
          </a:p>
        </p:txBody>
      </p:sp>
      <p:sp>
        <p:nvSpPr>
          <p:cNvPr id="17" name="TextBox 16">
            <a:extLst>
              <a:ext uri="{FF2B5EF4-FFF2-40B4-BE49-F238E27FC236}">
                <a16:creationId xmlns:a16="http://schemas.microsoft.com/office/drawing/2014/main" id="{F16FD62A-DD59-E352-15E8-ECC5973572C0}"/>
              </a:ext>
            </a:extLst>
          </p:cNvPr>
          <p:cNvSpPr txBox="1"/>
          <p:nvPr/>
        </p:nvSpPr>
        <p:spPr>
          <a:xfrm>
            <a:off x="-37224" y="429196"/>
            <a:ext cx="9359901" cy="584775"/>
          </a:xfrm>
          <a:prstGeom prst="rect">
            <a:avLst/>
          </a:prstGeom>
          <a:noFill/>
        </p:spPr>
        <p:txBody>
          <a:bodyPr wrap="square" rtlCol="0">
            <a:spAutoFit/>
          </a:bodyPr>
          <a:lstStyle/>
          <a:p>
            <a:pPr algn="r"/>
            <a:r>
              <a:rPr lang="en-US" sz="3200" b="1" dirty="0">
                <a:solidFill>
                  <a:schemeClr val="bg1"/>
                </a:solidFill>
              </a:rPr>
              <a:t>BRIEF HISTORY OF AREA DEVELOPMENT DISTRICTS</a:t>
            </a:r>
          </a:p>
        </p:txBody>
      </p:sp>
    </p:spTree>
    <p:extLst>
      <p:ext uri="{BB962C8B-B14F-4D97-AF65-F5344CB8AC3E}">
        <p14:creationId xmlns:p14="http://schemas.microsoft.com/office/powerpoint/2010/main" val="160428481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267</TotalTime>
  <Words>1180</Words>
  <Application>Microsoft Office PowerPoint</Application>
  <PresentationFormat>Widescreen</PresentationFormat>
  <Paragraphs>156</Paragraphs>
  <Slides>23</Slides>
  <Notes>23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Arial Black</vt:lpstr>
      <vt:lpstr>Cabin</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Emily Hathcock</dc:creator>
  <cp:lastModifiedBy>bradd</cp:lastModifiedBy>
  <cp:revision>13</cp:revision>
  <dcterms:created xsi:type="dcterms:W3CDTF">2023-02-02T20:09:29Z</dcterms:created>
  <dcterms:modified xsi:type="dcterms:W3CDTF">2023-02-07T22:26:50Z</dcterms:modified>
</cp:coreProperties>
</file>