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940" r:id="rId2"/>
  </p:sldMasterIdLst>
  <p:notesMasterIdLst>
    <p:notesMasterId r:id="rId20"/>
  </p:notesMasterIdLst>
  <p:sldIdLst>
    <p:sldId id="260" r:id="rId3"/>
    <p:sldId id="280" r:id="rId4"/>
    <p:sldId id="283" r:id="rId5"/>
    <p:sldId id="265" r:id="rId6"/>
    <p:sldId id="266" r:id="rId7"/>
    <p:sldId id="288" r:id="rId8"/>
    <p:sldId id="267" r:id="rId9"/>
    <p:sldId id="270" r:id="rId10"/>
    <p:sldId id="289" r:id="rId11"/>
    <p:sldId id="268" r:id="rId12"/>
    <p:sldId id="269" r:id="rId13"/>
    <p:sldId id="352" r:id="rId14"/>
    <p:sldId id="285" r:id="rId15"/>
    <p:sldId id="286" r:id="rId16"/>
    <p:sldId id="353" r:id="rId17"/>
    <p:sldId id="287"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5" autoAdjust="0"/>
    <p:restoredTop sz="94660"/>
  </p:normalViewPr>
  <p:slideViewPr>
    <p:cSldViewPr snapToGrid="0">
      <p:cViewPr varScale="1">
        <p:scale>
          <a:sx n="92" d="100"/>
          <a:sy n="92" d="100"/>
        </p:scale>
        <p:origin x="96" y="282"/>
      </p:cViewPr>
      <p:guideLst>
        <p:guide orient="horz" pos="2160"/>
        <p:guide pos="3840"/>
      </p:guideLst>
    </p:cSldViewPr>
  </p:slideViewPr>
  <p:notesTextViewPr>
    <p:cViewPr>
      <p:scale>
        <a:sx n="3" d="2"/>
        <a:sy n="3" d="2"/>
      </p:scale>
      <p:origin x="0" y="0"/>
    </p:cViewPr>
  </p:notesTextViewPr>
  <p:notesViewPr>
    <p:cSldViewPr snapToGrid="0">
      <p:cViewPr varScale="1">
        <p:scale>
          <a:sx n="89" d="100"/>
          <a:sy n="89" d="100"/>
        </p:scale>
        <p:origin x="360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2E272-87EB-4187-B829-173D611CBC2B}"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3D156-E5B8-4163-9B95-02B77BDD9E45}" type="slidenum">
              <a:rPr lang="en-US" smtClean="0"/>
              <a:t>‹#›</a:t>
            </a:fld>
            <a:endParaRPr lang="en-US"/>
          </a:p>
        </p:txBody>
      </p:sp>
    </p:spTree>
    <p:extLst>
      <p:ext uri="{BB962C8B-B14F-4D97-AF65-F5344CB8AC3E}">
        <p14:creationId xmlns:p14="http://schemas.microsoft.com/office/powerpoint/2010/main" val="223010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63D156-E5B8-4163-9B95-02B77BDD9E45}" type="slidenum">
              <a:rPr lang="en-US" smtClean="0"/>
              <a:t>1</a:t>
            </a:fld>
            <a:endParaRPr lang="en-US"/>
          </a:p>
        </p:txBody>
      </p:sp>
    </p:spTree>
    <p:extLst>
      <p:ext uri="{BB962C8B-B14F-4D97-AF65-F5344CB8AC3E}">
        <p14:creationId xmlns:p14="http://schemas.microsoft.com/office/powerpoint/2010/main" val="85109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63D156-E5B8-4163-9B95-02B77BDD9E45}" type="slidenum">
              <a:rPr lang="en-US" smtClean="0"/>
              <a:t>2</a:t>
            </a:fld>
            <a:endParaRPr lang="en-US"/>
          </a:p>
        </p:txBody>
      </p:sp>
    </p:spTree>
    <p:extLst>
      <p:ext uri="{BB962C8B-B14F-4D97-AF65-F5344CB8AC3E}">
        <p14:creationId xmlns:p14="http://schemas.microsoft.com/office/powerpoint/2010/main" val="377310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cap="all" dirty="0"/>
              <a:t>the Kentucky office of homeland security’s most fundamental MISSION IS TO GET RELEVANT AND TIMELY INFORMATION and  intelligence, and as many RESOURCES as we can INTO THE HANDS OF PEOPLE WHO need THEM TO maximize the safety and security of us ALL.  </a:t>
            </a:r>
          </a:p>
          <a:p>
            <a:pPr defTabSz="933237">
              <a:defRPr/>
            </a:pPr>
            <a:r>
              <a:rPr lang="en-US" b="1" u="sng" dirty="0"/>
              <a:t>Our work at the Kentucky office of homeland security contributes to the national security strategy of the united states and</a:t>
            </a:r>
            <a:r>
              <a:rPr lang="en-US" b="1" u="sng" cap="all" dirty="0"/>
              <a:t> each of Governor Bevin's priorities for Kentucky:</a:t>
            </a:r>
            <a:r>
              <a:rPr lang="en-US" b="1" cap="all" dirty="0"/>
              <a:t>	</a:t>
            </a:r>
            <a:r>
              <a:rPr lang="en-US" b="1" u="sng" cap="all" dirty="0"/>
              <a:t>strengthening </a:t>
            </a:r>
            <a:r>
              <a:rPr lang="en-US" b="1" u="sng" cap="all" dirty="0" err="1"/>
              <a:t>kentuckys</a:t>
            </a:r>
            <a:r>
              <a:rPr lang="en-US" b="1" u="sng" cap="all" dirty="0"/>
              <a:t> financial foundation</a:t>
            </a:r>
            <a:r>
              <a:rPr lang="en-US" b="1" cap="all" dirty="0"/>
              <a:t>,	</a:t>
            </a:r>
            <a:r>
              <a:rPr lang="en-US" b="1" u="sng" cap="all" dirty="0"/>
              <a:t>growing </a:t>
            </a:r>
            <a:r>
              <a:rPr lang="en-US" b="1" u="sng" cap="all" dirty="0" err="1"/>
              <a:t>kentuckys</a:t>
            </a:r>
            <a:r>
              <a:rPr lang="en-US" b="1" u="sng" cap="all" dirty="0"/>
              <a:t> economy</a:t>
            </a:r>
            <a:r>
              <a:rPr lang="en-US" b="1" cap="all" dirty="0"/>
              <a:t>, </a:t>
            </a:r>
            <a:endParaRPr lang="en-US" dirty="0"/>
          </a:p>
          <a:p>
            <a:r>
              <a:rPr lang="en-US" b="1" u="sng" cap="all" dirty="0"/>
              <a:t>creating a </a:t>
            </a:r>
            <a:r>
              <a:rPr lang="en-US" b="1" u="sng" cap="all" dirty="0" err="1"/>
              <a:t>healtheir</a:t>
            </a:r>
            <a:r>
              <a:rPr lang="en-US" b="1" u="sng" cap="all" dirty="0"/>
              <a:t> </a:t>
            </a:r>
            <a:r>
              <a:rPr lang="en-US" b="1" u="sng" cap="all" dirty="0" err="1"/>
              <a:t>kentucky</a:t>
            </a:r>
            <a:r>
              <a:rPr lang="en-US" b="1" cap="all" dirty="0"/>
              <a:t>, 	</a:t>
            </a:r>
            <a:r>
              <a:rPr lang="en-US" b="1" u="sng" cap="all" dirty="0"/>
              <a:t>investing in education &amp; workforce</a:t>
            </a:r>
            <a:r>
              <a:rPr lang="en-US" b="1" cap="all" dirty="0"/>
              <a:t>, 	</a:t>
            </a:r>
            <a:r>
              <a:rPr lang="en-US" b="1" u="sng" cap="all" dirty="0"/>
              <a:t>protecting and strengthening our communities</a:t>
            </a:r>
            <a:r>
              <a:rPr lang="en-US" b="1" cap="all" dirty="0"/>
              <a:t>, </a:t>
            </a:r>
          </a:p>
          <a:p>
            <a:r>
              <a:rPr lang="en-US" b="1" u="sng" cap="all" dirty="0"/>
              <a:t>and of course serving those who serve us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3D156-E5B8-4163-9B95-02B77BDD9E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16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140700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bring up Pikeville white supremacist demonstration as example of KOHS intelligence in action. </a:t>
            </a:r>
          </a:p>
          <a:p>
            <a:endParaRPr lang="en-US" dirty="0"/>
          </a:p>
          <a:p>
            <a:r>
              <a:rPr lang="en-US" dirty="0"/>
              <a:t>April 2017 rally in Pikeville</a:t>
            </a:r>
          </a:p>
          <a:p>
            <a:r>
              <a:rPr lang="en-US" dirty="0"/>
              <a:t>What went right:</a:t>
            </a:r>
          </a:p>
          <a:p>
            <a:r>
              <a:rPr lang="en-US" dirty="0"/>
              <a:t>KOHS began tracking event in January 2017</a:t>
            </a:r>
          </a:p>
          <a:p>
            <a:r>
              <a:rPr lang="en-US" dirty="0"/>
              <a:t>Local and state officials contacted KOHS w/concerns</a:t>
            </a:r>
          </a:p>
          <a:p>
            <a:r>
              <a:rPr lang="en-US" dirty="0"/>
              <a:t>Work group assembled to elevate preparations/response</a:t>
            </a:r>
          </a:p>
          <a:p>
            <a:r>
              <a:rPr lang="en-US" dirty="0"/>
              <a:t>After consultation, local officials enacted ban on masks</a:t>
            </a:r>
          </a:p>
          <a:p>
            <a:r>
              <a:rPr lang="en-US" dirty="0"/>
              <a:t>Counter rally at nearby site canceled</a:t>
            </a:r>
          </a:p>
          <a:p>
            <a:r>
              <a:rPr lang="en-US" dirty="0"/>
              <a:t>Locals encouraged to stay home</a:t>
            </a:r>
          </a:p>
          <a:p>
            <a:r>
              <a:rPr lang="en-US" dirty="0"/>
              <a:t>Police kept physical separation between </a:t>
            </a:r>
            <a:r>
              <a:rPr lang="en-US" dirty="0" err="1"/>
              <a:t>nazis</a:t>
            </a:r>
            <a:r>
              <a:rPr lang="en-US" dirty="0"/>
              <a:t> and counter protestors</a:t>
            </a:r>
          </a:p>
          <a:p>
            <a:endParaRPr lang="en-US" dirty="0"/>
          </a:p>
          <a:p>
            <a:r>
              <a:rPr lang="en-US" dirty="0"/>
              <a:t>Result</a:t>
            </a:r>
          </a:p>
          <a:p>
            <a:r>
              <a:rPr lang="en-US" dirty="0"/>
              <a:t>No violence</a:t>
            </a:r>
          </a:p>
          <a:p>
            <a:r>
              <a:rPr lang="en-US" dirty="0"/>
              <a:t>One arrest</a:t>
            </a:r>
          </a:p>
          <a:p>
            <a:endParaRPr lang="en-US" dirty="0"/>
          </a:p>
          <a:p>
            <a:r>
              <a:rPr lang="en-US" dirty="0"/>
              <a:t>What followed</a:t>
            </a:r>
          </a:p>
          <a:p>
            <a:r>
              <a:rPr lang="en-US" dirty="0"/>
              <a:t>Just a few months later, in August of 2017, those same groups protested in Charlottesville VA</a:t>
            </a:r>
          </a:p>
          <a:p>
            <a:endParaRPr lang="en-US" dirty="0"/>
          </a:p>
          <a:p>
            <a:r>
              <a:rPr lang="en-US" dirty="0"/>
              <a:t>In the wake Charlottesville, Pikeville became a national model on how to prepare for this type </a:t>
            </a:r>
            <a:r>
              <a:rPr lang="en-US"/>
              <a:t>of protest.</a:t>
            </a:r>
            <a:endParaRPr lang="en-US" dirty="0"/>
          </a:p>
          <a:p>
            <a:endParaRPr lang="en-US" dirty="0"/>
          </a:p>
        </p:txBody>
      </p:sp>
      <p:sp>
        <p:nvSpPr>
          <p:cNvPr id="4" name="Slide Number Placeholder 3"/>
          <p:cNvSpPr>
            <a:spLocks noGrp="1"/>
          </p:cNvSpPr>
          <p:nvPr>
            <p:ph type="sldNum" sz="quarter" idx="10"/>
          </p:nvPr>
        </p:nvSpPr>
        <p:spPr/>
        <p:txBody>
          <a:bodyPr/>
          <a:lstStyle/>
          <a:p>
            <a:fld id="{AD63D156-E5B8-4163-9B95-02B77BDD9E45}" type="slidenum">
              <a:rPr lang="en-US" smtClean="0"/>
              <a:t>17</a:t>
            </a:fld>
            <a:endParaRPr lang="en-US"/>
          </a:p>
        </p:txBody>
      </p:sp>
    </p:spTree>
    <p:extLst>
      <p:ext uri="{BB962C8B-B14F-4D97-AF65-F5344CB8AC3E}">
        <p14:creationId xmlns:p14="http://schemas.microsoft.com/office/powerpoint/2010/main" val="157183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45232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81930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70895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50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52080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85219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96187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42899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15021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8891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0602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06574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spTree>
    <p:extLst>
      <p:ext uri="{BB962C8B-B14F-4D97-AF65-F5344CB8AC3E}">
        <p14:creationId xmlns:p14="http://schemas.microsoft.com/office/powerpoint/2010/main" val="17527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08168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45F52-DCC9-4D3F-9C31-7112C37C1FC0}"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DAFC7-FBE5-4C7A-BFB1-0A1F263344C4}"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257929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681874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43156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77390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80431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30711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22760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395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spTree>
    <p:extLst>
      <p:ext uri="{BB962C8B-B14F-4D97-AF65-F5344CB8AC3E}">
        <p14:creationId xmlns:p14="http://schemas.microsoft.com/office/powerpoint/2010/main" val="412272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327027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4116266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97343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544016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6540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3631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45F52-DCC9-4D3F-9C31-7112C37C1FC0}"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DAFC7-FBE5-4C7A-BFB1-0A1F263344C4}"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13952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10013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59996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244034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60881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945F52-DCC9-4D3F-9C31-7112C37C1FC0}" type="datetimeFigureOut">
              <a:rPr lang="en-US" smtClean="0"/>
              <a:t>2/8/2023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3DAFC7-FBE5-4C7A-BFB1-0A1F263344C4}" type="slidenum">
              <a:rPr lang="en-US" smtClean="0"/>
              <a:t>‹#›</a:t>
            </a:fld>
            <a:endParaRPr lang="en-US"/>
          </a:p>
        </p:txBody>
      </p:sp>
    </p:spTree>
    <p:extLst>
      <p:ext uri="{BB962C8B-B14F-4D97-AF65-F5344CB8AC3E}">
        <p14:creationId xmlns:p14="http://schemas.microsoft.com/office/powerpoint/2010/main" val="3954396572"/>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945F52-DCC9-4D3F-9C31-7112C37C1FC0}" type="datetimeFigureOut">
              <a:rPr lang="en-US" smtClean="0"/>
              <a:t>2/8/2023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3DAFC7-FBE5-4C7A-BFB1-0A1F263344C4}" type="slidenum">
              <a:rPr lang="en-US" smtClean="0"/>
              <a:t>‹#›</a:t>
            </a:fld>
            <a:endParaRPr lang="en-US"/>
          </a:p>
        </p:txBody>
      </p:sp>
    </p:spTree>
    <p:extLst>
      <p:ext uri="{BB962C8B-B14F-4D97-AF65-F5344CB8AC3E}">
        <p14:creationId xmlns:p14="http://schemas.microsoft.com/office/powerpoint/2010/main" val="2987503130"/>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hyperlink" Target="https://geo-comm.maps.arcgis.com/apps/dashboards/923ec23e043e44cbaff23d8b7fa1b61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omelandsecurity.ky.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911board.k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023442" y="6640285"/>
            <a:ext cx="14245786" cy="276999"/>
          </a:xfrm>
          <a:prstGeom prst="rect">
            <a:avLst/>
          </a:prstGeom>
          <a:noFill/>
        </p:spPr>
        <p:txBody>
          <a:bodyPr wrap="square" rtlCol="0">
            <a:spAutoFit/>
          </a:bodyPr>
          <a:lstStyle/>
          <a:p>
            <a:pPr algn="ctr"/>
            <a:r>
              <a:rPr lang="en-US" sz="1200" b="1" dirty="0"/>
              <a:t>UNCLASSIFIED</a:t>
            </a:r>
          </a:p>
        </p:txBody>
      </p:sp>
      <p:sp>
        <p:nvSpPr>
          <p:cNvPr id="12" name="Title 1"/>
          <p:cNvSpPr>
            <a:spLocks noGrp="1"/>
          </p:cNvSpPr>
          <p:nvPr>
            <p:ph type="ctrTitle"/>
          </p:nvPr>
        </p:nvSpPr>
        <p:spPr>
          <a:xfrm>
            <a:off x="-1023442" y="-611401"/>
            <a:ext cx="14245786" cy="1447362"/>
          </a:xfrm>
        </p:spPr>
        <p:txBody>
          <a:bodyPr>
            <a:noAutofit/>
          </a:bodyPr>
          <a:lstStyle/>
          <a:p>
            <a:pPr algn="ctr"/>
            <a:r>
              <a:rPr lang="en-US" sz="3600" b="1" u="sng" dirty="0"/>
              <a:t>Kentucky Office of Homeland Security (KOHS)</a:t>
            </a:r>
          </a:p>
        </p:txBody>
      </p:sp>
      <p:sp>
        <p:nvSpPr>
          <p:cNvPr id="5" name="TextBox 4"/>
          <p:cNvSpPr txBox="1"/>
          <p:nvPr/>
        </p:nvSpPr>
        <p:spPr>
          <a:xfrm>
            <a:off x="-1026893" y="1379522"/>
            <a:ext cx="14245786" cy="2000548"/>
          </a:xfrm>
          <a:prstGeom prst="rect">
            <a:avLst/>
          </a:prstGeom>
          <a:noFill/>
        </p:spPr>
        <p:txBody>
          <a:bodyPr wrap="square" rtlCol="0">
            <a:spAutoFit/>
          </a:bodyPr>
          <a:lstStyle/>
          <a:p>
            <a:pPr algn="ctr"/>
            <a:r>
              <a:rPr lang="en-US" sz="4000" b="1" dirty="0"/>
              <a:t>911 Services Board Overview &amp; Objectives </a:t>
            </a:r>
            <a:endParaRPr lang="en-US" sz="3600" b="1" dirty="0"/>
          </a:p>
          <a:p>
            <a:pPr algn="ctr"/>
            <a:endParaRPr lang="en-US" sz="2800" dirty="0"/>
          </a:p>
          <a:p>
            <a:pPr algn="ctr"/>
            <a:r>
              <a:rPr lang="en-US" sz="2800" dirty="0"/>
              <a:t>House Budget Review Subcommittee on General Government</a:t>
            </a:r>
          </a:p>
          <a:p>
            <a:pPr algn="ctr"/>
            <a:r>
              <a:rPr lang="en-US" sz="2800" b="1" dirty="0"/>
              <a:t>February 9, 2023</a:t>
            </a:r>
          </a:p>
        </p:txBody>
      </p:sp>
      <p:sp>
        <p:nvSpPr>
          <p:cNvPr id="8" name="TextBox 7"/>
          <p:cNvSpPr txBox="1"/>
          <p:nvPr/>
        </p:nvSpPr>
        <p:spPr>
          <a:xfrm>
            <a:off x="-1023442" y="-60288"/>
            <a:ext cx="14245786" cy="276999"/>
          </a:xfrm>
          <a:prstGeom prst="rect">
            <a:avLst/>
          </a:prstGeom>
          <a:noFill/>
        </p:spPr>
        <p:txBody>
          <a:bodyPr wrap="square" rtlCol="0">
            <a:spAutoFit/>
          </a:bodyPr>
          <a:lstStyle/>
          <a:p>
            <a:pPr algn="ctr"/>
            <a:r>
              <a:rPr lang="en-US" sz="1200" b="1" dirty="0"/>
              <a:t>UNCLASSIFIED</a:t>
            </a:r>
          </a:p>
        </p:txBody>
      </p:sp>
      <p:sp>
        <p:nvSpPr>
          <p:cNvPr id="2" name="Rectangle 1"/>
          <p:cNvSpPr/>
          <p:nvPr/>
        </p:nvSpPr>
        <p:spPr>
          <a:xfrm>
            <a:off x="2272164" y="3706467"/>
            <a:ext cx="7647672" cy="1754326"/>
          </a:xfrm>
          <a:prstGeom prst="rect">
            <a:avLst/>
          </a:prstGeom>
        </p:spPr>
        <p:txBody>
          <a:bodyPr wrap="square">
            <a:spAutoFit/>
          </a:bodyPr>
          <a:lstStyle/>
          <a:p>
            <a:pPr algn="ctr"/>
            <a:r>
              <a:rPr lang="en-US" dirty="0"/>
              <a:t>Josh Keats</a:t>
            </a:r>
          </a:p>
          <a:p>
            <a:pPr algn="ctr"/>
            <a:r>
              <a:rPr lang="en-US" dirty="0"/>
              <a:t>Executive Director, Kentucky Office of Homeland Security</a:t>
            </a:r>
          </a:p>
          <a:p>
            <a:pPr algn="ctr"/>
            <a:endParaRPr lang="en-US" dirty="0"/>
          </a:p>
          <a:p>
            <a:pPr algn="ctr"/>
            <a:r>
              <a:rPr lang="en-US" dirty="0"/>
              <a:t>Mike Sunseri</a:t>
            </a:r>
          </a:p>
          <a:p>
            <a:pPr algn="ctr"/>
            <a:r>
              <a:rPr lang="en-US" dirty="0"/>
              <a:t>Deputy Executive Director, Kentucky Office of Homeland Security</a:t>
            </a:r>
          </a:p>
          <a:p>
            <a:pPr algn="ctr"/>
            <a:r>
              <a:rPr lang="en-US" dirty="0"/>
              <a:t>Administrator, Kentucky 911 Services Board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608" y="5787957"/>
            <a:ext cx="4726150" cy="791021"/>
          </a:xfrm>
          <a:prstGeom prst="rect">
            <a:avLst/>
          </a:prstGeom>
        </p:spPr>
      </p:pic>
    </p:spTree>
    <p:extLst>
      <p:ext uri="{BB962C8B-B14F-4D97-AF65-F5344CB8AC3E}">
        <p14:creationId xmlns:p14="http://schemas.microsoft.com/office/powerpoint/2010/main" val="244551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23890" y="338832"/>
            <a:ext cx="11168110" cy="5878532"/>
          </a:xfrm>
          <a:prstGeom prst="rect">
            <a:avLst/>
          </a:prstGeom>
          <a:noFill/>
        </p:spPr>
        <p:txBody>
          <a:bodyPr wrap="square" rtlCol="0">
            <a:spAutoFit/>
          </a:bodyPr>
          <a:lstStyle/>
          <a:p>
            <a:r>
              <a:rPr lang="en-US" sz="4800" dirty="0">
                <a:solidFill>
                  <a:schemeClr val="accent3"/>
                </a:solidFill>
              </a:rPr>
              <a:t>Federal NG911 Grant Program</a:t>
            </a:r>
          </a:p>
          <a:p>
            <a:endParaRPr lang="en-US" sz="4800" dirty="0"/>
          </a:p>
          <a:p>
            <a:pPr marL="457200" indent="-457200">
              <a:buFont typeface="Arial" panose="020B0604020202020204" pitchFamily="34" charset="0"/>
              <a:buChar char="•"/>
            </a:pPr>
            <a:r>
              <a:rPr lang="en-US" sz="4400" dirty="0"/>
              <a:t>2019: $3.6 million for statewide foundational NG911 projects</a:t>
            </a:r>
          </a:p>
          <a:p>
            <a:pPr marL="914400" lvl="1" indent="-457200">
              <a:buFont typeface="Arial" panose="020B0604020202020204" pitchFamily="34" charset="0"/>
              <a:buChar char="•"/>
            </a:pPr>
            <a:r>
              <a:rPr lang="en-US" sz="4400" dirty="0"/>
              <a:t>$2.2 million federal grant</a:t>
            </a:r>
          </a:p>
          <a:p>
            <a:pPr marL="914400" lvl="1" indent="-457200">
              <a:buFont typeface="Arial" panose="020B0604020202020204" pitchFamily="34" charset="0"/>
              <a:buChar char="•"/>
            </a:pPr>
            <a:r>
              <a:rPr lang="en-US" sz="4400" dirty="0"/>
              <a:t>$1.4 million required local match</a:t>
            </a:r>
          </a:p>
          <a:p>
            <a:pPr marL="1371600" lvl="2" indent="-457200">
              <a:buFont typeface="Arial" panose="020B0604020202020204" pitchFamily="34" charset="0"/>
              <a:buChar char="•"/>
            </a:pPr>
            <a:r>
              <a:rPr lang="en-US" sz="3600" dirty="0">
                <a:solidFill>
                  <a:schemeClr val="accent3"/>
                </a:solidFill>
              </a:rPr>
              <a:t>100% covered by 911 Services Board Administrative Fund</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60830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53078" y="285750"/>
            <a:ext cx="11168110" cy="4647426"/>
          </a:xfrm>
          <a:prstGeom prst="rect">
            <a:avLst/>
          </a:prstGeom>
          <a:noFill/>
        </p:spPr>
        <p:txBody>
          <a:bodyPr wrap="square" rtlCol="0">
            <a:spAutoFit/>
          </a:bodyPr>
          <a:lstStyle/>
          <a:p>
            <a:r>
              <a:rPr lang="en-US" sz="4800" dirty="0">
                <a:solidFill>
                  <a:schemeClr val="accent3"/>
                </a:solidFill>
              </a:rPr>
              <a:t>Federal NG911 Grant Program</a:t>
            </a:r>
          </a:p>
          <a:p>
            <a:endParaRPr lang="en-US" sz="4800" dirty="0">
              <a:solidFill>
                <a:schemeClr val="accent3"/>
              </a:solidFill>
            </a:endParaRPr>
          </a:p>
          <a:p>
            <a:pPr marL="914400" lvl="1" indent="-457200">
              <a:buFont typeface="Arial" panose="020B0604020202020204" pitchFamily="34" charset="0"/>
              <a:buChar char="•"/>
            </a:pPr>
            <a:r>
              <a:rPr lang="en-US" sz="4000" dirty="0"/>
              <a:t>Update Kentucky NG911 plan</a:t>
            </a:r>
          </a:p>
          <a:p>
            <a:pPr marL="914400" lvl="1" indent="-457200">
              <a:buFont typeface="Arial" panose="020B0604020202020204" pitchFamily="34" charset="0"/>
              <a:buChar char="•"/>
            </a:pPr>
            <a:r>
              <a:rPr lang="en-US" sz="4000" dirty="0"/>
              <a:t>Statewide GIS mapping</a:t>
            </a:r>
          </a:p>
          <a:p>
            <a:pPr marL="914400" lvl="1" indent="-457200">
              <a:buFont typeface="Arial" panose="020B0604020202020204" pitchFamily="34" charset="0"/>
              <a:buChar char="•"/>
            </a:pPr>
            <a:r>
              <a:rPr lang="en-US" sz="4000" dirty="0"/>
              <a:t>Supplemental data portal</a:t>
            </a:r>
          </a:p>
          <a:p>
            <a:pPr marL="914400" lvl="1" indent="-457200">
              <a:buFont typeface="Arial" panose="020B0604020202020204" pitchFamily="34" charset="0"/>
              <a:buChar char="•"/>
            </a:pPr>
            <a:r>
              <a:rPr lang="en-US" sz="4000" dirty="0"/>
              <a:t>Aerial photography</a:t>
            </a:r>
          </a:p>
          <a:p>
            <a:pPr marL="914400" lvl="1" indent="-457200">
              <a:buFont typeface="Arial" panose="020B0604020202020204" pitchFamily="34" charset="0"/>
              <a:buChar char="•"/>
            </a:pPr>
            <a:r>
              <a:rPr lang="en-US" sz="4000" dirty="0"/>
              <a:t>Local GIS projects</a:t>
            </a:r>
          </a:p>
        </p:txBody>
      </p:sp>
    </p:spTree>
    <p:extLst>
      <p:ext uri="{BB962C8B-B14F-4D97-AF65-F5344CB8AC3E}">
        <p14:creationId xmlns:p14="http://schemas.microsoft.com/office/powerpoint/2010/main" val="312491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ED74932-BC3D-45B3-B4F1-0BD905E312D0}"/>
              </a:ext>
            </a:extLst>
          </p:cNvPr>
          <p:cNvSpPr/>
          <p:nvPr/>
        </p:nvSpPr>
        <p:spPr>
          <a:xfrm>
            <a:off x="5738015" y="3723489"/>
            <a:ext cx="3994749" cy="2860191"/>
          </a:xfrm>
          <a:custGeom>
            <a:avLst/>
            <a:gdLst>
              <a:gd name="connsiteX0" fmla="*/ 1903197 w 2924577"/>
              <a:gd name="connsiteY0" fmla="*/ 0 h 2039114"/>
              <a:gd name="connsiteX1" fmla="*/ 2924577 w 2924577"/>
              <a:gd name="connsiteY1" fmla="*/ 1021380 h 2039114"/>
              <a:gd name="connsiteX2" fmla="*/ 1903214 w 2924577"/>
              <a:gd name="connsiteY2" fmla="*/ 2039093 h 2039114"/>
              <a:gd name="connsiteX3" fmla="*/ 881834 w 2924577"/>
              <a:gd name="connsiteY3" fmla="*/ 1017713 h 2039114"/>
              <a:gd name="connsiteX4" fmla="*/ 882788 w 2924577"/>
              <a:gd name="connsiteY4" fmla="*/ 972256 h 2039114"/>
              <a:gd name="connsiteX5" fmla="*/ 838151 w 2924577"/>
              <a:gd name="connsiteY5" fmla="*/ 855225 h 2039114"/>
              <a:gd name="connsiteX6" fmla="*/ 724005 w 2924577"/>
              <a:gd name="connsiteY6" fmla="*/ 805964 h 2039114"/>
              <a:gd name="connsiteX7" fmla="*/ 192846 w 2924577"/>
              <a:gd name="connsiteY7" fmla="*/ 806051 h 2039114"/>
              <a:gd name="connsiteX8" fmla="*/ 155747 w 2924577"/>
              <a:gd name="connsiteY8" fmla="*/ 843150 h 2039114"/>
              <a:gd name="connsiteX9" fmla="*/ 155755 w 2924577"/>
              <a:gd name="connsiteY9" fmla="*/ 859830 h 2039114"/>
              <a:gd name="connsiteX10" fmla="*/ 103718 w 2924577"/>
              <a:gd name="connsiteY10" fmla="*/ 882141 h 2039114"/>
              <a:gd name="connsiteX11" fmla="*/ 9064 w 2924577"/>
              <a:gd name="connsiteY11" fmla="*/ 787486 h 2039114"/>
              <a:gd name="connsiteX12" fmla="*/ 9010 w 2924577"/>
              <a:gd name="connsiteY12" fmla="*/ 744777 h 2039114"/>
              <a:gd name="connsiteX13" fmla="*/ 103784 w 2924577"/>
              <a:gd name="connsiteY13" fmla="*/ 650002 h 2039114"/>
              <a:gd name="connsiteX14" fmla="*/ 155693 w 2924577"/>
              <a:gd name="connsiteY14" fmla="*/ 672322 h 2039114"/>
              <a:gd name="connsiteX15" fmla="*/ 155751 w 2924577"/>
              <a:gd name="connsiteY15" fmla="*/ 679739 h 2039114"/>
              <a:gd name="connsiteX16" fmla="*/ 192865 w 2924577"/>
              <a:gd name="connsiteY16" fmla="*/ 716854 h 2039114"/>
              <a:gd name="connsiteX17" fmla="*/ 724037 w 2924577"/>
              <a:gd name="connsiteY17" fmla="*/ 716928 h 2039114"/>
              <a:gd name="connsiteX18" fmla="*/ 904992 w 2924577"/>
              <a:gd name="connsiteY18" fmla="*/ 793947 h 2039114"/>
              <a:gd name="connsiteX19" fmla="*/ 974715 w 2924577"/>
              <a:gd name="connsiteY19" fmla="*/ 978721 h 2039114"/>
              <a:gd name="connsiteX20" fmla="*/ 973738 w 2924577"/>
              <a:gd name="connsiteY20" fmla="*/ 1020550 h 2039114"/>
              <a:gd name="connsiteX21" fmla="*/ 1903158 w 2924577"/>
              <a:gd name="connsiteY21" fmla="*/ 1949970 h 2039114"/>
              <a:gd name="connsiteX22" fmla="*/ 2832653 w 2924577"/>
              <a:gd name="connsiteY22" fmla="*/ 1020475 h 2039114"/>
              <a:gd name="connsiteX23" fmla="*/ 1905090 w 2924577"/>
              <a:gd name="connsiteY23" fmla="*/ 91110 h 2039114"/>
              <a:gd name="connsiteX24" fmla="*/ 1859585 w 2924577"/>
              <a:gd name="connsiteY24" fmla="*/ 60475 h 2039114"/>
              <a:gd name="connsiteX25" fmla="*/ 1903197 w 2924577"/>
              <a:gd name="connsiteY25" fmla="*/ 0 h 20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4577" h="2039114">
                <a:moveTo>
                  <a:pt x="1903197" y="0"/>
                </a:moveTo>
                <a:cubicBezTo>
                  <a:pt x="2466828" y="993"/>
                  <a:pt x="2924541" y="458706"/>
                  <a:pt x="2924577" y="1021380"/>
                </a:cubicBezTo>
                <a:cubicBezTo>
                  <a:pt x="2923637" y="1585031"/>
                  <a:pt x="2465911" y="2042757"/>
                  <a:pt x="1903214" y="2039093"/>
                </a:cubicBezTo>
                <a:cubicBezTo>
                  <a:pt x="1339583" y="2038101"/>
                  <a:pt x="881870" y="1580388"/>
                  <a:pt x="881834" y="1017713"/>
                </a:cubicBezTo>
                <a:cubicBezTo>
                  <a:pt x="881881" y="1002890"/>
                  <a:pt x="882742" y="987079"/>
                  <a:pt x="882788" y="972256"/>
                </a:cubicBezTo>
                <a:cubicBezTo>
                  <a:pt x="883711" y="928570"/>
                  <a:pt x="867932" y="886808"/>
                  <a:pt x="838151" y="855225"/>
                </a:cubicBezTo>
                <a:cubicBezTo>
                  <a:pt x="808532" y="823653"/>
                  <a:pt x="768573" y="806073"/>
                  <a:pt x="724005" y="805964"/>
                </a:cubicBezTo>
                <a:lnTo>
                  <a:pt x="192846" y="806051"/>
                </a:lnTo>
                <a:cubicBezTo>
                  <a:pt x="172463" y="806095"/>
                  <a:pt x="155791" y="822767"/>
                  <a:pt x="155747" y="843150"/>
                </a:cubicBezTo>
                <a:lnTo>
                  <a:pt x="155755" y="859830"/>
                </a:lnTo>
                <a:cubicBezTo>
                  <a:pt x="155694" y="887705"/>
                  <a:pt x="123275" y="901697"/>
                  <a:pt x="103718" y="882141"/>
                </a:cubicBezTo>
                <a:lnTo>
                  <a:pt x="9064" y="787486"/>
                </a:lnTo>
                <a:cubicBezTo>
                  <a:pt x="-3018" y="775405"/>
                  <a:pt x="-3006" y="756792"/>
                  <a:pt x="9010" y="744777"/>
                </a:cubicBezTo>
                <a:lnTo>
                  <a:pt x="103784" y="650002"/>
                </a:lnTo>
                <a:cubicBezTo>
                  <a:pt x="122334" y="631453"/>
                  <a:pt x="155755" y="644447"/>
                  <a:pt x="155693" y="672322"/>
                </a:cubicBezTo>
                <a:lnTo>
                  <a:pt x="155751" y="679739"/>
                </a:lnTo>
                <a:cubicBezTo>
                  <a:pt x="155794" y="700209"/>
                  <a:pt x="172482" y="716897"/>
                  <a:pt x="192865" y="716854"/>
                </a:cubicBezTo>
                <a:lnTo>
                  <a:pt x="724037" y="716928"/>
                </a:lnTo>
                <a:cubicBezTo>
                  <a:pt x="792765" y="716866"/>
                  <a:pt x="856772" y="743775"/>
                  <a:pt x="904992" y="793947"/>
                </a:cubicBezTo>
                <a:cubicBezTo>
                  <a:pt x="953374" y="844131"/>
                  <a:pt x="977449" y="909060"/>
                  <a:pt x="974715" y="978721"/>
                </a:cubicBezTo>
                <a:cubicBezTo>
                  <a:pt x="973799" y="992675"/>
                  <a:pt x="973753" y="1007498"/>
                  <a:pt x="973738" y="1020550"/>
                </a:cubicBezTo>
                <a:cubicBezTo>
                  <a:pt x="973738" y="1533022"/>
                  <a:pt x="1390686" y="1949971"/>
                  <a:pt x="1903158" y="1949970"/>
                </a:cubicBezTo>
                <a:cubicBezTo>
                  <a:pt x="2415705" y="1949895"/>
                  <a:pt x="2832577" y="1533023"/>
                  <a:pt x="2832653" y="1020475"/>
                </a:cubicBezTo>
                <a:cubicBezTo>
                  <a:pt x="2832653" y="508003"/>
                  <a:pt x="2416661" y="92011"/>
                  <a:pt x="1905090" y="91110"/>
                </a:cubicBezTo>
                <a:cubicBezTo>
                  <a:pt x="1884620" y="91068"/>
                  <a:pt x="1866077" y="79884"/>
                  <a:pt x="1859585" y="60475"/>
                </a:cubicBezTo>
                <a:cubicBezTo>
                  <a:pt x="1849372" y="29835"/>
                  <a:pt x="1873551" y="94"/>
                  <a:pt x="1903197" y="0"/>
                </a:cubicBezTo>
                <a:close/>
              </a:path>
            </a:pathLst>
          </a:custGeom>
          <a:solidFill>
            <a:schemeClr val="accent5"/>
          </a:solidFill>
          <a:ln w="12700">
            <a:miter lim="400000"/>
          </a:ln>
        </p:spPr>
        <p:txBody>
          <a:bodyPr lIns="28575" tIns="28575" rIns="28575" bIns="28575" anchor="ctr"/>
          <a:lstStyle/>
          <a:p>
            <a:endParaRPr lang="en-US" sz="2251" dirty="0">
              <a:solidFill>
                <a:srgbClr val="FFFFFF"/>
              </a:solidFill>
            </a:endParaRPr>
          </a:p>
        </p:txBody>
      </p:sp>
      <p:sp>
        <p:nvSpPr>
          <p:cNvPr id="30" name="Freeform: Shape 29">
            <a:extLst>
              <a:ext uri="{FF2B5EF4-FFF2-40B4-BE49-F238E27FC236}">
                <a16:creationId xmlns:a16="http://schemas.microsoft.com/office/drawing/2014/main" id="{D413C531-8324-48AF-89EE-D02EA848D56B}"/>
              </a:ext>
            </a:extLst>
          </p:cNvPr>
          <p:cNvSpPr/>
          <p:nvPr/>
        </p:nvSpPr>
        <p:spPr>
          <a:xfrm>
            <a:off x="6511757" y="422474"/>
            <a:ext cx="3221007" cy="3494860"/>
          </a:xfrm>
          <a:custGeom>
            <a:avLst/>
            <a:gdLst>
              <a:gd name="connsiteX0" fmla="*/ 1021317 w 2042665"/>
              <a:gd name="connsiteY0" fmla="*/ 1 h 2971003"/>
              <a:gd name="connsiteX1" fmla="*/ 1743669 w 2042665"/>
              <a:gd name="connsiteY1" fmla="*/ 298998 h 2971003"/>
              <a:gd name="connsiteX2" fmla="*/ 2042665 w 2042665"/>
              <a:gd name="connsiteY2" fmla="*/ 1021349 h 2971003"/>
              <a:gd name="connsiteX3" fmla="*/ 1743650 w 2042665"/>
              <a:gd name="connsiteY3" fmla="*/ 1743760 h 2971003"/>
              <a:gd name="connsiteX4" fmla="*/ 1021323 w 2042665"/>
              <a:gd name="connsiteY4" fmla="*/ 2042692 h 2971003"/>
              <a:gd name="connsiteX5" fmla="*/ 1019440 w 2042665"/>
              <a:gd name="connsiteY5" fmla="*/ 2042644 h 2971003"/>
              <a:gd name="connsiteX6" fmla="*/ 887607 w 2042665"/>
              <a:gd name="connsiteY6" fmla="*/ 2109556 h 2971003"/>
              <a:gd name="connsiteX7" fmla="*/ 857872 w 2042665"/>
              <a:gd name="connsiteY7" fmla="*/ 2206143 h 2971003"/>
              <a:gd name="connsiteX8" fmla="*/ 857913 w 2042665"/>
              <a:gd name="connsiteY8" fmla="*/ 2778057 h 2971003"/>
              <a:gd name="connsiteX9" fmla="*/ 895053 w 2042665"/>
              <a:gd name="connsiteY9" fmla="*/ 2815196 h 2971003"/>
              <a:gd name="connsiteX10" fmla="*/ 917292 w 2042665"/>
              <a:gd name="connsiteY10" fmla="*/ 2815242 h 2971003"/>
              <a:gd name="connsiteX11" fmla="*/ 939581 w 2042665"/>
              <a:gd name="connsiteY11" fmla="*/ 2867233 h 2971003"/>
              <a:gd name="connsiteX12" fmla="*/ 844881 w 2042665"/>
              <a:gd name="connsiteY12" fmla="*/ 2961933 h 2971003"/>
              <a:gd name="connsiteX13" fmla="*/ 802203 w 2042665"/>
              <a:gd name="connsiteY13" fmla="*/ 2961974 h 2971003"/>
              <a:gd name="connsiteX14" fmla="*/ 707421 w 2042665"/>
              <a:gd name="connsiteY14" fmla="*/ 2867193 h 2971003"/>
              <a:gd name="connsiteX15" fmla="*/ 729695 w 2042665"/>
              <a:gd name="connsiteY15" fmla="*/ 2815208 h 2971003"/>
              <a:gd name="connsiteX16" fmla="*/ 766824 w 2042665"/>
              <a:gd name="connsiteY16" fmla="*/ 2778079 h 2971003"/>
              <a:gd name="connsiteX17" fmla="*/ 766913 w 2042665"/>
              <a:gd name="connsiteY17" fmla="*/ 2207966 h 2971003"/>
              <a:gd name="connsiteX18" fmla="*/ 821694 w 2042665"/>
              <a:gd name="connsiteY18" fmla="*/ 2045479 h 2971003"/>
              <a:gd name="connsiteX19" fmla="*/ 1020371 w 2042665"/>
              <a:gd name="connsiteY19" fmla="*/ 1950794 h 2971003"/>
              <a:gd name="connsiteX20" fmla="*/ 1022254 w 2042665"/>
              <a:gd name="connsiteY20" fmla="*/ 1950842 h 2971003"/>
              <a:gd name="connsiteX21" fmla="*/ 1678655 w 2042665"/>
              <a:gd name="connsiteY21" fmla="*/ 1678765 h 2971003"/>
              <a:gd name="connsiteX22" fmla="*/ 1949870 w 2042665"/>
              <a:gd name="connsiteY22" fmla="*/ 974944 h 2971003"/>
              <a:gd name="connsiteX23" fmla="*/ 1693576 w 2042665"/>
              <a:gd name="connsiteY23" fmla="*/ 380734 h 2971003"/>
              <a:gd name="connsiteX24" fmla="*/ 971178 w 2042665"/>
              <a:gd name="connsiteY24" fmla="*/ 94707 h 2971003"/>
              <a:gd name="connsiteX25" fmla="*/ 399216 w 2042665"/>
              <a:gd name="connsiteY25" fmla="*/ 332410 h 2971003"/>
              <a:gd name="connsiteX26" fmla="*/ 91872 w 2042665"/>
              <a:gd name="connsiteY26" fmla="*/ 1022295 h 2971003"/>
              <a:gd name="connsiteX27" fmla="*/ 31572 w 2042665"/>
              <a:gd name="connsiteY27" fmla="*/ 1065957 h 2971003"/>
              <a:gd name="connsiteX28" fmla="*/ 1 w 2042665"/>
              <a:gd name="connsiteY28" fmla="*/ 1019534 h 2971003"/>
              <a:gd name="connsiteX29" fmla="*/ 298906 w 2042665"/>
              <a:gd name="connsiteY29" fmla="*/ 299016 h 2971003"/>
              <a:gd name="connsiteX30" fmla="*/ 1021317 w 2042665"/>
              <a:gd name="connsiteY30" fmla="*/ 1 h 29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42665" h="2971003">
                <a:moveTo>
                  <a:pt x="1021317" y="1"/>
                </a:moveTo>
                <a:cubicBezTo>
                  <a:pt x="1294345" y="26"/>
                  <a:pt x="1550541" y="105870"/>
                  <a:pt x="1743669" y="298998"/>
                </a:cubicBezTo>
                <a:cubicBezTo>
                  <a:pt x="1936796" y="492125"/>
                  <a:pt x="2042640" y="748321"/>
                  <a:pt x="2042665" y="1021349"/>
                </a:cubicBezTo>
                <a:cubicBezTo>
                  <a:pt x="2042616" y="1294303"/>
                  <a:pt x="1936805" y="1550605"/>
                  <a:pt x="1743650" y="1743760"/>
                </a:cubicBezTo>
                <a:cubicBezTo>
                  <a:pt x="1550579" y="1936831"/>
                  <a:pt x="1294351" y="2042717"/>
                  <a:pt x="1021323" y="2042692"/>
                </a:cubicBezTo>
                <a:lnTo>
                  <a:pt x="1019440" y="2042644"/>
                </a:lnTo>
                <a:cubicBezTo>
                  <a:pt x="967484" y="2042752"/>
                  <a:pt x="919165" y="2066856"/>
                  <a:pt x="887607" y="2109556"/>
                </a:cubicBezTo>
                <a:cubicBezTo>
                  <a:pt x="867124" y="2137466"/>
                  <a:pt x="857956" y="2170850"/>
                  <a:pt x="857872" y="2206143"/>
                </a:cubicBezTo>
                <a:lnTo>
                  <a:pt x="857913" y="2778057"/>
                </a:lnTo>
                <a:cubicBezTo>
                  <a:pt x="857827" y="2798496"/>
                  <a:pt x="874540" y="2815209"/>
                  <a:pt x="895053" y="2815196"/>
                </a:cubicBezTo>
                <a:lnTo>
                  <a:pt x="917292" y="2815242"/>
                </a:lnTo>
                <a:cubicBezTo>
                  <a:pt x="945116" y="2815198"/>
                  <a:pt x="959105" y="2847709"/>
                  <a:pt x="939581" y="2867233"/>
                </a:cubicBezTo>
                <a:lnTo>
                  <a:pt x="844881" y="2961933"/>
                </a:lnTo>
                <a:cubicBezTo>
                  <a:pt x="832782" y="2974032"/>
                  <a:pt x="814236" y="2974008"/>
                  <a:pt x="802203" y="2961974"/>
                </a:cubicBezTo>
                <a:lnTo>
                  <a:pt x="707421" y="2867193"/>
                </a:lnTo>
                <a:cubicBezTo>
                  <a:pt x="688851" y="2848623"/>
                  <a:pt x="701870" y="2815252"/>
                  <a:pt x="729695" y="2815208"/>
                </a:cubicBezTo>
                <a:cubicBezTo>
                  <a:pt x="750208" y="2815196"/>
                  <a:pt x="766895" y="2798509"/>
                  <a:pt x="766824" y="2778079"/>
                </a:cubicBezTo>
                <a:lnTo>
                  <a:pt x="766913" y="2207966"/>
                </a:lnTo>
                <a:cubicBezTo>
                  <a:pt x="766904" y="2148550"/>
                  <a:pt x="785416" y="2090968"/>
                  <a:pt x="821694" y="2045479"/>
                </a:cubicBezTo>
                <a:cubicBezTo>
                  <a:pt x="869966" y="1984282"/>
                  <a:pt x="942409" y="1950762"/>
                  <a:pt x="1020371" y="1950794"/>
                </a:cubicBezTo>
                <a:cubicBezTo>
                  <a:pt x="1020371" y="1950794"/>
                  <a:pt x="1022254" y="1950842"/>
                  <a:pt x="1022254" y="1950842"/>
                </a:cubicBezTo>
                <a:cubicBezTo>
                  <a:pt x="1269193" y="1950810"/>
                  <a:pt x="1503189" y="1854231"/>
                  <a:pt x="1678655" y="1678765"/>
                </a:cubicBezTo>
                <a:cubicBezTo>
                  <a:pt x="1865302" y="1492118"/>
                  <a:pt x="1962822" y="1240542"/>
                  <a:pt x="1949870" y="974944"/>
                </a:cubicBezTo>
                <a:cubicBezTo>
                  <a:pt x="1938650" y="753966"/>
                  <a:pt x="1846700" y="541368"/>
                  <a:pt x="1693576" y="380734"/>
                </a:cubicBezTo>
                <a:cubicBezTo>
                  <a:pt x="1504119" y="183935"/>
                  <a:pt x="1245095" y="80770"/>
                  <a:pt x="971178" y="94707"/>
                </a:cubicBezTo>
                <a:cubicBezTo>
                  <a:pt x="759429" y="105900"/>
                  <a:pt x="556078" y="190404"/>
                  <a:pt x="399216" y="332410"/>
                </a:cubicBezTo>
                <a:cubicBezTo>
                  <a:pt x="201449" y="511607"/>
                  <a:pt x="91854" y="758619"/>
                  <a:pt x="91872" y="1022295"/>
                </a:cubicBezTo>
                <a:cubicBezTo>
                  <a:pt x="91876" y="1052003"/>
                  <a:pt x="63096" y="1075287"/>
                  <a:pt x="31572" y="1065957"/>
                </a:cubicBezTo>
                <a:cubicBezTo>
                  <a:pt x="12956" y="1060357"/>
                  <a:pt x="-38" y="1041856"/>
                  <a:pt x="1" y="1019534"/>
                </a:cubicBezTo>
                <a:cubicBezTo>
                  <a:pt x="24" y="748389"/>
                  <a:pt x="105835" y="492087"/>
                  <a:pt x="298906" y="299016"/>
                </a:cubicBezTo>
                <a:cubicBezTo>
                  <a:pt x="492061" y="105861"/>
                  <a:pt x="748289" y="-24"/>
                  <a:pt x="1021317" y="1"/>
                </a:cubicBezTo>
                <a:close/>
              </a:path>
            </a:pathLst>
          </a:custGeom>
          <a:solidFill>
            <a:schemeClr val="accent6"/>
          </a:solidFill>
          <a:ln w="12700">
            <a:miter lim="400000"/>
          </a:ln>
        </p:spPr>
        <p:txBody>
          <a:bodyPr lIns="28575" tIns="28575" rIns="28575" bIns="28575" anchor="ctr"/>
          <a:lstStyle/>
          <a:p>
            <a:endParaRPr lang="en-US" sz="2251">
              <a:solidFill>
                <a:srgbClr val="FFFFFF"/>
              </a:solidFill>
            </a:endParaRPr>
          </a:p>
        </p:txBody>
      </p:sp>
      <p:sp>
        <p:nvSpPr>
          <p:cNvPr id="27" name="Freeform: Shape 26">
            <a:extLst>
              <a:ext uri="{FF2B5EF4-FFF2-40B4-BE49-F238E27FC236}">
                <a16:creationId xmlns:a16="http://schemas.microsoft.com/office/drawing/2014/main" id="{F14B6189-DF86-430B-98C7-23C487FBBB7B}"/>
              </a:ext>
            </a:extLst>
          </p:cNvPr>
          <p:cNvSpPr/>
          <p:nvPr/>
        </p:nvSpPr>
        <p:spPr>
          <a:xfrm>
            <a:off x="2952730" y="422474"/>
            <a:ext cx="4118039" cy="2744385"/>
          </a:xfrm>
          <a:custGeom>
            <a:avLst/>
            <a:gdLst>
              <a:gd name="connsiteX0" fmla="*/ 1021333 w 2961726"/>
              <a:gd name="connsiteY0" fmla="*/ 0 h 2042695"/>
              <a:gd name="connsiteX1" fmla="*/ 1743811 w 2961726"/>
              <a:gd name="connsiteY1" fmla="*/ 298969 h 2042695"/>
              <a:gd name="connsiteX2" fmla="*/ 2042696 w 2961726"/>
              <a:gd name="connsiteY2" fmla="*/ 1021362 h 2042695"/>
              <a:gd name="connsiteX3" fmla="*/ 2041848 w 2961726"/>
              <a:gd name="connsiteY3" fmla="*/ 1053857 h 2042695"/>
              <a:gd name="connsiteX4" fmla="*/ 2085420 w 2961726"/>
              <a:gd name="connsiteY4" fmla="*/ 1166161 h 2042695"/>
              <a:gd name="connsiteX5" fmla="*/ 2200562 w 2961726"/>
              <a:gd name="connsiteY5" fmla="*/ 1214472 h 2042695"/>
              <a:gd name="connsiteX6" fmla="*/ 2768851 w 2961726"/>
              <a:gd name="connsiteY6" fmla="*/ 1214476 h 2042695"/>
              <a:gd name="connsiteX7" fmla="*/ 2805995 w 2961726"/>
              <a:gd name="connsiteY7" fmla="*/ 1177331 h 2042695"/>
              <a:gd name="connsiteX8" fmla="*/ 2805998 w 2961726"/>
              <a:gd name="connsiteY8" fmla="*/ 1166219 h 2042695"/>
              <a:gd name="connsiteX9" fmla="*/ 2857956 w 2961726"/>
              <a:gd name="connsiteY9" fmla="*/ 1143888 h 2042695"/>
              <a:gd name="connsiteX10" fmla="*/ 2952643 w 2961726"/>
              <a:gd name="connsiteY10" fmla="*/ 1238576 h 2042695"/>
              <a:gd name="connsiteX11" fmla="*/ 2952671 w 2961726"/>
              <a:gd name="connsiteY11" fmla="*/ 1281305 h 2042695"/>
              <a:gd name="connsiteX12" fmla="*/ 2857981 w 2961726"/>
              <a:gd name="connsiteY12" fmla="*/ 1375995 h 2042695"/>
              <a:gd name="connsiteX13" fmla="*/ 2806020 w 2961726"/>
              <a:gd name="connsiteY13" fmla="*/ 1353720 h 2042695"/>
              <a:gd name="connsiteX14" fmla="*/ 2806022 w 2961726"/>
              <a:gd name="connsiteY14" fmla="*/ 1342608 h 2042695"/>
              <a:gd name="connsiteX15" fmla="*/ 2768820 w 2961726"/>
              <a:gd name="connsiteY15" fmla="*/ 1305406 h 2042695"/>
              <a:gd name="connsiteX16" fmla="*/ 2200616 w 2961726"/>
              <a:gd name="connsiteY16" fmla="*/ 1305486 h 2042695"/>
              <a:gd name="connsiteX17" fmla="*/ 2019516 w 2961726"/>
              <a:gd name="connsiteY17" fmla="*/ 1228362 h 2042695"/>
              <a:gd name="connsiteX18" fmla="*/ 1949884 w 2961726"/>
              <a:gd name="connsiteY18" fmla="*/ 1049198 h 2042695"/>
              <a:gd name="connsiteX19" fmla="*/ 1949830 w 2961726"/>
              <a:gd name="connsiteY19" fmla="*/ 1019457 h 2042695"/>
              <a:gd name="connsiteX20" fmla="*/ 1677882 w 2961726"/>
              <a:gd name="connsiteY20" fmla="*/ 363047 h 2042695"/>
              <a:gd name="connsiteX21" fmla="*/ 974028 w 2961726"/>
              <a:gd name="connsiteY21" fmla="*/ 91913 h 2042695"/>
              <a:gd name="connsiteX22" fmla="*/ 379758 w 2961726"/>
              <a:gd name="connsiteY22" fmla="*/ 348170 h 2042695"/>
              <a:gd name="connsiteX23" fmla="*/ 93843 w 2961726"/>
              <a:gd name="connsiteY23" fmla="*/ 1070573 h 2042695"/>
              <a:gd name="connsiteX24" fmla="*/ 331450 w 2961726"/>
              <a:gd name="connsiteY24" fmla="*/ 1642482 h 2042695"/>
              <a:gd name="connsiteX25" fmla="*/ 1021334 w 2961726"/>
              <a:gd name="connsiteY25" fmla="*/ 1949805 h 2042695"/>
              <a:gd name="connsiteX26" fmla="*/ 1066868 w 2961726"/>
              <a:gd name="connsiteY26" fmla="*/ 1995339 h 2042695"/>
              <a:gd name="connsiteX27" fmla="*/ 1021363 w 2961726"/>
              <a:gd name="connsiteY27" fmla="*/ 2042695 h 2042695"/>
              <a:gd name="connsiteX28" fmla="*/ 299043 w 2961726"/>
              <a:gd name="connsiteY28" fmla="*/ 1743737 h 2042695"/>
              <a:gd name="connsiteX29" fmla="*/ 0 w 2961726"/>
              <a:gd name="connsiteY29" fmla="*/ 1021333 h 2042695"/>
              <a:gd name="connsiteX30" fmla="*/ 298987 w 2961726"/>
              <a:gd name="connsiteY30" fmla="*/ 298987 h 2042695"/>
              <a:gd name="connsiteX31" fmla="*/ 1021333 w 2961726"/>
              <a:gd name="connsiteY31" fmla="*/ 0 h 204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1726" h="2042695">
                <a:moveTo>
                  <a:pt x="1021333" y="0"/>
                </a:moveTo>
                <a:cubicBezTo>
                  <a:pt x="1294366" y="4"/>
                  <a:pt x="1550648" y="105807"/>
                  <a:pt x="1743811" y="298969"/>
                </a:cubicBezTo>
                <a:cubicBezTo>
                  <a:pt x="1936889" y="492047"/>
                  <a:pt x="2042692" y="748330"/>
                  <a:pt x="2042696" y="1021362"/>
                </a:cubicBezTo>
                <a:cubicBezTo>
                  <a:pt x="2042694" y="1032475"/>
                  <a:pt x="2041766" y="1042661"/>
                  <a:pt x="2041848" y="1053857"/>
                </a:cubicBezTo>
                <a:cubicBezTo>
                  <a:pt x="2040865" y="1095576"/>
                  <a:pt x="2056660" y="1135500"/>
                  <a:pt x="2085420" y="1166161"/>
                </a:cubicBezTo>
                <a:cubicBezTo>
                  <a:pt x="2116057" y="1196798"/>
                  <a:pt x="2155956" y="1214469"/>
                  <a:pt x="2200562" y="1214472"/>
                </a:cubicBezTo>
                <a:lnTo>
                  <a:pt x="2768851" y="1214476"/>
                </a:lnTo>
                <a:cubicBezTo>
                  <a:pt x="2789272" y="1214424"/>
                  <a:pt x="2805943" y="1197752"/>
                  <a:pt x="2805995" y="1177331"/>
                </a:cubicBezTo>
                <a:lnTo>
                  <a:pt x="2805998" y="1166219"/>
                </a:lnTo>
                <a:cubicBezTo>
                  <a:pt x="2805992" y="1138282"/>
                  <a:pt x="2838429" y="1124361"/>
                  <a:pt x="2857956" y="1143888"/>
                </a:cubicBezTo>
                <a:lnTo>
                  <a:pt x="2952643" y="1238576"/>
                </a:lnTo>
                <a:cubicBezTo>
                  <a:pt x="2964763" y="1250696"/>
                  <a:pt x="2964735" y="1269240"/>
                  <a:pt x="2952671" y="1281305"/>
                </a:cubicBezTo>
                <a:lnTo>
                  <a:pt x="2857981" y="1375995"/>
                </a:lnTo>
                <a:cubicBezTo>
                  <a:pt x="2839409" y="1394567"/>
                  <a:pt x="2805942" y="1381574"/>
                  <a:pt x="2806020" y="1353720"/>
                </a:cubicBezTo>
                <a:lnTo>
                  <a:pt x="2806022" y="1342608"/>
                </a:lnTo>
                <a:cubicBezTo>
                  <a:pt x="2805917" y="1322176"/>
                  <a:pt x="2789252" y="1305511"/>
                  <a:pt x="2768820" y="1305406"/>
                </a:cubicBezTo>
                <a:lnTo>
                  <a:pt x="2200616" y="1305486"/>
                </a:lnTo>
                <a:cubicBezTo>
                  <a:pt x="2132776" y="1304478"/>
                  <a:pt x="2066877" y="1277625"/>
                  <a:pt x="2019516" y="1228362"/>
                </a:cubicBezTo>
                <a:cubicBezTo>
                  <a:pt x="1972239" y="1179184"/>
                  <a:pt x="1948006" y="1116052"/>
                  <a:pt x="1949884" y="1049198"/>
                </a:cubicBezTo>
                <a:cubicBezTo>
                  <a:pt x="1949009" y="1038963"/>
                  <a:pt x="1949937" y="1028777"/>
                  <a:pt x="1949830" y="1019457"/>
                </a:cubicBezTo>
                <a:cubicBezTo>
                  <a:pt x="1949856" y="772485"/>
                  <a:pt x="1853369" y="538534"/>
                  <a:pt x="1677882" y="363047"/>
                </a:cubicBezTo>
                <a:cubicBezTo>
                  <a:pt x="1491200" y="176365"/>
                  <a:pt x="1239570" y="78871"/>
                  <a:pt x="974028" y="91913"/>
                </a:cubicBezTo>
                <a:cubicBezTo>
                  <a:pt x="753031" y="102998"/>
                  <a:pt x="540376" y="194959"/>
                  <a:pt x="379758" y="348170"/>
                </a:cubicBezTo>
                <a:cubicBezTo>
                  <a:pt x="182946" y="537575"/>
                  <a:pt x="79925" y="796641"/>
                  <a:pt x="93843" y="1070573"/>
                </a:cubicBezTo>
                <a:cubicBezTo>
                  <a:pt x="104949" y="1282172"/>
                  <a:pt x="189428" y="1485544"/>
                  <a:pt x="331450" y="1642482"/>
                </a:cubicBezTo>
                <a:cubicBezTo>
                  <a:pt x="510697" y="1840301"/>
                  <a:pt x="757694" y="1949834"/>
                  <a:pt x="1021334" y="1949805"/>
                </a:cubicBezTo>
                <a:cubicBezTo>
                  <a:pt x="1046469" y="1948909"/>
                  <a:pt x="1066922" y="1969362"/>
                  <a:pt x="1066868" y="1995339"/>
                </a:cubicBezTo>
                <a:cubicBezTo>
                  <a:pt x="1067765" y="2020365"/>
                  <a:pt x="1046414" y="2041716"/>
                  <a:pt x="1021363" y="2042695"/>
                </a:cubicBezTo>
                <a:cubicBezTo>
                  <a:pt x="748404" y="2042618"/>
                  <a:pt x="492121" y="1936815"/>
                  <a:pt x="299043" y="1743737"/>
                </a:cubicBezTo>
                <a:cubicBezTo>
                  <a:pt x="105880" y="1550575"/>
                  <a:pt x="77" y="1294292"/>
                  <a:pt x="0" y="1021333"/>
                </a:cubicBezTo>
                <a:cubicBezTo>
                  <a:pt x="80" y="748384"/>
                  <a:pt x="105879" y="492096"/>
                  <a:pt x="298987" y="298987"/>
                </a:cubicBezTo>
                <a:cubicBezTo>
                  <a:pt x="492169" y="105805"/>
                  <a:pt x="748458" y="6"/>
                  <a:pt x="1021333" y="0"/>
                </a:cubicBezTo>
                <a:close/>
              </a:path>
            </a:pathLst>
          </a:custGeom>
          <a:solidFill>
            <a:schemeClr val="accent2"/>
          </a:solidFill>
          <a:ln w="12700">
            <a:miter lim="400000"/>
          </a:ln>
        </p:spPr>
        <p:txBody>
          <a:bodyPr wrap="square" lIns="28575" tIns="28575" rIns="28575" bIns="28575" anchor="ctr">
            <a:noAutofit/>
          </a:bodyPr>
          <a:lstStyle/>
          <a:p>
            <a:endParaRPr lang="en-US" sz="2251">
              <a:solidFill>
                <a:srgbClr val="FFFFFF"/>
              </a:solidFill>
            </a:endParaRPr>
          </a:p>
        </p:txBody>
      </p:sp>
      <p:pic>
        <p:nvPicPr>
          <p:cNvPr id="21" name="Graphic 20" descr="Postit Notes outline">
            <a:extLst>
              <a:ext uri="{FF2B5EF4-FFF2-40B4-BE49-F238E27FC236}">
                <a16:creationId xmlns:a16="http://schemas.microsoft.com/office/drawing/2014/main" id="{B07CF298-8E6E-4682-9E08-6469CB5FE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2347" y="2317531"/>
            <a:ext cx="987443" cy="987443"/>
          </a:xfrm>
          <a:prstGeom prst="rect">
            <a:avLst/>
          </a:prstGeom>
        </p:spPr>
      </p:pic>
      <p:grpSp>
        <p:nvGrpSpPr>
          <p:cNvPr id="33" name="Group 32">
            <a:extLst>
              <a:ext uri="{FF2B5EF4-FFF2-40B4-BE49-F238E27FC236}">
                <a16:creationId xmlns:a16="http://schemas.microsoft.com/office/drawing/2014/main" id="{BE72EFCA-4C07-48DD-B353-51476EF43CC7}"/>
              </a:ext>
            </a:extLst>
          </p:cNvPr>
          <p:cNvGrpSpPr/>
          <p:nvPr/>
        </p:nvGrpSpPr>
        <p:grpSpPr>
          <a:xfrm>
            <a:off x="9556259" y="3654425"/>
            <a:ext cx="2198135" cy="2309183"/>
            <a:chOff x="8581552" y="2241055"/>
            <a:chExt cx="2930846" cy="3078905"/>
          </a:xfrm>
        </p:grpSpPr>
        <p:sp>
          <p:nvSpPr>
            <p:cNvPr id="34" name="TextBox 33">
              <a:extLst>
                <a:ext uri="{FF2B5EF4-FFF2-40B4-BE49-F238E27FC236}">
                  <a16:creationId xmlns:a16="http://schemas.microsoft.com/office/drawing/2014/main" id="{184AED18-AAE7-4C28-A0AC-804966B00F17}"/>
                </a:ext>
              </a:extLst>
            </p:cNvPr>
            <p:cNvSpPr txBox="1"/>
            <p:nvPr/>
          </p:nvSpPr>
          <p:spPr>
            <a:xfrm>
              <a:off x="8581552" y="2241055"/>
              <a:ext cx="2926080" cy="998391"/>
            </a:xfrm>
            <a:prstGeom prst="rect">
              <a:avLst/>
            </a:prstGeom>
            <a:noFill/>
          </p:spPr>
          <p:txBody>
            <a:bodyPr wrap="square" lIns="0" rIns="0" rtlCol="0" anchor="b">
              <a:spAutoFit/>
            </a:bodyPr>
            <a:lstStyle/>
            <a:p>
              <a:pPr algn="ctr"/>
              <a:r>
                <a:rPr lang="en-US" sz="2133" b="1" cap="all" noProof="1">
                  <a:solidFill>
                    <a:schemeClr val="accent5">
                      <a:lumMod val="75000"/>
                    </a:schemeClr>
                  </a:solidFill>
                </a:rPr>
                <a:t>Statewide Data Portal</a:t>
              </a:r>
            </a:p>
          </p:txBody>
        </p:sp>
        <p:sp>
          <p:nvSpPr>
            <p:cNvPr id="35" name="TextBox 34">
              <a:extLst>
                <a:ext uri="{FF2B5EF4-FFF2-40B4-BE49-F238E27FC236}">
                  <a16:creationId xmlns:a16="http://schemas.microsoft.com/office/drawing/2014/main" id="{F7CBBEC5-056B-4F7B-BEF3-7752244BCAB7}"/>
                </a:ext>
              </a:extLst>
            </p:cNvPr>
            <p:cNvSpPr txBox="1"/>
            <p:nvPr/>
          </p:nvSpPr>
          <p:spPr>
            <a:xfrm>
              <a:off x="8838671" y="3145009"/>
              <a:ext cx="2673727" cy="2174951"/>
            </a:xfrm>
            <a:prstGeom prst="rect">
              <a:avLst/>
            </a:prstGeom>
            <a:noFill/>
          </p:spPr>
          <p:txBody>
            <a:bodyPr wrap="square" lIns="0" rIns="0" rtlCol="0" anchor="t">
              <a:spAutoFit/>
            </a:bodyPr>
            <a:lstStyle/>
            <a:p>
              <a:pPr algn="just"/>
              <a:r>
                <a:rPr lang="en-US" sz="1000" noProof="1"/>
                <a:t>THe Board sponsored Portal pulls directly from the GIS Clearinghouse and is available within every PSAP at each workstation throughout the Commonwealth.  THe Portal has become a single interface for Supplementatl Data integration, displayed on the most robust GIS data available. </a:t>
              </a:r>
            </a:p>
          </p:txBody>
        </p:sp>
      </p:grpSp>
      <p:grpSp>
        <p:nvGrpSpPr>
          <p:cNvPr id="36" name="Group 35">
            <a:extLst>
              <a:ext uri="{FF2B5EF4-FFF2-40B4-BE49-F238E27FC236}">
                <a16:creationId xmlns:a16="http://schemas.microsoft.com/office/drawing/2014/main" id="{F903320B-07C6-43A3-BE5F-CAE652FFC954}"/>
              </a:ext>
            </a:extLst>
          </p:cNvPr>
          <p:cNvGrpSpPr/>
          <p:nvPr/>
        </p:nvGrpSpPr>
        <p:grpSpPr>
          <a:xfrm>
            <a:off x="542537" y="3850076"/>
            <a:ext cx="2318480" cy="1570142"/>
            <a:chOff x="167710" y="4006010"/>
            <a:chExt cx="3091306" cy="2093519"/>
          </a:xfrm>
        </p:grpSpPr>
        <p:sp>
          <p:nvSpPr>
            <p:cNvPr id="37" name="TextBox 36">
              <a:extLst>
                <a:ext uri="{FF2B5EF4-FFF2-40B4-BE49-F238E27FC236}">
                  <a16:creationId xmlns:a16="http://schemas.microsoft.com/office/drawing/2014/main" id="{417EC0F3-B4A4-4699-A19A-EBA4E48BFCA2}"/>
                </a:ext>
              </a:extLst>
            </p:cNvPr>
            <p:cNvSpPr txBox="1"/>
            <p:nvPr/>
          </p:nvSpPr>
          <p:spPr>
            <a:xfrm>
              <a:off x="167710" y="4006010"/>
              <a:ext cx="3091306" cy="1107994"/>
            </a:xfrm>
            <a:prstGeom prst="rect">
              <a:avLst/>
            </a:prstGeom>
            <a:noFill/>
          </p:spPr>
          <p:txBody>
            <a:bodyPr wrap="square" lIns="0" rIns="0" rtlCol="0" anchor="b">
              <a:spAutoFit/>
            </a:bodyPr>
            <a:lstStyle/>
            <a:p>
              <a:pPr algn="ctr"/>
              <a:r>
                <a:rPr lang="en-US" sz="2400" b="1" cap="all" noProof="1"/>
                <a:t>Individual</a:t>
              </a:r>
              <a:r>
                <a:rPr lang="en-US" sz="2400" b="1" cap="all" noProof="1">
                  <a:solidFill>
                    <a:schemeClr val="accent3">
                      <a:lumMod val="75000"/>
                    </a:schemeClr>
                  </a:solidFill>
                </a:rPr>
                <a:t> </a:t>
              </a:r>
            </a:p>
            <a:p>
              <a:pPr algn="ctr"/>
              <a:r>
                <a:rPr lang="en-US" sz="2400" b="1" cap="all" noProof="1"/>
                <a:t>PSAPs</a:t>
              </a:r>
            </a:p>
          </p:txBody>
        </p:sp>
        <p:sp>
          <p:nvSpPr>
            <p:cNvPr id="38" name="TextBox 37">
              <a:extLst>
                <a:ext uri="{FF2B5EF4-FFF2-40B4-BE49-F238E27FC236}">
                  <a16:creationId xmlns:a16="http://schemas.microsoft.com/office/drawing/2014/main" id="{A92E4773-4B38-45B5-8F15-53740E712FD8}"/>
                </a:ext>
              </a:extLst>
            </p:cNvPr>
            <p:cNvSpPr txBox="1"/>
            <p:nvPr/>
          </p:nvSpPr>
          <p:spPr>
            <a:xfrm>
              <a:off x="167710" y="4950499"/>
              <a:ext cx="3091306" cy="1149030"/>
            </a:xfrm>
            <a:prstGeom prst="rect">
              <a:avLst/>
            </a:prstGeom>
            <a:noFill/>
          </p:spPr>
          <p:txBody>
            <a:bodyPr wrap="square" lIns="0" rIns="0" rtlCol="0" anchor="t">
              <a:spAutoFit/>
            </a:bodyPr>
            <a:lstStyle/>
            <a:p>
              <a:pPr algn="just"/>
              <a:r>
                <a:rPr lang="en-US" sz="1000" noProof="1"/>
                <a:t>PSAPs are required to submit GIS data quarterly.  PSAPs may produce the data internally or secure outside contracts for collection and maintenance.</a:t>
              </a:r>
            </a:p>
          </p:txBody>
        </p:sp>
      </p:grpSp>
      <p:grpSp>
        <p:nvGrpSpPr>
          <p:cNvPr id="39" name="Group 38">
            <a:extLst>
              <a:ext uri="{FF2B5EF4-FFF2-40B4-BE49-F238E27FC236}">
                <a16:creationId xmlns:a16="http://schemas.microsoft.com/office/drawing/2014/main" id="{24F4EDC2-EAE4-4718-B147-B6D5C450784E}"/>
              </a:ext>
            </a:extLst>
          </p:cNvPr>
          <p:cNvGrpSpPr/>
          <p:nvPr/>
        </p:nvGrpSpPr>
        <p:grpSpPr>
          <a:xfrm>
            <a:off x="9811575" y="39524"/>
            <a:ext cx="2003828" cy="2398162"/>
            <a:chOff x="8921977" y="754893"/>
            <a:chExt cx="2926080" cy="2612970"/>
          </a:xfrm>
        </p:grpSpPr>
        <p:sp>
          <p:nvSpPr>
            <p:cNvPr id="40" name="TextBox 39">
              <a:extLst>
                <a:ext uri="{FF2B5EF4-FFF2-40B4-BE49-F238E27FC236}">
                  <a16:creationId xmlns:a16="http://schemas.microsoft.com/office/drawing/2014/main" id="{A204196D-3A8B-47EB-B09F-96C3CB6303D0}"/>
                </a:ext>
              </a:extLst>
            </p:cNvPr>
            <p:cNvSpPr txBox="1"/>
            <p:nvPr/>
          </p:nvSpPr>
          <p:spPr>
            <a:xfrm>
              <a:off x="8921977" y="754893"/>
              <a:ext cx="2926080" cy="1173497"/>
            </a:xfrm>
            <a:prstGeom prst="rect">
              <a:avLst/>
            </a:prstGeom>
            <a:noFill/>
          </p:spPr>
          <p:txBody>
            <a:bodyPr wrap="square" lIns="0" rIns="0" rtlCol="0" anchor="b">
              <a:spAutoFit/>
            </a:bodyPr>
            <a:lstStyle/>
            <a:p>
              <a:r>
                <a:rPr lang="en-US" sz="2133" b="1" cap="all" noProof="1">
                  <a:solidFill>
                    <a:schemeClr val="accent6">
                      <a:lumMod val="75000"/>
                    </a:schemeClr>
                  </a:solidFill>
                </a:rPr>
                <a:t>DIVISION OF GEOGRAPHIC INFORMATION</a:t>
              </a:r>
            </a:p>
          </p:txBody>
        </p:sp>
        <p:sp>
          <p:nvSpPr>
            <p:cNvPr id="41" name="TextBox 40">
              <a:extLst>
                <a:ext uri="{FF2B5EF4-FFF2-40B4-BE49-F238E27FC236}">
                  <a16:creationId xmlns:a16="http://schemas.microsoft.com/office/drawing/2014/main" id="{231D855D-1654-4085-9CD0-7A8632F41C49}"/>
                </a:ext>
              </a:extLst>
            </p:cNvPr>
            <p:cNvSpPr txBox="1"/>
            <p:nvPr/>
          </p:nvSpPr>
          <p:spPr>
            <a:xfrm>
              <a:off x="8921977" y="1925880"/>
              <a:ext cx="2926080" cy="1441983"/>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The GIS Clearinghouse has data from many state agencies and local entities, including all data submitted to meet the KY 911 Service Board requirements.  THe data is available for public consumenation and is submitted to the NAD.</a:t>
              </a:r>
            </a:p>
          </p:txBody>
        </p:sp>
      </p:grpSp>
      <p:grpSp>
        <p:nvGrpSpPr>
          <p:cNvPr id="42" name="Group 41">
            <a:extLst>
              <a:ext uri="{FF2B5EF4-FFF2-40B4-BE49-F238E27FC236}">
                <a16:creationId xmlns:a16="http://schemas.microsoft.com/office/drawing/2014/main" id="{A04B2C04-8C45-47E9-AC89-CEE850CB9B3F}"/>
              </a:ext>
            </a:extLst>
          </p:cNvPr>
          <p:cNvGrpSpPr/>
          <p:nvPr/>
        </p:nvGrpSpPr>
        <p:grpSpPr>
          <a:xfrm>
            <a:off x="621348" y="77023"/>
            <a:ext cx="2194560" cy="2879355"/>
            <a:chOff x="157146" y="1196901"/>
            <a:chExt cx="2926080" cy="3839137"/>
          </a:xfrm>
        </p:grpSpPr>
        <p:sp>
          <p:nvSpPr>
            <p:cNvPr id="43" name="TextBox 42">
              <a:extLst>
                <a:ext uri="{FF2B5EF4-FFF2-40B4-BE49-F238E27FC236}">
                  <a16:creationId xmlns:a16="http://schemas.microsoft.com/office/drawing/2014/main" id="{A05690D4-2975-443C-82D3-D463775F3FC0}"/>
                </a:ext>
              </a:extLst>
            </p:cNvPr>
            <p:cNvSpPr txBox="1"/>
            <p:nvPr/>
          </p:nvSpPr>
          <p:spPr>
            <a:xfrm>
              <a:off x="157146" y="1196901"/>
              <a:ext cx="2926080" cy="1873673"/>
            </a:xfrm>
            <a:prstGeom prst="rect">
              <a:avLst/>
            </a:prstGeom>
            <a:noFill/>
          </p:spPr>
          <p:txBody>
            <a:bodyPr wrap="square" lIns="0" rIns="0" rtlCol="0" anchor="b">
              <a:spAutoFit/>
            </a:bodyPr>
            <a:lstStyle/>
            <a:p>
              <a:pPr algn="r"/>
              <a:r>
                <a:rPr lang="en-US" sz="2133" b="1" cap="all" noProof="1">
                  <a:solidFill>
                    <a:schemeClr val="accent2">
                      <a:lumMod val="75000"/>
                    </a:schemeClr>
                  </a:solidFill>
                </a:rPr>
                <a:t>Data Verification and AGGREGATION</a:t>
              </a:r>
            </a:p>
          </p:txBody>
        </p:sp>
        <p:sp>
          <p:nvSpPr>
            <p:cNvPr id="44" name="TextBox 43">
              <a:extLst>
                <a:ext uri="{FF2B5EF4-FFF2-40B4-BE49-F238E27FC236}">
                  <a16:creationId xmlns:a16="http://schemas.microsoft.com/office/drawing/2014/main" id="{C3ECB4EB-1EC0-43B9-A74D-8053E12DE075}"/>
                </a:ext>
              </a:extLst>
            </p:cNvPr>
            <p:cNvSpPr txBox="1"/>
            <p:nvPr/>
          </p:nvSpPr>
          <p:spPr>
            <a:xfrm>
              <a:off x="157146" y="3066269"/>
              <a:ext cx="2926080" cy="1969769"/>
            </a:xfrm>
            <a:prstGeom prst="rect">
              <a:avLst/>
            </a:prstGeom>
            <a:noFill/>
          </p:spPr>
          <p:txBody>
            <a:bodyPr wrap="square" lIns="0" rIns="0" rtlCol="0" anchor="t">
              <a:spAutoFit/>
            </a:bodyPr>
            <a:lstStyle/>
            <a:p>
              <a:pPr algn="just"/>
              <a:r>
                <a:rPr lang="en-US" sz="1000" noProof="1"/>
                <a:t>Every PSAP uploads data layers as changes are integrated into their local datasets.  A minimum of quarterly with a maximum of daily submittals.</a:t>
              </a:r>
            </a:p>
            <a:p>
              <a:pPr algn="just"/>
              <a:endParaRPr lang="en-US" sz="1000" noProof="1"/>
            </a:p>
            <a:p>
              <a:pPr algn="just"/>
              <a:r>
                <a:rPr lang="en-US" sz="1000" noProof="1"/>
                <a:t>Data is reviewed to meet NENA i3 standards before aggregation into the statewide layers.</a:t>
              </a:r>
            </a:p>
          </p:txBody>
        </p:sp>
      </p:grpSp>
      <p:pic>
        <p:nvPicPr>
          <p:cNvPr id="4" name="Picture 3" descr="Text&#10;&#10;Description automatically generated">
            <a:extLst>
              <a:ext uri="{FF2B5EF4-FFF2-40B4-BE49-F238E27FC236}">
                <a16:creationId xmlns:a16="http://schemas.microsoft.com/office/drawing/2014/main" id="{4DC7D149-5868-55D0-487A-C807DDA42FB8}"/>
              </a:ext>
            </a:extLst>
          </p:cNvPr>
          <p:cNvPicPr>
            <a:picLocks noChangeAspect="1"/>
          </p:cNvPicPr>
          <p:nvPr/>
        </p:nvPicPr>
        <p:blipFill>
          <a:blip r:embed="rId5"/>
          <a:stretch>
            <a:fillRect/>
          </a:stretch>
        </p:blipFill>
        <p:spPr>
          <a:xfrm>
            <a:off x="5242651" y="2836141"/>
            <a:ext cx="3771848" cy="1722304"/>
          </a:xfrm>
          <a:prstGeom prst="rect">
            <a:avLst/>
          </a:prstGeom>
        </p:spPr>
      </p:pic>
      <p:pic>
        <p:nvPicPr>
          <p:cNvPr id="26" name="Picture 2" descr="http://archives.techlines.ky.gov/july2003/12-layers.jpg">
            <a:extLst>
              <a:ext uri="{FF2B5EF4-FFF2-40B4-BE49-F238E27FC236}">
                <a16:creationId xmlns:a16="http://schemas.microsoft.com/office/drawing/2014/main" id="{B51F9A98-C3A1-9E0D-8DB4-203E8831B28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4744" y="706399"/>
            <a:ext cx="1675720" cy="1956221"/>
          </a:xfrm>
          <a:prstGeom prst="rect">
            <a:avLst/>
          </a:prstGeom>
          <a:noFill/>
          <a:ln w="9525">
            <a:noFill/>
            <a:miter lim="800000"/>
            <a:headEnd/>
            <a:tailEnd/>
          </a:ln>
        </p:spPr>
      </p:pic>
      <p:pic>
        <p:nvPicPr>
          <p:cNvPr id="12" name="Picture 11" descr="A picture containing text&#10;&#10;Description automatically generated">
            <a:extLst>
              <a:ext uri="{FF2B5EF4-FFF2-40B4-BE49-F238E27FC236}">
                <a16:creationId xmlns:a16="http://schemas.microsoft.com/office/drawing/2014/main" id="{ABAEFBCB-6670-5847-4E58-16764B5B0DDD}"/>
              </a:ext>
            </a:extLst>
          </p:cNvPr>
          <p:cNvPicPr>
            <a:picLocks noChangeAspect="1"/>
          </p:cNvPicPr>
          <p:nvPr/>
        </p:nvPicPr>
        <p:blipFill>
          <a:blip r:embed="rId7"/>
          <a:stretch>
            <a:fillRect/>
          </a:stretch>
        </p:blipFill>
        <p:spPr>
          <a:xfrm>
            <a:off x="3363507" y="1195085"/>
            <a:ext cx="2053052" cy="1231831"/>
          </a:xfrm>
          <a:prstGeom prst="rect">
            <a:avLst/>
          </a:prstGeom>
        </p:spPr>
      </p:pic>
      <p:pic>
        <p:nvPicPr>
          <p:cNvPr id="14" name="Picture 13" descr="A picture containing text, electronics, computer, display&#10;&#10;Description automatically generated">
            <a:extLst>
              <a:ext uri="{FF2B5EF4-FFF2-40B4-BE49-F238E27FC236}">
                <a16:creationId xmlns:a16="http://schemas.microsoft.com/office/drawing/2014/main" id="{1B5F4181-28A6-4A88-D230-F3D50ED8130B}"/>
              </a:ext>
            </a:extLst>
          </p:cNvPr>
          <p:cNvPicPr>
            <a:picLocks noChangeAspect="1"/>
          </p:cNvPicPr>
          <p:nvPr/>
        </p:nvPicPr>
        <p:blipFill>
          <a:blip r:embed="rId8"/>
          <a:stretch>
            <a:fillRect/>
          </a:stretch>
        </p:blipFill>
        <p:spPr>
          <a:xfrm>
            <a:off x="6742440" y="4201259"/>
            <a:ext cx="2767741" cy="1974100"/>
          </a:xfrm>
          <a:prstGeom prst="rect">
            <a:avLst/>
          </a:prstGeom>
        </p:spPr>
      </p:pic>
      <p:pic>
        <p:nvPicPr>
          <p:cNvPr id="45" name="Graphic 44" descr="Postit Notes outline">
            <a:extLst>
              <a:ext uri="{FF2B5EF4-FFF2-40B4-BE49-F238E27FC236}">
                <a16:creationId xmlns:a16="http://schemas.microsoft.com/office/drawing/2014/main" id="{0D6C2163-4579-E526-3EF5-EC3C5C914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183" y="5489628"/>
            <a:ext cx="987443" cy="987443"/>
          </a:xfrm>
          <a:prstGeom prst="rect">
            <a:avLst/>
          </a:prstGeom>
        </p:spPr>
      </p:pic>
      <p:sp>
        <p:nvSpPr>
          <p:cNvPr id="46" name="Freeform: Shape 45">
            <a:extLst>
              <a:ext uri="{FF2B5EF4-FFF2-40B4-BE49-F238E27FC236}">
                <a16:creationId xmlns:a16="http://schemas.microsoft.com/office/drawing/2014/main" id="{B9757EC0-0272-97A3-48BC-BF95938D8320}"/>
              </a:ext>
            </a:extLst>
          </p:cNvPr>
          <p:cNvSpPr/>
          <p:nvPr/>
        </p:nvSpPr>
        <p:spPr>
          <a:xfrm>
            <a:off x="2952527" y="2836141"/>
            <a:ext cx="3069437" cy="3693432"/>
          </a:xfrm>
          <a:custGeom>
            <a:avLst/>
            <a:gdLst>
              <a:gd name="connsiteX0" fmla="*/ 1257196 w 2041828"/>
              <a:gd name="connsiteY0" fmla="*/ 1 h 2983049"/>
              <a:gd name="connsiteX1" fmla="*/ 1278575 w 2041828"/>
              <a:gd name="connsiteY1" fmla="*/ 9056 h 2983049"/>
              <a:gd name="connsiteX2" fmla="*/ 1373244 w 2041828"/>
              <a:gd name="connsiteY2" fmla="*/ 103724 h 2983049"/>
              <a:gd name="connsiteX3" fmla="*/ 1350967 w 2041828"/>
              <a:gd name="connsiteY3" fmla="*/ 155686 h 2983049"/>
              <a:gd name="connsiteX4" fmla="*/ 1339850 w 2041828"/>
              <a:gd name="connsiteY4" fmla="*/ 155729 h 2983049"/>
              <a:gd name="connsiteX5" fmla="*/ 1302730 w 2041828"/>
              <a:gd name="connsiteY5" fmla="*/ 192848 h 2983049"/>
              <a:gd name="connsiteX6" fmla="*/ 1302724 w 2041828"/>
              <a:gd name="connsiteY6" fmla="*/ 777784 h 2983049"/>
              <a:gd name="connsiteX7" fmla="*/ 1246975 w 2041828"/>
              <a:gd name="connsiteY7" fmla="*/ 941198 h 2983049"/>
              <a:gd name="connsiteX8" fmla="*/ 1047372 w 2041828"/>
              <a:gd name="connsiteY8" fmla="*/ 1033136 h 2983049"/>
              <a:gd name="connsiteX9" fmla="*/ 1020431 w 2041828"/>
              <a:gd name="connsiteY9" fmla="*/ 1032238 h 2983049"/>
              <a:gd name="connsiteX10" fmla="*/ 91017 w 2041828"/>
              <a:gd name="connsiteY10" fmla="*/ 1961652 h 2983049"/>
              <a:gd name="connsiteX11" fmla="*/ 363094 w 2041828"/>
              <a:gd name="connsiteY11" fmla="*/ 2618110 h 2983049"/>
              <a:gd name="connsiteX12" fmla="*/ 1019551 w 2041828"/>
              <a:gd name="connsiteY12" fmla="*/ 2890186 h 2983049"/>
              <a:gd name="connsiteX13" fmla="*/ 1948965 w 2041828"/>
              <a:gd name="connsiteY13" fmla="*/ 1960772 h 2983049"/>
              <a:gd name="connsiteX14" fmla="*/ 2009348 w 2041828"/>
              <a:gd name="connsiteY14" fmla="*/ 1917154 h 2983049"/>
              <a:gd name="connsiteX15" fmla="*/ 2041828 w 2041828"/>
              <a:gd name="connsiteY15" fmla="*/ 1962655 h 2983049"/>
              <a:gd name="connsiteX16" fmla="*/ 1021434 w 2041828"/>
              <a:gd name="connsiteY16" fmla="*/ 2983049 h 2983049"/>
              <a:gd name="connsiteX17" fmla="*/ 299925 w 2041828"/>
              <a:gd name="connsiteY17" fmla="*/ 2683124 h 2983049"/>
              <a:gd name="connsiteX18" fmla="*/ 0 w 2041828"/>
              <a:gd name="connsiteY18" fmla="*/ 1961615 h 2983049"/>
              <a:gd name="connsiteX19" fmla="*/ 1021324 w 2041828"/>
              <a:gd name="connsiteY19" fmla="*/ 940291 h 2983049"/>
              <a:gd name="connsiteX20" fmla="*/ 1051125 w 2041828"/>
              <a:gd name="connsiteY20" fmla="*/ 940329 h 2983049"/>
              <a:gd name="connsiteX21" fmla="*/ 1163382 w 2041828"/>
              <a:gd name="connsiteY21" fmla="*/ 896669 h 2983049"/>
              <a:gd name="connsiteX22" fmla="*/ 1211769 w 2041828"/>
              <a:gd name="connsiteY22" fmla="*/ 781530 h 2983049"/>
              <a:gd name="connsiteX23" fmla="*/ 1211714 w 2041828"/>
              <a:gd name="connsiteY23" fmla="*/ 192811 h 2983049"/>
              <a:gd name="connsiteX24" fmla="*/ 1174569 w 2041828"/>
              <a:gd name="connsiteY24" fmla="*/ 155667 h 2983049"/>
              <a:gd name="connsiteX25" fmla="*/ 1163452 w 2041828"/>
              <a:gd name="connsiteY25" fmla="*/ 155710 h 2983049"/>
              <a:gd name="connsiteX26" fmla="*/ 1141104 w 2041828"/>
              <a:gd name="connsiteY26" fmla="*/ 103769 h 2983049"/>
              <a:gd name="connsiteX27" fmla="*/ 1235804 w 2041828"/>
              <a:gd name="connsiteY27" fmla="*/ 9069 h 2983049"/>
              <a:gd name="connsiteX28" fmla="*/ 1257196 w 2041828"/>
              <a:gd name="connsiteY28" fmla="*/ 1 h 298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1828" h="2983049">
                <a:moveTo>
                  <a:pt x="1257196" y="1"/>
                </a:moveTo>
                <a:cubicBezTo>
                  <a:pt x="1264868" y="0"/>
                  <a:pt x="1272538" y="3019"/>
                  <a:pt x="1278575" y="9056"/>
                </a:cubicBezTo>
                <a:lnTo>
                  <a:pt x="1373244" y="103724"/>
                </a:lnTo>
                <a:cubicBezTo>
                  <a:pt x="1391854" y="122335"/>
                  <a:pt x="1378830" y="155816"/>
                  <a:pt x="1350967" y="155686"/>
                </a:cubicBezTo>
                <a:lnTo>
                  <a:pt x="1339850" y="155729"/>
                </a:lnTo>
                <a:cubicBezTo>
                  <a:pt x="1319390" y="155732"/>
                  <a:pt x="1302649" y="172474"/>
                  <a:pt x="1302730" y="192848"/>
                </a:cubicBezTo>
                <a:lnTo>
                  <a:pt x="1302724" y="777784"/>
                </a:lnTo>
                <a:cubicBezTo>
                  <a:pt x="1303653" y="836378"/>
                  <a:pt x="1285053" y="895737"/>
                  <a:pt x="1246975" y="941198"/>
                </a:cubicBezTo>
                <a:cubicBezTo>
                  <a:pt x="1196868" y="1002533"/>
                  <a:pt x="1124404" y="1035930"/>
                  <a:pt x="1047372" y="1033136"/>
                </a:cubicBezTo>
                <a:cubicBezTo>
                  <a:pt x="1039037" y="1032242"/>
                  <a:pt x="1029696" y="1032202"/>
                  <a:pt x="1020431" y="1032238"/>
                </a:cubicBezTo>
                <a:cubicBezTo>
                  <a:pt x="507906" y="1032277"/>
                  <a:pt x="91056" y="1449127"/>
                  <a:pt x="91017" y="1961652"/>
                </a:cubicBezTo>
                <a:cubicBezTo>
                  <a:pt x="90955" y="2217957"/>
                  <a:pt x="195059" y="2450075"/>
                  <a:pt x="363094" y="2618110"/>
                </a:cubicBezTo>
                <a:cubicBezTo>
                  <a:pt x="531128" y="2786144"/>
                  <a:pt x="763246" y="2890248"/>
                  <a:pt x="1019551" y="2890186"/>
                </a:cubicBezTo>
                <a:cubicBezTo>
                  <a:pt x="1532076" y="2890147"/>
                  <a:pt x="1948926" y="2473297"/>
                  <a:pt x="1948965" y="1960772"/>
                </a:cubicBezTo>
                <a:cubicBezTo>
                  <a:pt x="1949004" y="1931048"/>
                  <a:pt x="1977731" y="1907859"/>
                  <a:pt x="2009348" y="1917154"/>
                </a:cubicBezTo>
                <a:cubicBezTo>
                  <a:pt x="2028856" y="1923640"/>
                  <a:pt x="2040908" y="1941273"/>
                  <a:pt x="2041828" y="1962655"/>
                </a:cubicBezTo>
                <a:cubicBezTo>
                  <a:pt x="2041831" y="2525278"/>
                  <a:pt x="1584057" y="2983052"/>
                  <a:pt x="1021434" y="2983049"/>
                </a:cubicBezTo>
                <a:cubicBezTo>
                  <a:pt x="740049" y="2982044"/>
                  <a:pt x="484724" y="2867923"/>
                  <a:pt x="299925" y="2683124"/>
                </a:cubicBezTo>
                <a:cubicBezTo>
                  <a:pt x="115125" y="2498325"/>
                  <a:pt x="75" y="2243930"/>
                  <a:pt x="0" y="1961615"/>
                </a:cubicBezTo>
                <a:cubicBezTo>
                  <a:pt x="927" y="1398061"/>
                  <a:pt x="458700" y="940288"/>
                  <a:pt x="1021324" y="940291"/>
                </a:cubicBezTo>
                <a:cubicBezTo>
                  <a:pt x="1031596" y="939401"/>
                  <a:pt x="1041783" y="940288"/>
                  <a:pt x="1051125" y="940329"/>
                </a:cubicBezTo>
                <a:cubicBezTo>
                  <a:pt x="1092804" y="941254"/>
                  <a:pt x="1133704" y="926348"/>
                  <a:pt x="1163382" y="896669"/>
                </a:cubicBezTo>
                <a:cubicBezTo>
                  <a:pt x="1194075" y="865976"/>
                  <a:pt x="1211749" y="826154"/>
                  <a:pt x="1211769" y="781530"/>
                </a:cubicBezTo>
                <a:lnTo>
                  <a:pt x="1211714" y="192811"/>
                </a:lnTo>
                <a:cubicBezTo>
                  <a:pt x="1211709" y="172514"/>
                  <a:pt x="1194944" y="155749"/>
                  <a:pt x="1174569" y="155667"/>
                </a:cubicBezTo>
                <a:lnTo>
                  <a:pt x="1163452" y="155710"/>
                </a:lnTo>
                <a:cubicBezTo>
                  <a:pt x="1135581" y="155742"/>
                  <a:pt x="1121657" y="123216"/>
                  <a:pt x="1141104" y="103769"/>
                </a:cubicBezTo>
                <a:lnTo>
                  <a:pt x="1235804" y="9069"/>
                </a:lnTo>
                <a:cubicBezTo>
                  <a:pt x="1241850" y="3023"/>
                  <a:pt x="1249524" y="2"/>
                  <a:pt x="1257196" y="1"/>
                </a:cubicBezTo>
                <a:close/>
              </a:path>
            </a:pathLst>
          </a:custGeom>
          <a:solidFill>
            <a:schemeClr val="accent3"/>
          </a:solidFill>
          <a:ln w="12700">
            <a:miter lim="400000"/>
          </a:ln>
        </p:spPr>
        <p:txBody>
          <a:bodyPr wrap="square" lIns="28575" tIns="28575" rIns="28575" bIns="28575" anchor="ctr">
            <a:noAutofit/>
          </a:bodyPr>
          <a:lstStyle/>
          <a:p>
            <a:endParaRPr lang="en-US" sz="2251">
              <a:solidFill>
                <a:srgbClr val="FFFFFF"/>
              </a:solidFill>
            </a:endParaRPr>
          </a:p>
        </p:txBody>
      </p:sp>
      <p:pic>
        <p:nvPicPr>
          <p:cNvPr id="47" name="Picture 46" descr="A picture containing text, sign, outdoor&#10;&#10;Description automatically generated">
            <a:extLst>
              <a:ext uri="{FF2B5EF4-FFF2-40B4-BE49-F238E27FC236}">
                <a16:creationId xmlns:a16="http://schemas.microsoft.com/office/drawing/2014/main" id="{D03593DA-96B8-320A-1862-FF875BE04F05}"/>
              </a:ext>
            </a:extLst>
          </p:cNvPr>
          <p:cNvPicPr>
            <a:picLocks noChangeAspect="1"/>
          </p:cNvPicPr>
          <p:nvPr/>
        </p:nvPicPr>
        <p:blipFill>
          <a:blip r:embed="rId10"/>
          <a:stretch>
            <a:fillRect/>
          </a:stretch>
        </p:blipFill>
        <p:spPr>
          <a:xfrm>
            <a:off x="3834161" y="4283035"/>
            <a:ext cx="1227783" cy="1832512"/>
          </a:xfrm>
          <a:prstGeom prst="rect">
            <a:avLst/>
          </a:prstGeom>
        </p:spPr>
      </p:pic>
    </p:spTree>
    <p:extLst>
      <p:ext uri="{BB962C8B-B14F-4D97-AF65-F5344CB8AC3E}">
        <p14:creationId xmlns:p14="http://schemas.microsoft.com/office/powerpoint/2010/main" val="3649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7"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a:xfrm>
            <a:off x="693736" y="109818"/>
            <a:ext cx="9404723" cy="1400530"/>
          </a:xfrm>
        </p:spPr>
        <p:txBody>
          <a:bodyPr/>
          <a:lstStyle/>
          <a:p>
            <a:r>
              <a:rPr lang="en-US" dirty="0">
                <a:solidFill>
                  <a:schemeClr val="accent3"/>
                </a:solidFill>
              </a:rPr>
              <a:t>Accomplishments</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874711" y="810083"/>
            <a:ext cx="10821989" cy="5866942"/>
          </a:xfrm>
        </p:spPr>
        <p:txBody>
          <a:bodyPr>
            <a:normAutofit fontScale="92500" lnSpcReduction="20000"/>
          </a:bodyPr>
          <a:lstStyle/>
          <a:p>
            <a:pPr>
              <a:buFont typeface="Arial" panose="020B0604020202020204" pitchFamily="34" charset="0"/>
              <a:buChar char="•"/>
            </a:pPr>
            <a:r>
              <a:rPr lang="en-US" sz="3200" dirty="0"/>
              <a:t>Dec. 2020: New state NG911 road map</a:t>
            </a:r>
          </a:p>
          <a:p>
            <a:pPr>
              <a:buFont typeface="Arial" panose="020B0604020202020204" pitchFamily="34" charset="0"/>
              <a:buChar char="•"/>
            </a:pPr>
            <a:r>
              <a:rPr lang="en-US" sz="3200" dirty="0"/>
              <a:t>Dec. 2021: Board funded high-resolution aerial photography for 10 counties covering 4,468 sq. miles</a:t>
            </a:r>
          </a:p>
          <a:p>
            <a:pPr>
              <a:buFont typeface="Arial" panose="020B0604020202020204" pitchFamily="34" charset="0"/>
              <a:buChar char="•"/>
            </a:pPr>
            <a:r>
              <a:rPr lang="en-US" sz="3200" dirty="0"/>
              <a:t>March 2022: Distributed 700+ monitors/workstations for data portal display at no cost to local 911 call centers</a:t>
            </a:r>
          </a:p>
          <a:p>
            <a:pPr>
              <a:buFont typeface="Arial" panose="020B0604020202020204" pitchFamily="34" charset="0"/>
              <a:buChar char="•"/>
            </a:pPr>
            <a:r>
              <a:rPr lang="en-US" sz="3200" dirty="0"/>
              <a:t>May 2022: 111 PSAPs complete initial GIS upload</a:t>
            </a:r>
          </a:p>
          <a:p>
            <a:pPr>
              <a:buFont typeface="Arial" panose="020B0604020202020204" pitchFamily="34" charset="0"/>
              <a:buChar char="•"/>
            </a:pPr>
            <a:r>
              <a:rPr lang="en-US" sz="3200" dirty="0"/>
              <a:t>June 2022: Presented Supplemental Data Portal at national 911 conference</a:t>
            </a:r>
          </a:p>
          <a:p>
            <a:pPr>
              <a:buFont typeface="Arial" panose="020B0604020202020204" pitchFamily="34" charset="0"/>
              <a:buChar char="•"/>
            </a:pPr>
            <a:r>
              <a:rPr lang="en-US" sz="3200" dirty="0"/>
              <a:t>September 2022: Kentucky project showcase video</a:t>
            </a:r>
          </a:p>
          <a:p>
            <a:pPr>
              <a:buFont typeface="Arial" panose="020B0604020202020204" pitchFamily="34" charset="0"/>
              <a:buChar char="•"/>
            </a:pPr>
            <a:r>
              <a:rPr lang="en-US" sz="3200" dirty="0"/>
              <a:t>Dec 2022: 99 PSAPs live with RadiusPlus mapping</a:t>
            </a:r>
          </a:p>
          <a:p>
            <a:pPr>
              <a:buFont typeface="Arial" panose="020B0604020202020204" pitchFamily="34" charset="0"/>
              <a:buChar char="•"/>
            </a:pPr>
            <a:r>
              <a:rPr lang="en-US" sz="3200" dirty="0"/>
              <a:t>Dec 2022: 85 PSAPs live with Eclipse Analytics</a:t>
            </a:r>
          </a:p>
          <a:p>
            <a:pPr>
              <a:buFont typeface="Arial" panose="020B0604020202020204" pitchFamily="34" charset="0"/>
              <a:buChar char="•"/>
            </a:pPr>
            <a:r>
              <a:rPr lang="en-US" sz="3200" dirty="0">
                <a:solidFill>
                  <a:schemeClr val="accent3"/>
                </a:solidFill>
              </a:rPr>
              <a:t>Jan  2023: 64 PSAPs GIS data </a:t>
            </a:r>
            <a:r>
              <a:rPr lang="en-US" sz="3200" dirty="0">
                <a:solidFill>
                  <a:schemeClr val="accent3"/>
                </a:solidFill>
                <a:hlinkClick r:id="rId2"/>
              </a:rPr>
              <a:t>NG911 ready</a:t>
            </a:r>
            <a:endParaRPr lang="en-US" sz="3200" dirty="0">
              <a:solidFill>
                <a:schemeClr val="accent3"/>
              </a:solidFill>
            </a:endParaRPr>
          </a:p>
          <a:p>
            <a:pPr>
              <a:buFont typeface="Arial" panose="020B0604020202020204" pitchFamily="34" charset="0"/>
              <a:buChar char="•"/>
            </a:pPr>
            <a:endParaRPr lang="en-US" sz="3200" dirty="0"/>
          </a:p>
          <a:p>
            <a:pPr marL="0" indent="0">
              <a:buNone/>
            </a:pPr>
            <a:endParaRPr lang="en-US" sz="4000" dirty="0"/>
          </a:p>
        </p:txBody>
      </p:sp>
    </p:spTree>
    <p:extLst>
      <p:ext uri="{BB962C8B-B14F-4D97-AF65-F5344CB8AC3E}">
        <p14:creationId xmlns:p14="http://schemas.microsoft.com/office/powerpoint/2010/main" val="39412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p:txBody>
          <a:bodyPr/>
          <a:lstStyle/>
          <a:p>
            <a:r>
              <a:rPr lang="en-US" dirty="0">
                <a:solidFill>
                  <a:schemeClr val="accent3"/>
                </a:solidFill>
              </a:rPr>
              <a:t>What’s next?</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1103312" y="1652868"/>
            <a:ext cx="8946541" cy="3023907"/>
          </a:xfrm>
        </p:spPr>
        <p:txBody>
          <a:bodyPr>
            <a:normAutofit/>
          </a:bodyPr>
          <a:lstStyle/>
          <a:p>
            <a:pPr>
              <a:buFont typeface="Arial" panose="020B0604020202020204" pitchFamily="34" charset="0"/>
              <a:buChar char="•"/>
            </a:pPr>
            <a:r>
              <a:rPr lang="en-US" sz="3200" dirty="0" err="1"/>
              <a:t>ESInet</a:t>
            </a:r>
            <a:endParaRPr lang="en-US" sz="3200" dirty="0"/>
          </a:p>
          <a:p>
            <a:pPr lvl="1">
              <a:buFont typeface="Arial" panose="020B0604020202020204" pitchFamily="34" charset="0"/>
              <a:buChar char="•"/>
            </a:pPr>
            <a:r>
              <a:rPr lang="en-US" sz="3000" dirty="0"/>
              <a:t>IP connectivity for all certified PSAPs</a:t>
            </a:r>
          </a:p>
          <a:p>
            <a:pPr>
              <a:buFont typeface="Arial" panose="020B0604020202020204" pitchFamily="34" charset="0"/>
              <a:buChar char="•"/>
            </a:pPr>
            <a:r>
              <a:rPr lang="en-US" sz="3200" dirty="0"/>
              <a:t>Next Generation 911 Core Services</a:t>
            </a:r>
          </a:p>
          <a:p>
            <a:pPr lvl="1">
              <a:buFont typeface="Arial" panose="020B0604020202020204" pitchFamily="34" charset="0"/>
              <a:buChar char="•"/>
            </a:pPr>
            <a:r>
              <a:rPr lang="en-US" sz="2800" dirty="0"/>
              <a:t>Geospatial call-routing</a:t>
            </a:r>
          </a:p>
          <a:p>
            <a:pPr>
              <a:buFont typeface="Arial" panose="020B0604020202020204" pitchFamily="34" charset="0"/>
              <a:buChar char="•"/>
            </a:pPr>
            <a:r>
              <a:rPr lang="en-US" sz="3000" dirty="0"/>
              <a:t>Another round of federal funding?</a:t>
            </a:r>
          </a:p>
          <a:p>
            <a:pPr marL="0" indent="0">
              <a:buNone/>
            </a:pPr>
            <a:endParaRPr lang="en-US" sz="4000" dirty="0"/>
          </a:p>
        </p:txBody>
      </p:sp>
    </p:spTree>
    <p:extLst>
      <p:ext uri="{BB962C8B-B14F-4D97-AF65-F5344CB8AC3E}">
        <p14:creationId xmlns:p14="http://schemas.microsoft.com/office/powerpoint/2010/main" val="406977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CD9A70E4-4A00-BC94-1C2A-37858EA08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12" y="787468"/>
            <a:ext cx="10956070" cy="5283064"/>
          </a:xfrm>
        </p:spPr>
      </p:pic>
    </p:spTree>
    <p:extLst>
      <p:ext uri="{BB962C8B-B14F-4D97-AF65-F5344CB8AC3E}">
        <p14:creationId xmlns:p14="http://schemas.microsoft.com/office/powerpoint/2010/main" val="253249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p:txBody>
          <a:bodyPr/>
          <a:lstStyle/>
          <a:p>
            <a:r>
              <a:rPr lang="en-US" dirty="0">
                <a:solidFill>
                  <a:schemeClr val="accent3"/>
                </a:solidFill>
              </a:rPr>
              <a:t>NG911 deployment: obstacles and opportunities</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1104293" y="2157693"/>
            <a:ext cx="8946541" cy="3023907"/>
          </a:xfrm>
        </p:spPr>
        <p:txBody>
          <a:bodyPr>
            <a:normAutofit/>
          </a:bodyPr>
          <a:lstStyle/>
          <a:p>
            <a:pPr>
              <a:buFont typeface="Arial" panose="020B0604020202020204" pitchFamily="34" charset="0"/>
              <a:buChar char="•"/>
            </a:pPr>
            <a:r>
              <a:rPr lang="en-US" sz="3200" dirty="0"/>
              <a:t>Funding</a:t>
            </a:r>
          </a:p>
          <a:p>
            <a:pPr lvl="1">
              <a:buFont typeface="Arial" panose="020B0604020202020204" pitchFamily="34" charset="0"/>
              <a:buChar char="•"/>
            </a:pPr>
            <a:r>
              <a:rPr lang="en-US" sz="2600" dirty="0"/>
              <a:t>911 Services Board has maxed out existing resources</a:t>
            </a:r>
          </a:p>
          <a:p>
            <a:pPr lvl="1">
              <a:buFont typeface="Arial" panose="020B0604020202020204" pitchFamily="34" charset="0"/>
              <a:buChar char="•"/>
            </a:pPr>
            <a:r>
              <a:rPr lang="en-US" sz="2600" dirty="0"/>
              <a:t>Projected costs for statewide deployment</a:t>
            </a:r>
          </a:p>
          <a:p>
            <a:pPr lvl="1">
              <a:buFont typeface="Arial" panose="020B0604020202020204" pitchFamily="34" charset="0"/>
              <a:buChar char="•"/>
            </a:pPr>
            <a:r>
              <a:rPr lang="en-US" sz="2600" dirty="0"/>
              <a:t>Benefits to local 911 call center</a:t>
            </a:r>
          </a:p>
          <a:p>
            <a:pPr marL="0" indent="0">
              <a:buNone/>
            </a:pPr>
            <a:endParaRPr lang="en-US" sz="4000" dirty="0"/>
          </a:p>
        </p:txBody>
      </p:sp>
    </p:spTree>
    <p:extLst>
      <p:ext uri="{BB962C8B-B14F-4D97-AF65-F5344CB8AC3E}">
        <p14:creationId xmlns:p14="http://schemas.microsoft.com/office/powerpoint/2010/main" val="44594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6640285"/>
            <a:ext cx="12192000" cy="276999"/>
          </a:xfrm>
          <a:prstGeom prst="rect">
            <a:avLst/>
          </a:prstGeom>
          <a:noFill/>
        </p:spPr>
        <p:txBody>
          <a:bodyPr wrap="square" rtlCol="0">
            <a:spAutoFit/>
          </a:bodyPr>
          <a:lstStyle/>
          <a:p>
            <a:pPr algn="ctr"/>
            <a:r>
              <a:rPr lang="en-US" sz="1200" b="1" dirty="0"/>
              <a:t>UNCLASSIFIED</a:t>
            </a:r>
          </a:p>
        </p:txBody>
      </p:sp>
      <p:sp>
        <p:nvSpPr>
          <p:cNvPr id="12" name="Title 1"/>
          <p:cNvSpPr>
            <a:spLocks noGrp="1"/>
          </p:cNvSpPr>
          <p:nvPr>
            <p:ph type="ctrTitle"/>
          </p:nvPr>
        </p:nvSpPr>
        <p:spPr>
          <a:xfrm>
            <a:off x="0" y="-611401"/>
            <a:ext cx="12192000" cy="1524000"/>
          </a:xfrm>
        </p:spPr>
        <p:txBody>
          <a:bodyPr>
            <a:noAutofit/>
          </a:bodyPr>
          <a:lstStyle/>
          <a:p>
            <a:pPr algn="ctr"/>
            <a:r>
              <a:rPr lang="en-US" sz="4000" b="1" u="sng" dirty="0"/>
              <a:t>Kentucky Office of Homeland Security (KOHS)</a:t>
            </a:r>
          </a:p>
        </p:txBody>
      </p:sp>
      <p:sp>
        <p:nvSpPr>
          <p:cNvPr id="3" name="Rectangle 2"/>
          <p:cNvSpPr/>
          <p:nvPr/>
        </p:nvSpPr>
        <p:spPr>
          <a:xfrm>
            <a:off x="1222159" y="2559224"/>
            <a:ext cx="9747681" cy="304698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Kentucky Office of Homeland Security </a:t>
            </a:r>
          </a:p>
          <a:p>
            <a:pPr algn="ctr"/>
            <a:r>
              <a:rPr lang="en-US" sz="3200" dirty="0">
                <a:hlinkClick r:id="rId3"/>
              </a:rPr>
              <a:t>https://homelandsecurity.ky.gov</a:t>
            </a:r>
            <a:endParaRPr lang="en-US" sz="3200" dirty="0"/>
          </a:p>
          <a:p>
            <a:pPr algn="ctr"/>
            <a:endParaRPr lang="en-US" sz="3200" dirty="0"/>
          </a:p>
          <a:p>
            <a:pPr algn="ctr"/>
            <a:r>
              <a:rPr lang="en-US" sz="3200" dirty="0"/>
              <a:t>911 Services Board</a:t>
            </a:r>
          </a:p>
          <a:p>
            <a:pPr algn="ctr"/>
            <a:r>
              <a:rPr lang="en-US" sz="3200" dirty="0">
                <a:hlinkClick r:id="rId4"/>
              </a:rPr>
              <a:t>http://911board.ky.gov</a:t>
            </a:r>
            <a:endParaRPr lang="en-US" sz="3200" dirty="0"/>
          </a:p>
          <a:p>
            <a:pPr algn="ctr"/>
            <a:br>
              <a:rPr lang="en-US" sz="1600" dirty="0">
                <a:latin typeface="Arial" panose="020B0604020202020204" pitchFamily="34" charset="0"/>
                <a:cs typeface="Arial" panose="020B0604020202020204" pitchFamily="34" charset="0"/>
              </a:rPr>
            </a:br>
            <a:endParaRPr lang="en-US" sz="1600" dirty="0"/>
          </a:p>
        </p:txBody>
      </p:sp>
      <p:sp>
        <p:nvSpPr>
          <p:cNvPr id="5" name="TextBox 4"/>
          <p:cNvSpPr txBox="1"/>
          <p:nvPr/>
        </p:nvSpPr>
        <p:spPr>
          <a:xfrm>
            <a:off x="0" y="1554480"/>
            <a:ext cx="12192000" cy="646331"/>
          </a:xfrm>
          <a:prstGeom prst="rect">
            <a:avLst/>
          </a:prstGeom>
          <a:noFill/>
        </p:spPr>
        <p:txBody>
          <a:bodyPr wrap="square" rtlCol="0">
            <a:spAutoFit/>
          </a:bodyPr>
          <a:lstStyle/>
          <a:p>
            <a:pPr algn="ctr"/>
            <a:r>
              <a:rPr lang="en-US" sz="3600" b="1" dirty="0"/>
              <a:t>Discussion and Questions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166" y="5292292"/>
            <a:ext cx="6472809" cy="1083361"/>
          </a:xfrm>
          <a:prstGeom prst="rect">
            <a:avLst/>
          </a:prstGeom>
        </p:spPr>
      </p:pic>
    </p:spTree>
    <p:extLst>
      <p:ext uri="{BB962C8B-B14F-4D97-AF65-F5344CB8AC3E}">
        <p14:creationId xmlns:p14="http://schemas.microsoft.com/office/powerpoint/2010/main" val="328565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6640285"/>
            <a:ext cx="12192000" cy="276999"/>
          </a:xfrm>
          <a:prstGeom prst="rect">
            <a:avLst/>
          </a:prstGeom>
          <a:noFill/>
        </p:spPr>
        <p:txBody>
          <a:bodyPr wrap="square" rtlCol="0">
            <a:spAutoFit/>
          </a:bodyPr>
          <a:lstStyle/>
          <a:p>
            <a:pPr algn="ctr"/>
            <a:r>
              <a:rPr lang="en-US" sz="1200" b="1" dirty="0"/>
              <a:t>UNCLASSIFIED</a:t>
            </a:r>
          </a:p>
        </p:txBody>
      </p:sp>
      <p:sp>
        <p:nvSpPr>
          <p:cNvPr id="5" name="Title 1"/>
          <p:cNvSpPr txBox="1">
            <a:spLocks/>
          </p:cNvSpPr>
          <p:nvPr/>
        </p:nvSpPr>
        <p:spPr>
          <a:xfrm>
            <a:off x="779173" y="152400"/>
            <a:ext cx="88934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i="0" u="none" strike="noStrike" kern="1200" cap="none" spc="0" normalizeH="0" baseline="0" noProof="0" dirty="0">
                <a:ln>
                  <a:noFill/>
                </a:ln>
                <a:solidFill>
                  <a:schemeClr val="accent3"/>
                </a:solidFill>
                <a:effectLst/>
                <a:uLnTx/>
                <a:uFillTx/>
                <a:ea typeface="+mj-ea"/>
                <a:cs typeface="+mj-cs"/>
              </a:rPr>
              <a:t>Scope of KOHS operations</a:t>
            </a:r>
          </a:p>
        </p:txBody>
      </p:sp>
      <p:sp>
        <p:nvSpPr>
          <p:cNvPr id="6" name="Content Placeholder 2"/>
          <p:cNvSpPr txBox="1">
            <a:spLocks/>
          </p:cNvSpPr>
          <p:nvPr/>
        </p:nvSpPr>
        <p:spPr>
          <a:xfrm>
            <a:off x="1340768" y="1872729"/>
            <a:ext cx="10460707" cy="4906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a:ea typeface="+mn-ea"/>
                <a:cs typeface="+mn-cs"/>
              </a:rPr>
              <a:t>Kentucky Intelligence Fusion Center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a:ea typeface="+mn-ea"/>
                <a:cs typeface="+mn-cs"/>
              </a:rPr>
              <a:t>Grants</a:t>
            </a:r>
            <a:endParaRPr kumimoji="0" lang="en-US" sz="40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a:ea typeface="+mn-ea"/>
                <a:cs typeface="+mn-cs"/>
              </a:rPr>
              <a:t>911 Services Board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Calibri" panose="020F0502020204030204"/>
                <a:ea typeface="+mn-ea"/>
                <a:cs typeface="+mn-cs"/>
              </a:rPr>
              <a:t>         “</a:t>
            </a:r>
            <a:r>
              <a:rPr kumimoji="0" lang="en-US" sz="4000" b="0" i="1" u="none" strike="noStrike" kern="1200" cap="none" spc="0" normalizeH="0" baseline="0" noProof="0" dirty="0">
                <a:ln>
                  <a:noFill/>
                </a:ln>
                <a:effectLst/>
                <a:uLnTx/>
                <a:uFillTx/>
                <a:latin typeface="Calibri" panose="020F0502020204030204"/>
                <a:ea typeface="+mn-ea"/>
                <a:cs typeface="+mn-cs"/>
              </a:rPr>
              <a:t>Always Building Bridges</a:t>
            </a:r>
            <a:r>
              <a:rPr kumimoji="0" lang="en-US" sz="4000" b="0" i="0" u="none" strike="noStrike" kern="1200" cap="none" spc="0" normalizeH="0" baseline="0" noProof="0" dirty="0">
                <a:ln>
                  <a:noFill/>
                </a:ln>
                <a:effectLst/>
                <a:uLnTx/>
                <a:uFillTx/>
                <a:latin typeface="Calibri" panose="020F0502020204030204"/>
                <a:ea typeface="+mn-ea"/>
                <a:cs typeface="+mn-cs"/>
              </a:rPr>
              <a:t>”</a:t>
            </a:r>
          </a:p>
        </p:txBody>
      </p:sp>
    </p:spTree>
    <p:extLst>
      <p:ext uri="{BB962C8B-B14F-4D97-AF65-F5344CB8AC3E}">
        <p14:creationId xmlns:p14="http://schemas.microsoft.com/office/powerpoint/2010/main" val="206396120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6640285"/>
            <a:ext cx="12192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a:ea typeface="+mn-ea"/>
                <a:cs typeface="+mn-cs"/>
              </a:rPr>
              <a:t>UNCLASSIFIED</a:t>
            </a:r>
          </a:p>
        </p:txBody>
      </p:sp>
      <p:sp>
        <p:nvSpPr>
          <p:cNvPr id="5" name="Title 1"/>
          <p:cNvSpPr txBox="1">
            <a:spLocks/>
          </p:cNvSpPr>
          <p:nvPr/>
        </p:nvSpPr>
        <p:spPr>
          <a:xfrm>
            <a:off x="533400" y="15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6B729"/>
                </a:solidFill>
                <a:effectLst/>
                <a:uLnTx/>
                <a:uFillTx/>
                <a:latin typeface="Century Gothic" panose="020B0502020202020204"/>
                <a:ea typeface="+mj-ea"/>
                <a:cs typeface="+mj-cs"/>
              </a:rPr>
              <a:t>KOHS Bottom line objectives </a:t>
            </a:r>
          </a:p>
        </p:txBody>
      </p:sp>
      <p:sp>
        <p:nvSpPr>
          <p:cNvPr id="6" name="Content Placeholder 2"/>
          <p:cNvSpPr txBox="1">
            <a:spLocks/>
          </p:cNvSpPr>
          <p:nvPr/>
        </p:nvSpPr>
        <p:spPr>
          <a:xfrm>
            <a:off x="604265" y="1477963"/>
            <a:ext cx="11225785" cy="4394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Resource Kentucky communities &amp; first responders to prevent, prepare for, and recover from acts of terrorism.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Increasing Kentucky’s capabilities to maximize public safety and security.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Constant, strategic, and more precise engagement with public and private sector partners to improve crisis planning, mitigation and recovery.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96225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2154" y="186432"/>
            <a:ext cx="11168110" cy="7232749"/>
          </a:xfrm>
          <a:prstGeom prst="rect">
            <a:avLst/>
          </a:prstGeom>
          <a:noFill/>
        </p:spPr>
        <p:txBody>
          <a:bodyPr wrap="square" rtlCol="0">
            <a:spAutoFit/>
          </a:bodyPr>
          <a:lstStyle/>
          <a:p>
            <a:r>
              <a:rPr lang="en-US" sz="4800" dirty="0">
                <a:solidFill>
                  <a:schemeClr val="accent3"/>
                </a:solidFill>
              </a:rPr>
              <a:t>Role of 911 Services Board</a:t>
            </a:r>
          </a:p>
          <a:p>
            <a:pPr marL="457200" indent="-457200">
              <a:buFont typeface="Arial" panose="020B0604020202020204" pitchFamily="34" charset="0"/>
              <a:buChar char="•"/>
            </a:pPr>
            <a:r>
              <a:rPr lang="en-US" sz="4000" dirty="0"/>
              <a:t>Collect and distribute wireless 911 surcharge to </a:t>
            </a:r>
            <a:r>
              <a:rPr lang="en-US" sz="4000" b="1" dirty="0">
                <a:solidFill>
                  <a:schemeClr val="accent3"/>
                </a:solidFill>
              </a:rPr>
              <a:t>117</a:t>
            </a:r>
            <a:r>
              <a:rPr lang="en-US" sz="4000" dirty="0"/>
              <a:t> certified PSAPs</a:t>
            </a:r>
          </a:p>
          <a:p>
            <a:pPr marL="914400" lvl="1" indent="-457200">
              <a:buFont typeface="Arial" panose="020B0604020202020204" pitchFamily="34" charset="0"/>
              <a:buChar char="•"/>
            </a:pPr>
            <a:r>
              <a:rPr lang="en-US" sz="3200" dirty="0"/>
              <a:t>Postpaid/Lifeline = $.70/mo. </a:t>
            </a:r>
            <a:r>
              <a:rPr lang="en-US" sz="3200" dirty="0">
                <a:solidFill>
                  <a:schemeClr val="accent1"/>
                </a:solidFill>
              </a:rPr>
              <a:t>(1998)</a:t>
            </a:r>
          </a:p>
          <a:p>
            <a:pPr marL="914400" lvl="1" indent="-457200">
              <a:buFont typeface="Arial" panose="020B0604020202020204" pitchFamily="34" charset="0"/>
              <a:buChar char="•"/>
            </a:pPr>
            <a:r>
              <a:rPr lang="en-US" sz="3200" dirty="0"/>
              <a:t>Prepaid = $.93/transaction @POS (2016)</a:t>
            </a:r>
          </a:p>
          <a:p>
            <a:pPr marL="914400" lvl="1" indent="-457200">
              <a:buFont typeface="Arial" panose="020B0604020202020204" pitchFamily="34" charset="0"/>
              <a:buChar char="•"/>
            </a:pPr>
            <a:r>
              <a:rPr lang="en-US" sz="3200" dirty="0"/>
              <a:t>Distribution formula *97.5% returns to local 911</a:t>
            </a:r>
          </a:p>
          <a:p>
            <a:pPr marL="1371600" lvl="2" indent="-457200">
              <a:buFont typeface="Arial" panose="020B0604020202020204" pitchFamily="34" charset="0"/>
              <a:buChar char="•"/>
            </a:pPr>
            <a:r>
              <a:rPr lang="en-US" sz="3200" dirty="0"/>
              <a:t>42.5% pro rata (equal share to all)</a:t>
            </a:r>
          </a:p>
          <a:p>
            <a:pPr marL="1371600" lvl="2" indent="-457200">
              <a:buFont typeface="Arial" panose="020B0604020202020204" pitchFamily="34" charset="0"/>
              <a:buChar char="•"/>
            </a:pPr>
            <a:r>
              <a:rPr lang="en-US" sz="3200" dirty="0"/>
              <a:t>42.5% call volume (# of wireless subscribers)</a:t>
            </a:r>
            <a:r>
              <a:rPr lang="en-US" sz="4000" dirty="0"/>
              <a:t> </a:t>
            </a:r>
          </a:p>
          <a:p>
            <a:pPr marL="1371600" lvl="2" indent="-457200">
              <a:buFont typeface="Arial" panose="020B0604020202020204" pitchFamily="34" charset="0"/>
              <a:buChar char="•"/>
            </a:pPr>
            <a:r>
              <a:rPr lang="en-US" sz="3200" dirty="0"/>
              <a:t>  7.5% competitive grants ($2.5 million cap)</a:t>
            </a:r>
          </a:p>
          <a:p>
            <a:pPr marL="1371600" lvl="2" indent="-457200">
              <a:buFont typeface="Arial" panose="020B0604020202020204" pitchFamily="34" charset="0"/>
              <a:buChar char="•"/>
            </a:pPr>
            <a:r>
              <a:rPr lang="en-US" sz="3200" dirty="0"/>
              <a:t>  5.0% Statewide Next Generation 911 projects </a:t>
            </a:r>
          </a:p>
          <a:p>
            <a:pPr marL="1371600" lvl="2" indent="-457200">
              <a:buFont typeface="Arial" panose="020B0604020202020204" pitchFamily="34" charset="0"/>
              <a:buChar char="•"/>
            </a:pPr>
            <a:r>
              <a:rPr lang="en-US" sz="3200" dirty="0"/>
              <a:t>  2.5% administrative</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9377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2154" y="186432"/>
            <a:ext cx="11168110" cy="7478970"/>
          </a:xfrm>
          <a:prstGeom prst="rect">
            <a:avLst/>
          </a:prstGeom>
          <a:noFill/>
        </p:spPr>
        <p:txBody>
          <a:bodyPr wrap="square" rtlCol="0">
            <a:spAutoFit/>
          </a:bodyPr>
          <a:lstStyle/>
          <a:p>
            <a:r>
              <a:rPr lang="en-US" sz="4800" dirty="0">
                <a:solidFill>
                  <a:schemeClr val="accent3"/>
                </a:solidFill>
              </a:rPr>
              <a:t>Funding trends</a:t>
            </a:r>
          </a:p>
          <a:p>
            <a:pPr marL="457200" indent="-457200">
              <a:buFont typeface="Arial" panose="020B0604020202020204" pitchFamily="34" charset="0"/>
              <a:buChar char="•"/>
            </a:pPr>
            <a:r>
              <a:rPr lang="en-US" sz="4000" dirty="0"/>
              <a:t>Wireless</a:t>
            </a:r>
          </a:p>
          <a:p>
            <a:pPr marL="914400" lvl="1" indent="-457200">
              <a:buFont typeface="Arial" panose="020B0604020202020204" pitchFamily="34" charset="0"/>
              <a:buChar char="•"/>
            </a:pPr>
            <a:r>
              <a:rPr lang="en-US" sz="4000" dirty="0"/>
              <a:t>$26.5 million FY 2015</a:t>
            </a:r>
          </a:p>
          <a:p>
            <a:pPr marL="914400" lvl="1" indent="-457200">
              <a:buFont typeface="Arial" panose="020B0604020202020204" pitchFamily="34" charset="0"/>
              <a:buChar char="•"/>
            </a:pPr>
            <a:r>
              <a:rPr lang="en-US" sz="4000" dirty="0"/>
              <a:t>$34.0 million FY 2019</a:t>
            </a:r>
          </a:p>
          <a:p>
            <a:pPr marL="1371600" lvl="2" indent="-457200">
              <a:buFont typeface="Arial" panose="020B0604020202020204" pitchFamily="34" charset="0"/>
              <a:buChar char="•"/>
            </a:pPr>
            <a:r>
              <a:rPr lang="en-US" sz="4000" dirty="0"/>
              <a:t>Impact of prepaid</a:t>
            </a:r>
          </a:p>
          <a:p>
            <a:pPr marL="914400" lvl="1" indent="-457200">
              <a:buFont typeface="Arial" panose="020B0604020202020204" pitchFamily="34" charset="0"/>
              <a:buChar char="•"/>
            </a:pPr>
            <a:r>
              <a:rPr lang="en-US" sz="4000" dirty="0"/>
              <a:t>$</a:t>
            </a:r>
            <a:r>
              <a:rPr lang="en-US" sz="1800" b="1" i="0" u="none" strike="noStrike" dirty="0">
                <a:solidFill>
                  <a:srgbClr val="000000"/>
                </a:solidFill>
                <a:effectLst/>
                <a:latin typeface="Arial" panose="020B0604020202020204" pitchFamily="34" charset="0"/>
              </a:rPr>
              <a:t> </a:t>
            </a:r>
            <a:r>
              <a:rPr lang="en-US" sz="4000" dirty="0"/>
              <a:t>36.5 million FY 2022</a:t>
            </a:r>
          </a:p>
          <a:p>
            <a:pPr marL="1371600" lvl="2" indent="-457200">
              <a:buFont typeface="Arial" panose="020B0604020202020204" pitchFamily="34" charset="0"/>
              <a:buChar char="•"/>
            </a:pPr>
            <a:r>
              <a:rPr lang="en-US" sz="4000" dirty="0"/>
              <a:t>$26.5 million postpaid</a:t>
            </a:r>
          </a:p>
          <a:p>
            <a:pPr marL="1371600" lvl="2" indent="-457200">
              <a:buFont typeface="Arial" panose="020B0604020202020204" pitchFamily="34" charset="0"/>
              <a:buChar char="•"/>
            </a:pPr>
            <a:r>
              <a:rPr lang="en-US" sz="4000" dirty="0"/>
              <a:t>$10.0 </a:t>
            </a:r>
            <a:r>
              <a:rPr lang="en-US" sz="4000"/>
              <a:t>million prepaid</a:t>
            </a:r>
            <a:endParaRPr lang="en-US" sz="4000" dirty="0"/>
          </a:p>
          <a:p>
            <a:pPr marL="457200" indent="-457200">
              <a:buFont typeface="Arial" panose="020B0604020202020204" pitchFamily="34" charset="0"/>
              <a:buChar char="•"/>
            </a:pPr>
            <a:r>
              <a:rPr lang="en-US" sz="4000" dirty="0"/>
              <a:t>Landline</a:t>
            </a:r>
          </a:p>
          <a:p>
            <a:pPr marL="914400" lvl="1" indent="-457200">
              <a:buFont typeface="Arial" panose="020B0604020202020204" pitchFamily="34" charset="0"/>
              <a:buChar char="•"/>
            </a:pPr>
            <a:r>
              <a:rPr lang="en-US" sz="4000" dirty="0"/>
              <a:t>Effect of decreasing landline subscribers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9151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3104" y="262632"/>
            <a:ext cx="11168110" cy="5447645"/>
          </a:xfrm>
          <a:prstGeom prst="rect">
            <a:avLst/>
          </a:prstGeom>
          <a:noFill/>
        </p:spPr>
        <p:txBody>
          <a:bodyPr wrap="square" rtlCol="0">
            <a:spAutoFit/>
          </a:bodyPr>
          <a:lstStyle/>
          <a:p>
            <a:r>
              <a:rPr lang="en-US" sz="4800" dirty="0">
                <a:solidFill>
                  <a:schemeClr val="accent3"/>
                </a:solidFill>
              </a:rPr>
              <a:t>911 funding mix (FY 2022)</a:t>
            </a:r>
          </a:p>
          <a:p>
            <a:endParaRPr lang="en-US" sz="4800" dirty="0">
              <a:solidFill>
                <a:schemeClr val="accent3"/>
              </a:solidFill>
            </a:endParaRPr>
          </a:p>
          <a:p>
            <a:r>
              <a:rPr lang="en-US" sz="4800" dirty="0">
                <a:solidFill>
                  <a:schemeClr val="accent3"/>
                </a:solidFill>
              </a:rPr>
              <a:t>$125.33 million *spent on 911</a:t>
            </a:r>
          </a:p>
          <a:p>
            <a:pPr marL="914400" lvl="1" indent="-457200">
              <a:buFont typeface="Arial" panose="020B0604020202020204" pitchFamily="34" charset="0"/>
              <a:buChar char="•"/>
            </a:pPr>
            <a:r>
              <a:rPr lang="en-US" sz="4400" dirty="0"/>
              <a:t>28% 911 Services Board funds</a:t>
            </a:r>
          </a:p>
          <a:p>
            <a:pPr marL="914400" lvl="1" indent="-457200">
              <a:buFont typeface="Arial" panose="020B0604020202020204" pitchFamily="34" charset="0"/>
              <a:buChar char="•"/>
            </a:pPr>
            <a:r>
              <a:rPr lang="en-US" sz="4400" dirty="0"/>
              <a:t>37% City/county general funds</a:t>
            </a:r>
          </a:p>
          <a:p>
            <a:pPr marL="914400" lvl="1" indent="-457200">
              <a:buFont typeface="Arial" panose="020B0604020202020204" pitchFamily="34" charset="0"/>
              <a:buChar char="•"/>
            </a:pPr>
            <a:r>
              <a:rPr lang="en-US" sz="4400" dirty="0"/>
              <a:t>35% Local 911 fees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r>
              <a:rPr lang="en-US" sz="3200" dirty="0">
                <a:solidFill>
                  <a:schemeClr val="accent3"/>
                </a:solidFill>
              </a:rPr>
              <a:t>*Increase of 20% from FY 2017</a:t>
            </a:r>
          </a:p>
        </p:txBody>
      </p:sp>
    </p:spTree>
    <p:extLst>
      <p:ext uri="{BB962C8B-B14F-4D97-AF65-F5344CB8AC3E}">
        <p14:creationId xmlns:p14="http://schemas.microsoft.com/office/powerpoint/2010/main" val="308728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23890" y="79110"/>
            <a:ext cx="11168110" cy="5878532"/>
          </a:xfrm>
          <a:prstGeom prst="rect">
            <a:avLst/>
          </a:prstGeom>
          <a:noFill/>
        </p:spPr>
        <p:txBody>
          <a:bodyPr wrap="square" rtlCol="0">
            <a:spAutoFit/>
          </a:bodyPr>
          <a:lstStyle/>
          <a:p>
            <a:r>
              <a:rPr lang="en-US" sz="4800" dirty="0">
                <a:solidFill>
                  <a:schemeClr val="accent3"/>
                </a:solidFill>
              </a:rPr>
              <a:t>What does the future hold?</a:t>
            </a:r>
          </a:p>
          <a:p>
            <a:endParaRPr lang="en-US" sz="4800" dirty="0">
              <a:solidFill>
                <a:schemeClr val="accent3"/>
              </a:solidFill>
            </a:endParaRPr>
          </a:p>
          <a:p>
            <a:pPr marL="457200" indent="-457200">
              <a:buFont typeface="Arial" panose="020B0604020202020204" pitchFamily="34" charset="0"/>
              <a:buChar char="•"/>
            </a:pPr>
            <a:r>
              <a:rPr lang="en-US" sz="4000" b="1" dirty="0">
                <a:solidFill>
                  <a:schemeClr val="accent3"/>
                </a:solidFill>
              </a:rPr>
              <a:t>Next Generation 911</a:t>
            </a:r>
          </a:p>
          <a:p>
            <a:pPr marL="914400" lvl="1" indent="-457200">
              <a:buFont typeface="Arial" panose="020B0604020202020204" pitchFamily="34" charset="0"/>
              <a:buChar char="•"/>
            </a:pPr>
            <a:r>
              <a:rPr lang="en-US" sz="4000" dirty="0"/>
              <a:t>What is NG911?</a:t>
            </a:r>
          </a:p>
          <a:p>
            <a:pPr marL="1371600" lvl="2" indent="-457200">
              <a:buFont typeface="Arial" panose="020B0604020202020204" pitchFamily="34" charset="0"/>
              <a:buChar char="•"/>
            </a:pPr>
            <a:r>
              <a:rPr lang="en-US" sz="4000" dirty="0"/>
              <a:t>Geospatial call routing</a:t>
            </a:r>
          </a:p>
          <a:p>
            <a:pPr marL="1371600" lvl="2" indent="-457200">
              <a:buFont typeface="Arial" panose="020B0604020202020204" pitchFamily="34" charset="0"/>
              <a:buChar char="•"/>
            </a:pPr>
            <a:r>
              <a:rPr lang="en-US" sz="4000" dirty="0"/>
              <a:t>Text/video to 911</a:t>
            </a:r>
          </a:p>
          <a:p>
            <a:pPr marL="1371600" lvl="2" indent="-457200">
              <a:buFont typeface="Arial" panose="020B0604020202020204" pitchFamily="34" charset="0"/>
              <a:buChar char="•"/>
            </a:pPr>
            <a:r>
              <a:rPr lang="en-US" sz="4000" dirty="0"/>
              <a:t>All PSAPs connected via IP network</a:t>
            </a:r>
          </a:p>
          <a:p>
            <a:pPr marL="914400" lvl="1" indent="-457200">
              <a:buFont typeface="Arial" panose="020B0604020202020204" pitchFamily="34" charset="0"/>
              <a:buChar char="•"/>
            </a:pPr>
            <a:r>
              <a:rPr lang="en-US" sz="4000" dirty="0"/>
              <a:t>Benefits of network connectivity</a:t>
            </a:r>
          </a:p>
          <a:p>
            <a:pPr marL="914400" lvl="1" indent="-457200">
              <a:buFont typeface="Arial" panose="020B0604020202020204" pitchFamily="34" charset="0"/>
              <a:buChar char="•"/>
            </a:pPr>
            <a:r>
              <a:rPr lang="en-US" sz="4000" dirty="0"/>
              <a:t>Role of GIS in NG911</a:t>
            </a:r>
          </a:p>
        </p:txBody>
      </p:sp>
    </p:spTree>
    <p:extLst>
      <p:ext uri="{BB962C8B-B14F-4D97-AF65-F5344CB8AC3E}">
        <p14:creationId xmlns:p14="http://schemas.microsoft.com/office/powerpoint/2010/main" val="330274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6432" y="451282"/>
            <a:ext cx="11337906" cy="5878532"/>
          </a:xfrm>
          <a:prstGeom prst="rect">
            <a:avLst/>
          </a:prstGeom>
          <a:noFill/>
        </p:spPr>
        <p:txBody>
          <a:bodyPr wrap="square" rtlCol="0">
            <a:spAutoFit/>
          </a:bodyPr>
          <a:lstStyle/>
          <a:p>
            <a:r>
              <a:rPr lang="en-US" sz="4800" dirty="0">
                <a:solidFill>
                  <a:schemeClr val="accent3"/>
                </a:solidFill>
              </a:rPr>
              <a:t>Challenges to meeting NG911 readiness the local level </a:t>
            </a:r>
          </a:p>
          <a:p>
            <a:endParaRPr lang="en-US" sz="4800" dirty="0"/>
          </a:p>
          <a:p>
            <a:pPr marL="914400" lvl="1" indent="-457200">
              <a:buFont typeface="Arial" panose="020B0604020202020204" pitchFamily="34" charset="0"/>
              <a:buChar char="•"/>
            </a:pPr>
            <a:r>
              <a:rPr lang="en-US" sz="4000" dirty="0"/>
              <a:t>Ever-diminishing landline fees</a:t>
            </a:r>
          </a:p>
          <a:p>
            <a:pPr marL="914400" lvl="1" indent="-457200">
              <a:buFont typeface="Arial" panose="020B0604020202020204" pitchFamily="34" charset="0"/>
              <a:buChar char="•"/>
            </a:pPr>
            <a:r>
              <a:rPr lang="en-US" sz="4000" dirty="0"/>
              <a:t>Understaffed PSAPs</a:t>
            </a:r>
          </a:p>
          <a:p>
            <a:pPr marL="914400" lvl="1" indent="-457200">
              <a:buFont typeface="Arial" panose="020B0604020202020204" pitchFamily="34" charset="0"/>
              <a:buChar char="•"/>
            </a:pPr>
            <a:r>
              <a:rPr lang="en-US" sz="4000" dirty="0"/>
              <a:t>Meeting enhanced NG911 mapping standards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24249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6432" y="451282"/>
            <a:ext cx="11337906" cy="5755422"/>
          </a:xfrm>
          <a:prstGeom prst="rect">
            <a:avLst/>
          </a:prstGeom>
          <a:noFill/>
        </p:spPr>
        <p:txBody>
          <a:bodyPr wrap="square" rtlCol="0">
            <a:spAutoFit/>
          </a:bodyPr>
          <a:lstStyle/>
          <a:p>
            <a:r>
              <a:rPr lang="en-US" sz="4800" dirty="0">
                <a:solidFill>
                  <a:schemeClr val="accent3"/>
                </a:solidFill>
              </a:rPr>
              <a:t>Resources to aid NG911 readiness</a:t>
            </a:r>
          </a:p>
          <a:p>
            <a:endParaRPr lang="en-US" sz="4800" dirty="0"/>
          </a:p>
          <a:p>
            <a:pPr marL="914400" lvl="1" indent="-457200">
              <a:buFont typeface="Arial" panose="020B0604020202020204" pitchFamily="34" charset="0"/>
              <a:buChar char="•"/>
            </a:pPr>
            <a:r>
              <a:rPr lang="en-US" sz="4000" dirty="0"/>
              <a:t>911 Services Board competitive grants</a:t>
            </a:r>
          </a:p>
          <a:p>
            <a:pPr marL="914400" lvl="1" indent="-457200">
              <a:buFont typeface="Arial" panose="020B0604020202020204" pitchFamily="34" charset="0"/>
              <a:buChar char="•"/>
            </a:pPr>
            <a:r>
              <a:rPr lang="en-US" sz="4000" dirty="0"/>
              <a:t>NG911 Technology Fund</a:t>
            </a:r>
          </a:p>
          <a:p>
            <a:pPr marL="1371600" lvl="2" indent="-457200">
              <a:buFont typeface="Arial" panose="020B0604020202020204" pitchFamily="34" charset="0"/>
              <a:buChar char="•"/>
            </a:pPr>
            <a:r>
              <a:rPr lang="en-US" sz="4000" dirty="0"/>
              <a:t>2020 HB 229 (redirected cost recovery)</a:t>
            </a:r>
          </a:p>
          <a:p>
            <a:pPr marL="1371600" lvl="2" indent="-457200">
              <a:buFont typeface="Arial" panose="020B0604020202020204" pitchFamily="34" charset="0"/>
              <a:buChar char="•"/>
            </a:pPr>
            <a:r>
              <a:rPr lang="en-US" sz="4000" dirty="0"/>
              <a:t>2022 HB 363 (bolstered NG 911 fund)</a:t>
            </a:r>
          </a:p>
          <a:p>
            <a:pPr marL="914400" lvl="1" indent="-457200">
              <a:buFont typeface="Arial" panose="020B0604020202020204" pitchFamily="34" charset="0"/>
              <a:buChar char="•"/>
            </a:pPr>
            <a:r>
              <a:rPr lang="en-US" sz="4000" dirty="0"/>
              <a:t>Federal NG911 grants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44875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15055</TotalTime>
  <Words>1034</Words>
  <Application>Microsoft Office PowerPoint</Application>
  <PresentationFormat>Widescreen</PresentationFormat>
  <Paragraphs>159</Paragraphs>
  <Slides>17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Wingdings 3</vt:lpstr>
      <vt:lpstr>Ion</vt:lpstr>
      <vt:lpstr>1_Ion</vt:lpstr>
      <vt:lpstr>Kentucky Office of Homeland Security (KOHS)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Accomplishments</vt:lpstr>
      <vt:lpstr>What’s next?</vt:lpstr>
      <vt:lpstr>PowerPoint Presentation</vt:lpstr>
      <vt:lpstr>NG911 deployment: obstacles and opportunities</vt:lpstr>
      <vt:lpstr>Kentucky Office of Homeland Security (KOHS)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Holiday</dc:creator>
  <cp:lastModifiedBy>Sunseri, Mike (KOHS)</cp:lastModifiedBy>
  <cp:revision>157</cp:revision>
  <dcterms:created xsi:type="dcterms:W3CDTF">2018-01-23T13:56:34Z</dcterms:created>
  <dcterms:modified xsi:type="dcterms:W3CDTF">2023-02-08T18:06:40Z</dcterms:modified>
</cp:coreProperties>
</file>