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94" r:id="rId3"/>
    <p:sldId id="288" r:id="rId4"/>
    <p:sldId id="289" r:id="rId5"/>
    <p:sldId id="290" r:id="rId6"/>
    <p:sldId id="291" r:id="rId7"/>
    <p:sldId id="292" r:id="rId8"/>
    <p:sldId id="295" r:id="rId9"/>
    <p:sldId id="296" r:id="rId10"/>
    <p:sldId id="297" r:id="rId11"/>
    <p:sldId id="298" r:id="rId12"/>
    <p:sldId id="28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5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DA6E8B-3688-4F90-9E05-BD448CA590AA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EDAA52-4373-4040-88D9-E7E0C9D6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72" y="-1511085"/>
            <a:ext cx="13716000" cy="8369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3" y="-501036"/>
            <a:ext cx="10609935" cy="2616199"/>
          </a:xfrm>
          <a:scene3d>
            <a:camera prst="orthographicFront"/>
            <a:lightRig rig="threePt" dir="t"/>
          </a:scene3d>
          <a:sp3d>
            <a:bevelB w="25400"/>
          </a:sp3d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Subcommittee on General Government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02" y="3360746"/>
            <a:ext cx="8073712" cy="1388534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G. Adams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Kentucky Secretary of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02" y="3658468"/>
            <a:ext cx="7926892" cy="4172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84" y="5256795"/>
            <a:ext cx="877331" cy="803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6611" y="5427558"/>
            <a:ext cx="229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@</a:t>
            </a:r>
            <a:r>
              <a:rPr lang="en-US" sz="2400" b="1" dirty="0"/>
              <a:t>KYSECSTATE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81" y="6002271"/>
            <a:ext cx="561633" cy="418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1270" y="5974542"/>
            <a:ext cx="236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KYSECOFSTATE</a:t>
            </a:r>
          </a:p>
        </p:txBody>
      </p:sp>
    </p:spTree>
    <p:extLst>
      <p:ext uri="{BB962C8B-B14F-4D97-AF65-F5344CB8AC3E}">
        <p14:creationId xmlns:p14="http://schemas.microsoft.com/office/powerpoint/2010/main" val="234738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6195-F5EE-4F75-A741-A34649D5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Funding for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D27A-7EFB-4F10-B6A6-3D1D0028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Administrative Specialists:  Land Office &amp; Office of Business Services</a:t>
            </a:r>
          </a:p>
          <a:p>
            <a:r>
              <a:rPr lang="en-US" dirty="0"/>
              <a:t>IT Contractor</a:t>
            </a:r>
          </a:p>
          <a:p>
            <a:r>
              <a:rPr lang="en-US" dirty="0"/>
              <a:t>IT Upgrades</a:t>
            </a:r>
          </a:p>
        </p:txBody>
      </p:sp>
    </p:spTree>
    <p:extLst>
      <p:ext uri="{BB962C8B-B14F-4D97-AF65-F5344CB8AC3E}">
        <p14:creationId xmlns:p14="http://schemas.microsoft.com/office/powerpoint/2010/main" val="200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7152-DABD-4D67-B182-68CF248C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 to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B63C-F2B9-487D-AD75-FF9C0B41C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infrastructure upgrades</a:t>
            </a:r>
          </a:p>
          <a:p>
            <a:r>
              <a:rPr lang="en-US" dirty="0"/>
              <a:t>Safe at Home program</a:t>
            </a:r>
          </a:p>
        </p:txBody>
      </p:sp>
    </p:spTree>
    <p:extLst>
      <p:ext uri="{BB962C8B-B14F-4D97-AF65-F5344CB8AC3E}">
        <p14:creationId xmlns:p14="http://schemas.microsoft.com/office/powerpoint/2010/main" val="235846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728"/>
            <a:ext cx="4757530" cy="12448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Concerns? 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40" y="1228078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Secretary of State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Kentucky State Capitol, Suite 152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Frankfort, KY 40601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(502) 564-3490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sos.secretary@ky.gov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323" y="4049985"/>
            <a:ext cx="6803558" cy="370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75" y="5354967"/>
            <a:ext cx="1180481" cy="926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8799" y="5615320"/>
            <a:ext cx="23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sz="2400" b="1" dirty="0"/>
              <a:t>KYSECSTATE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59" y="6102298"/>
            <a:ext cx="712985" cy="571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9893" y="6191334"/>
            <a:ext cx="236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KYSECOFSTATE</a:t>
            </a:r>
          </a:p>
        </p:txBody>
      </p:sp>
    </p:spTree>
    <p:extLst>
      <p:ext uri="{BB962C8B-B14F-4D97-AF65-F5344CB8AC3E}">
        <p14:creationId xmlns:p14="http://schemas.microsoft.com/office/powerpoint/2010/main" val="419181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E389-9721-4FD1-852E-D9E70AB4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the Secretary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019E-FE72-471B-92EE-D7FF7E9B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1976719"/>
            <a:ext cx="3101135" cy="381448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Office of Administration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Executive Journal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Summons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Enacted Legislation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Fiscal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Personnel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Public Documents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Legal Affairs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Special Projects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Commissions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Land Office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ECA6F-E2EF-46BA-81BF-323375D49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1965" y="1976718"/>
            <a:ext cx="2958353" cy="381448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Office of Business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Business Entity Filings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UCC Filings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Business Records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Trademarks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Service Mark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Notary appointments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Apostilles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B9B03-36CE-4543-A9B5-A3E941B6F6BF}"/>
              </a:ext>
            </a:extLst>
          </p:cNvPr>
          <p:cNvSpPr txBox="1"/>
          <p:nvPr/>
        </p:nvSpPr>
        <p:spPr>
          <a:xfrm>
            <a:off x="8181600" y="3065385"/>
            <a:ext cx="3321424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Office of Elections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Assist SOS as Chief Election Official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Candidate Filings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Collection of Filing Fees</a:t>
            </a:r>
          </a:p>
        </p:txBody>
      </p:sp>
    </p:spTree>
    <p:extLst>
      <p:ext uri="{BB962C8B-B14F-4D97-AF65-F5344CB8AC3E}">
        <p14:creationId xmlns:p14="http://schemas.microsoft.com/office/powerpoint/2010/main" val="52804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1C10-0A01-4104-8695-F26C63DB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D79526-D3FC-42AD-B747-05BD93AF6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05074"/>
              </p:ext>
            </p:extLst>
          </p:nvPr>
        </p:nvGraphicFramePr>
        <p:xfrm>
          <a:off x="1484313" y="2667000"/>
          <a:ext cx="1001871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85">
                  <a:extLst>
                    <a:ext uri="{9D8B030D-6E8A-4147-A177-3AD203B41FA5}">
                      <a16:colId xmlns:a16="http://schemas.microsoft.com/office/drawing/2014/main" val="527859343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1130144460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510583969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658474763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707883497"/>
                    </a:ext>
                  </a:extLst>
                </a:gridCol>
                <a:gridCol w="1669785">
                  <a:extLst>
                    <a:ext uri="{9D8B030D-6E8A-4147-A177-3AD203B41FA5}">
                      <a16:colId xmlns:a16="http://schemas.microsoft.com/office/drawing/2014/main" val="3965776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$2,252,500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2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$221,400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Restricted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$2,681,200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$5,177,600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$5,248,300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$6,410,200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$6,424,600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971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$5,155,100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$5,399,000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$5,248,300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$6,410,200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$6,424,600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2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12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54C-5358-4BFD-8CF4-424E17C1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4D142-24EA-4BFE-8DC7-CDD1FF0F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 2020 - $1,500,000</a:t>
            </a:r>
          </a:p>
          <a:p>
            <a:r>
              <a:rPr lang="en-US" dirty="0"/>
              <a:t>FY 2021 - $2,000,000</a:t>
            </a:r>
          </a:p>
          <a:p>
            <a:r>
              <a:rPr lang="en-US" dirty="0"/>
              <a:t>FY 2022 - $2,000,000</a:t>
            </a:r>
          </a:p>
          <a:p>
            <a:r>
              <a:rPr lang="en-US" dirty="0"/>
              <a:t>FY 2023 - $0</a:t>
            </a:r>
          </a:p>
          <a:p>
            <a:r>
              <a:rPr lang="en-US" dirty="0"/>
              <a:t>FY 2024 - $0</a:t>
            </a:r>
          </a:p>
        </p:txBody>
      </p:sp>
    </p:spTree>
    <p:extLst>
      <p:ext uri="{BB962C8B-B14F-4D97-AF65-F5344CB8AC3E}">
        <p14:creationId xmlns:p14="http://schemas.microsoft.com/office/powerpoint/2010/main" val="104373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44F8-101F-4649-9E2E-6D33EBA6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749971-4DC5-4E70-AA65-6706D94AF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58075"/>
              </p:ext>
            </p:extLst>
          </p:nvPr>
        </p:nvGraphicFramePr>
        <p:xfrm>
          <a:off x="1309501" y="2092960"/>
          <a:ext cx="10018712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val="1715773310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302167467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413179166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val="1909535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72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 Filings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$4,428,031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$5,408,916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$5,865,656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1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$93,340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$152,025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1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Slogan &amp; Essay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2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 Confidentiality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$2,835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$1,996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$8,279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17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AGENCY REVENUE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$4,524,206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$5,437,604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$6,028.960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16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32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GENERAL FUND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$3,559,846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$3,657,442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$3,973,774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89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6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COLLECTED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$8,084,052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$9,095,047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$10,002,735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0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643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9223-2D0F-4ECC-B54F-92384248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3C9FE0-584A-4AC0-9B6C-37203FC7C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646321"/>
              </p:ext>
            </p:extLst>
          </p:nvPr>
        </p:nvGraphicFramePr>
        <p:xfrm>
          <a:off x="1484313" y="2667000"/>
          <a:ext cx="100187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0">
                  <a:extLst>
                    <a:ext uri="{9D8B030D-6E8A-4147-A177-3AD203B41FA5}">
                      <a16:colId xmlns:a16="http://schemas.microsoft.com/office/drawing/2014/main" val="3436415579"/>
                    </a:ext>
                  </a:extLst>
                </a:gridCol>
                <a:gridCol w="3339570">
                  <a:extLst>
                    <a:ext uri="{9D8B030D-6E8A-4147-A177-3AD203B41FA5}">
                      <a16:colId xmlns:a16="http://schemas.microsoft.com/office/drawing/2014/main" val="864886394"/>
                    </a:ext>
                  </a:extLst>
                </a:gridCol>
                <a:gridCol w="3339570">
                  <a:extLst>
                    <a:ext uri="{9D8B030D-6E8A-4147-A177-3AD203B41FA5}">
                      <a16:colId xmlns:a16="http://schemas.microsoft.com/office/drawing/2014/main" val="372929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6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$4,439,469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$4,742,373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$4,756,624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1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1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4FF7-8F54-47EC-AC58-40116FCD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5A82-53B1-431F-B1F3-4FB2C65A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 full-time personnel @ $156,000 per pay period ($3,744,000 yearly)</a:t>
            </a:r>
          </a:p>
          <a:p>
            <a:r>
              <a:rPr lang="en-US" dirty="0"/>
              <a:t>4 IT Contractors</a:t>
            </a:r>
          </a:p>
        </p:txBody>
      </p:sp>
    </p:spTree>
    <p:extLst>
      <p:ext uri="{BB962C8B-B14F-4D97-AF65-F5344CB8AC3E}">
        <p14:creationId xmlns:p14="http://schemas.microsoft.com/office/powerpoint/2010/main" val="91223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55FE-92A8-4066-B38C-60D5668D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in Active Status and Good 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6DFF0-F169-4326-8D9D-195B376FF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319,256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 This does not include Assumed Names, Name Cross References, Name Registration or Name Reservation Company records</a:t>
            </a:r>
          </a:p>
        </p:txBody>
      </p:sp>
    </p:spTree>
    <p:extLst>
      <p:ext uri="{BB962C8B-B14F-4D97-AF65-F5344CB8AC3E}">
        <p14:creationId xmlns:p14="http://schemas.microsoft.com/office/powerpoint/2010/main" val="36137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1DF2-C47B-4318-81E0-05FE290C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Filings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CC7E-FFB0-4326-8B4D-51441584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2020:  462</a:t>
            </a:r>
          </a:p>
          <a:p>
            <a:pPr marL="0" indent="0" algn="ctr">
              <a:buNone/>
            </a:pPr>
            <a:r>
              <a:rPr lang="en-US" sz="6000" dirty="0"/>
              <a:t>2021: 815</a:t>
            </a:r>
          </a:p>
          <a:p>
            <a:pPr marL="0" indent="0" algn="ctr">
              <a:buNone/>
            </a:pPr>
            <a:r>
              <a:rPr lang="en-US" sz="6000" dirty="0"/>
              <a:t>2022:  36</a:t>
            </a:r>
          </a:p>
        </p:txBody>
      </p:sp>
    </p:spTree>
    <p:extLst>
      <p:ext uri="{BB962C8B-B14F-4D97-AF65-F5344CB8AC3E}">
        <p14:creationId xmlns:p14="http://schemas.microsoft.com/office/powerpoint/2010/main" val="2118583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1990</TotalTime>
  <Words>356</Words>
  <Application>Microsoft Office PowerPoint</Application>
  <PresentationFormat>Widescreen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Corbel</vt:lpstr>
      <vt:lpstr>Times New Roman</vt:lpstr>
      <vt:lpstr>Wingdings</vt:lpstr>
      <vt:lpstr>Parallax</vt:lpstr>
      <vt:lpstr>BR Subcommittee on General Government</vt:lpstr>
      <vt:lpstr>Office of the Secretary of State</vt:lpstr>
      <vt:lpstr>Budget Summary</vt:lpstr>
      <vt:lpstr>Fund Transfers</vt:lpstr>
      <vt:lpstr>Revenues</vt:lpstr>
      <vt:lpstr>Expenses </vt:lpstr>
      <vt:lpstr>Personnel</vt:lpstr>
      <vt:lpstr>Companies in Active Status and Good Standing</vt:lpstr>
      <vt:lpstr>Candidate Filings</vt:lpstr>
      <vt:lpstr>Additional Funding for 2023-2024</vt:lpstr>
      <vt:lpstr>Looking forward to 2025-2026</vt:lpstr>
      <vt:lpstr>Questions? Concerns?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Election Law Update</dc:title>
  <dc:creator>Adams, Michael G (SOS)</dc:creator>
  <cp:lastModifiedBy>Scutchfield, Jennifer S (SOS)</cp:lastModifiedBy>
  <cp:revision>62</cp:revision>
  <cp:lastPrinted>2023-02-14T16:42:05Z</cp:lastPrinted>
  <dcterms:created xsi:type="dcterms:W3CDTF">2021-05-05T14:40:39Z</dcterms:created>
  <dcterms:modified xsi:type="dcterms:W3CDTF">2023-02-14T18:10:26Z</dcterms:modified>
</cp:coreProperties>
</file>