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notesMasterIdLst>
    <p:notesMasterId r:id="rId17"/>
  </p:notesMasterIdLst>
  <p:sldIdLst>
    <p:sldId id="359" r:id="rId2"/>
    <p:sldId id="352" r:id="rId3"/>
    <p:sldId id="335" r:id="rId4"/>
    <p:sldId id="350" r:id="rId5"/>
    <p:sldId id="337" r:id="rId6"/>
    <p:sldId id="334" r:id="rId7"/>
    <p:sldId id="340" r:id="rId8"/>
    <p:sldId id="343" r:id="rId9"/>
    <p:sldId id="342" r:id="rId10"/>
    <p:sldId id="355" r:id="rId11"/>
    <p:sldId id="353" r:id="rId12"/>
    <p:sldId id="354" r:id="rId13"/>
    <p:sldId id="349" r:id="rId14"/>
    <p:sldId id="356" r:id="rId15"/>
    <p:sldId id="360"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in, Libby" initials="CL" lastIdx="3" clrIdx="0">
    <p:extLst>
      <p:ext uri="{19B8F6BF-5375-455C-9EA6-DF929625EA0E}">
        <p15:presenceInfo xmlns:p15="http://schemas.microsoft.com/office/powerpoint/2012/main" userId="S-1-5-21-39923707-745173988-622671684-2772" providerId="AD"/>
      </p:ext>
    </p:extLst>
  </p:cmAuthor>
  <p:cmAuthor id="2" name="Welch, Tiffany" initials="WT" lastIdx="19" clrIdx="1">
    <p:extLst>
      <p:ext uri="{19B8F6BF-5375-455C-9EA6-DF929625EA0E}">
        <p15:presenceInfo xmlns:p15="http://schemas.microsoft.com/office/powerpoint/2012/main" userId="S-1-5-21-39923707-745173988-622671684-1674" providerId="AD"/>
      </p:ext>
    </p:extLst>
  </p:cmAuthor>
  <p:cmAuthor id="3" name="Andrew English" initials="AE" lastIdx="3" clrIdx="2">
    <p:extLst>
      <p:ext uri="{19B8F6BF-5375-455C-9EA6-DF929625EA0E}">
        <p15:presenceInfo xmlns:p15="http://schemas.microsoft.com/office/powerpoint/2012/main" userId="S-1-5-21-39923707-745173988-622671684-8700" providerId="AD"/>
      </p:ext>
    </p:extLst>
  </p:cmAuthor>
  <p:cmAuthor id="4" name="Gregory, Sara Beth" initials="GSB" lastIdx="7" clrIdx="3">
    <p:extLst>
      <p:ext uri="{19B8F6BF-5375-455C-9EA6-DF929625EA0E}">
        <p15:presenceInfo xmlns:p15="http://schemas.microsoft.com/office/powerpoint/2012/main" userId="S-1-5-21-39923707-745173988-622671684-70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15" autoAdjust="0"/>
    <p:restoredTop sz="74583" autoAdjust="0"/>
  </p:normalViewPr>
  <p:slideViewPr>
    <p:cSldViewPr snapToGrid="0">
      <p:cViewPr varScale="1">
        <p:scale>
          <a:sx n="85" d="100"/>
          <a:sy n="85" d="100"/>
        </p:scale>
        <p:origin x="366" y="84"/>
      </p:cViewPr>
      <p:guideLst/>
    </p:cSldViewPr>
  </p:slideViewPr>
  <p:outlineViewPr>
    <p:cViewPr>
      <p:scale>
        <a:sx n="33" d="100"/>
        <a:sy n="33" d="100"/>
      </p:scale>
      <p:origin x="0" y="-10080"/>
    </p:cViewPr>
  </p:outlineViewPr>
  <p:notesTextViewPr>
    <p:cViewPr>
      <p:scale>
        <a:sx n="1" d="1"/>
        <a:sy n="1" d="1"/>
      </p:scale>
      <p:origin x="0" y="0"/>
    </p:cViewPr>
  </p:notesTextViewPr>
  <p:notesViewPr>
    <p:cSldViewPr snapToGrid="0">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FY 2022</a:t>
            </a:r>
          </a:p>
        </c:rich>
      </c:tx>
      <c:layout>
        <c:manualLayout>
          <c:xMode val="edge"/>
          <c:yMode val="edge"/>
          <c:x val="0.10790852915484908"/>
          <c:y val="0.12477844760512879"/>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892242220280309"/>
          <c:y val="0.19184613121576352"/>
          <c:w val="0.56215534247660792"/>
          <c:h val="0.71598726487601205"/>
        </c:manualLayout>
      </c:layout>
      <c:pieChart>
        <c:varyColors val="1"/>
        <c:ser>
          <c:idx val="0"/>
          <c:order val="0"/>
          <c:tx>
            <c:strRef>
              <c:f>Sheet1!$B$1</c:f>
              <c:strCache>
                <c:ptCount val="1"/>
                <c:pt idx="0">
                  <c:v>FY22</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8F4-442C-A7D9-823890C580C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8F4-442C-A7D9-823890C580C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8F4-442C-A7D9-823890C580C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E8F4-442C-A7D9-823890C580C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E8F4-442C-A7D9-823890C580C0}"/>
              </c:ext>
            </c:extLst>
          </c:dPt>
          <c:dLbls>
            <c:dLbl>
              <c:idx val="0"/>
              <c:layout>
                <c:manualLayout>
                  <c:x val="-8.5598895706844771E-2"/>
                  <c:y val="-0.1880462462355468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F4-442C-A7D9-823890C580C0}"/>
                </c:ext>
              </c:extLst>
            </c:dLbl>
            <c:dLbl>
              <c:idx val="1"/>
              <c:layout>
                <c:manualLayout>
                  <c:x val="0.23455044735864417"/>
                  <c:y val="-0.10216733225525279"/>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F4-442C-A7D9-823890C580C0}"/>
                </c:ext>
              </c:extLst>
            </c:dLbl>
            <c:dLbl>
              <c:idx val="2"/>
              <c:layout>
                <c:manualLayout>
                  <c:x val="-2.330028757435109E-2"/>
                  <c:y val="2.82570084359722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F4-442C-A7D9-823890C580C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E8F4-442C-A7D9-823890C580C0}"/>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A-E8F4-442C-A7D9-823890C580C0}"/>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State Agency Audits</c:v>
                </c:pt>
                <c:pt idx="1">
                  <c:v>Fiscal Court Audits</c:v>
                </c:pt>
                <c:pt idx="2">
                  <c:v>County Clerk &amp; Sheriff Audits</c:v>
                </c:pt>
                <c:pt idx="3">
                  <c:v>Special Exams</c:v>
                </c:pt>
              </c:strCache>
            </c:strRef>
          </c:cat>
          <c:val>
            <c:numRef>
              <c:f>Sheet1!$B$2:$B$6</c:f>
              <c:numCache>
                <c:formatCode>"$"#,##0_);[Red]\("$"#,##0\)</c:formatCode>
                <c:ptCount val="5"/>
                <c:pt idx="0">
                  <c:v>3007667</c:v>
                </c:pt>
                <c:pt idx="1">
                  <c:v>1979635</c:v>
                </c:pt>
                <c:pt idx="2">
                  <c:v>3492665</c:v>
                </c:pt>
                <c:pt idx="3">
                  <c:v>67643</c:v>
                </c:pt>
              </c:numCache>
            </c:numRef>
          </c:val>
          <c:extLst>
            <c:ext xmlns:c16="http://schemas.microsoft.com/office/drawing/2014/chart" uri="{C3380CC4-5D6E-409C-BE32-E72D297353CC}">
              <c16:uniqueId val="{00000008-E8F4-442C-A7D9-823890C580C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AC6E39D-C6CE-488D-A675-DD95C5E1F16A}" type="datetimeFigureOut">
              <a:rPr lang="en-US" smtClean="0"/>
              <a:t>2/14/2023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74B6D9D-ACDD-4475-861E-5DFE2A30AA4C}" type="slidenum">
              <a:rPr lang="en-US" smtClean="0"/>
              <a:t>‹#›</a:t>
            </a:fld>
            <a:endParaRPr lang="en-US"/>
          </a:p>
        </p:txBody>
      </p:sp>
    </p:spTree>
    <p:extLst>
      <p:ext uri="{BB962C8B-B14F-4D97-AF65-F5344CB8AC3E}">
        <p14:creationId xmlns:p14="http://schemas.microsoft.com/office/powerpoint/2010/main" val="399796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4B6D9D-ACDD-4475-861E-5DFE2A30AA4C}" type="slidenum">
              <a:rPr lang="en-US" smtClean="0"/>
              <a:t>1</a:t>
            </a:fld>
            <a:endParaRPr lang="en-US"/>
          </a:p>
        </p:txBody>
      </p:sp>
    </p:spTree>
    <p:extLst>
      <p:ext uri="{BB962C8B-B14F-4D97-AF65-F5344CB8AC3E}">
        <p14:creationId xmlns:p14="http://schemas.microsoft.com/office/powerpoint/2010/main" val="3625549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10</a:t>
            </a:fld>
            <a:endParaRPr lang="en-US"/>
          </a:p>
        </p:txBody>
      </p:sp>
    </p:spTree>
    <p:extLst>
      <p:ext uri="{BB962C8B-B14F-4D97-AF65-F5344CB8AC3E}">
        <p14:creationId xmlns:p14="http://schemas.microsoft.com/office/powerpoint/2010/main" val="241547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4B6D9D-ACDD-4475-861E-5DFE2A30AA4C}" type="slidenum">
              <a:rPr lang="en-US" smtClean="0"/>
              <a:t>11</a:t>
            </a:fld>
            <a:endParaRPr lang="en-US"/>
          </a:p>
        </p:txBody>
      </p:sp>
    </p:spTree>
    <p:extLst>
      <p:ext uri="{BB962C8B-B14F-4D97-AF65-F5344CB8AC3E}">
        <p14:creationId xmlns:p14="http://schemas.microsoft.com/office/powerpoint/2010/main" val="248075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4B6D9D-ACDD-4475-861E-5DFE2A30AA4C}" type="slidenum">
              <a:rPr lang="en-US" smtClean="0"/>
              <a:t>12</a:t>
            </a:fld>
            <a:endParaRPr lang="en-US"/>
          </a:p>
        </p:txBody>
      </p:sp>
    </p:spTree>
    <p:extLst>
      <p:ext uri="{BB962C8B-B14F-4D97-AF65-F5344CB8AC3E}">
        <p14:creationId xmlns:p14="http://schemas.microsoft.com/office/powerpoint/2010/main" val="49227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13</a:t>
            </a:fld>
            <a:endParaRPr lang="en-US"/>
          </a:p>
        </p:txBody>
      </p:sp>
    </p:spTree>
    <p:extLst>
      <p:ext uri="{BB962C8B-B14F-4D97-AF65-F5344CB8AC3E}">
        <p14:creationId xmlns:p14="http://schemas.microsoft.com/office/powerpoint/2010/main" val="90610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14</a:t>
            </a:fld>
            <a:endParaRPr lang="en-US"/>
          </a:p>
        </p:txBody>
      </p:sp>
    </p:spTree>
    <p:extLst>
      <p:ext uri="{BB962C8B-B14F-4D97-AF65-F5344CB8AC3E}">
        <p14:creationId xmlns:p14="http://schemas.microsoft.com/office/powerpoint/2010/main" val="189645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2</a:t>
            </a:fld>
            <a:endParaRPr lang="en-US"/>
          </a:p>
        </p:txBody>
      </p:sp>
    </p:spTree>
    <p:extLst>
      <p:ext uri="{BB962C8B-B14F-4D97-AF65-F5344CB8AC3E}">
        <p14:creationId xmlns:p14="http://schemas.microsoft.com/office/powerpoint/2010/main" val="355740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3</a:t>
            </a:fld>
            <a:endParaRPr lang="en-US"/>
          </a:p>
        </p:txBody>
      </p:sp>
    </p:spTree>
    <p:extLst>
      <p:ext uri="{BB962C8B-B14F-4D97-AF65-F5344CB8AC3E}">
        <p14:creationId xmlns:p14="http://schemas.microsoft.com/office/powerpoint/2010/main" val="85399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4</a:t>
            </a:fld>
            <a:endParaRPr lang="en-US"/>
          </a:p>
        </p:txBody>
      </p:sp>
    </p:spTree>
    <p:extLst>
      <p:ext uri="{BB962C8B-B14F-4D97-AF65-F5344CB8AC3E}">
        <p14:creationId xmlns:p14="http://schemas.microsoft.com/office/powerpoint/2010/main" val="376402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5</a:t>
            </a:fld>
            <a:endParaRPr lang="en-US"/>
          </a:p>
        </p:txBody>
      </p:sp>
    </p:spTree>
    <p:extLst>
      <p:ext uri="{BB962C8B-B14F-4D97-AF65-F5344CB8AC3E}">
        <p14:creationId xmlns:p14="http://schemas.microsoft.com/office/powerpoint/2010/main" val="345268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a:p>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6</a:t>
            </a:fld>
            <a:endParaRPr lang="en-US"/>
          </a:p>
        </p:txBody>
      </p:sp>
    </p:spTree>
    <p:extLst>
      <p:ext uri="{BB962C8B-B14F-4D97-AF65-F5344CB8AC3E}">
        <p14:creationId xmlns:p14="http://schemas.microsoft.com/office/powerpoint/2010/main" val="3584650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4B6D9D-ACDD-4475-861E-5DFE2A30AA4C}" type="slidenum">
              <a:rPr lang="en-US" smtClean="0"/>
              <a:t>7</a:t>
            </a:fld>
            <a:endParaRPr lang="en-US"/>
          </a:p>
        </p:txBody>
      </p:sp>
    </p:spTree>
    <p:extLst>
      <p:ext uri="{BB962C8B-B14F-4D97-AF65-F5344CB8AC3E}">
        <p14:creationId xmlns:p14="http://schemas.microsoft.com/office/powerpoint/2010/main" val="7712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8</a:t>
            </a:fld>
            <a:endParaRPr lang="en-US"/>
          </a:p>
        </p:txBody>
      </p:sp>
    </p:spTree>
    <p:extLst>
      <p:ext uri="{BB962C8B-B14F-4D97-AF65-F5344CB8AC3E}">
        <p14:creationId xmlns:p14="http://schemas.microsoft.com/office/powerpoint/2010/main" val="17516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74B6D9D-ACDD-4475-861E-5DFE2A30AA4C}" type="slidenum">
              <a:rPr lang="en-US" smtClean="0"/>
              <a:t>9</a:t>
            </a:fld>
            <a:endParaRPr lang="en-US"/>
          </a:p>
        </p:txBody>
      </p:sp>
    </p:spTree>
    <p:extLst>
      <p:ext uri="{BB962C8B-B14F-4D97-AF65-F5344CB8AC3E}">
        <p14:creationId xmlns:p14="http://schemas.microsoft.com/office/powerpoint/2010/main" val="248561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497E-83FF-4BEE-8CD5-DB27C715C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C5E37-F552-4AD4-8F56-9379DDF4CF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D285-A752-4018-AFD0-B3ED8BBDC95D}"/>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5" name="Footer Placeholder 4">
            <a:extLst>
              <a:ext uri="{FF2B5EF4-FFF2-40B4-BE49-F238E27FC236}">
                <a16:creationId xmlns:a16="http://schemas.microsoft.com/office/drawing/2014/main" id="{91D7C0AE-9BEB-40C8-9010-221AAFB07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1EC4C-E98B-48BD-A70B-821BC9A01EC0}"/>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133459528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0C1D-5AC9-4FB5-8D18-1CA270D07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7C7C72-F4B4-4091-8A9C-308374DC6A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291FA-0F28-4797-9421-7C793520ABBF}"/>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5" name="Footer Placeholder 4">
            <a:extLst>
              <a:ext uri="{FF2B5EF4-FFF2-40B4-BE49-F238E27FC236}">
                <a16:creationId xmlns:a16="http://schemas.microsoft.com/office/drawing/2014/main" id="{57A099E0-BE2A-41BE-B165-79F3D415D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566D-3EEF-41A7-8E9C-E5C98B47F5F0}"/>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253067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4D1F9-CF44-49DE-BED5-34B7CE1BF2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29111-17F2-4D92-8E99-2C4C996EE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48E01-7757-4DAD-87AD-B8540843D23A}"/>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5" name="Footer Placeholder 4">
            <a:extLst>
              <a:ext uri="{FF2B5EF4-FFF2-40B4-BE49-F238E27FC236}">
                <a16:creationId xmlns:a16="http://schemas.microsoft.com/office/drawing/2014/main" id="{7C2A2D66-733C-4177-9AC6-DA41AF716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80492-9696-4EFE-B87B-DF60BFFF6EBE}"/>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230200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57C8-1DB6-445D-881A-06170E314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1AE68-1827-4FE2-96A4-5E02F7364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E6157-AD69-4F00-B7BB-64BCD56E0B24}"/>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5" name="Footer Placeholder 4">
            <a:extLst>
              <a:ext uri="{FF2B5EF4-FFF2-40B4-BE49-F238E27FC236}">
                <a16:creationId xmlns:a16="http://schemas.microsoft.com/office/drawing/2014/main" id="{2CE34C6A-91F0-437A-8326-28F5AAC25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E9CFF-A31E-4A16-BFA9-AE7C5E6A729C}"/>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86563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74CC-AC5D-4797-8B67-830BEA2A3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36A44C-9204-4515-9CB2-621C16CE0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3900DE-0BE1-4E95-B601-DA913B8657DF}"/>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5" name="Footer Placeholder 4">
            <a:extLst>
              <a:ext uri="{FF2B5EF4-FFF2-40B4-BE49-F238E27FC236}">
                <a16:creationId xmlns:a16="http://schemas.microsoft.com/office/drawing/2014/main" id="{3B59F7A5-D219-46CE-BDCF-E52498041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8C419-D1CB-405D-AA9B-94B187E0AECA}"/>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405353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8766-EA49-42F7-94CA-DB722C27A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F9E46-7DA9-48E8-861A-CB6BA68890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87401-9CD0-4B9B-9D1C-2EC073D5E3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A2F2C-9372-4DA8-81A4-B74EDE8A6F32}"/>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6" name="Footer Placeholder 5">
            <a:extLst>
              <a:ext uri="{FF2B5EF4-FFF2-40B4-BE49-F238E27FC236}">
                <a16:creationId xmlns:a16="http://schemas.microsoft.com/office/drawing/2014/main" id="{752C43FF-CDB2-4ACE-9FE2-1B548B6FC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88275-F66B-4795-B82A-589454575CDF}"/>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4030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1BC6-C900-4AB5-A468-F3159DCD54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D85DBE-25CE-4050-893C-19ABA885B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B488F-D91A-4EE1-80E8-FB05EEE02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0AB910-8859-48F6-8691-C961938A2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43A77-C435-47F8-B88F-6639DF7DB8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7AE78D-BABD-4B1B-BEF3-D37DDE6E012E}"/>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8" name="Footer Placeholder 7">
            <a:extLst>
              <a:ext uri="{FF2B5EF4-FFF2-40B4-BE49-F238E27FC236}">
                <a16:creationId xmlns:a16="http://schemas.microsoft.com/office/drawing/2014/main" id="{2BB8E896-7847-400E-9D57-CA6EF39FB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202273-D4B2-4EE1-B05C-E8947B053372}"/>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16266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965A-AE9F-4EA1-8B3E-71A84AB98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FA7DB5-40DE-4747-A6F9-676C2B050556}"/>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4" name="Footer Placeholder 3">
            <a:extLst>
              <a:ext uri="{FF2B5EF4-FFF2-40B4-BE49-F238E27FC236}">
                <a16:creationId xmlns:a16="http://schemas.microsoft.com/office/drawing/2014/main" id="{84DB997D-1D8D-45A1-B570-1A47272F48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43320-C132-4B2C-B776-060E79AAB19D}"/>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134942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D124C-9D48-4753-AD4E-85C70A1F07A1}"/>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3" name="Footer Placeholder 2">
            <a:extLst>
              <a:ext uri="{FF2B5EF4-FFF2-40B4-BE49-F238E27FC236}">
                <a16:creationId xmlns:a16="http://schemas.microsoft.com/office/drawing/2014/main" id="{612782AF-7D84-4EA3-B758-D3D78D95A5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20B1F9-FE34-4A59-8795-ED77991C105F}"/>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8309755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2BC06-F47A-4F32-9588-DA12A3ED5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F71E2-122D-444D-85BE-3F2208F6C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6EBB7F-C7EA-45E7-9F86-5DDC61F38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CE77E-C8E8-44DF-9E39-A26FEE450F97}"/>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6" name="Footer Placeholder 5">
            <a:extLst>
              <a:ext uri="{FF2B5EF4-FFF2-40B4-BE49-F238E27FC236}">
                <a16:creationId xmlns:a16="http://schemas.microsoft.com/office/drawing/2014/main" id="{B47E40FC-E885-48B9-83AC-9E2AB2285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EB47B-3EE4-4CD3-9954-A3A40AC18720}"/>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177146649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0D3B8-6748-449A-8473-D927C7FFB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769675-92EE-40BC-96EC-E5B774B24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D9C099-FC34-4352-B9ED-FA8F1EEEB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A0800-C5A1-4F5E-AE88-0DB4AC5257E1}"/>
              </a:ext>
            </a:extLst>
          </p:cNvPr>
          <p:cNvSpPr>
            <a:spLocks noGrp="1"/>
          </p:cNvSpPr>
          <p:nvPr>
            <p:ph type="dt" sz="half" idx="10"/>
          </p:nvPr>
        </p:nvSpPr>
        <p:spPr/>
        <p:txBody>
          <a:bodyPr/>
          <a:lstStyle/>
          <a:p>
            <a:fld id="{EA2A9944-1364-4D97-BF12-C186E975F09B}" type="datetimeFigureOut">
              <a:rPr lang="en-US" smtClean="0"/>
              <a:t>2/14/2023</a:t>
            </a:fld>
            <a:endParaRPr lang="en-US"/>
          </a:p>
        </p:txBody>
      </p:sp>
      <p:sp>
        <p:nvSpPr>
          <p:cNvPr id="6" name="Footer Placeholder 5">
            <a:extLst>
              <a:ext uri="{FF2B5EF4-FFF2-40B4-BE49-F238E27FC236}">
                <a16:creationId xmlns:a16="http://schemas.microsoft.com/office/drawing/2014/main" id="{BFABE9DC-8FE1-4DBF-B6E1-CF8253F37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6FE364-F8F4-48CE-BF60-5D8D4BEABFD6}"/>
              </a:ext>
            </a:extLst>
          </p:cNvPr>
          <p:cNvSpPr>
            <a:spLocks noGrp="1"/>
          </p:cNvSpPr>
          <p:nvPr>
            <p:ph type="sldNum" sz="quarter" idx="12"/>
          </p:nvPr>
        </p:nvSpPr>
        <p:spPr/>
        <p:txBody>
          <a:bodyPr/>
          <a:lstStyle/>
          <a:p>
            <a:fld id="{4933D43B-1F9F-461E-BE9A-DF2F2EA925B9}" type="slidenum">
              <a:rPr lang="en-US" smtClean="0"/>
              <a:t>‹#›</a:t>
            </a:fld>
            <a:endParaRPr lang="en-US"/>
          </a:p>
        </p:txBody>
      </p:sp>
    </p:spTree>
    <p:extLst>
      <p:ext uri="{BB962C8B-B14F-4D97-AF65-F5344CB8AC3E}">
        <p14:creationId xmlns:p14="http://schemas.microsoft.com/office/powerpoint/2010/main" val="244387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E64271-5777-4736-871F-BCAE43AD3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02D675-FA2B-42CA-AFFF-C496A682C1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F563D-5E39-4052-840E-861E41B3EB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A9944-1364-4D97-BF12-C186E975F09B}" type="datetimeFigureOut">
              <a:rPr lang="en-US" smtClean="0"/>
              <a:t>2/14/2023</a:t>
            </a:fld>
            <a:endParaRPr lang="en-US"/>
          </a:p>
        </p:txBody>
      </p:sp>
      <p:sp>
        <p:nvSpPr>
          <p:cNvPr id="5" name="Footer Placeholder 4">
            <a:extLst>
              <a:ext uri="{FF2B5EF4-FFF2-40B4-BE49-F238E27FC236}">
                <a16:creationId xmlns:a16="http://schemas.microsoft.com/office/drawing/2014/main" id="{0F040B94-5913-47A6-B7BA-86D78D28A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00D5FE-6787-4BBC-9670-0F61715DB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3D43B-1F9F-461E-BE9A-DF2F2EA925B9}" type="slidenum">
              <a:rPr lang="en-US" smtClean="0"/>
              <a:t>‹#›</a:t>
            </a:fld>
            <a:endParaRPr lang="en-US"/>
          </a:p>
        </p:txBody>
      </p:sp>
    </p:spTree>
    <p:extLst>
      <p:ext uri="{BB962C8B-B14F-4D97-AF65-F5344CB8AC3E}">
        <p14:creationId xmlns:p14="http://schemas.microsoft.com/office/powerpoint/2010/main" val="369150824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685" y="1053407"/>
            <a:ext cx="8816454" cy="1646302"/>
          </a:xfrm>
        </p:spPr>
        <p:txBody>
          <a:bodyPr>
            <a:normAutofit fontScale="90000"/>
          </a:bodyPr>
          <a:lstStyle/>
          <a:p>
            <a:r>
              <a:rPr lang="en-US" b="1" dirty="0"/>
              <a:t>Mike Harmon </a:t>
            </a:r>
            <a:br>
              <a:rPr lang="en-US" b="1" dirty="0"/>
            </a:br>
            <a:r>
              <a:rPr lang="en-US" b="1" dirty="0"/>
              <a:t>Auditor of Public Accounts</a:t>
            </a:r>
          </a:p>
        </p:txBody>
      </p:sp>
      <p:sp>
        <p:nvSpPr>
          <p:cNvPr id="3" name="Subtitle 2"/>
          <p:cNvSpPr>
            <a:spLocks noGrp="1"/>
          </p:cNvSpPr>
          <p:nvPr>
            <p:ph type="subTitle" idx="1"/>
          </p:nvPr>
        </p:nvSpPr>
        <p:spPr>
          <a:xfrm>
            <a:off x="1091821" y="2904421"/>
            <a:ext cx="8182182" cy="1572045"/>
          </a:xfrm>
        </p:spPr>
        <p:txBody>
          <a:bodyPr>
            <a:noAutofit/>
          </a:bodyPr>
          <a:lstStyle/>
          <a:p>
            <a:r>
              <a:rPr lang="en-US" sz="2400" dirty="0"/>
              <a:t>Presentation to Budget Review Subcommittee on General Government, Finance, Personnel &amp; Public Retirement </a:t>
            </a:r>
          </a:p>
          <a:p>
            <a:r>
              <a:rPr lang="en-US" sz="2400" dirty="0">
                <a:solidFill>
                  <a:schemeClr val="accent1">
                    <a:lumMod val="60000"/>
                    <a:lumOff val="40000"/>
                  </a:schemeClr>
                </a:solidFill>
              </a:rPr>
              <a:t>February 16, 2023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4" y="5798215"/>
            <a:ext cx="10058400" cy="946672"/>
          </a:xfrm>
          <a:prstGeom prst="rect">
            <a:avLst/>
          </a:prstGeom>
        </p:spPr>
      </p:pic>
      <p:pic>
        <p:nvPicPr>
          <p:cNvPr id="6" name="Picture 5" descr="A picture containing text, sky, outdoor, sign&#10;&#10;Description automatically generated">
            <a:extLst>
              <a:ext uri="{FF2B5EF4-FFF2-40B4-BE49-F238E27FC236}">
                <a16:creationId xmlns:a16="http://schemas.microsoft.com/office/drawing/2014/main" id="{D0D4D13D-D081-4A70-AB29-B7ABB46E2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text, sky, outdoor, sign&#10;&#10;Description automatically generated">
            <a:extLst>
              <a:ext uri="{FF2B5EF4-FFF2-40B4-BE49-F238E27FC236}">
                <a16:creationId xmlns:a16="http://schemas.microsoft.com/office/drawing/2014/main" id="{A0B51304-EAE3-4078-AD09-7A6E7EB5C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758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35172"/>
            <a:ext cx="8703733" cy="1320800"/>
          </a:xfrm>
        </p:spPr>
        <p:txBody>
          <a:bodyPr>
            <a:normAutofit/>
          </a:bodyPr>
          <a:lstStyle/>
          <a:p>
            <a:r>
              <a:rPr lang="en-US" dirty="0"/>
              <a:t>Sheriffs’ Tax Settlement Consolidation</a:t>
            </a:r>
          </a:p>
        </p:txBody>
      </p:sp>
      <p:sp>
        <p:nvSpPr>
          <p:cNvPr id="3" name="Content Placeholder 2"/>
          <p:cNvSpPr>
            <a:spLocks noGrp="1"/>
          </p:cNvSpPr>
          <p:nvPr>
            <p:ph idx="1"/>
          </p:nvPr>
        </p:nvSpPr>
        <p:spPr>
          <a:xfrm>
            <a:off x="677334" y="1520419"/>
            <a:ext cx="8147689" cy="4613349"/>
          </a:xfrm>
        </p:spPr>
        <p:txBody>
          <a:bodyPr>
            <a:normAutofit/>
          </a:bodyPr>
          <a:lstStyle/>
          <a:p>
            <a:endParaRPr lang="en-US" sz="2400" dirty="0"/>
          </a:p>
          <a:p>
            <a:r>
              <a:rPr lang="en-US" sz="2400" dirty="0"/>
              <a:t>2020 HB 265:  APA proposal to reduce audit costs for counties by ensuring only one tax settlement audit is required annually for each sheriff in Kentucky.  </a:t>
            </a:r>
          </a:p>
          <a:p>
            <a:pPr lvl="1"/>
            <a:r>
              <a:rPr lang="en-US" sz="2200" dirty="0"/>
              <a:t>Before this, sheriffs in many counties had multiple audits in one year because they use different time periods to collect different types of property tax (e.g. unmined coal, gas &amp; oil).</a:t>
            </a:r>
          </a:p>
          <a:p>
            <a:r>
              <a:rPr lang="en-US" sz="2400" dirty="0"/>
              <a:t>The first year of implementation of this change is for the audits of the 2021 tax collections.</a:t>
            </a:r>
          </a:p>
        </p:txBody>
      </p:sp>
      <p:pic>
        <p:nvPicPr>
          <p:cNvPr id="5" name="Picture 4">
            <a:extLst>
              <a:ext uri="{FF2B5EF4-FFF2-40B4-BE49-F238E27FC236}">
                <a16:creationId xmlns:a16="http://schemas.microsoft.com/office/drawing/2014/main" id="{A6AF0D3B-DE11-48AE-8736-AE023C4B3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326997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6770"/>
            <a:ext cx="8596668" cy="1320800"/>
          </a:xfrm>
        </p:spPr>
        <p:txBody>
          <a:bodyPr/>
          <a:lstStyle/>
          <a:p>
            <a:r>
              <a:rPr lang="en-US" dirty="0"/>
              <a:t>Expanding Transparency – ADDs </a:t>
            </a:r>
          </a:p>
        </p:txBody>
      </p:sp>
      <p:sp>
        <p:nvSpPr>
          <p:cNvPr id="3" name="Content Placeholder 2"/>
          <p:cNvSpPr>
            <a:spLocks noGrp="1"/>
          </p:cNvSpPr>
          <p:nvPr>
            <p:ph idx="1"/>
          </p:nvPr>
        </p:nvSpPr>
        <p:spPr>
          <a:xfrm>
            <a:off x="677334" y="1661899"/>
            <a:ext cx="8929510" cy="3919373"/>
          </a:xfrm>
        </p:spPr>
        <p:txBody>
          <a:bodyPr>
            <a:normAutofit/>
          </a:bodyPr>
          <a:lstStyle/>
          <a:p>
            <a:r>
              <a:rPr lang="en-US" sz="2400" dirty="0"/>
              <a:t>In 2017, the General Assembly passed HB189 to increase transparency as to Area Development Districts and gave APA a right of first refusal &amp; right to review workpapers on the required annual audits of ADDs.  </a:t>
            </a:r>
          </a:p>
          <a:p>
            <a:r>
              <a:rPr lang="en-US" sz="2400" dirty="0"/>
              <a:t>Since then, we’ve worked with the ADDs and their CPA firms to get all ADDs using a more consistent form of financial reporting.</a:t>
            </a:r>
          </a:p>
          <a:p>
            <a:r>
              <a:rPr lang="en-US" sz="2400" dirty="0"/>
              <a:t>Over the past two years, we exercised our authority to perform four ADD audits with APA staff:  Barren River, Green River, Pennyrile, and Cumberland Valley.</a:t>
            </a:r>
          </a:p>
        </p:txBody>
      </p:sp>
      <p:pic>
        <p:nvPicPr>
          <p:cNvPr id="5" name="Picture 4">
            <a:extLst>
              <a:ext uri="{FF2B5EF4-FFF2-40B4-BE49-F238E27FC236}">
                <a16:creationId xmlns:a16="http://schemas.microsoft.com/office/drawing/2014/main" id="{BA4BD854-25B4-4A3B-8A36-ADE85358C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3173871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2945"/>
            <a:ext cx="10058400" cy="1320800"/>
          </a:xfrm>
        </p:spPr>
        <p:txBody>
          <a:bodyPr/>
          <a:lstStyle/>
          <a:p>
            <a:r>
              <a:rPr lang="en-US" dirty="0"/>
              <a:t>Expanding Transparency – County Attorneys</a:t>
            </a:r>
          </a:p>
        </p:txBody>
      </p:sp>
      <p:sp>
        <p:nvSpPr>
          <p:cNvPr id="3" name="Content Placeholder 2"/>
          <p:cNvSpPr>
            <a:spLocks noGrp="1"/>
          </p:cNvSpPr>
          <p:nvPr>
            <p:ph idx="1"/>
          </p:nvPr>
        </p:nvSpPr>
        <p:spPr>
          <a:xfrm>
            <a:off x="677334" y="1554827"/>
            <a:ext cx="9008533" cy="3880773"/>
          </a:xfrm>
        </p:spPr>
        <p:txBody>
          <a:bodyPr>
            <a:normAutofit fontScale="92500" lnSpcReduction="20000"/>
          </a:bodyPr>
          <a:lstStyle/>
          <a:p>
            <a:r>
              <a:rPr lang="en-US" sz="2400" dirty="0"/>
              <a:t>Our 2020 special examination of certain county attorney offices identified a number of issues and led to federal indictments in two different counties.</a:t>
            </a:r>
          </a:p>
          <a:p>
            <a:pPr lvl="1"/>
            <a:r>
              <a:rPr lang="en-US" sz="2200" dirty="0"/>
              <a:t>Boyd County Child Support Office Manager pled guilty.</a:t>
            </a:r>
          </a:p>
          <a:p>
            <a:pPr lvl="1"/>
            <a:r>
              <a:rPr lang="en-US" sz="2200" dirty="0"/>
              <a:t>Lawrence County Attorney and wife convicted as to six-figure illegal personal payments.</a:t>
            </a:r>
          </a:p>
          <a:p>
            <a:r>
              <a:rPr lang="en-US" sz="2400" dirty="0"/>
              <a:t>In May of 2020, we began working with the County Attorneys Association on a pilot program to begin more routine reviews of county attorney offices around the state.</a:t>
            </a:r>
          </a:p>
          <a:p>
            <a:r>
              <a:rPr lang="en-US" sz="2400" dirty="0"/>
              <a:t>This partnership led to a successful joint request for legislation including the requirement that the offices individually generate financial statements, with centralized online publication of those reports by the Attorney General beginning with the close of FY 23.</a:t>
            </a:r>
          </a:p>
          <a:p>
            <a:r>
              <a:rPr lang="en-US" sz="2400" dirty="0"/>
              <a:t>Financial reviews have begun with AUPs being finished and reported.</a:t>
            </a:r>
          </a:p>
        </p:txBody>
      </p:sp>
      <p:pic>
        <p:nvPicPr>
          <p:cNvPr id="5" name="Picture 4">
            <a:extLst>
              <a:ext uri="{FF2B5EF4-FFF2-40B4-BE49-F238E27FC236}">
                <a16:creationId xmlns:a16="http://schemas.microsoft.com/office/drawing/2014/main" id="{D07E2047-848E-4970-9F7D-30A0809803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60680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6579"/>
            <a:ext cx="8596668" cy="1320800"/>
          </a:xfrm>
        </p:spPr>
        <p:txBody>
          <a:bodyPr>
            <a:normAutofit/>
          </a:bodyPr>
          <a:lstStyle/>
          <a:p>
            <a:r>
              <a:rPr lang="en-US" dirty="0"/>
              <a:t>Outlier Audit Assistance Program</a:t>
            </a:r>
          </a:p>
        </p:txBody>
      </p:sp>
      <p:sp>
        <p:nvSpPr>
          <p:cNvPr id="3" name="Content Placeholder 2"/>
          <p:cNvSpPr>
            <a:spLocks noGrp="1"/>
          </p:cNvSpPr>
          <p:nvPr>
            <p:ph idx="1"/>
          </p:nvPr>
        </p:nvSpPr>
        <p:spPr>
          <a:xfrm>
            <a:off x="677334" y="1122325"/>
            <a:ext cx="8596668" cy="4613349"/>
          </a:xfrm>
        </p:spPr>
        <p:txBody>
          <a:bodyPr>
            <a:normAutofit/>
          </a:bodyPr>
          <a:lstStyle/>
          <a:p>
            <a:r>
              <a:rPr lang="en-US" sz="2600" dirty="0"/>
              <a:t>APA bills for audit costs based on hours required to complete the audit. </a:t>
            </a:r>
          </a:p>
          <a:p>
            <a:pPr lvl="1"/>
            <a:r>
              <a:rPr lang="en-US" sz="2400" dirty="0"/>
              <a:t>Counties often asked for discounts, but APA doesn’t have legal authority to offer discounts.</a:t>
            </a:r>
          </a:p>
          <a:p>
            <a:r>
              <a:rPr lang="en-US" sz="2600" dirty="0"/>
              <a:t>Last year, the General Assembly appropriated $750,000 over the next 2 years to establish the Outlier Audit Assistance Program: $500,000 for FY 23 and $250,000 for FY 24.</a:t>
            </a:r>
          </a:p>
          <a:p>
            <a:r>
              <a:rPr lang="en-US" sz="2600" dirty="0"/>
              <a:t>Once a county pays 150% of the average cost for sheriff and clerk audits, the fund will pay the remainder, up to the limit of appropriations.</a:t>
            </a:r>
          </a:p>
          <a:p>
            <a:endParaRPr lang="en-US" sz="2800" dirty="0"/>
          </a:p>
        </p:txBody>
      </p:sp>
      <p:pic>
        <p:nvPicPr>
          <p:cNvPr id="5" name="Picture 4">
            <a:extLst>
              <a:ext uri="{FF2B5EF4-FFF2-40B4-BE49-F238E27FC236}">
                <a16:creationId xmlns:a16="http://schemas.microsoft.com/office/drawing/2014/main" id="{44E48B83-BF6A-4C1A-9DA2-6DC2B2820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136183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2651"/>
            <a:ext cx="8596668" cy="1320800"/>
          </a:xfrm>
        </p:spPr>
        <p:txBody>
          <a:bodyPr>
            <a:normAutofit/>
          </a:bodyPr>
          <a:lstStyle/>
          <a:p>
            <a:r>
              <a:rPr lang="en-US" dirty="0"/>
              <a:t>Goodbye</a:t>
            </a:r>
          </a:p>
        </p:txBody>
      </p:sp>
      <p:sp>
        <p:nvSpPr>
          <p:cNvPr id="3" name="Content Placeholder 2"/>
          <p:cNvSpPr>
            <a:spLocks noGrp="1"/>
          </p:cNvSpPr>
          <p:nvPr>
            <p:ph idx="1"/>
          </p:nvPr>
        </p:nvSpPr>
        <p:spPr>
          <a:xfrm>
            <a:off x="677334" y="1533451"/>
            <a:ext cx="8147689" cy="4613349"/>
          </a:xfrm>
        </p:spPr>
        <p:txBody>
          <a:bodyPr>
            <a:normAutofit/>
          </a:bodyPr>
          <a:lstStyle/>
          <a:p>
            <a:r>
              <a:rPr lang="en-US" sz="2400" dirty="0"/>
              <a:t>This will be my final report to you as Auditor.</a:t>
            </a:r>
          </a:p>
          <a:p>
            <a:pPr marL="0" indent="0">
              <a:buNone/>
            </a:pPr>
            <a:r>
              <a:rPr lang="en-US" sz="1800" b="1" dirty="0">
                <a:effectLst/>
                <a:ea typeface="Calibri" panose="020F0502020204030204" pitchFamily="34" charset="0"/>
              </a:rPr>
              <a:t>I would like to thank my fello</a:t>
            </a:r>
            <a:r>
              <a:rPr lang="en-US" sz="1800" b="1" dirty="0">
                <a:ea typeface="Calibri" panose="020F0502020204030204" pitchFamily="34" charset="0"/>
              </a:rPr>
              <a:t>w Kentuckians </a:t>
            </a:r>
            <a:r>
              <a:rPr lang="en-US" sz="1800" b="1" dirty="0">
                <a:effectLst/>
                <a:ea typeface="Calibri" panose="020F0502020204030204" pitchFamily="34" charset="0"/>
              </a:rPr>
              <a:t>for the opportunity to serve the Commonwealth as Auditor, and to work with the General Assembly. </a:t>
            </a:r>
            <a:r>
              <a:rPr lang="en-US" sz="1800" b="1" dirty="0">
                <a:effectLst/>
                <a:ea typeface="Calibri" panose="020F0502020204030204" pitchFamily="34" charset="0"/>
                <a:cs typeface="Times New Roman" panose="02020603050405020304" pitchFamily="18" charset="0"/>
              </a:rPr>
              <a:t>It has truly been an honor to hold this office, and I believe we all have worked together during my time in office to make government better for those we serve, the citizens of Kentucky.</a:t>
            </a:r>
            <a:endParaRPr lang="en-US" sz="1800" b="1" dirty="0"/>
          </a:p>
          <a:p>
            <a:r>
              <a:rPr lang="en-US" sz="2400" dirty="0"/>
              <a:t>Remember this ethos:</a:t>
            </a:r>
          </a:p>
          <a:p>
            <a:pPr marL="0" indent="0">
              <a:buNone/>
            </a:pPr>
            <a:r>
              <a:rPr lang="en-US" sz="2400" dirty="0"/>
              <a:t>		</a:t>
            </a:r>
            <a:r>
              <a:rPr lang="en-US" sz="2400" b="1" dirty="0">
                <a:effectLst/>
                <a:latin typeface="Calibri" panose="020F0502020204030204" pitchFamily="34" charset="0"/>
                <a:ea typeface="Calibri" panose="020F0502020204030204" pitchFamily="34" charset="0"/>
              </a:rPr>
              <a:t>#FollowTheData</a:t>
            </a:r>
          </a:p>
          <a:p>
            <a:pPr marL="0" indent="0">
              <a:buNone/>
            </a:pPr>
            <a:r>
              <a:rPr lang="en-US" b="1"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No free passes</a:t>
            </a:r>
          </a:p>
          <a:p>
            <a:pPr marL="0" indent="0">
              <a:buNone/>
            </a:pPr>
            <a:r>
              <a:rPr lang="en-US" sz="2400" b="1" dirty="0">
                <a:latin typeface="Calibri" panose="020F0502020204030204" pitchFamily="34" charset="0"/>
                <a:ea typeface="Calibri" panose="020F0502020204030204" pitchFamily="34" charset="0"/>
              </a:rPr>
              <a:t>			</a:t>
            </a:r>
            <a:r>
              <a:rPr lang="en-US" sz="2400" dirty="0">
                <a:latin typeface="Calibri" panose="020F0502020204030204" pitchFamily="34" charset="0"/>
                <a:ea typeface="Calibri" panose="020F0502020204030204" pitchFamily="34" charset="0"/>
              </a:rPr>
              <a:t>No targeting</a:t>
            </a:r>
            <a:r>
              <a:rPr lang="en-US" sz="2000" b="1"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marL="0" indent="0">
              <a:buNone/>
            </a:pPr>
            <a:endParaRPr lang="en-US" sz="2400" dirty="0"/>
          </a:p>
        </p:txBody>
      </p:sp>
      <p:pic>
        <p:nvPicPr>
          <p:cNvPr id="7" name="Picture 6" descr="Logo&#10;&#10;Description automatically generated">
            <a:extLst>
              <a:ext uri="{FF2B5EF4-FFF2-40B4-BE49-F238E27FC236}">
                <a16:creationId xmlns:a16="http://schemas.microsoft.com/office/drawing/2014/main" id="{671F8D66-2671-41FF-B9EF-AA72B82DE7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6577" y="3820520"/>
            <a:ext cx="903880" cy="903880"/>
          </a:xfrm>
          <a:prstGeom prst="rect">
            <a:avLst/>
          </a:prstGeom>
        </p:spPr>
      </p:pic>
      <p:pic>
        <p:nvPicPr>
          <p:cNvPr id="8" name="Picture 7">
            <a:extLst>
              <a:ext uri="{FF2B5EF4-FFF2-40B4-BE49-F238E27FC236}">
                <a16:creationId xmlns:a16="http://schemas.microsoft.com/office/drawing/2014/main" id="{A7A4D8CC-AFF9-4BFD-B584-285C10D05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404997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sign&#10;&#10;Description automatically generated">
            <a:extLst>
              <a:ext uri="{FF2B5EF4-FFF2-40B4-BE49-F238E27FC236}">
                <a16:creationId xmlns:a16="http://schemas.microsoft.com/office/drawing/2014/main" id="{9281CD89-DD2A-47B1-941D-791EBB25F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132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4222"/>
            <a:ext cx="8596668" cy="1316206"/>
          </a:xfrm>
        </p:spPr>
        <p:txBody>
          <a:bodyPr>
            <a:normAutofit/>
          </a:bodyPr>
          <a:lstStyle/>
          <a:p>
            <a:r>
              <a:rPr lang="en-US" dirty="0"/>
              <a:t>What We Do</a:t>
            </a:r>
          </a:p>
        </p:txBody>
      </p:sp>
      <p:sp>
        <p:nvSpPr>
          <p:cNvPr id="3" name="Content Placeholder 2"/>
          <p:cNvSpPr>
            <a:spLocks noGrp="1"/>
          </p:cNvSpPr>
          <p:nvPr>
            <p:ph idx="1"/>
          </p:nvPr>
        </p:nvSpPr>
        <p:spPr>
          <a:xfrm>
            <a:off x="677334" y="1122325"/>
            <a:ext cx="8147689" cy="4613349"/>
          </a:xfrm>
        </p:spPr>
        <p:txBody>
          <a:bodyPr>
            <a:normAutofit/>
          </a:bodyPr>
          <a:lstStyle/>
          <a:p>
            <a:pPr marL="0" indent="0">
              <a:buNone/>
            </a:pPr>
            <a:endParaRPr lang="en-US" sz="2400" dirty="0"/>
          </a:p>
          <a:p>
            <a:r>
              <a:rPr lang="en-US" sz="2400" dirty="0"/>
              <a:t>APA conducts more than 600 audit engagements each year, including:</a:t>
            </a:r>
          </a:p>
          <a:p>
            <a:pPr lvl="1"/>
            <a:r>
              <a:rPr lang="en-US" dirty="0"/>
              <a:t>Audit of the Commonwealth’s Annual Comprehensive Financial Report and Statewide Single Audit of Kentucky -  f</a:t>
            </a:r>
            <a:r>
              <a:rPr lang="en-US" sz="2400" dirty="0"/>
              <a:t>inancial, IT, and federal compliance audits of state agencies </a:t>
            </a:r>
          </a:p>
          <a:p>
            <a:pPr lvl="1"/>
            <a:r>
              <a:rPr lang="en-US" dirty="0"/>
              <a:t>County Clerks &amp; Sheriffs</a:t>
            </a:r>
          </a:p>
          <a:p>
            <a:pPr lvl="1"/>
            <a:r>
              <a:rPr lang="en-US" dirty="0"/>
              <a:t>Fiscal Courts</a:t>
            </a:r>
          </a:p>
          <a:p>
            <a:pPr lvl="1"/>
            <a:r>
              <a:rPr lang="en-US" dirty="0"/>
              <a:t>Special Examinations</a:t>
            </a:r>
          </a:p>
          <a:p>
            <a:pPr lvl="1"/>
            <a:endParaRPr lang="en-US" dirty="0"/>
          </a:p>
          <a:p>
            <a:pPr lvl="1"/>
            <a:endParaRPr lang="en-US" dirty="0"/>
          </a:p>
        </p:txBody>
      </p:sp>
      <p:pic>
        <p:nvPicPr>
          <p:cNvPr id="8" name="Picture 7">
            <a:extLst>
              <a:ext uri="{FF2B5EF4-FFF2-40B4-BE49-F238E27FC236}">
                <a16:creationId xmlns:a16="http://schemas.microsoft.com/office/drawing/2014/main" id="{C248CAF5-01B6-4EDB-A829-3261AD64D4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2600303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45" y="307424"/>
            <a:ext cx="8596668" cy="1320800"/>
          </a:xfrm>
        </p:spPr>
        <p:txBody>
          <a:bodyPr>
            <a:normAutofit/>
          </a:bodyPr>
          <a:lstStyle/>
          <a:p>
            <a:r>
              <a:rPr lang="en-US" dirty="0"/>
              <a:t>Current-Year Appropriations</a:t>
            </a:r>
          </a:p>
        </p:txBody>
      </p:sp>
      <p:pic>
        <p:nvPicPr>
          <p:cNvPr id="2050" name="Chart 4">
            <a:extLst>
              <a:ext uri="{FF2B5EF4-FFF2-40B4-BE49-F238E27FC236}">
                <a16:creationId xmlns:a16="http://schemas.microsoft.com/office/drawing/2014/main" id="{E541434B-04FC-4765-B66C-BB57D8458C95}"/>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97312" y="1461724"/>
            <a:ext cx="6194688" cy="400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9B6EE61-11C1-4C44-8514-34977CAEE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pic>
        <p:nvPicPr>
          <p:cNvPr id="1027" name="x_Chart 1">
            <a:extLst>
              <a:ext uri="{FF2B5EF4-FFF2-40B4-BE49-F238E27FC236}">
                <a16:creationId xmlns:a16="http://schemas.microsoft.com/office/drawing/2014/main" id="{207AAC40-D012-43D3-A850-E6EA464E2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61724"/>
            <a:ext cx="5997312" cy="39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9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1101"/>
            <a:ext cx="8596668" cy="1320800"/>
          </a:xfrm>
        </p:spPr>
        <p:txBody>
          <a:bodyPr>
            <a:normAutofit/>
          </a:bodyPr>
          <a:lstStyle/>
          <a:p>
            <a:r>
              <a:rPr lang="en-US" dirty="0"/>
              <a:t>APA Expenditure Summary</a:t>
            </a:r>
            <a:br>
              <a:rPr lang="en-US" dirty="0"/>
            </a:b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633688121"/>
              </p:ext>
            </p:extLst>
          </p:nvPr>
        </p:nvGraphicFramePr>
        <p:xfrm>
          <a:off x="677334" y="1551079"/>
          <a:ext cx="8825900" cy="3594835"/>
        </p:xfrm>
        <a:graphic>
          <a:graphicData uri="http://schemas.openxmlformats.org/drawingml/2006/table">
            <a:tbl>
              <a:tblPr firstRow="1" bandRow="1">
                <a:tableStyleId>{5C22544A-7EE6-4342-B048-85BDC9FD1C3A}</a:tableStyleId>
              </a:tblPr>
              <a:tblGrid>
                <a:gridCol w="1765180">
                  <a:extLst>
                    <a:ext uri="{9D8B030D-6E8A-4147-A177-3AD203B41FA5}">
                      <a16:colId xmlns:a16="http://schemas.microsoft.com/office/drawing/2014/main" val="20000"/>
                    </a:ext>
                  </a:extLst>
                </a:gridCol>
                <a:gridCol w="1765180">
                  <a:extLst>
                    <a:ext uri="{9D8B030D-6E8A-4147-A177-3AD203B41FA5}">
                      <a16:colId xmlns:a16="http://schemas.microsoft.com/office/drawing/2014/main" val="20001"/>
                    </a:ext>
                  </a:extLst>
                </a:gridCol>
                <a:gridCol w="1765180">
                  <a:extLst>
                    <a:ext uri="{9D8B030D-6E8A-4147-A177-3AD203B41FA5}">
                      <a16:colId xmlns:a16="http://schemas.microsoft.com/office/drawing/2014/main" val="20002"/>
                    </a:ext>
                  </a:extLst>
                </a:gridCol>
                <a:gridCol w="1765180">
                  <a:extLst>
                    <a:ext uri="{9D8B030D-6E8A-4147-A177-3AD203B41FA5}">
                      <a16:colId xmlns:a16="http://schemas.microsoft.com/office/drawing/2014/main" val="20003"/>
                    </a:ext>
                  </a:extLst>
                </a:gridCol>
                <a:gridCol w="1765180">
                  <a:extLst>
                    <a:ext uri="{9D8B030D-6E8A-4147-A177-3AD203B41FA5}">
                      <a16:colId xmlns:a16="http://schemas.microsoft.com/office/drawing/2014/main" val="20004"/>
                    </a:ext>
                  </a:extLst>
                </a:gridCol>
              </a:tblGrid>
              <a:tr h="668755">
                <a:tc>
                  <a:txBody>
                    <a:bodyPr/>
                    <a:lstStyle/>
                    <a:p>
                      <a:r>
                        <a:rPr lang="en-US" dirty="0"/>
                        <a:t>Expenditure</a:t>
                      </a:r>
                    </a:p>
                  </a:txBody>
                  <a:tcPr marL="46949" marR="46949"/>
                </a:tc>
                <a:tc>
                  <a:txBody>
                    <a:bodyPr/>
                    <a:lstStyle/>
                    <a:p>
                      <a:r>
                        <a:rPr lang="en-US" dirty="0"/>
                        <a:t>FY 19</a:t>
                      </a:r>
                    </a:p>
                  </a:txBody>
                  <a:tcPr marL="46949" marR="46949"/>
                </a:tc>
                <a:tc>
                  <a:txBody>
                    <a:bodyPr/>
                    <a:lstStyle/>
                    <a:p>
                      <a:r>
                        <a:rPr lang="en-US" dirty="0"/>
                        <a:t>FY 20</a:t>
                      </a:r>
                    </a:p>
                  </a:txBody>
                  <a:tcPr marL="46949" marR="46949"/>
                </a:tc>
                <a:tc>
                  <a:txBody>
                    <a:bodyPr/>
                    <a:lstStyle/>
                    <a:p>
                      <a:r>
                        <a:rPr lang="en-US" dirty="0"/>
                        <a:t>FY 21</a:t>
                      </a:r>
                    </a:p>
                  </a:txBody>
                  <a:tcPr marL="46949" marR="46949"/>
                </a:tc>
                <a:tc>
                  <a:txBody>
                    <a:bodyPr/>
                    <a:lstStyle/>
                    <a:p>
                      <a:r>
                        <a:rPr lang="en-US" dirty="0"/>
                        <a:t>FY</a:t>
                      </a:r>
                      <a:r>
                        <a:rPr lang="en-US" baseline="0" dirty="0"/>
                        <a:t> </a:t>
                      </a:r>
                      <a:r>
                        <a:rPr lang="en-US" dirty="0"/>
                        <a:t>22</a:t>
                      </a:r>
                    </a:p>
                  </a:txBody>
                  <a:tcPr marL="46949" marR="46949"/>
                </a:tc>
                <a:extLst>
                  <a:ext uri="{0D108BD9-81ED-4DB2-BD59-A6C34878D82A}">
                    <a16:rowId xmlns:a16="http://schemas.microsoft.com/office/drawing/2014/main" val="10000"/>
                  </a:ext>
                </a:extLst>
              </a:tr>
              <a:tr h="327527">
                <a:tc>
                  <a:txBody>
                    <a:bodyPr/>
                    <a:lstStyle/>
                    <a:p>
                      <a:r>
                        <a:rPr lang="en-US" dirty="0"/>
                        <a:t>Salaries</a:t>
                      </a:r>
                    </a:p>
                  </a:txBody>
                  <a:tcPr marL="46949" marR="46949"/>
                </a:tc>
                <a:tc>
                  <a:txBody>
                    <a:bodyPr/>
                    <a:lstStyle/>
                    <a:p>
                      <a:pPr algn="l"/>
                      <a:r>
                        <a:rPr lang="en-US" dirty="0"/>
                        <a:t> $6,912,814 </a:t>
                      </a:r>
                    </a:p>
                  </a:txBody>
                  <a:tcPr marL="46949" marR="46949"/>
                </a:tc>
                <a:tc>
                  <a:txBody>
                    <a:bodyPr/>
                    <a:lstStyle/>
                    <a:p>
                      <a:pPr algn="l"/>
                      <a:r>
                        <a:rPr lang="en-US" dirty="0"/>
                        <a:t>$7,309,848</a:t>
                      </a:r>
                    </a:p>
                  </a:txBody>
                  <a:tcPr marL="46949" marR="46949"/>
                </a:tc>
                <a:tc>
                  <a:txBody>
                    <a:bodyPr/>
                    <a:lstStyle/>
                    <a:p>
                      <a:pPr algn="l"/>
                      <a:r>
                        <a:rPr lang="en-US" dirty="0"/>
                        <a:t>$7,400,659</a:t>
                      </a:r>
                    </a:p>
                  </a:txBody>
                  <a:tcPr marL="46949" marR="46949"/>
                </a:tc>
                <a:tc>
                  <a:txBody>
                    <a:bodyPr/>
                    <a:lstStyle/>
                    <a:p>
                      <a:pPr algn="l"/>
                      <a:r>
                        <a:rPr lang="en-US" dirty="0"/>
                        <a:t> $7,340,054</a:t>
                      </a:r>
                    </a:p>
                  </a:txBody>
                  <a:tcPr marL="46949" marR="46949"/>
                </a:tc>
                <a:extLst>
                  <a:ext uri="{0D108BD9-81ED-4DB2-BD59-A6C34878D82A}">
                    <a16:rowId xmlns:a16="http://schemas.microsoft.com/office/drawing/2014/main" val="10001"/>
                  </a:ext>
                </a:extLst>
              </a:tr>
              <a:tr h="327527">
                <a:tc>
                  <a:txBody>
                    <a:bodyPr/>
                    <a:lstStyle/>
                    <a:p>
                      <a:r>
                        <a:rPr lang="en-US" dirty="0"/>
                        <a:t>Retirement Contribution</a:t>
                      </a:r>
                      <a:r>
                        <a:rPr lang="en-US" baseline="0" dirty="0"/>
                        <a:t> %</a:t>
                      </a:r>
                      <a:endParaRPr lang="en-US" dirty="0"/>
                    </a:p>
                  </a:txBody>
                  <a:tcPr marL="46949" marR="46949"/>
                </a:tc>
                <a:tc>
                  <a:txBody>
                    <a:bodyPr/>
                    <a:lstStyle/>
                    <a:p>
                      <a:pPr algn="l"/>
                      <a:r>
                        <a:rPr lang="en-US" dirty="0"/>
                        <a:t>83%</a:t>
                      </a:r>
                    </a:p>
                  </a:txBody>
                  <a:tcPr marL="46949" marR="46949"/>
                </a:tc>
                <a:tc>
                  <a:txBody>
                    <a:bodyPr/>
                    <a:lstStyle/>
                    <a:p>
                      <a:pPr algn="l"/>
                      <a:r>
                        <a:rPr lang="en-US" dirty="0"/>
                        <a:t>83%</a:t>
                      </a:r>
                    </a:p>
                  </a:txBody>
                  <a:tcPr marL="46949" marR="46949"/>
                </a:tc>
                <a:tc>
                  <a:txBody>
                    <a:bodyPr/>
                    <a:lstStyle/>
                    <a:p>
                      <a:pPr algn="l"/>
                      <a:r>
                        <a:rPr lang="en-US" dirty="0"/>
                        <a:t>84%</a:t>
                      </a:r>
                    </a:p>
                  </a:txBody>
                  <a:tcPr marL="46949" marR="46949"/>
                </a:tc>
                <a:tc>
                  <a:txBody>
                    <a:bodyPr/>
                    <a:lstStyle/>
                    <a:p>
                      <a:pPr algn="l"/>
                      <a:r>
                        <a:rPr lang="en-US" dirty="0"/>
                        <a:t>84%</a:t>
                      </a:r>
                    </a:p>
                  </a:txBody>
                  <a:tcPr marL="46949" marR="46949"/>
                </a:tc>
                <a:extLst>
                  <a:ext uri="{0D108BD9-81ED-4DB2-BD59-A6C34878D82A}">
                    <a16:rowId xmlns:a16="http://schemas.microsoft.com/office/drawing/2014/main" val="10002"/>
                  </a:ext>
                </a:extLst>
              </a:tr>
              <a:tr h="327527">
                <a:tc>
                  <a:txBody>
                    <a:bodyPr/>
                    <a:lstStyle/>
                    <a:p>
                      <a:r>
                        <a:rPr lang="en-US" dirty="0"/>
                        <a:t>Total Personnel</a:t>
                      </a:r>
                    </a:p>
                  </a:txBody>
                  <a:tcPr marL="46949" marR="46949"/>
                </a:tc>
                <a:tc>
                  <a:txBody>
                    <a:bodyPr/>
                    <a:lstStyle/>
                    <a:p>
                      <a:pPr algn="l"/>
                      <a:r>
                        <a:rPr lang="en-US" dirty="0"/>
                        <a:t> $13,916,725 </a:t>
                      </a:r>
                    </a:p>
                    <a:p>
                      <a:pPr algn="l"/>
                      <a:endParaRPr lang="en-US" dirty="0"/>
                    </a:p>
                  </a:txBody>
                  <a:tcPr marL="46949" marR="46949"/>
                </a:tc>
                <a:tc>
                  <a:txBody>
                    <a:bodyPr/>
                    <a:lstStyle/>
                    <a:p>
                      <a:pPr algn="l"/>
                      <a:r>
                        <a:rPr lang="en-US" dirty="0"/>
                        <a:t> $14,775,958</a:t>
                      </a:r>
                    </a:p>
                    <a:p>
                      <a:pPr algn="l"/>
                      <a:endParaRPr lang="en-US" dirty="0"/>
                    </a:p>
                  </a:txBody>
                  <a:tcPr marL="46949" marR="46949"/>
                </a:tc>
                <a:tc>
                  <a:txBody>
                    <a:bodyPr/>
                    <a:lstStyle/>
                    <a:p>
                      <a:pPr algn="l"/>
                      <a:r>
                        <a:rPr lang="en-US" dirty="0"/>
                        <a:t> $15,453,676</a:t>
                      </a:r>
                    </a:p>
                    <a:p>
                      <a:pPr algn="l"/>
                      <a:endParaRPr lang="en-US" dirty="0"/>
                    </a:p>
                  </a:txBody>
                  <a:tcPr marL="46949" marR="46949"/>
                </a:tc>
                <a:tc>
                  <a:txBody>
                    <a:bodyPr/>
                    <a:lstStyle/>
                    <a:p>
                      <a:pPr algn="l"/>
                      <a:r>
                        <a:rPr lang="en-US" dirty="0"/>
                        <a:t> $15,176,095</a:t>
                      </a:r>
                    </a:p>
                    <a:p>
                      <a:pPr algn="l"/>
                      <a:endParaRPr lang="en-US" dirty="0"/>
                    </a:p>
                  </a:txBody>
                  <a:tcPr marL="46949" marR="46949"/>
                </a:tc>
                <a:extLst>
                  <a:ext uri="{0D108BD9-81ED-4DB2-BD59-A6C34878D82A}">
                    <a16:rowId xmlns:a16="http://schemas.microsoft.com/office/drawing/2014/main" val="10003"/>
                  </a:ext>
                </a:extLst>
              </a:tr>
              <a:tr h="327527">
                <a:tc>
                  <a:txBody>
                    <a:bodyPr/>
                    <a:lstStyle/>
                    <a:p>
                      <a:r>
                        <a:rPr lang="en-US" dirty="0"/>
                        <a:t>Total Operating</a:t>
                      </a:r>
                    </a:p>
                  </a:txBody>
                  <a:tcPr marL="46949" marR="46949"/>
                </a:tc>
                <a:tc>
                  <a:txBody>
                    <a:bodyPr/>
                    <a:lstStyle/>
                    <a:p>
                      <a:pPr algn="l"/>
                      <a:r>
                        <a:rPr lang="en-US" dirty="0"/>
                        <a:t> $1,171,692 </a:t>
                      </a:r>
                    </a:p>
                    <a:p>
                      <a:pPr algn="l"/>
                      <a:endParaRPr lang="en-US" dirty="0"/>
                    </a:p>
                  </a:txBody>
                  <a:tcPr marL="46949" marR="46949"/>
                </a:tc>
                <a:tc>
                  <a:txBody>
                    <a:bodyPr/>
                    <a:lstStyle/>
                    <a:p>
                      <a:pPr algn="l"/>
                      <a:r>
                        <a:rPr lang="en-US" dirty="0"/>
                        <a:t> $977,879</a:t>
                      </a:r>
                    </a:p>
                  </a:txBody>
                  <a:tcPr marL="46949" marR="46949"/>
                </a:tc>
                <a:tc>
                  <a:txBody>
                    <a:bodyPr/>
                    <a:lstStyle/>
                    <a:p>
                      <a:pPr algn="l"/>
                      <a:r>
                        <a:rPr lang="en-US" dirty="0"/>
                        <a:t> $799,640</a:t>
                      </a:r>
                    </a:p>
                    <a:p>
                      <a:pPr algn="l"/>
                      <a:endParaRPr lang="en-US" dirty="0"/>
                    </a:p>
                  </a:txBody>
                  <a:tcPr marL="46949" marR="46949"/>
                </a:tc>
                <a:tc>
                  <a:txBody>
                    <a:bodyPr/>
                    <a:lstStyle/>
                    <a:p>
                      <a:pPr algn="l"/>
                      <a:r>
                        <a:rPr lang="en-US" dirty="0"/>
                        <a:t> $913,366</a:t>
                      </a:r>
                    </a:p>
                  </a:txBody>
                  <a:tcPr marL="46949" marR="46949"/>
                </a:tc>
                <a:extLst>
                  <a:ext uri="{0D108BD9-81ED-4DB2-BD59-A6C34878D82A}">
                    <a16:rowId xmlns:a16="http://schemas.microsoft.com/office/drawing/2014/main" val="10004"/>
                  </a:ext>
                </a:extLst>
              </a:tr>
              <a:tr h="327527">
                <a:tc>
                  <a:txBody>
                    <a:bodyPr/>
                    <a:lstStyle/>
                    <a:p>
                      <a:r>
                        <a:rPr lang="en-US" dirty="0"/>
                        <a:t>Total</a:t>
                      </a:r>
                      <a:r>
                        <a:rPr lang="en-US" baseline="0" dirty="0"/>
                        <a:t> Expenditures</a:t>
                      </a:r>
                      <a:endParaRPr lang="en-US" dirty="0"/>
                    </a:p>
                  </a:txBody>
                  <a:tcPr marL="46949" marR="46949"/>
                </a:tc>
                <a:tc>
                  <a:txBody>
                    <a:bodyPr/>
                    <a:lstStyle/>
                    <a:p>
                      <a:pPr algn="l"/>
                      <a:r>
                        <a:rPr lang="en-US" dirty="0"/>
                        <a:t> $15,088,417 </a:t>
                      </a:r>
                    </a:p>
                    <a:p>
                      <a:pPr algn="l"/>
                      <a:endParaRPr lang="en-US" dirty="0"/>
                    </a:p>
                  </a:txBody>
                  <a:tcPr marL="46949" marR="46949"/>
                </a:tc>
                <a:tc>
                  <a:txBody>
                    <a:bodyPr/>
                    <a:lstStyle/>
                    <a:p>
                      <a:pPr algn="l"/>
                      <a:r>
                        <a:rPr lang="en-US" dirty="0"/>
                        <a:t> $15,753,837</a:t>
                      </a:r>
                    </a:p>
                    <a:p>
                      <a:pPr algn="l"/>
                      <a:endParaRPr lang="en-US" dirty="0"/>
                    </a:p>
                  </a:txBody>
                  <a:tcPr marL="46949" marR="46949"/>
                </a:tc>
                <a:tc>
                  <a:txBody>
                    <a:bodyPr/>
                    <a:lstStyle/>
                    <a:p>
                      <a:pPr algn="l"/>
                      <a:r>
                        <a:rPr lang="en-US" dirty="0"/>
                        <a:t> $16,253,315</a:t>
                      </a:r>
                    </a:p>
                    <a:p>
                      <a:pPr algn="l"/>
                      <a:endParaRPr lang="en-US" dirty="0"/>
                    </a:p>
                  </a:txBody>
                  <a:tcPr marL="46949" marR="46949"/>
                </a:tc>
                <a:tc>
                  <a:txBody>
                    <a:bodyPr/>
                    <a:lstStyle/>
                    <a:p>
                      <a:pPr algn="l"/>
                      <a:r>
                        <a:rPr lang="en-US" dirty="0"/>
                        <a:t> $16,089,461</a:t>
                      </a:r>
                    </a:p>
                  </a:txBody>
                  <a:tcPr marL="46949" marR="46949"/>
                </a:tc>
                <a:extLst>
                  <a:ext uri="{0D108BD9-81ED-4DB2-BD59-A6C34878D82A}">
                    <a16:rowId xmlns:a16="http://schemas.microsoft.com/office/drawing/2014/main" val="10005"/>
                  </a:ext>
                </a:extLst>
              </a:tr>
            </a:tbl>
          </a:graphicData>
        </a:graphic>
      </p:graphicFrame>
      <p:pic>
        <p:nvPicPr>
          <p:cNvPr id="6" name="Picture 5">
            <a:extLst>
              <a:ext uri="{FF2B5EF4-FFF2-40B4-BE49-F238E27FC236}">
                <a16:creationId xmlns:a16="http://schemas.microsoft.com/office/drawing/2014/main" id="{FB621850-B91F-4A82-A434-60B7147D7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146467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1101"/>
            <a:ext cx="8596668" cy="1320800"/>
          </a:xfrm>
        </p:spPr>
        <p:txBody>
          <a:bodyPr>
            <a:normAutofit/>
          </a:bodyPr>
          <a:lstStyle/>
          <a:p>
            <a:r>
              <a:rPr lang="en-US" dirty="0"/>
              <a:t>APA Expenditures</a:t>
            </a:r>
            <a:br>
              <a:rPr lang="en-US" dirty="0"/>
            </a:b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003804039"/>
              </p:ext>
            </p:extLst>
          </p:nvPr>
        </p:nvGraphicFramePr>
        <p:xfrm>
          <a:off x="677334" y="1257568"/>
          <a:ext cx="8825900" cy="1400275"/>
        </p:xfrm>
        <a:graphic>
          <a:graphicData uri="http://schemas.openxmlformats.org/drawingml/2006/table">
            <a:tbl>
              <a:tblPr firstRow="1" bandRow="1">
                <a:tableStyleId>{5C22544A-7EE6-4342-B048-85BDC9FD1C3A}</a:tableStyleId>
              </a:tblPr>
              <a:tblGrid>
                <a:gridCol w="1765180">
                  <a:extLst>
                    <a:ext uri="{9D8B030D-6E8A-4147-A177-3AD203B41FA5}">
                      <a16:colId xmlns:a16="http://schemas.microsoft.com/office/drawing/2014/main" val="20000"/>
                    </a:ext>
                  </a:extLst>
                </a:gridCol>
                <a:gridCol w="1765180">
                  <a:extLst>
                    <a:ext uri="{9D8B030D-6E8A-4147-A177-3AD203B41FA5}">
                      <a16:colId xmlns:a16="http://schemas.microsoft.com/office/drawing/2014/main" val="20001"/>
                    </a:ext>
                  </a:extLst>
                </a:gridCol>
                <a:gridCol w="1765180">
                  <a:extLst>
                    <a:ext uri="{9D8B030D-6E8A-4147-A177-3AD203B41FA5}">
                      <a16:colId xmlns:a16="http://schemas.microsoft.com/office/drawing/2014/main" val="20002"/>
                    </a:ext>
                  </a:extLst>
                </a:gridCol>
                <a:gridCol w="1765180">
                  <a:extLst>
                    <a:ext uri="{9D8B030D-6E8A-4147-A177-3AD203B41FA5}">
                      <a16:colId xmlns:a16="http://schemas.microsoft.com/office/drawing/2014/main" val="20003"/>
                    </a:ext>
                  </a:extLst>
                </a:gridCol>
                <a:gridCol w="1765180">
                  <a:extLst>
                    <a:ext uri="{9D8B030D-6E8A-4147-A177-3AD203B41FA5}">
                      <a16:colId xmlns:a16="http://schemas.microsoft.com/office/drawing/2014/main" val="20004"/>
                    </a:ext>
                  </a:extLst>
                </a:gridCol>
              </a:tblGrid>
              <a:tr h="668755">
                <a:tc>
                  <a:txBody>
                    <a:bodyPr/>
                    <a:lstStyle/>
                    <a:p>
                      <a:r>
                        <a:rPr lang="en-US" dirty="0"/>
                        <a:t>Expenditure</a:t>
                      </a:r>
                      <a:r>
                        <a:rPr lang="en-US" baseline="0" dirty="0"/>
                        <a:t> Type</a:t>
                      </a:r>
                      <a:endParaRPr lang="en-US" dirty="0"/>
                    </a:p>
                  </a:txBody>
                  <a:tcPr marL="46949" marR="46949"/>
                </a:tc>
                <a:tc>
                  <a:txBody>
                    <a:bodyPr/>
                    <a:lstStyle/>
                    <a:p>
                      <a:r>
                        <a:rPr lang="en-US" dirty="0"/>
                        <a:t>FY 19</a:t>
                      </a:r>
                    </a:p>
                  </a:txBody>
                  <a:tcPr marL="46949" marR="46949"/>
                </a:tc>
                <a:tc>
                  <a:txBody>
                    <a:bodyPr/>
                    <a:lstStyle/>
                    <a:p>
                      <a:r>
                        <a:rPr lang="en-US" dirty="0"/>
                        <a:t>FY 20</a:t>
                      </a:r>
                    </a:p>
                  </a:txBody>
                  <a:tcPr marL="46949" marR="46949"/>
                </a:tc>
                <a:tc>
                  <a:txBody>
                    <a:bodyPr/>
                    <a:lstStyle/>
                    <a:p>
                      <a:r>
                        <a:rPr lang="en-US" dirty="0"/>
                        <a:t>FY 21</a:t>
                      </a:r>
                    </a:p>
                  </a:txBody>
                  <a:tcPr marL="46949" marR="46949"/>
                </a:tc>
                <a:tc>
                  <a:txBody>
                    <a:bodyPr/>
                    <a:lstStyle/>
                    <a:p>
                      <a:r>
                        <a:rPr lang="en-US" dirty="0"/>
                        <a:t>FY 22</a:t>
                      </a:r>
                    </a:p>
                  </a:txBody>
                  <a:tcPr marL="46949" marR="46949"/>
                </a:tc>
                <a:extLst>
                  <a:ext uri="{0D108BD9-81ED-4DB2-BD59-A6C34878D82A}">
                    <a16:rowId xmlns:a16="http://schemas.microsoft.com/office/drawing/2014/main" val="10000"/>
                  </a:ext>
                </a:extLst>
              </a:tr>
              <a:tr h="327527">
                <a:tc>
                  <a:txBody>
                    <a:bodyPr/>
                    <a:lstStyle/>
                    <a:p>
                      <a:r>
                        <a:rPr lang="en-US" dirty="0"/>
                        <a:t>Personnel</a:t>
                      </a:r>
                    </a:p>
                  </a:txBody>
                  <a:tcPr marL="46949" marR="46949"/>
                </a:tc>
                <a:tc>
                  <a:txBody>
                    <a:bodyPr/>
                    <a:lstStyle/>
                    <a:p>
                      <a:r>
                        <a:rPr lang="en-US" dirty="0"/>
                        <a:t>92%</a:t>
                      </a:r>
                    </a:p>
                  </a:txBody>
                  <a:tcPr marL="46949" marR="46949"/>
                </a:tc>
                <a:tc>
                  <a:txBody>
                    <a:bodyPr/>
                    <a:lstStyle/>
                    <a:p>
                      <a:r>
                        <a:rPr lang="en-US" dirty="0"/>
                        <a:t>94%</a:t>
                      </a:r>
                    </a:p>
                  </a:txBody>
                  <a:tcPr marL="46949" marR="46949"/>
                </a:tc>
                <a:tc>
                  <a:txBody>
                    <a:bodyPr/>
                    <a:lstStyle/>
                    <a:p>
                      <a:r>
                        <a:rPr lang="en-US" dirty="0"/>
                        <a:t>95%</a:t>
                      </a:r>
                    </a:p>
                  </a:txBody>
                  <a:tcPr marL="46949" marR="46949"/>
                </a:tc>
                <a:tc>
                  <a:txBody>
                    <a:bodyPr/>
                    <a:lstStyle/>
                    <a:p>
                      <a:r>
                        <a:rPr lang="en-US" dirty="0"/>
                        <a:t>94%</a:t>
                      </a:r>
                    </a:p>
                  </a:txBody>
                  <a:tcPr marL="46949" marR="46949"/>
                </a:tc>
                <a:extLst>
                  <a:ext uri="{0D108BD9-81ED-4DB2-BD59-A6C34878D82A}">
                    <a16:rowId xmlns:a16="http://schemas.microsoft.com/office/drawing/2014/main" val="10001"/>
                  </a:ext>
                </a:extLst>
              </a:tr>
              <a:tr h="327527">
                <a:tc>
                  <a:txBody>
                    <a:bodyPr/>
                    <a:lstStyle/>
                    <a:p>
                      <a:r>
                        <a:rPr lang="en-US" dirty="0"/>
                        <a:t>Operating</a:t>
                      </a:r>
                    </a:p>
                  </a:txBody>
                  <a:tcPr marL="46949" marR="46949"/>
                </a:tc>
                <a:tc>
                  <a:txBody>
                    <a:bodyPr/>
                    <a:lstStyle/>
                    <a:p>
                      <a:r>
                        <a:rPr lang="en-US" dirty="0"/>
                        <a:t>8%</a:t>
                      </a:r>
                    </a:p>
                  </a:txBody>
                  <a:tcPr marL="46949" marR="46949"/>
                </a:tc>
                <a:tc>
                  <a:txBody>
                    <a:bodyPr/>
                    <a:lstStyle/>
                    <a:p>
                      <a:r>
                        <a:rPr lang="en-US" dirty="0"/>
                        <a:t>6%</a:t>
                      </a:r>
                    </a:p>
                  </a:txBody>
                  <a:tcPr marL="46949" marR="46949"/>
                </a:tc>
                <a:tc>
                  <a:txBody>
                    <a:bodyPr/>
                    <a:lstStyle/>
                    <a:p>
                      <a:r>
                        <a:rPr lang="en-US" dirty="0"/>
                        <a:t>5%</a:t>
                      </a:r>
                    </a:p>
                  </a:txBody>
                  <a:tcPr marL="46949" marR="46949"/>
                </a:tc>
                <a:tc>
                  <a:txBody>
                    <a:bodyPr/>
                    <a:lstStyle/>
                    <a:p>
                      <a:r>
                        <a:rPr lang="en-US" dirty="0"/>
                        <a:t>6%</a:t>
                      </a:r>
                    </a:p>
                  </a:txBody>
                  <a:tcPr marL="46949" marR="46949"/>
                </a:tc>
                <a:extLst>
                  <a:ext uri="{0D108BD9-81ED-4DB2-BD59-A6C34878D82A}">
                    <a16:rowId xmlns:a16="http://schemas.microsoft.com/office/drawing/2014/main" val="10002"/>
                  </a:ext>
                </a:extLst>
              </a:tr>
            </a:tbl>
          </a:graphicData>
        </a:graphic>
      </p:graphicFrame>
      <p:sp>
        <p:nvSpPr>
          <p:cNvPr id="7" name="Content Placeholder 6"/>
          <p:cNvSpPr>
            <a:spLocks noGrp="1"/>
          </p:cNvSpPr>
          <p:nvPr>
            <p:ph sz="half" idx="2"/>
          </p:nvPr>
        </p:nvSpPr>
        <p:spPr>
          <a:xfrm>
            <a:off x="791949" y="2657843"/>
            <a:ext cx="8596670" cy="2803487"/>
          </a:xfrm>
        </p:spPr>
        <p:txBody>
          <a:bodyPr>
            <a:normAutofit/>
          </a:bodyPr>
          <a:lstStyle/>
          <a:p>
            <a:r>
              <a:rPr lang="en-US" sz="2400" dirty="0"/>
              <a:t>Personnel costs – primarily salary, pension, and other benefits – account for the vast majority of APA spending.</a:t>
            </a:r>
          </a:p>
          <a:p>
            <a:r>
              <a:rPr lang="en-US" sz="2400" dirty="0"/>
              <a:t>Like many agencies, APA has a high turnover rate, particularly because our auditors are often recruited to other jobs in state and local government, or the private sector. </a:t>
            </a:r>
          </a:p>
          <a:p>
            <a:r>
              <a:rPr lang="en-US" sz="2400" dirty="0"/>
              <a:t>Recruitment and retention are crucial to ensure APA continues to be an effective guardian of transparency and accountability.</a:t>
            </a:r>
          </a:p>
        </p:txBody>
      </p:sp>
      <p:pic>
        <p:nvPicPr>
          <p:cNvPr id="6" name="Picture 5">
            <a:extLst>
              <a:ext uri="{FF2B5EF4-FFF2-40B4-BE49-F238E27FC236}">
                <a16:creationId xmlns:a16="http://schemas.microsoft.com/office/drawing/2014/main" id="{F1724048-E4CA-412B-836D-20FC19F37F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112189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3113"/>
            <a:ext cx="8596668" cy="1501461"/>
          </a:xfrm>
        </p:spPr>
        <p:txBody>
          <a:bodyPr>
            <a:normAutofit fontScale="90000"/>
          </a:bodyPr>
          <a:lstStyle/>
          <a:p>
            <a:br>
              <a:rPr lang="en-US" dirty="0"/>
            </a:br>
            <a:r>
              <a:rPr lang="en-US" sz="4900" dirty="0"/>
              <a:t>Billing</a:t>
            </a:r>
            <a:br>
              <a:rPr lang="en-US" sz="4900" dirty="0"/>
            </a:br>
            <a:endParaRPr lang="en-US" dirty="0"/>
          </a:p>
        </p:txBody>
      </p:sp>
      <p:sp>
        <p:nvSpPr>
          <p:cNvPr id="3" name="Content Placeholder 2"/>
          <p:cNvSpPr>
            <a:spLocks noGrp="1"/>
          </p:cNvSpPr>
          <p:nvPr>
            <p:ph idx="1"/>
          </p:nvPr>
        </p:nvSpPr>
        <p:spPr>
          <a:xfrm>
            <a:off x="677334" y="1614574"/>
            <a:ext cx="8147689" cy="4878209"/>
          </a:xfrm>
        </p:spPr>
        <p:txBody>
          <a:bodyPr>
            <a:normAutofit/>
          </a:bodyPr>
          <a:lstStyle/>
          <a:p>
            <a:pPr marL="0" indent="0">
              <a:buNone/>
            </a:pPr>
            <a:r>
              <a:rPr lang="en-US" dirty="0"/>
              <a:t>APA is, by statute, a “shall bill” agency.</a:t>
            </a:r>
          </a:p>
          <a:p>
            <a:pPr marL="0" indent="0">
              <a:spcBef>
                <a:spcPts val="0"/>
              </a:spcBef>
              <a:buNone/>
            </a:pPr>
            <a:endParaRPr lang="en-US" dirty="0"/>
          </a:p>
          <a:p>
            <a:pPr marL="0" indent="0">
              <a:spcBef>
                <a:spcPts val="0"/>
              </a:spcBef>
              <a:buNone/>
            </a:pPr>
            <a:r>
              <a:rPr lang="en-US" dirty="0"/>
              <a:t>Exceptions:</a:t>
            </a:r>
          </a:p>
          <a:p>
            <a:r>
              <a:rPr lang="en-US" dirty="0"/>
              <a:t>General fund support</a:t>
            </a:r>
          </a:p>
          <a:p>
            <a:r>
              <a:rPr lang="en-US" dirty="0"/>
              <a:t>Line-item general fund support</a:t>
            </a:r>
          </a:p>
          <a:p>
            <a:r>
              <a:rPr lang="en-US" dirty="0"/>
              <a:t>Billing percentages set by statute</a:t>
            </a:r>
          </a:p>
        </p:txBody>
      </p:sp>
      <p:pic>
        <p:nvPicPr>
          <p:cNvPr id="5" name="Picture 4">
            <a:extLst>
              <a:ext uri="{FF2B5EF4-FFF2-40B4-BE49-F238E27FC236}">
                <a16:creationId xmlns:a16="http://schemas.microsoft.com/office/drawing/2014/main" id="{4C0C7CDA-8CA5-4A53-AD3C-5DC73F5F3D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134003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6884"/>
            <a:ext cx="9000150" cy="1320800"/>
          </a:xfrm>
        </p:spPr>
        <p:txBody>
          <a:bodyPr/>
          <a:lstStyle/>
          <a:p>
            <a:r>
              <a:rPr lang="en-US" dirty="0"/>
              <a:t>Billing generates APA restricted funds, presented below by major category</a:t>
            </a:r>
          </a:p>
        </p:txBody>
      </p:sp>
      <p:graphicFrame>
        <p:nvGraphicFramePr>
          <p:cNvPr id="5" name="Content Placeholder 6"/>
          <p:cNvGraphicFramePr>
            <a:graphicFrameLocks/>
          </p:cNvGraphicFramePr>
          <p:nvPr>
            <p:extLst>
              <p:ext uri="{D42A27DB-BD31-4B8C-83A1-F6EECF244321}">
                <p14:modId xmlns:p14="http://schemas.microsoft.com/office/powerpoint/2010/main" val="300416870"/>
              </p:ext>
            </p:extLst>
          </p:nvPr>
        </p:nvGraphicFramePr>
        <p:xfrm>
          <a:off x="2514516" y="1479007"/>
          <a:ext cx="5350964" cy="420129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72EFCA85-23BF-4343-9502-5F525B2927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334414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029"/>
            <a:ext cx="8596668" cy="1320800"/>
          </a:xfrm>
        </p:spPr>
        <p:txBody>
          <a:bodyPr>
            <a:normAutofit/>
          </a:bodyPr>
          <a:lstStyle/>
          <a:p>
            <a:r>
              <a:rPr lang="en-US" dirty="0"/>
              <a:t>General Fund Support</a:t>
            </a:r>
          </a:p>
        </p:txBody>
      </p:sp>
      <p:sp>
        <p:nvSpPr>
          <p:cNvPr id="3" name="Content Placeholder 2"/>
          <p:cNvSpPr>
            <a:spLocks noGrp="1"/>
          </p:cNvSpPr>
          <p:nvPr>
            <p:ph idx="1"/>
          </p:nvPr>
        </p:nvSpPr>
        <p:spPr>
          <a:xfrm>
            <a:off x="677334" y="958505"/>
            <a:ext cx="8906933" cy="4613349"/>
          </a:xfrm>
        </p:spPr>
        <p:txBody>
          <a:bodyPr>
            <a:normAutofit/>
          </a:bodyPr>
          <a:lstStyle/>
          <a:p>
            <a:pPr marL="0" indent="0">
              <a:buNone/>
            </a:pPr>
            <a:endParaRPr lang="en-US" sz="2400" dirty="0"/>
          </a:p>
          <a:p>
            <a:pPr marL="0" indent="0">
              <a:buNone/>
            </a:pPr>
            <a:r>
              <a:rPr lang="en-US" sz="2400" dirty="0"/>
              <a:t>For FY 2023 and FY 2024, the General Assembly provided an additional $2.25 million in General Fund dollars to APA.</a:t>
            </a:r>
          </a:p>
          <a:p>
            <a:pPr marL="228600" lvl="1">
              <a:spcBef>
                <a:spcPts val="1000"/>
              </a:spcBef>
            </a:pPr>
            <a:r>
              <a:rPr lang="en-US" dirty="0"/>
              <a:t>These dollars are to support the move to 50% billing for clerks and sheriffs.</a:t>
            </a:r>
            <a:br>
              <a:rPr lang="en-US" dirty="0"/>
            </a:br>
            <a:r>
              <a:rPr lang="en-US" dirty="0"/>
              <a:t>It is important to maintain this funding in the next biennium to continue holding down the costs that are passed on to local governments and other agencies. </a:t>
            </a:r>
          </a:p>
          <a:p>
            <a:pPr marL="228600" lvl="1">
              <a:spcBef>
                <a:spcPts val="1000"/>
              </a:spcBef>
            </a:pPr>
            <a:r>
              <a:rPr lang="en-US" dirty="0"/>
              <a:t>We want to thank the General Assembly for providing this support!</a:t>
            </a:r>
          </a:p>
          <a:p>
            <a:pPr marL="228600" lvl="1">
              <a:spcBef>
                <a:spcPts val="1000"/>
              </a:spcBef>
            </a:pPr>
            <a:r>
              <a:rPr lang="en-US" dirty="0"/>
              <a:t>APA would not object to a statutory revision to the billing percentage so long as replacement funding is maintained.</a:t>
            </a:r>
          </a:p>
          <a:p>
            <a:endParaRPr lang="en-US" sz="2400" b="1" dirty="0"/>
          </a:p>
          <a:p>
            <a:pPr lvl="1"/>
            <a:endParaRPr lang="en-US" sz="2200" dirty="0"/>
          </a:p>
        </p:txBody>
      </p:sp>
      <p:pic>
        <p:nvPicPr>
          <p:cNvPr id="5" name="Picture 4">
            <a:extLst>
              <a:ext uri="{FF2B5EF4-FFF2-40B4-BE49-F238E27FC236}">
                <a16:creationId xmlns:a16="http://schemas.microsoft.com/office/drawing/2014/main" id="{DAD97289-9BAE-4B75-A6DA-BBAA194A6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180435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407"/>
            <a:ext cx="9505244" cy="1320800"/>
          </a:xfrm>
        </p:spPr>
        <p:txBody>
          <a:bodyPr>
            <a:normAutofit/>
          </a:bodyPr>
          <a:lstStyle/>
          <a:p>
            <a:r>
              <a:rPr lang="en-US" dirty="0"/>
              <a:t>Savings on County Clerk and Sheriff AUPs </a:t>
            </a:r>
          </a:p>
        </p:txBody>
      </p:sp>
      <p:sp>
        <p:nvSpPr>
          <p:cNvPr id="3" name="Content Placeholder 2"/>
          <p:cNvSpPr>
            <a:spLocks noGrp="1"/>
          </p:cNvSpPr>
          <p:nvPr>
            <p:ph idx="1"/>
          </p:nvPr>
        </p:nvSpPr>
        <p:spPr>
          <a:xfrm>
            <a:off x="677334" y="605052"/>
            <a:ext cx="9234310" cy="4601010"/>
          </a:xfrm>
        </p:spPr>
        <p:txBody>
          <a:bodyPr>
            <a:normAutofit/>
          </a:bodyPr>
          <a:lstStyle/>
          <a:p>
            <a:endParaRPr lang="en-US" sz="2200" dirty="0"/>
          </a:p>
          <a:p>
            <a:r>
              <a:rPr lang="en-US" sz="2200" dirty="0"/>
              <a:t>2018 SB 144: APA proposal that provided option for Agreed-Upon Procedures for County Clerks &amp; Sheriffs.</a:t>
            </a:r>
          </a:p>
          <a:p>
            <a:r>
              <a:rPr lang="en-US" sz="2200" dirty="0"/>
              <a:t>First year of implementation produced cost savings for counties that were even better than expected. </a:t>
            </a:r>
          </a:p>
          <a:p>
            <a:pPr lvl="1"/>
            <a:r>
              <a:rPr lang="en-US" sz="2000" dirty="0"/>
              <a:t>County Clerk AUP costs averaged 65% less.</a:t>
            </a:r>
          </a:p>
          <a:p>
            <a:pPr lvl="1"/>
            <a:r>
              <a:rPr lang="en-US" sz="2000"/>
              <a:t>Sheriff </a:t>
            </a:r>
            <a:r>
              <a:rPr lang="en-US" sz="2000" dirty="0"/>
              <a:t>AUP costs averaged 68.5% less.</a:t>
            </a:r>
          </a:p>
          <a:p>
            <a:r>
              <a:rPr lang="en-US" sz="2200" dirty="0"/>
              <a:t>Total savings to County Clerks &amp; Sheriffs of $1,611,000 over 4 years.</a:t>
            </a:r>
            <a:br>
              <a:rPr lang="en-US" sz="2400" dirty="0"/>
            </a:br>
            <a:endParaRPr lang="en-US" sz="2400" dirty="0"/>
          </a:p>
          <a:p>
            <a:pPr marL="457200" lvl="1" indent="0">
              <a:buNone/>
            </a:pPr>
            <a:endParaRPr lang="en-US" sz="2000" dirty="0"/>
          </a:p>
        </p:txBody>
      </p:sp>
      <p:graphicFrame>
        <p:nvGraphicFramePr>
          <p:cNvPr id="5" name="Content Placeholder 3"/>
          <p:cNvGraphicFramePr>
            <a:graphicFrameLocks/>
          </p:cNvGraphicFramePr>
          <p:nvPr>
            <p:extLst>
              <p:ext uri="{D42A27DB-BD31-4B8C-83A1-F6EECF244321}">
                <p14:modId xmlns:p14="http://schemas.microsoft.com/office/powerpoint/2010/main" val="4226399972"/>
              </p:ext>
            </p:extLst>
          </p:nvPr>
        </p:nvGraphicFramePr>
        <p:xfrm>
          <a:off x="1183768" y="3514209"/>
          <a:ext cx="6702651" cy="1895685"/>
        </p:xfrm>
        <a:graphic>
          <a:graphicData uri="http://schemas.openxmlformats.org/drawingml/2006/table">
            <a:tbl>
              <a:tblPr firstRow="1" bandRow="1">
                <a:tableStyleId>{5C22544A-7EE6-4342-B048-85BDC9FD1C3A}</a:tableStyleId>
              </a:tblPr>
              <a:tblGrid>
                <a:gridCol w="2234217">
                  <a:extLst>
                    <a:ext uri="{9D8B030D-6E8A-4147-A177-3AD203B41FA5}">
                      <a16:colId xmlns:a16="http://schemas.microsoft.com/office/drawing/2014/main" val="20000"/>
                    </a:ext>
                  </a:extLst>
                </a:gridCol>
                <a:gridCol w="2234217">
                  <a:extLst>
                    <a:ext uri="{9D8B030D-6E8A-4147-A177-3AD203B41FA5}">
                      <a16:colId xmlns:a16="http://schemas.microsoft.com/office/drawing/2014/main" val="20001"/>
                    </a:ext>
                  </a:extLst>
                </a:gridCol>
                <a:gridCol w="2234217">
                  <a:extLst>
                    <a:ext uri="{9D8B030D-6E8A-4147-A177-3AD203B41FA5}">
                      <a16:colId xmlns:a16="http://schemas.microsoft.com/office/drawing/2014/main" val="20002"/>
                    </a:ext>
                  </a:extLst>
                </a:gridCol>
              </a:tblGrid>
              <a:tr h="375049">
                <a:tc>
                  <a:txBody>
                    <a:bodyPr/>
                    <a:lstStyle/>
                    <a:p>
                      <a:r>
                        <a:rPr lang="en-US" dirty="0"/>
                        <a:t>AUP Participants</a:t>
                      </a:r>
                    </a:p>
                  </a:txBody>
                  <a:tcPr/>
                </a:tc>
                <a:tc>
                  <a:txBody>
                    <a:bodyPr/>
                    <a:lstStyle/>
                    <a:p>
                      <a:r>
                        <a:rPr lang="en-US" dirty="0"/>
                        <a:t>County</a:t>
                      </a:r>
                      <a:r>
                        <a:rPr lang="en-US" baseline="0" dirty="0"/>
                        <a:t> Clerks</a:t>
                      </a:r>
                      <a:endParaRPr lang="en-US" dirty="0"/>
                    </a:p>
                  </a:txBody>
                  <a:tcPr/>
                </a:tc>
                <a:tc>
                  <a:txBody>
                    <a:bodyPr/>
                    <a:lstStyle/>
                    <a:p>
                      <a:r>
                        <a:rPr lang="en-US" dirty="0"/>
                        <a:t>Sheriffs</a:t>
                      </a:r>
                    </a:p>
                  </a:txBody>
                  <a:tcPr/>
                </a:tc>
                <a:extLst>
                  <a:ext uri="{0D108BD9-81ED-4DB2-BD59-A6C34878D82A}">
                    <a16:rowId xmlns:a16="http://schemas.microsoft.com/office/drawing/2014/main" val="10000"/>
                  </a:ext>
                </a:extLst>
              </a:tr>
              <a:tr h="395489">
                <a:tc>
                  <a:txBody>
                    <a:bodyPr/>
                    <a:lstStyle/>
                    <a:p>
                      <a:r>
                        <a:rPr lang="en-US" dirty="0"/>
                        <a:t>2018</a:t>
                      </a:r>
                    </a:p>
                  </a:txBody>
                  <a:tcPr/>
                </a:tc>
                <a:tc>
                  <a:txBody>
                    <a:bodyPr/>
                    <a:lstStyle/>
                    <a:p>
                      <a:r>
                        <a:rPr lang="en-US" dirty="0"/>
                        <a:t>45</a:t>
                      </a:r>
                    </a:p>
                  </a:txBody>
                  <a:tcPr/>
                </a:tc>
                <a:tc>
                  <a:txBody>
                    <a:bodyPr/>
                    <a:lstStyle/>
                    <a:p>
                      <a:r>
                        <a:rPr lang="en-US" dirty="0"/>
                        <a:t>19</a:t>
                      </a:r>
                    </a:p>
                  </a:txBody>
                  <a:tcPr/>
                </a:tc>
                <a:extLst>
                  <a:ext uri="{0D108BD9-81ED-4DB2-BD59-A6C34878D82A}">
                    <a16:rowId xmlns:a16="http://schemas.microsoft.com/office/drawing/2014/main" val="10001"/>
                  </a:ext>
                </a:extLst>
              </a:tr>
              <a:tr h="375049">
                <a:tc>
                  <a:txBody>
                    <a:bodyPr/>
                    <a:lstStyle/>
                    <a:p>
                      <a:r>
                        <a:rPr lang="en-US" dirty="0"/>
                        <a:t>2019</a:t>
                      </a:r>
                    </a:p>
                  </a:txBody>
                  <a:tcPr/>
                </a:tc>
                <a:tc>
                  <a:txBody>
                    <a:bodyPr/>
                    <a:lstStyle/>
                    <a:p>
                      <a:r>
                        <a:rPr lang="en-US" dirty="0"/>
                        <a:t>39</a:t>
                      </a:r>
                    </a:p>
                  </a:txBody>
                  <a:tcPr/>
                </a:tc>
                <a:tc>
                  <a:txBody>
                    <a:bodyPr/>
                    <a:lstStyle/>
                    <a:p>
                      <a:r>
                        <a:rPr lang="en-US" dirty="0"/>
                        <a:t>26</a:t>
                      </a:r>
                    </a:p>
                  </a:txBody>
                  <a:tcPr/>
                </a:tc>
                <a:extLst>
                  <a:ext uri="{0D108BD9-81ED-4DB2-BD59-A6C34878D82A}">
                    <a16:rowId xmlns:a16="http://schemas.microsoft.com/office/drawing/2014/main" val="10002"/>
                  </a:ext>
                </a:extLst>
              </a:tr>
              <a:tr h="375049">
                <a:tc>
                  <a:txBody>
                    <a:bodyPr/>
                    <a:lstStyle/>
                    <a:p>
                      <a:r>
                        <a:rPr lang="en-US" dirty="0"/>
                        <a:t>2020</a:t>
                      </a:r>
                    </a:p>
                  </a:txBody>
                  <a:tcPr/>
                </a:tc>
                <a:tc>
                  <a:txBody>
                    <a:bodyPr/>
                    <a:lstStyle/>
                    <a:p>
                      <a:r>
                        <a:rPr lang="en-US" dirty="0"/>
                        <a:t>33</a:t>
                      </a:r>
                    </a:p>
                  </a:txBody>
                  <a:tcPr/>
                </a:tc>
                <a:tc>
                  <a:txBody>
                    <a:bodyPr/>
                    <a:lstStyle/>
                    <a:p>
                      <a:r>
                        <a:rPr lang="en-US" dirty="0"/>
                        <a:t>43</a:t>
                      </a:r>
                    </a:p>
                  </a:txBody>
                  <a:tcPr/>
                </a:tc>
                <a:extLst>
                  <a:ext uri="{0D108BD9-81ED-4DB2-BD59-A6C34878D82A}">
                    <a16:rowId xmlns:a16="http://schemas.microsoft.com/office/drawing/2014/main" val="10003"/>
                  </a:ext>
                </a:extLst>
              </a:tr>
              <a:tr h="375049">
                <a:tc>
                  <a:txBody>
                    <a:bodyPr/>
                    <a:lstStyle/>
                    <a:p>
                      <a:r>
                        <a:rPr lang="en-US" dirty="0"/>
                        <a:t>2021</a:t>
                      </a:r>
                    </a:p>
                  </a:txBody>
                  <a:tcPr/>
                </a:tc>
                <a:tc>
                  <a:txBody>
                    <a:bodyPr/>
                    <a:lstStyle/>
                    <a:p>
                      <a:r>
                        <a:rPr lang="en-US" dirty="0"/>
                        <a:t>12</a:t>
                      </a:r>
                    </a:p>
                  </a:txBody>
                  <a:tcPr/>
                </a:tc>
                <a:tc>
                  <a:txBody>
                    <a:bodyPr/>
                    <a:lstStyle/>
                    <a:p>
                      <a:r>
                        <a:rPr lang="en-US" dirty="0"/>
                        <a:t>32</a:t>
                      </a:r>
                    </a:p>
                  </a:txBody>
                  <a:tcPr/>
                </a:tc>
                <a:extLst>
                  <a:ext uri="{0D108BD9-81ED-4DB2-BD59-A6C34878D82A}">
                    <a16:rowId xmlns:a16="http://schemas.microsoft.com/office/drawing/2014/main" val="654876995"/>
                  </a:ext>
                </a:extLst>
              </a:tr>
            </a:tbl>
          </a:graphicData>
        </a:graphic>
      </p:graphicFrame>
      <p:pic>
        <p:nvPicPr>
          <p:cNvPr id="6" name="Picture 5">
            <a:extLst>
              <a:ext uri="{FF2B5EF4-FFF2-40B4-BE49-F238E27FC236}">
                <a16:creationId xmlns:a16="http://schemas.microsoft.com/office/drawing/2014/main" id="{DF9143D5-4CA1-4F8B-B6CF-E6F769B89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5600"/>
            <a:ext cx="12192000" cy="1422400"/>
          </a:xfrm>
          <a:prstGeom prst="rect">
            <a:avLst/>
          </a:prstGeom>
        </p:spPr>
      </p:pic>
    </p:spTree>
    <p:extLst>
      <p:ext uri="{BB962C8B-B14F-4D97-AF65-F5344CB8AC3E}">
        <p14:creationId xmlns:p14="http://schemas.microsoft.com/office/powerpoint/2010/main" val="427030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13541</TotalTime>
  <Words>1021</Words>
  <Application>Microsoft Office PowerPoint</Application>
  <PresentationFormat>Widescreen</PresentationFormat>
  <Paragraphs>140</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Mike Harmon  Auditor of Public Accounts</vt:lpstr>
      <vt:lpstr>What We Do</vt:lpstr>
      <vt:lpstr>Current-Year Appropriations</vt:lpstr>
      <vt:lpstr>APA Expenditure Summary </vt:lpstr>
      <vt:lpstr>APA Expenditures </vt:lpstr>
      <vt:lpstr> Billing </vt:lpstr>
      <vt:lpstr>Billing generates APA restricted funds, presented below by major category</vt:lpstr>
      <vt:lpstr>General Fund Support</vt:lpstr>
      <vt:lpstr>Savings on County Clerk and Sheriff AUPs </vt:lpstr>
      <vt:lpstr>Sheriffs’ Tax Settlement Consolidation</vt:lpstr>
      <vt:lpstr>Expanding Transparency – ADDs </vt:lpstr>
      <vt:lpstr>Expanding Transparency – County Attorneys</vt:lpstr>
      <vt:lpstr>Outlier Audit Assistance Program</vt:lpstr>
      <vt:lpstr>Goodbye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Impact Audits Mike Harmon</dc:title>
  <dc:creator>Gregory, Sara Beth</dc:creator>
  <cp:lastModifiedBy>Harper, Jane (APA)</cp:lastModifiedBy>
  <cp:revision>319</cp:revision>
  <cp:lastPrinted>2023-02-09T18:17:45Z</cp:lastPrinted>
  <dcterms:created xsi:type="dcterms:W3CDTF">2017-07-14T18:10:44Z</dcterms:created>
  <dcterms:modified xsi:type="dcterms:W3CDTF">2023-02-14T14:57:57Z</dcterms:modified>
</cp:coreProperties>
</file>