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12"/>
  </p:notesMasterIdLst>
  <p:sldIdLst>
    <p:sldId id="256" r:id="rId2"/>
    <p:sldId id="257" r:id="rId3"/>
    <p:sldId id="292" r:id="rId4"/>
    <p:sldId id="293" r:id="rId5"/>
    <p:sldId id="286" r:id="rId6"/>
    <p:sldId id="280" r:id="rId7"/>
    <p:sldId id="308" r:id="rId8"/>
    <p:sldId id="289" r:id="rId9"/>
    <p:sldId id="297" r:id="rId10"/>
    <p:sldId id="309" r:id="rId11"/>
  </p:sldIdLst>
  <p:sldSz cx="9144000" cy="5143500" type="screen16x9"/>
  <p:notesSz cx="6858000" cy="9144000"/>
  <p:embeddedFontLst>
    <p:embeddedFont>
      <p:font typeface="Cambria" panose="02040503050406030204" pitchFamily="18" charset="0"/>
      <p:regular r:id="rId13"/>
      <p:bold r:id="rId14"/>
      <p:italic r:id="rId15"/>
      <p:boldItalic r:id="rId16"/>
    </p:embeddedFont>
    <p:embeddedFont>
      <p:font typeface="Karla" pitchFamily="2" charset="0"/>
      <p:regular r:id="rId17"/>
      <p:bold r:id="rId18"/>
      <p:italic r:id="rId19"/>
      <p:boldItalic r:id="rId20"/>
    </p:embeddedFont>
    <p:embeddedFont>
      <p:font typeface="Montserrat" panose="00000500000000000000" pitchFamily="2"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34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337FB29-95DE-4934-AA49-388330358E14}">
  <a:tblStyle styleId="{E337FB29-95DE-4934-AA49-388330358E14}"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4660"/>
  </p:normalViewPr>
  <p:slideViewPr>
    <p:cSldViewPr snapToGrid="0">
      <p:cViewPr varScale="1">
        <p:scale>
          <a:sx n="142" d="100"/>
          <a:sy n="142" d="100"/>
        </p:scale>
        <p:origin x="750"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96654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5702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38643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10411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3452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21144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218925" y="-9675"/>
            <a:ext cx="5276875" cy="5167075"/>
          </a:xfrm>
          <a:custGeom>
            <a:avLst/>
            <a:gdLst/>
            <a:ahLst/>
            <a:cxnLst/>
            <a:rect l="l" t="t" r="r" b="b"/>
            <a:pathLst>
              <a:path w="211075" h="206683" extrusionOk="0">
                <a:moveTo>
                  <a:pt x="387" y="0"/>
                </a:moveTo>
                <a:lnTo>
                  <a:pt x="0" y="206683"/>
                </a:lnTo>
                <a:lnTo>
                  <a:pt x="211075" y="206545"/>
                </a:lnTo>
                <a:lnTo>
                  <a:pt x="155812" y="301"/>
                </a:lnTo>
                <a:close/>
              </a:path>
            </a:pathLst>
          </a:custGeom>
          <a:solidFill>
            <a:srgbClr val="000000">
              <a:alpha val="7310"/>
            </a:srgbClr>
          </a:solidFill>
          <a:ln>
            <a:noFill/>
          </a:ln>
        </p:spPr>
      </p:sp>
      <p:sp>
        <p:nvSpPr>
          <p:cNvPr id="11" name="Google Shape;11;p2"/>
          <p:cNvSpPr/>
          <p:nvPr/>
        </p:nvSpPr>
        <p:spPr>
          <a:xfrm>
            <a:off x="-9675" y="-9675"/>
            <a:ext cx="5276875" cy="5167075"/>
          </a:xfrm>
          <a:custGeom>
            <a:avLst/>
            <a:gdLst/>
            <a:ahLst/>
            <a:cxnLst/>
            <a:rect l="l" t="t" r="r" b="b"/>
            <a:pathLst>
              <a:path w="211075" h="206683" extrusionOk="0">
                <a:moveTo>
                  <a:pt x="387" y="0"/>
                </a:moveTo>
                <a:lnTo>
                  <a:pt x="0" y="206683"/>
                </a:lnTo>
                <a:lnTo>
                  <a:pt x="211075" y="206545"/>
                </a:lnTo>
                <a:lnTo>
                  <a:pt x="155812" y="301"/>
                </a:lnTo>
                <a:close/>
              </a:path>
            </a:pathLst>
          </a:custGeom>
          <a:solidFill>
            <a:srgbClr val="FFFFFF"/>
          </a:solidFill>
          <a:ln>
            <a:noFill/>
          </a:ln>
        </p:spPr>
      </p:sp>
      <p:sp>
        <p:nvSpPr>
          <p:cNvPr id="12" name="Google Shape;12;p2"/>
          <p:cNvSpPr txBox="1">
            <a:spLocks noGrp="1"/>
          </p:cNvSpPr>
          <p:nvPr>
            <p:ph type="ctrTitle"/>
          </p:nvPr>
        </p:nvSpPr>
        <p:spPr>
          <a:xfrm>
            <a:off x="648300" y="3404550"/>
            <a:ext cx="3530700" cy="11820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1"/>
        <p:cNvGrpSpPr/>
        <p:nvPr/>
      </p:nvGrpSpPr>
      <p:grpSpPr>
        <a:xfrm>
          <a:off x="0" y="0"/>
          <a:ext cx="0" cy="0"/>
          <a:chOff x="0" y="0"/>
          <a:chExt cx="0" cy="0"/>
        </a:xfrm>
      </p:grpSpPr>
      <p:sp>
        <p:nvSpPr>
          <p:cNvPr id="42" name="Google Shape;42;p8"/>
          <p:cNvSpPr/>
          <p:nvPr/>
        </p:nvSpPr>
        <p:spPr>
          <a:xfrm>
            <a:off x="22860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43" name="Google Shape;43;p8"/>
          <p:cNvSpPr/>
          <p:nvPr/>
        </p:nvSpPr>
        <p:spPr>
          <a:xfrm>
            <a:off x="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44" name="Google Shape;44;p8"/>
          <p:cNvSpPr txBox="1">
            <a:spLocks noGrp="1"/>
          </p:cNvSpPr>
          <p:nvPr>
            <p:ph type="title"/>
          </p:nvPr>
        </p:nvSpPr>
        <p:spPr>
          <a:xfrm>
            <a:off x="841000" y="1884100"/>
            <a:ext cx="4801500" cy="409500"/>
          </a:xfrm>
          <a:prstGeom prst="rect">
            <a:avLst/>
          </a:prstGeom>
        </p:spPr>
        <p:txBody>
          <a:bodyPr spcFirstLastPara="1" wrap="square" lIns="91425" tIns="91425" rIns="91425" bIns="91425" anchor="b" anchorCtr="0">
            <a:no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45" name="Google Shape;45;p8"/>
          <p:cNvSpPr txBox="1">
            <a:spLocks noGrp="1"/>
          </p:cNvSpPr>
          <p:nvPr>
            <p:ph type="body" idx="1"/>
          </p:nvPr>
        </p:nvSpPr>
        <p:spPr>
          <a:xfrm>
            <a:off x="841001" y="2492425"/>
            <a:ext cx="2671800" cy="24333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46" name="Google Shape;46;p8"/>
          <p:cNvSpPr txBox="1">
            <a:spLocks noGrp="1"/>
          </p:cNvSpPr>
          <p:nvPr>
            <p:ph type="body" idx="2"/>
          </p:nvPr>
        </p:nvSpPr>
        <p:spPr>
          <a:xfrm>
            <a:off x="3673842" y="2492425"/>
            <a:ext cx="2671800" cy="24333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47" name="Google Shape;47;p8"/>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8"/>
        <p:cNvGrpSpPr/>
        <p:nvPr/>
      </p:nvGrpSpPr>
      <p:grpSpPr>
        <a:xfrm>
          <a:off x="0" y="0"/>
          <a:ext cx="0" cy="0"/>
          <a:chOff x="0" y="0"/>
          <a:chExt cx="0" cy="0"/>
        </a:xfrm>
      </p:grpSpPr>
      <p:sp>
        <p:nvSpPr>
          <p:cNvPr id="49" name="Google Shape;49;p9"/>
          <p:cNvSpPr/>
          <p:nvPr/>
        </p:nvSpPr>
        <p:spPr>
          <a:xfrm>
            <a:off x="22860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50" name="Google Shape;50;p9"/>
          <p:cNvSpPr/>
          <p:nvPr/>
        </p:nvSpPr>
        <p:spPr>
          <a:xfrm>
            <a:off x="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51" name="Google Shape;51;p9"/>
          <p:cNvSpPr txBox="1">
            <a:spLocks noGrp="1"/>
          </p:cNvSpPr>
          <p:nvPr>
            <p:ph type="title"/>
          </p:nvPr>
        </p:nvSpPr>
        <p:spPr>
          <a:xfrm>
            <a:off x="841000" y="1884100"/>
            <a:ext cx="4801500" cy="4095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52" name="Google Shape;52;p9"/>
          <p:cNvSpPr txBox="1">
            <a:spLocks noGrp="1"/>
          </p:cNvSpPr>
          <p:nvPr>
            <p:ph type="body" idx="1"/>
          </p:nvPr>
        </p:nvSpPr>
        <p:spPr>
          <a:xfrm>
            <a:off x="841000" y="2515375"/>
            <a:ext cx="1988700" cy="24105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3" name="Google Shape;53;p9"/>
          <p:cNvSpPr txBox="1">
            <a:spLocks noGrp="1"/>
          </p:cNvSpPr>
          <p:nvPr>
            <p:ph type="body" idx="2"/>
          </p:nvPr>
        </p:nvSpPr>
        <p:spPr>
          <a:xfrm>
            <a:off x="2931575" y="2515375"/>
            <a:ext cx="1988700" cy="24105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4" name="Google Shape;54;p9"/>
          <p:cNvSpPr txBox="1">
            <a:spLocks noGrp="1"/>
          </p:cNvSpPr>
          <p:nvPr>
            <p:ph type="body" idx="3"/>
          </p:nvPr>
        </p:nvSpPr>
        <p:spPr>
          <a:xfrm>
            <a:off x="5022150" y="2515375"/>
            <a:ext cx="1988700" cy="24105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5" name="Google Shape;55;p9"/>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p:nvPr/>
        </p:nvSpPr>
        <p:spPr>
          <a:xfrm>
            <a:off x="22860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68" name="Google Shape;68;p12"/>
          <p:cNvSpPr/>
          <p:nvPr/>
        </p:nvSpPr>
        <p:spPr>
          <a:xfrm>
            <a:off x="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69" name="Google Shape;69;p12"/>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1884100"/>
            <a:ext cx="5185200" cy="4746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2pPr>
            <a:lvl3pPr lvl="2">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3pPr>
            <a:lvl4pPr lvl="3">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4pPr>
            <a:lvl5pPr lvl="4">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5pPr>
            <a:lvl6pPr lvl="5">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6pPr>
            <a:lvl7pPr lvl="6">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7pPr>
            <a:lvl8pPr lvl="7">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8pPr>
            <a:lvl9pPr lvl="8">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457200" y="2495550"/>
            <a:ext cx="5185200" cy="22557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chemeClr val="dk1"/>
              </a:buClr>
              <a:buSzPts val="1600"/>
              <a:buFont typeface="Karla"/>
              <a:buChar char="▸"/>
              <a:defRPr sz="1600">
                <a:solidFill>
                  <a:schemeClr val="dk1"/>
                </a:solidFill>
                <a:latin typeface="Karla"/>
                <a:ea typeface="Karla"/>
                <a:cs typeface="Karla"/>
                <a:sym typeface="Karla"/>
              </a:defRPr>
            </a:lvl1pPr>
            <a:lvl2pPr marL="914400" lvl="1" indent="-330200">
              <a:spcBef>
                <a:spcPts val="0"/>
              </a:spcBef>
              <a:spcAft>
                <a:spcPts val="0"/>
              </a:spcAft>
              <a:buClr>
                <a:schemeClr val="dk1"/>
              </a:buClr>
              <a:buSzPts val="1600"/>
              <a:buFont typeface="Karla"/>
              <a:buChar char="▹"/>
              <a:defRPr sz="1600">
                <a:solidFill>
                  <a:schemeClr val="dk1"/>
                </a:solidFill>
                <a:latin typeface="Karla"/>
                <a:ea typeface="Karla"/>
                <a:cs typeface="Karla"/>
                <a:sym typeface="Karla"/>
              </a:defRPr>
            </a:lvl2pPr>
            <a:lvl3pPr marL="1371600" lvl="2" indent="-330200">
              <a:spcBef>
                <a:spcPts val="0"/>
              </a:spcBef>
              <a:spcAft>
                <a:spcPts val="0"/>
              </a:spcAft>
              <a:buClr>
                <a:schemeClr val="dk1"/>
              </a:buClr>
              <a:buSzPts val="1600"/>
              <a:buFont typeface="Karla"/>
              <a:buChar char="▹"/>
              <a:defRPr sz="1600">
                <a:solidFill>
                  <a:schemeClr val="dk1"/>
                </a:solidFill>
                <a:latin typeface="Karla"/>
                <a:ea typeface="Karla"/>
                <a:cs typeface="Karla"/>
                <a:sym typeface="Karla"/>
              </a:defRPr>
            </a:lvl3pPr>
            <a:lvl4pPr marL="1828800" lvl="3" indent="-330200">
              <a:spcBef>
                <a:spcPts val="0"/>
              </a:spcBef>
              <a:spcAft>
                <a:spcPts val="0"/>
              </a:spcAft>
              <a:buClr>
                <a:schemeClr val="dk1"/>
              </a:buClr>
              <a:buSzPts val="1600"/>
              <a:buFont typeface="Karla"/>
              <a:buChar char="●"/>
              <a:defRPr sz="1600">
                <a:solidFill>
                  <a:schemeClr val="dk1"/>
                </a:solidFill>
                <a:latin typeface="Karla"/>
                <a:ea typeface="Karla"/>
                <a:cs typeface="Karla"/>
                <a:sym typeface="Karla"/>
              </a:defRPr>
            </a:lvl4pPr>
            <a:lvl5pPr marL="2286000" lvl="4" indent="-330200">
              <a:spcBef>
                <a:spcPts val="0"/>
              </a:spcBef>
              <a:spcAft>
                <a:spcPts val="0"/>
              </a:spcAft>
              <a:buClr>
                <a:schemeClr val="dk1"/>
              </a:buClr>
              <a:buSzPts val="1600"/>
              <a:buFont typeface="Karla"/>
              <a:buChar char="○"/>
              <a:defRPr sz="1600">
                <a:solidFill>
                  <a:schemeClr val="dk1"/>
                </a:solidFill>
                <a:latin typeface="Karla"/>
                <a:ea typeface="Karla"/>
                <a:cs typeface="Karla"/>
                <a:sym typeface="Karla"/>
              </a:defRPr>
            </a:lvl5pPr>
            <a:lvl6pPr marL="2743200" lvl="5" indent="-330200">
              <a:spcBef>
                <a:spcPts val="0"/>
              </a:spcBef>
              <a:spcAft>
                <a:spcPts val="0"/>
              </a:spcAft>
              <a:buClr>
                <a:schemeClr val="dk1"/>
              </a:buClr>
              <a:buSzPts val="1600"/>
              <a:buFont typeface="Karla"/>
              <a:buChar char="■"/>
              <a:defRPr sz="1600">
                <a:solidFill>
                  <a:schemeClr val="dk1"/>
                </a:solidFill>
                <a:latin typeface="Karla"/>
                <a:ea typeface="Karla"/>
                <a:cs typeface="Karla"/>
                <a:sym typeface="Karla"/>
              </a:defRPr>
            </a:lvl6pPr>
            <a:lvl7pPr marL="3200400" lvl="6" indent="-330200">
              <a:spcBef>
                <a:spcPts val="0"/>
              </a:spcBef>
              <a:spcAft>
                <a:spcPts val="0"/>
              </a:spcAft>
              <a:buClr>
                <a:schemeClr val="dk1"/>
              </a:buClr>
              <a:buSzPts val="1600"/>
              <a:buFont typeface="Karla"/>
              <a:buChar char="●"/>
              <a:defRPr sz="1600">
                <a:solidFill>
                  <a:schemeClr val="dk1"/>
                </a:solidFill>
                <a:latin typeface="Karla"/>
                <a:ea typeface="Karla"/>
                <a:cs typeface="Karla"/>
                <a:sym typeface="Karla"/>
              </a:defRPr>
            </a:lvl7pPr>
            <a:lvl8pPr marL="3657600" lvl="7" indent="-330200">
              <a:spcBef>
                <a:spcPts val="0"/>
              </a:spcBef>
              <a:spcAft>
                <a:spcPts val="0"/>
              </a:spcAft>
              <a:buClr>
                <a:schemeClr val="dk1"/>
              </a:buClr>
              <a:buSzPts val="1600"/>
              <a:buFont typeface="Karla"/>
              <a:buChar char="○"/>
              <a:defRPr sz="1600">
                <a:solidFill>
                  <a:schemeClr val="dk1"/>
                </a:solidFill>
                <a:latin typeface="Karla"/>
                <a:ea typeface="Karla"/>
                <a:cs typeface="Karla"/>
                <a:sym typeface="Karla"/>
              </a:defRPr>
            </a:lvl8pPr>
            <a:lvl9pPr marL="4114800" lvl="8" indent="-330200">
              <a:spcBef>
                <a:spcPts val="0"/>
              </a:spcBef>
              <a:spcAft>
                <a:spcPts val="0"/>
              </a:spcAft>
              <a:buClr>
                <a:schemeClr val="dk1"/>
              </a:buClr>
              <a:buSzPts val="1600"/>
              <a:buFont typeface="Karla"/>
              <a:buChar char="■"/>
              <a:defRPr sz="1600">
                <a:solidFill>
                  <a:schemeClr val="dk1"/>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8543227" y="4749851"/>
            <a:ext cx="548700" cy="393600"/>
          </a:xfrm>
          <a:prstGeom prst="rect">
            <a:avLst/>
          </a:prstGeom>
          <a:noFill/>
          <a:ln>
            <a:noFill/>
          </a:ln>
        </p:spPr>
        <p:txBody>
          <a:bodyPr spcFirstLastPara="1" wrap="square" lIns="91425" tIns="91425" rIns="91425" bIns="91425" anchor="t" anchorCtr="0">
            <a:noAutofit/>
          </a:bodyPr>
          <a:lstStyle>
            <a:lvl1pPr lvl="0" algn="r">
              <a:buNone/>
              <a:defRPr sz="1200">
                <a:solidFill>
                  <a:schemeClr val="lt1"/>
                </a:solidFill>
                <a:latin typeface="Montserrat"/>
                <a:ea typeface="Montserrat"/>
                <a:cs typeface="Montserrat"/>
                <a:sym typeface="Montserrat"/>
              </a:defRPr>
            </a:lvl1pPr>
            <a:lvl2pPr lvl="1" algn="r">
              <a:buNone/>
              <a:defRPr sz="1200">
                <a:solidFill>
                  <a:schemeClr val="lt1"/>
                </a:solidFill>
                <a:latin typeface="Montserrat"/>
                <a:ea typeface="Montserrat"/>
                <a:cs typeface="Montserrat"/>
                <a:sym typeface="Montserrat"/>
              </a:defRPr>
            </a:lvl2pPr>
            <a:lvl3pPr lvl="2" algn="r">
              <a:buNone/>
              <a:defRPr sz="1200">
                <a:solidFill>
                  <a:schemeClr val="lt1"/>
                </a:solidFill>
                <a:latin typeface="Montserrat"/>
                <a:ea typeface="Montserrat"/>
                <a:cs typeface="Montserrat"/>
                <a:sym typeface="Montserrat"/>
              </a:defRPr>
            </a:lvl3pPr>
            <a:lvl4pPr lvl="3" algn="r">
              <a:buNone/>
              <a:defRPr sz="1200">
                <a:solidFill>
                  <a:schemeClr val="lt1"/>
                </a:solidFill>
                <a:latin typeface="Montserrat"/>
                <a:ea typeface="Montserrat"/>
                <a:cs typeface="Montserrat"/>
                <a:sym typeface="Montserrat"/>
              </a:defRPr>
            </a:lvl4pPr>
            <a:lvl5pPr lvl="4" algn="r">
              <a:buNone/>
              <a:defRPr sz="1200">
                <a:solidFill>
                  <a:schemeClr val="lt1"/>
                </a:solidFill>
                <a:latin typeface="Montserrat"/>
                <a:ea typeface="Montserrat"/>
                <a:cs typeface="Montserrat"/>
                <a:sym typeface="Montserrat"/>
              </a:defRPr>
            </a:lvl5pPr>
            <a:lvl6pPr lvl="5" algn="r">
              <a:buNone/>
              <a:defRPr sz="1200">
                <a:solidFill>
                  <a:schemeClr val="lt1"/>
                </a:solidFill>
                <a:latin typeface="Montserrat"/>
                <a:ea typeface="Montserrat"/>
                <a:cs typeface="Montserrat"/>
                <a:sym typeface="Montserrat"/>
              </a:defRPr>
            </a:lvl6pPr>
            <a:lvl7pPr lvl="6" algn="r">
              <a:buNone/>
              <a:defRPr sz="1200">
                <a:solidFill>
                  <a:schemeClr val="lt1"/>
                </a:solidFill>
                <a:latin typeface="Montserrat"/>
                <a:ea typeface="Montserrat"/>
                <a:cs typeface="Montserrat"/>
                <a:sym typeface="Montserrat"/>
              </a:defRPr>
            </a:lvl7pPr>
            <a:lvl8pPr lvl="7" algn="r">
              <a:buNone/>
              <a:defRPr sz="1200">
                <a:solidFill>
                  <a:schemeClr val="lt1"/>
                </a:solidFill>
                <a:latin typeface="Montserrat"/>
                <a:ea typeface="Montserrat"/>
                <a:cs typeface="Montserrat"/>
                <a:sym typeface="Montserrat"/>
              </a:defRPr>
            </a:lvl8pPr>
            <a:lvl9pPr lvl="8" algn="r">
              <a:buNone/>
              <a:defRPr sz="1200">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54" r:id="rId2"/>
    <p:sldLayoutId id="2147483655" r:id="rId3"/>
    <p:sldLayoutId id="2147483658"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75"/>
        <p:cNvGrpSpPr/>
        <p:nvPr/>
      </p:nvGrpSpPr>
      <p:grpSpPr>
        <a:xfrm>
          <a:off x="0" y="0"/>
          <a:ext cx="0" cy="0"/>
          <a:chOff x="0" y="0"/>
          <a:chExt cx="0" cy="0"/>
        </a:xfrm>
      </p:grpSpPr>
      <p:sp>
        <p:nvSpPr>
          <p:cNvPr id="76" name="Google Shape;76;p14"/>
          <p:cNvSpPr txBox="1">
            <a:spLocks noGrp="1"/>
          </p:cNvSpPr>
          <p:nvPr>
            <p:ph type="ctrTitle"/>
          </p:nvPr>
        </p:nvSpPr>
        <p:spPr>
          <a:xfrm>
            <a:off x="419180" y="3535327"/>
            <a:ext cx="3964131" cy="119739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solidFill>
                  <a:srgbClr val="002060"/>
                </a:solidFill>
                <a:latin typeface="Cambria" panose="02040503050406030204" pitchFamily="18" charset="0"/>
                <a:ea typeface="Cambria" panose="02040503050406030204" pitchFamily="18" charset="0"/>
              </a:rPr>
              <a:t>Kentucky State Treasurer </a:t>
            </a:r>
            <a:br>
              <a:rPr lang="en" sz="2400" dirty="0">
                <a:solidFill>
                  <a:srgbClr val="002060"/>
                </a:solidFill>
                <a:latin typeface="Cambria" panose="02040503050406030204" pitchFamily="18" charset="0"/>
                <a:ea typeface="Cambria" panose="02040503050406030204" pitchFamily="18" charset="0"/>
              </a:rPr>
            </a:br>
            <a:r>
              <a:rPr lang="en" sz="2400" dirty="0">
                <a:solidFill>
                  <a:srgbClr val="002060"/>
                </a:solidFill>
                <a:latin typeface="Cambria" panose="02040503050406030204" pitchFamily="18" charset="0"/>
                <a:ea typeface="Cambria" panose="02040503050406030204" pitchFamily="18" charset="0"/>
              </a:rPr>
              <a:t>Allison Ball</a:t>
            </a:r>
            <a:endParaRPr sz="2400" dirty="0">
              <a:solidFill>
                <a:srgbClr val="00206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876DCE49-7B4A-5D54-74A9-E17B22C52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773" y="1009473"/>
            <a:ext cx="2646947" cy="264694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BC5889-D534-6B77-0EA6-7DDC28D06C0A}"/>
              </a:ext>
            </a:extLst>
          </p:cNvPr>
          <p:cNvSpPr>
            <a:spLocks noGrp="1"/>
          </p:cNvSpPr>
          <p:nvPr>
            <p:ph type="ctrTitle"/>
          </p:nvPr>
        </p:nvSpPr>
        <p:spPr>
          <a:xfrm>
            <a:off x="283913" y="268131"/>
            <a:ext cx="3689945" cy="1100031"/>
          </a:xfrm>
        </p:spPr>
        <p:txBody>
          <a:bodyPr/>
          <a:lstStyle/>
          <a:p>
            <a:r>
              <a:rPr lang="en-US" sz="4400" dirty="0">
                <a:solidFill>
                  <a:srgbClr val="002060"/>
                </a:solidFill>
                <a:latin typeface="Cambria" panose="02040503050406030204" pitchFamily="18" charset="0"/>
                <a:ea typeface="Cambria" panose="02040503050406030204" pitchFamily="18" charset="0"/>
              </a:rPr>
              <a:t>Questions?</a:t>
            </a:r>
          </a:p>
        </p:txBody>
      </p:sp>
      <p:sp>
        <p:nvSpPr>
          <p:cNvPr id="5" name="Slide Number Placeholder 4">
            <a:extLst>
              <a:ext uri="{FF2B5EF4-FFF2-40B4-BE49-F238E27FC236}">
                <a16:creationId xmlns:a16="http://schemas.microsoft.com/office/drawing/2014/main" id="{FE1B7898-9A7A-34E6-7C41-DB59920C2031}"/>
              </a:ext>
            </a:extLst>
          </p:cNvPr>
          <p:cNvSpPr>
            <a:spLocks noGrp="1"/>
          </p:cNvSpPr>
          <p:nvPr>
            <p:ph type="sldNum" idx="4294967295"/>
          </p:nvPr>
        </p:nvSpPr>
        <p:spPr>
          <a:xfrm>
            <a:off x="8596313" y="4749800"/>
            <a:ext cx="547687" cy="393700"/>
          </a:xfrm>
        </p:spPr>
        <p:txBody>
          <a:bodyPr/>
          <a:lstStyle/>
          <a:p>
            <a:pPr marL="0" lvl="0" indent="0" algn="r" rtl="0">
              <a:spcBef>
                <a:spcPts val="0"/>
              </a:spcBef>
              <a:spcAft>
                <a:spcPts val="0"/>
              </a:spcAft>
              <a:buNone/>
            </a:pPr>
            <a:fld id="{00000000-1234-1234-1234-123412341234}" type="slidenum">
              <a:rPr lang="en" smtClean="0"/>
              <a:t>10</a:t>
            </a:fld>
            <a:endParaRPr lang="en" dirty="0"/>
          </a:p>
        </p:txBody>
      </p:sp>
      <p:pic>
        <p:nvPicPr>
          <p:cNvPr id="7" name="Picture 6">
            <a:extLst>
              <a:ext uri="{FF2B5EF4-FFF2-40B4-BE49-F238E27FC236}">
                <a16:creationId xmlns:a16="http://schemas.microsoft.com/office/drawing/2014/main" id="{D5F6C0C6-9CCC-6658-99C0-A566AEFD0E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6" y="3846618"/>
            <a:ext cx="1100032" cy="1100032"/>
          </a:xfrm>
          <a:prstGeom prst="rect">
            <a:avLst/>
          </a:prstGeom>
        </p:spPr>
      </p:pic>
    </p:spTree>
    <p:extLst>
      <p:ext uri="{BB962C8B-B14F-4D97-AF65-F5344CB8AC3E}">
        <p14:creationId xmlns:p14="http://schemas.microsoft.com/office/powerpoint/2010/main" val="3377218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88"/>
        <p:cNvGrpSpPr/>
        <p:nvPr/>
      </p:nvGrpSpPr>
      <p:grpSpPr>
        <a:xfrm>
          <a:off x="0" y="0"/>
          <a:ext cx="0" cy="0"/>
          <a:chOff x="0" y="0"/>
          <a:chExt cx="0" cy="0"/>
        </a:xfrm>
      </p:grpSpPr>
      <p:sp>
        <p:nvSpPr>
          <p:cNvPr id="89" name="Google Shape;89;p15"/>
          <p:cNvSpPr txBox="1">
            <a:spLocks noGrp="1"/>
          </p:cNvSpPr>
          <p:nvPr>
            <p:ph type="title"/>
          </p:nvPr>
        </p:nvSpPr>
        <p:spPr>
          <a:xfrm>
            <a:off x="632542" y="642571"/>
            <a:ext cx="4801500" cy="409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dirty="0">
                <a:solidFill>
                  <a:srgbClr val="002060"/>
                </a:solidFill>
                <a:latin typeface="Cambria" panose="02040503050406030204" pitchFamily="18" charset="0"/>
                <a:ea typeface="Cambria" panose="02040503050406030204" pitchFamily="18" charset="0"/>
              </a:rPr>
              <a:t>Overview of the Treasury </a:t>
            </a:r>
            <a:endParaRPr sz="2800" dirty="0">
              <a:solidFill>
                <a:srgbClr val="002060"/>
              </a:solidFill>
              <a:latin typeface="Cambria" panose="02040503050406030204" pitchFamily="18" charset="0"/>
              <a:ea typeface="Cambria" panose="02040503050406030204" pitchFamily="18" charset="0"/>
            </a:endParaRPr>
          </a:p>
        </p:txBody>
      </p:sp>
      <p:sp>
        <p:nvSpPr>
          <p:cNvPr id="90" name="Google Shape;90;p15"/>
          <p:cNvSpPr txBox="1"/>
          <p:nvPr/>
        </p:nvSpPr>
        <p:spPr>
          <a:xfrm>
            <a:off x="841000" y="1052071"/>
            <a:ext cx="6285357" cy="3697780"/>
          </a:xfrm>
          <a:prstGeom prst="rect">
            <a:avLst/>
          </a:prstGeom>
          <a:noFill/>
          <a:ln>
            <a:noFill/>
          </a:ln>
        </p:spPr>
        <p:txBody>
          <a:bodyPr spcFirstLastPara="1" wrap="square" lIns="91425" tIns="91425" rIns="91425" bIns="91425" anchor="t" anchorCtr="0">
            <a:noAutofit/>
          </a:bodyPr>
          <a:lstStyle/>
          <a:p>
            <a:pPr marL="171450" indent="-171450">
              <a:spcBef>
                <a:spcPts val="600"/>
              </a:spcBef>
              <a:buClr>
                <a:schemeClr val="dk1"/>
              </a:buClr>
              <a:buSzPts val="1100"/>
              <a:buFont typeface="Wingdings" panose="05000000000000000000" pitchFamily="2" charset="2"/>
              <a:buChar char="§"/>
            </a:pPr>
            <a:r>
              <a:rPr lang="en-US" sz="2000" dirty="0">
                <a:solidFill>
                  <a:schemeClr val="tx2">
                    <a:lumMod val="10000"/>
                  </a:schemeClr>
                </a:solidFill>
                <a:latin typeface="+mn-lt"/>
                <a:ea typeface="Cambria" panose="02040503050406030204" pitchFamily="18" charset="0"/>
                <a:cs typeface="Karla"/>
                <a:sym typeface="Karla"/>
              </a:rPr>
              <a:t>Unclaimed Property </a:t>
            </a:r>
          </a:p>
          <a:p>
            <a:pPr marL="171450" lvl="0" indent="-171450">
              <a:spcBef>
                <a:spcPts val="600"/>
              </a:spcBef>
              <a:buClr>
                <a:schemeClr val="dk1"/>
              </a:buClr>
              <a:buSzPts val="1100"/>
              <a:buFont typeface="Wingdings" panose="05000000000000000000" pitchFamily="2" charset="2"/>
              <a:buChar char="§"/>
            </a:pPr>
            <a:r>
              <a:rPr lang="en-US" sz="2000" dirty="0">
                <a:solidFill>
                  <a:schemeClr val="tx2">
                    <a:lumMod val="10000"/>
                  </a:schemeClr>
                </a:solidFill>
                <a:latin typeface="+mn-lt"/>
                <a:ea typeface="Cambria" panose="02040503050406030204" pitchFamily="18" charset="0"/>
                <a:cs typeface="Karla"/>
                <a:sym typeface="Karla"/>
              </a:rPr>
              <a:t>Watchdog for spending </a:t>
            </a:r>
          </a:p>
          <a:p>
            <a:pPr marL="171450" indent="-171450">
              <a:spcBef>
                <a:spcPts val="600"/>
              </a:spcBef>
              <a:buClr>
                <a:schemeClr val="dk1"/>
              </a:buClr>
              <a:buSzPts val="1100"/>
              <a:buFont typeface="Wingdings" panose="05000000000000000000" pitchFamily="2" charset="2"/>
              <a:buChar char="§"/>
            </a:pPr>
            <a:r>
              <a:rPr lang="en-US" sz="2000" dirty="0">
                <a:solidFill>
                  <a:schemeClr val="tx2">
                    <a:lumMod val="10000"/>
                  </a:schemeClr>
                </a:solidFill>
                <a:latin typeface="+mn-lt"/>
                <a:ea typeface="Cambria" panose="02040503050406030204" pitchFamily="18" charset="0"/>
                <a:cs typeface="Karla"/>
                <a:sym typeface="Karla"/>
              </a:rPr>
              <a:t>Disbursements and Accounting </a:t>
            </a:r>
          </a:p>
          <a:p>
            <a:pPr marL="171450" lvl="7" indent="-171450">
              <a:spcBef>
                <a:spcPts val="600"/>
              </a:spcBef>
              <a:buClr>
                <a:schemeClr val="dk1"/>
              </a:buClr>
              <a:buSzPts val="1100"/>
              <a:buFont typeface="Wingdings" panose="05000000000000000000" pitchFamily="2" charset="2"/>
              <a:buChar char="§"/>
            </a:pPr>
            <a:r>
              <a:rPr lang="en-US" sz="2000" dirty="0">
                <a:solidFill>
                  <a:schemeClr val="tx2">
                    <a:lumMod val="10000"/>
                  </a:schemeClr>
                </a:solidFill>
                <a:latin typeface="+mn-lt"/>
                <a:ea typeface="Cambria" panose="02040503050406030204" pitchFamily="18" charset="0"/>
                <a:cs typeface="Karla"/>
                <a:sym typeface="Karla"/>
              </a:rPr>
              <a:t>Record, verify, and pay all federal, state and local withholding taxes for state employees </a:t>
            </a:r>
          </a:p>
          <a:p>
            <a:pPr marL="171450" lvl="1" indent="-171450">
              <a:spcBef>
                <a:spcPts val="600"/>
              </a:spcBef>
              <a:buClr>
                <a:schemeClr val="dk1"/>
              </a:buClr>
              <a:buSzPts val="1100"/>
              <a:buFont typeface="Wingdings" panose="05000000000000000000" pitchFamily="2" charset="2"/>
              <a:buChar char="§"/>
            </a:pPr>
            <a:r>
              <a:rPr lang="en-US" sz="2000" dirty="0">
                <a:solidFill>
                  <a:schemeClr val="tx2">
                    <a:lumMod val="10000"/>
                  </a:schemeClr>
                </a:solidFill>
                <a:latin typeface="+mn-lt"/>
                <a:ea typeface="Cambria" panose="02040503050406030204" pitchFamily="18" charset="0"/>
                <a:cs typeface="Karla"/>
                <a:sym typeface="Karla"/>
              </a:rPr>
              <a:t>Make timely deposits of incoming revenues from state agencies </a:t>
            </a:r>
          </a:p>
          <a:p>
            <a:pPr marL="171450" lvl="1" indent="-171450">
              <a:spcBef>
                <a:spcPts val="600"/>
              </a:spcBef>
              <a:buClr>
                <a:schemeClr val="dk1"/>
              </a:buClr>
              <a:buSzPts val="1100"/>
              <a:buFont typeface="Wingdings" panose="05000000000000000000" pitchFamily="2" charset="2"/>
              <a:buChar char="§"/>
            </a:pPr>
            <a:r>
              <a:rPr lang="en-US" sz="2000" dirty="0">
                <a:solidFill>
                  <a:schemeClr val="tx2">
                    <a:lumMod val="10000"/>
                  </a:schemeClr>
                </a:solidFill>
                <a:latin typeface="+mn-lt"/>
                <a:ea typeface="Cambria" panose="02040503050406030204" pitchFamily="18" charset="0"/>
                <a:cs typeface="Karla"/>
                <a:sym typeface="Karla"/>
              </a:rPr>
              <a:t>Record, monitor, and reconcile all transactions in state’s depository and checking accounts</a:t>
            </a:r>
          </a:p>
          <a:p>
            <a:pPr marL="0" lvl="0" indent="0" algn="l" rtl="0">
              <a:spcBef>
                <a:spcPts val="600"/>
              </a:spcBef>
              <a:spcAft>
                <a:spcPts val="0"/>
              </a:spcAft>
              <a:buNone/>
            </a:pPr>
            <a:endParaRPr sz="1800" dirty="0">
              <a:solidFill>
                <a:srgbClr val="999999"/>
              </a:solidFill>
              <a:latin typeface="Montserrat" panose="020B0604020202020204" charset="0"/>
              <a:ea typeface="Karla"/>
              <a:cs typeface="Karla"/>
              <a:sym typeface="Karla"/>
            </a:endParaRPr>
          </a:p>
        </p:txBody>
      </p:sp>
      <p:sp>
        <p:nvSpPr>
          <p:cNvPr id="93" name="Google Shape;93;p15"/>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88"/>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117" y="419605"/>
            <a:ext cx="8458015" cy="4723846"/>
          </a:xfrm>
          <a:prstGeom prst="rect">
            <a:avLst/>
          </a:prstGeom>
        </p:spPr>
      </p:pic>
      <p:sp>
        <p:nvSpPr>
          <p:cNvPr id="93" name="Google Shape;93;p15"/>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dirty="0"/>
          </a:p>
        </p:txBody>
      </p:sp>
      <p:sp>
        <p:nvSpPr>
          <p:cNvPr id="2" name="Title 1"/>
          <p:cNvSpPr>
            <a:spLocks noGrp="1"/>
          </p:cNvSpPr>
          <p:nvPr>
            <p:ph type="title"/>
          </p:nvPr>
        </p:nvSpPr>
        <p:spPr>
          <a:xfrm>
            <a:off x="283237" y="214855"/>
            <a:ext cx="4801500" cy="409500"/>
          </a:xfrm>
        </p:spPr>
        <p:txBody>
          <a:bodyPr/>
          <a:lstStyle/>
          <a:p>
            <a:r>
              <a:rPr lang="en-US" sz="2000" dirty="0">
                <a:solidFill>
                  <a:srgbClr val="002060"/>
                </a:solidFill>
                <a:latin typeface="Cambria" panose="02040503050406030204" pitchFamily="18" charset="0"/>
                <a:ea typeface="Cambria" panose="02040503050406030204" pitchFamily="18" charset="0"/>
              </a:rPr>
              <a:t>Organizational Chart of the Treasury </a:t>
            </a:r>
          </a:p>
        </p:txBody>
      </p:sp>
    </p:spTree>
    <p:extLst>
      <p:ext uri="{BB962C8B-B14F-4D97-AF65-F5344CB8AC3E}">
        <p14:creationId xmlns:p14="http://schemas.microsoft.com/office/powerpoint/2010/main" val="59517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97"/>
        <p:cNvGrpSpPr/>
        <p:nvPr/>
      </p:nvGrpSpPr>
      <p:grpSpPr>
        <a:xfrm>
          <a:off x="0" y="0"/>
          <a:ext cx="0" cy="0"/>
          <a:chOff x="0" y="0"/>
          <a:chExt cx="0" cy="0"/>
        </a:xfrm>
      </p:grpSpPr>
      <p:sp>
        <p:nvSpPr>
          <p:cNvPr id="98" name="Google Shape;98;p16"/>
          <p:cNvSpPr txBox="1">
            <a:spLocks noGrp="1"/>
          </p:cNvSpPr>
          <p:nvPr>
            <p:ph type="ctrTitle" idx="4294967295"/>
          </p:nvPr>
        </p:nvSpPr>
        <p:spPr>
          <a:xfrm>
            <a:off x="278408" y="456218"/>
            <a:ext cx="4531500" cy="51487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400" dirty="0">
                <a:solidFill>
                  <a:srgbClr val="002060"/>
                </a:solidFill>
                <a:latin typeface="Cambria" panose="02040503050406030204" pitchFamily="18" charset="0"/>
                <a:ea typeface="Cambria" panose="02040503050406030204" pitchFamily="18" charset="0"/>
              </a:rPr>
              <a:t>Boards</a:t>
            </a:r>
            <a:r>
              <a:rPr lang="en-US" sz="2000" dirty="0">
                <a:solidFill>
                  <a:srgbClr val="002060"/>
                </a:solidFill>
                <a:latin typeface="Cambria" panose="02040503050406030204" pitchFamily="18" charset="0"/>
                <a:ea typeface="Cambria" panose="02040503050406030204" pitchFamily="18" charset="0"/>
              </a:rPr>
              <a:t> </a:t>
            </a:r>
            <a:r>
              <a:rPr lang="en-US" sz="2400" dirty="0">
                <a:solidFill>
                  <a:srgbClr val="002060"/>
                </a:solidFill>
                <a:latin typeface="Cambria" panose="02040503050406030204" pitchFamily="18" charset="0"/>
                <a:ea typeface="Cambria" panose="02040503050406030204" pitchFamily="18" charset="0"/>
              </a:rPr>
              <a:t>and</a:t>
            </a:r>
            <a:r>
              <a:rPr lang="en-US" sz="2000" dirty="0">
                <a:solidFill>
                  <a:srgbClr val="002060"/>
                </a:solidFill>
                <a:latin typeface="Cambria" panose="02040503050406030204" pitchFamily="18" charset="0"/>
                <a:ea typeface="Cambria" panose="02040503050406030204" pitchFamily="18" charset="0"/>
              </a:rPr>
              <a:t> </a:t>
            </a:r>
            <a:r>
              <a:rPr lang="en-US" sz="2400" dirty="0">
                <a:solidFill>
                  <a:srgbClr val="002060"/>
                </a:solidFill>
                <a:latin typeface="Cambria" panose="02040503050406030204" pitchFamily="18" charset="0"/>
                <a:ea typeface="Cambria" panose="02040503050406030204" pitchFamily="18" charset="0"/>
              </a:rPr>
              <a:t>Commissions </a:t>
            </a:r>
            <a:endParaRPr sz="2400" dirty="0">
              <a:solidFill>
                <a:srgbClr val="002060"/>
              </a:solidFill>
              <a:latin typeface="Cambria" panose="02040503050406030204" pitchFamily="18" charset="0"/>
              <a:ea typeface="Cambria" panose="02040503050406030204" pitchFamily="18" charset="0"/>
            </a:endParaRPr>
          </a:p>
        </p:txBody>
      </p:sp>
      <p:sp>
        <p:nvSpPr>
          <p:cNvPr id="100" name="Google Shape;100;p16"/>
          <p:cNvSpPr txBox="1">
            <a:spLocks noGrp="1"/>
          </p:cNvSpPr>
          <p:nvPr>
            <p:ph type="body" idx="4294967295"/>
          </p:nvPr>
        </p:nvSpPr>
        <p:spPr>
          <a:xfrm>
            <a:off x="335901" y="971088"/>
            <a:ext cx="5473633" cy="1846532"/>
          </a:xfrm>
          <a:prstGeom prst="rect">
            <a:avLst/>
          </a:prstGeom>
        </p:spPr>
        <p:txBody>
          <a:bodyPr spcFirstLastPara="1" wrap="square" lIns="91425" tIns="91425" rIns="91425" bIns="91425" anchor="t" anchorCtr="0">
            <a:noAutofit/>
          </a:bodyPr>
          <a:lstStyle/>
          <a:p>
            <a:pPr marL="342900" indent="-342900">
              <a:buClrTx/>
              <a:buFont typeface="Arial" panose="020B0604020202020204" pitchFamily="34" charset="0"/>
              <a:buChar char="•"/>
            </a:pPr>
            <a:r>
              <a:rPr lang="en-US" sz="2000" dirty="0">
                <a:solidFill>
                  <a:schemeClr val="tx2">
                    <a:lumMod val="10000"/>
                  </a:schemeClr>
                </a:solidFill>
                <a:latin typeface="+mn-lt"/>
              </a:rPr>
              <a:t>Deferred Compensation Authority</a:t>
            </a:r>
          </a:p>
          <a:p>
            <a:pPr marL="342900" indent="-342900">
              <a:buClrTx/>
              <a:buFont typeface="Arial" panose="020B0604020202020204" pitchFamily="34" charset="0"/>
              <a:buChar char="•"/>
            </a:pPr>
            <a:r>
              <a:rPr lang="en-US" sz="2000" dirty="0">
                <a:solidFill>
                  <a:schemeClr val="tx2">
                    <a:lumMod val="10000"/>
                  </a:schemeClr>
                </a:solidFill>
                <a:latin typeface="+mn-lt"/>
              </a:rPr>
              <a:t>KY Financial Empowerment Commission</a:t>
            </a:r>
          </a:p>
          <a:p>
            <a:pPr marL="342900" indent="-342900">
              <a:buClrTx/>
              <a:buFont typeface="Arial" panose="020B0604020202020204" pitchFamily="34" charset="0"/>
              <a:buChar char="•"/>
            </a:pPr>
            <a:r>
              <a:rPr lang="en-US" sz="2000" dirty="0">
                <a:solidFill>
                  <a:schemeClr val="tx2">
                    <a:lumMod val="10000"/>
                  </a:schemeClr>
                </a:solidFill>
                <a:latin typeface="+mn-lt"/>
              </a:rPr>
              <a:t>KY Lottery Board </a:t>
            </a:r>
          </a:p>
          <a:p>
            <a:pPr marL="342900" indent="-342900">
              <a:buClrTx/>
              <a:buFont typeface="Arial" panose="020B0604020202020204" pitchFamily="34" charset="0"/>
              <a:buChar char="•"/>
            </a:pPr>
            <a:r>
              <a:rPr lang="en-US" sz="2000" dirty="0">
                <a:solidFill>
                  <a:schemeClr val="tx2">
                    <a:lumMod val="10000"/>
                  </a:schemeClr>
                </a:solidFill>
                <a:latin typeface="+mn-lt"/>
              </a:rPr>
              <a:t>KY Teachers’ Retirement System</a:t>
            </a:r>
          </a:p>
          <a:p>
            <a:pPr marL="342900" indent="-342900">
              <a:buClrTx/>
              <a:buFont typeface="Arial" panose="020B0604020202020204" pitchFamily="34" charset="0"/>
              <a:buChar char="•"/>
            </a:pPr>
            <a:r>
              <a:rPr lang="en-US" sz="2000" dirty="0">
                <a:solidFill>
                  <a:schemeClr val="tx2">
                    <a:lumMod val="10000"/>
                  </a:schemeClr>
                </a:solidFill>
                <a:latin typeface="+mn-lt"/>
              </a:rPr>
              <a:t>KY Higher Education Assistance Authority</a:t>
            </a:r>
          </a:p>
          <a:p>
            <a:pPr marL="342900" indent="-342900">
              <a:buClrTx/>
              <a:buFont typeface="Arial" panose="020B0604020202020204" pitchFamily="34" charset="0"/>
              <a:buChar char="•"/>
            </a:pPr>
            <a:r>
              <a:rPr lang="en-US" sz="2000" dirty="0">
                <a:solidFill>
                  <a:schemeClr val="tx2">
                    <a:lumMod val="10000"/>
                  </a:schemeClr>
                </a:solidFill>
                <a:latin typeface="+mn-lt"/>
              </a:rPr>
              <a:t>KY Higher Education Student Loan Corporation</a:t>
            </a:r>
          </a:p>
          <a:p>
            <a:pPr marL="342900" indent="-342900">
              <a:buClrTx/>
              <a:buFont typeface="Arial" panose="020B0604020202020204" pitchFamily="34" charset="0"/>
              <a:buChar char="•"/>
            </a:pPr>
            <a:r>
              <a:rPr lang="en-US" sz="2000" dirty="0">
                <a:solidFill>
                  <a:schemeClr val="tx2">
                    <a:lumMod val="10000"/>
                  </a:schemeClr>
                </a:solidFill>
                <a:latin typeface="+mn-lt"/>
              </a:rPr>
              <a:t>Opioid Abatement Advisory Commission</a:t>
            </a:r>
          </a:p>
          <a:p>
            <a:pPr marL="342900" indent="-342900">
              <a:buClrTx/>
              <a:buFont typeface="Arial" panose="020B0604020202020204" pitchFamily="34" charset="0"/>
              <a:buChar char="•"/>
            </a:pPr>
            <a:r>
              <a:rPr lang="en-US" sz="2000" dirty="0">
                <a:solidFill>
                  <a:schemeClr val="tx2">
                    <a:lumMod val="10000"/>
                  </a:schemeClr>
                </a:solidFill>
                <a:latin typeface="+mn-lt"/>
              </a:rPr>
              <a:t>State Investment Commission </a:t>
            </a:r>
          </a:p>
          <a:p>
            <a:pPr marL="0" indent="0">
              <a:buClrTx/>
              <a:buNone/>
            </a:pPr>
            <a:endParaRPr lang="en-US" sz="2000" dirty="0">
              <a:solidFill>
                <a:schemeClr val="tx2">
                  <a:lumMod val="10000"/>
                </a:schemeClr>
              </a:solidFill>
              <a:latin typeface="+mn-lt"/>
            </a:endParaRPr>
          </a:p>
        </p:txBody>
      </p:sp>
      <p:sp>
        <p:nvSpPr>
          <p:cNvPr id="106" name="Google Shape;106;p16"/>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dirty="0"/>
          </a:p>
        </p:txBody>
      </p:sp>
    </p:spTree>
    <p:extLst>
      <p:ext uri="{BB962C8B-B14F-4D97-AF65-F5344CB8AC3E}">
        <p14:creationId xmlns:p14="http://schemas.microsoft.com/office/powerpoint/2010/main" val="4204551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88"/>
        <p:cNvGrpSpPr/>
        <p:nvPr/>
      </p:nvGrpSpPr>
      <p:grpSpPr>
        <a:xfrm>
          <a:off x="0" y="0"/>
          <a:ext cx="0" cy="0"/>
          <a:chOff x="0" y="0"/>
          <a:chExt cx="0" cy="0"/>
        </a:xfrm>
      </p:grpSpPr>
      <p:sp>
        <p:nvSpPr>
          <p:cNvPr id="89" name="Google Shape;89;p15"/>
          <p:cNvSpPr txBox="1">
            <a:spLocks noGrp="1"/>
          </p:cNvSpPr>
          <p:nvPr>
            <p:ph type="title"/>
          </p:nvPr>
        </p:nvSpPr>
        <p:spPr>
          <a:xfrm>
            <a:off x="245221" y="741394"/>
            <a:ext cx="5730659" cy="409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400" dirty="0">
                <a:solidFill>
                  <a:srgbClr val="002060"/>
                </a:solidFill>
                <a:latin typeface="Cambria" panose="02040503050406030204" pitchFamily="18" charset="0"/>
                <a:ea typeface="Cambria" panose="02040503050406030204" pitchFamily="18" charset="0"/>
              </a:rPr>
              <a:t>Unclaimed Property: </a:t>
            </a:r>
            <a:br>
              <a:rPr lang="en-US" sz="2400" dirty="0">
                <a:solidFill>
                  <a:srgbClr val="002060"/>
                </a:solidFill>
                <a:latin typeface="Cambria" panose="02040503050406030204" pitchFamily="18" charset="0"/>
                <a:ea typeface="Cambria" panose="02040503050406030204" pitchFamily="18" charset="0"/>
              </a:rPr>
            </a:br>
            <a:r>
              <a:rPr lang="en-US" sz="2400" dirty="0">
                <a:solidFill>
                  <a:srgbClr val="002060"/>
                </a:solidFill>
                <a:latin typeface="Cambria" panose="02040503050406030204" pitchFamily="18" charset="0"/>
                <a:ea typeface="Cambria" panose="02040503050406030204" pitchFamily="18" charset="0"/>
              </a:rPr>
              <a:t>Kentucky’s Financial Lost and Found </a:t>
            </a:r>
            <a:endParaRPr sz="2400" dirty="0">
              <a:solidFill>
                <a:srgbClr val="002060"/>
              </a:solidFill>
              <a:latin typeface="Cambria" panose="02040503050406030204" pitchFamily="18" charset="0"/>
              <a:ea typeface="Cambria" panose="02040503050406030204" pitchFamily="18" charset="0"/>
            </a:endParaRPr>
          </a:p>
        </p:txBody>
      </p:sp>
      <p:sp>
        <p:nvSpPr>
          <p:cNvPr id="90" name="Google Shape;90;p15"/>
          <p:cNvSpPr txBox="1"/>
          <p:nvPr/>
        </p:nvSpPr>
        <p:spPr>
          <a:xfrm>
            <a:off x="245221" y="1150894"/>
            <a:ext cx="7084828" cy="3749409"/>
          </a:xfrm>
          <a:prstGeom prst="rect">
            <a:avLst/>
          </a:prstGeom>
          <a:noFill/>
          <a:ln>
            <a:noFill/>
          </a:ln>
        </p:spPr>
        <p:txBody>
          <a:bodyPr spcFirstLastPara="1" wrap="square" lIns="91425" tIns="91425" rIns="91425" bIns="91425" anchor="t" anchorCtr="0">
            <a:noAutofit/>
          </a:bodyPr>
          <a:lstStyle/>
          <a:p>
            <a:pPr marL="171450" lvl="0" indent="-171450" algn="l" rtl="0">
              <a:spcBef>
                <a:spcPts val="600"/>
              </a:spcBef>
              <a:spcAft>
                <a:spcPts val="0"/>
              </a:spcAft>
              <a:buClr>
                <a:schemeClr val="dk1"/>
              </a:buClr>
              <a:buSzPts val="1100"/>
              <a:buFont typeface="Arial" panose="020B0604020202020204" pitchFamily="34" charset="0"/>
              <a:buChar char="•"/>
            </a:pPr>
            <a:r>
              <a:rPr lang="en-US" sz="1800" dirty="0">
                <a:solidFill>
                  <a:schemeClr val="tx2">
                    <a:lumMod val="10000"/>
                  </a:schemeClr>
                </a:solidFill>
                <a:latin typeface="Arial" panose="020B0604020202020204" pitchFamily="34" charset="0"/>
                <a:ea typeface="Cambria" panose="02040503050406030204" pitchFamily="18" charset="0"/>
                <a:cs typeface="Arial" panose="020B0604020202020204" pitchFamily="34" charset="0"/>
                <a:sym typeface="Karla"/>
              </a:rPr>
              <a:t>Administer Kentucky’s Unclaimed Property Fund</a:t>
            </a:r>
          </a:p>
          <a:p>
            <a:pPr marL="171450" lvl="0" indent="-171450" algn="l" rtl="0">
              <a:spcBef>
                <a:spcPts val="600"/>
              </a:spcBef>
              <a:spcAft>
                <a:spcPts val="0"/>
              </a:spcAft>
              <a:buClr>
                <a:schemeClr val="dk1"/>
              </a:buClr>
              <a:buSzPts val="1100"/>
              <a:buFont typeface="Arial" panose="020B0604020202020204" pitchFamily="34" charset="0"/>
              <a:buChar char="•"/>
            </a:pPr>
            <a:r>
              <a:rPr lang="en-US" sz="1800" b="1" dirty="0">
                <a:solidFill>
                  <a:schemeClr val="tx2">
                    <a:lumMod val="10000"/>
                  </a:schemeClr>
                </a:solidFill>
                <a:latin typeface="Arial" panose="020B0604020202020204" pitchFamily="34" charset="0"/>
                <a:ea typeface="Cambria" panose="02040503050406030204" pitchFamily="18" charset="0"/>
                <a:cs typeface="Arial" panose="020B0604020202020204" pitchFamily="34" charset="0"/>
                <a:sym typeface="Karla"/>
              </a:rPr>
              <a:t>Returned more than any Treasurer in KY History: Over $150M</a:t>
            </a:r>
          </a:p>
          <a:p>
            <a:pPr marL="171450" lvl="0" indent="-171450" algn="l" rtl="0">
              <a:spcBef>
                <a:spcPts val="600"/>
              </a:spcBef>
              <a:spcAft>
                <a:spcPts val="0"/>
              </a:spcAft>
              <a:buClr>
                <a:schemeClr val="dk1"/>
              </a:buClr>
              <a:buSzPts val="1100"/>
              <a:buFont typeface="Arial" panose="020B0604020202020204" pitchFamily="34" charset="0"/>
              <a:buChar char="•"/>
            </a:pPr>
            <a:r>
              <a:rPr lang="en-US" sz="1800" dirty="0">
                <a:solidFill>
                  <a:schemeClr val="tx2">
                    <a:lumMod val="10000"/>
                  </a:schemeClr>
                </a:solidFill>
                <a:latin typeface="Arial" panose="020B0604020202020204" pitchFamily="34" charset="0"/>
                <a:ea typeface="Cambria" panose="02040503050406030204" pitchFamily="18" charset="0"/>
                <a:cs typeface="Arial" panose="020B0604020202020204" pitchFamily="34" charset="0"/>
                <a:sym typeface="Karla"/>
              </a:rPr>
              <a:t>Unclaimed Property consists of financial property, including: </a:t>
            </a:r>
          </a:p>
          <a:p>
            <a:pPr lvl="5">
              <a:spcBef>
                <a:spcPts val="600"/>
              </a:spcBef>
              <a:buClr>
                <a:schemeClr val="dk1"/>
              </a:buClr>
              <a:buSzPts val="1100"/>
            </a:pPr>
            <a:r>
              <a:rPr lang="en-US" sz="1800" dirty="0">
                <a:solidFill>
                  <a:schemeClr val="tx2">
                    <a:lumMod val="10000"/>
                  </a:schemeClr>
                </a:solidFill>
                <a:latin typeface="Arial" panose="020B0604020202020204" pitchFamily="34" charset="0"/>
                <a:ea typeface="Cambria" panose="02040503050406030204" pitchFamily="18" charset="0"/>
                <a:cs typeface="Arial" panose="020B0604020202020204" pitchFamily="34" charset="0"/>
                <a:sym typeface="Karla"/>
              </a:rPr>
              <a:t>	Payroll checks </a:t>
            </a:r>
          </a:p>
          <a:p>
            <a:pPr lvl="4">
              <a:spcBef>
                <a:spcPts val="600"/>
              </a:spcBef>
              <a:buClr>
                <a:schemeClr val="dk1"/>
              </a:buClr>
              <a:buSzPts val="1100"/>
            </a:pPr>
            <a:r>
              <a:rPr lang="en-US" sz="1800" dirty="0">
                <a:solidFill>
                  <a:schemeClr val="tx2">
                    <a:lumMod val="10000"/>
                  </a:schemeClr>
                </a:solidFill>
                <a:latin typeface="Arial" panose="020B0604020202020204" pitchFamily="34" charset="0"/>
                <a:ea typeface="Cambria" panose="02040503050406030204" pitchFamily="18" charset="0"/>
                <a:cs typeface="Arial" panose="020B0604020202020204" pitchFamily="34" charset="0"/>
                <a:sym typeface="Karla"/>
              </a:rPr>
              <a:t>	Unclaimed safety deposit boxes </a:t>
            </a:r>
          </a:p>
          <a:p>
            <a:pPr lvl="4">
              <a:spcBef>
                <a:spcPts val="600"/>
              </a:spcBef>
              <a:buClr>
                <a:schemeClr val="dk1"/>
              </a:buClr>
              <a:buSzPts val="1100"/>
            </a:pPr>
            <a:r>
              <a:rPr lang="en-US" sz="1800" dirty="0">
                <a:solidFill>
                  <a:schemeClr val="tx2">
                    <a:lumMod val="10000"/>
                  </a:schemeClr>
                </a:solidFill>
                <a:latin typeface="Arial" panose="020B0604020202020204" pitchFamily="34" charset="0"/>
                <a:ea typeface="Cambria" panose="02040503050406030204" pitchFamily="18" charset="0"/>
                <a:cs typeface="Arial" panose="020B0604020202020204" pitchFamily="34" charset="0"/>
                <a:sym typeface="Karla"/>
              </a:rPr>
              <a:t>	Old life insurance policies </a:t>
            </a:r>
          </a:p>
          <a:p>
            <a:pPr lvl="4">
              <a:spcBef>
                <a:spcPts val="600"/>
              </a:spcBef>
              <a:buClr>
                <a:schemeClr val="dk1"/>
              </a:buClr>
              <a:buSzPts val="1100"/>
            </a:pPr>
            <a:r>
              <a:rPr lang="en-US" sz="1800" dirty="0">
                <a:solidFill>
                  <a:schemeClr val="tx2">
                    <a:lumMod val="10000"/>
                  </a:schemeClr>
                </a:solidFill>
                <a:latin typeface="Arial" panose="020B0604020202020204" pitchFamily="34" charset="0"/>
                <a:ea typeface="Cambria" panose="02040503050406030204" pitchFamily="18" charset="0"/>
                <a:cs typeface="Arial" panose="020B0604020202020204" pitchFamily="34" charset="0"/>
                <a:sym typeface="Karla"/>
              </a:rPr>
              <a:t>	Vendor checks </a:t>
            </a:r>
          </a:p>
          <a:p>
            <a:pPr marL="171450" lvl="4" indent="-171450">
              <a:spcBef>
                <a:spcPts val="600"/>
              </a:spcBef>
              <a:buClr>
                <a:schemeClr val="dk1"/>
              </a:buClr>
              <a:buSzPts val="1100"/>
              <a:buFont typeface="Arial" panose="020B0604020202020204" pitchFamily="34" charset="0"/>
              <a:buChar char="•"/>
            </a:pPr>
            <a:r>
              <a:rPr lang="en-US" sz="1800" dirty="0">
                <a:solidFill>
                  <a:schemeClr val="tx2">
                    <a:lumMod val="10000"/>
                  </a:schemeClr>
                </a:solidFill>
                <a:latin typeface="Arial" panose="020B0604020202020204" pitchFamily="34" charset="0"/>
                <a:ea typeface="Cambria" panose="02040503050406030204" pitchFamily="18" charset="0"/>
                <a:cs typeface="Arial" panose="020B0604020202020204" pitchFamily="34" charset="0"/>
                <a:sym typeface="Karla"/>
              </a:rPr>
              <a:t>Unclaimed Property contains assets with a total value of nearly half a billion dollars</a:t>
            </a:r>
          </a:p>
          <a:p>
            <a:pPr marL="171450" lvl="4" indent="-171450">
              <a:spcBef>
                <a:spcPts val="600"/>
              </a:spcBef>
              <a:buClr>
                <a:schemeClr val="dk1"/>
              </a:buClr>
              <a:buSzPts val="1100"/>
              <a:buFont typeface="Arial" panose="020B0604020202020204" pitchFamily="34" charset="0"/>
              <a:buChar char="•"/>
            </a:pPr>
            <a:r>
              <a:rPr lang="en-US" sz="1800" dirty="0">
                <a:solidFill>
                  <a:schemeClr val="tx2">
                    <a:lumMod val="10000"/>
                  </a:schemeClr>
                </a:solidFill>
                <a:latin typeface="Arial" panose="020B0604020202020204" pitchFamily="34" charset="0"/>
                <a:ea typeface="Cambria" panose="02040503050406030204" pitchFamily="18" charset="0"/>
                <a:cs typeface="Arial" panose="020B0604020202020204" pitchFamily="34" charset="0"/>
                <a:sym typeface="Karla"/>
              </a:rPr>
              <a:t>New Holder Reporting Tool &amp; New Online Claims Tool</a:t>
            </a:r>
          </a:p>
          <a:p>
            <a:pPr marL="0" lvl="0" indent="0" algn="l" rtl="0">
              <a:spcBef>
                <a:spcPts val="600"/>
              </a:spcBef>
              <a:spcAft>
                <a:spcPts val="0"/>
              </a:spcAft>
              <a:buClr>
                <a:schemeClr val="dk1"/>
              </a:buClr>
              <a:buSzPts val="1100"/>
              <a:buFont typeface="Arial"/>
              <a:buNone/>
            </a:pPr>
            <a:endParaRPr sz="1100" dirty="0">
              <a:solidFill>
                <a:schemeClr val="tx2">
                  <a:lumMod val="25000"/>
                </a:schemeClr>
              </a:solidFill>
              <a:latin typeface="Karla"/>
              <a:ea typeface="Karla"/>
              <a:cs typeface="Karla"/>
              <a:sym typeface="Karla"/>
            </a:endParaRPr>
          </a:p>
        </p:txBody>
      </p:sp>
      <p:sp>
        <p:nvSpPr>
          <p:cNvPr id="93" name="Google Shape;93;p15"/>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dirty="0"/>
          </a:p>
        </p:txBody>
      </p:sp>
    </p:spTree>
    <p:extLst>
      <p:ext uri="{BB962C8B-B14F-4D97-AF65-F5344CB8AC3E}">
        <p14:creationId xmlns:p14="http://schemas.microsoft.com/office/powerpoint/2010/main" val="3879316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374"/>
        <p:cNvGrpSpPr/>
        <p:nvPr/>
      </p:nvGrpSpPr>
      <p:grpSpPr>
        <a:xfrm>
          <a:off x="0" y="0"/>
          <a:ext cx="0" cy="0"/>
          <a:chOff x="0" y="0"/>
          <a:chExt cx="0" cy="0"/>
        </a:xfrm>
      </p:grpSpPr>
      <p:sp>
        <p:nvSpPr>
          <p:cNvPr id="375" name="Google Shape;375;p38"/>
          <p:cNvSpPr txBox="1">
            <a:spLocks noGrp="1"/>
          </p:cNvSpPr>
          <p:nvPr>
            <p:ph type="ctrTitle" idx="4294967295"/>
          </p:nvPr>
        </p:nvSpPr>
        <p:spPr>
          <a:xfrm>
            <a:off x="202510" y="328365"/>
            <a:ext cx="6589646" cy="57646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dirty="0">
                <a:solidFill>
                  <a:srgbClr val="002060"/>
                </a:solidFill>
                <a:latin typeface="Cambria" panose="02040503050406030204" pitchFamily="18" charset="0"/>
                <a:ea typeface="Cambria" panose="02040503050406030204" pitchFamily="18" charset="0"/>
              </a:rPr>
              <a:t>New Initiatives and Responsibilities </a:t>
            </a:r>
            <a:endParaRPr sz="2400" dirty="0">
              <a:solidFill>
                <a:srgbClr val="002060"/>
              </a:solidFill>
              <a:latin typeface="Cambria" panose="02040503050406030204" pitchFamily="18" charset="0"/>
              <a:ea typeface="Cambria" panose="02040503050406030204" pitchFamily="18" charset="0"/>
            </a:endParaRPr>
          </a:p>
        </p:txBody>
      </p:sp>
      <p:sp>
        <p:nvSpPr>
          <p:cNvPr id="377" name="Google Shape;377;p38"/>
          <p:cNvSpPr txBox="1">
            <a:spLocks noGrp="1"/>
          </p:cNvSpPr>
          <p:nvPr>
            <p:ph type="body" idx="4294967295"/>
          </p:nvPr>
        </p:nvSpPr>
        <p:spPr>
          <a:xfrm>
            <a:off x="503060" y="805649"/>
            <a:ext cx="4531500" cy="1007100"/>
          </a:xfrm>
          <a:prstGeom prst="rect">
            <a:avLst/>
          </a:prstGeom>
        </p:spPr>
        <p:txBody>
          <a:bodyPr spcFirstLastPara="1" wrap="square" lIns="91425" tIns="91425" rIns="91425" bIns="91425" anchor="t" anchorCtr="0">
            <a:noAutofit/>
          </a:bodyPr>
          <a:lstStyle/>
          <a:p>
            <a:pPr marL="285750" indent="-285750">
              <a:buClrTx/>
              <a:buFont typeface="Arial" panose="020B0604020202020204" pitchFamily="34" charset="0"/>
              <a:buChar char="•"/>
            </a:pPr>
            <a:r>
              <a:rPr lang="en-US" sz="2000" dirty="0">
                <a:solidFill>
                  <a:schemeClr val="tx2">
                    <a:lumMod val="10000"/>
                  </a:schemeClr>
                </a:solidFill>
                <a:latin typeface="Arial" panose="020B0604020202020204" pitchFamily="34" charset="0"/>
                <a:cs typeface="Arial" panose="020B0604020202020204" pitchFamily="34" charset="0"/>
              </a:rPr>
              <a:t>Transparency.ky.gov</a:t>
            </a:r>
          </a:p>
          <a:p>
            <a:pPr marL="285750" indent="-285750">
              <a:buClrTx/>
              <a:buFont typeface="Arial" panose="020B0604020202020204" pitchFamily="34" charset="0"/>
              <a:buChar char="•"/>
            </a:pPr>
            <a:r>
              <a:rPr lang="en-US" sz="2000" dirty="0">
                <a:solidFill>
                  <a:schemeClr val="tx2">
                    <a:lumMod val="10000"/>
                  </a:schemeClr>
                </a:solidFill>
                <a:latin typeface="Arial" panose="020B0604020202020204" pitchFamily="34" charset="0"/>
                <a:cs typeface="Arial" panose="020B0604020202020204" pitchFamily="34" charset="0"/>
              </a:rPr>
              <a:t>STABLE Kentucky Accounts </a:t>
            </a:r>
          </a:p>
          <a:p>
            <a:pPr marL="285750" indent="-285750">
              <a:buClrTx/>
              <a:buFont typeface="Arial" panose="020B0604020202020204" pitchFamily="34" charset="0"/>
              <a:buChar char="•"/>
            </a:pPr>
            <a:r>
              <a:rPr lang="en-US" sz="2000" dirty="0">
                <a:solidFill>
                  <a:schemeClr val="tx2">
                    <a:lumMod val="10000"/>
                  </a:schemeClr>
                </a:solidFill>
                <a:latin typeface="Arial" panose="020B0604020202020204" pitchFamily="34" charset="0"/>
                <a:cs typeface="Arial" panose="020B0604020202020204" pitchFamily="34" charset="0"/>
              </a:rPr>
              <a:t>Kentucky Financial Empowerment Commission  </a:t>
            </a:r>
          </a:p>
          <a:p>
            <a:pPr marL="285750" indent="-285750">
              <a:buClrTx/>
              <a:buFont typeface="Arial" panose="020B0604020202020204" pitchFamily="34" charset="0"/>
              <a:buChar char="•"/>
            </a:pPr>
            <a:r>
              <a:rPr lang="en-US" sz="2000" dirty="0">
                <a:solidFill>
                  <a:schemeClr val="tx2">
                    <a:lumMod val="10000"/>
                  </a:schemeClr>
                </a:solidFill>
                <a:latin typeface="Arial" panose="020B0604020202020204" pitchFamily="34" charset="0"/>
                <a:cs typeface="Arial" panose="020B0604020202020204" pitchFamily="34" charset="0"/>
              </a:rPr>
              <a:t>Kentucky Financial Empowerment Coalition and Database</a:t>
            </a:r>
          </a:p>
          <a:p>
            <a:pPr marL="285750" indent="-285750">
              <a:buClrTx/>
              <a:buFont typeface="Arial" panose="020B0604020202020204" pitchFamily="34" charset="0"/>
              <a:buChar char="•"/>
            </a:pPr>
            <a:r>
              <a:rPr lang="en-US" sz="2000" dirty="0">
                <a:solidFill>
                  <a:schemeClr val="tx2">
                    <a:lumMod val="10000"/>
                  </a:schemeClr>
                </a:solidFill>
                <a:latin typeface="Arial" panose="020B0604020202020204" pitchFamily="34" charset="0"/>
                <a:cs typeface="Arial" panose="020B0604020202020204" pitchFamily="34" charset="0"/>
              </a:rPr>
              <a:t>Restricted Financial Institutions List (SB 250)</a:t>
            </a:r>
          </a:p>
          <a:p>
            <a:pPr marL="285750" indent="-285750">
              <a:buClrTx/>
              <a:buFont typeface="Arial" panose="020B0604020202020204" pitchFamily="34" charset="0"/>
              <a:buChar char="•"/>
            </a:pPr>
            <a:r>
              <a:rPr lang="en-US" sz="2000" dirty="0">
                <a:solidFill>
                  <a:schemeClr val="tx2">
                    <a:lumMod val="10000"/>
                  </a:schemeClr>
                </a:solidFill>
                <a:latin typeface="Arial" panose="020B0604020202020204" pitchFamily="34" charset="0"/>
                <a:cs typeface="Arial" panose="020B0604020202020204" pitchFamily="34" charset="0"/>
              </a:rPr>
              <a:t>Unclaimed Property Trust Fund</a:t>
            </a:r>
          </a:p>
          <a:p>
            <a:pPr marL="0" indent="0">
              <a:buClrTx/>
              <a:buNone/>
            </a:pPr>
            <a:endParaRPr lang="en-US" sz="2000" dirty="0">
              <a:solidFill>
                <a:schemeClr val="tx2">
                  <a:lumMod val="10000"/>
                </a:schemeClr>
              </a:solidFill>
              <a:latin typeface="Montserrat" panose="020B0604020202020204" charset="0"/>
            </a:endParaRPr>
          </a:p>
          <a:p>
            <a:pPr marL="0" lvl="0" indent="0" algn="l" rtl="0">
              <a:spcBef>
                <a:spcPts val="600"/>
              </a:spcBef>
              <a:spcAft>
                <a:spcPts val="0"/>
              </a:spcAft>
              <a:buNone/>
            </a:pPr>
            <a:endParaRPr dirty="0">
              <a:latin typeface="Montserrat" panose="020B0604020202020204" charset="0"/>
            </a:endParaRPr>
          </a:p>
        </p:txBody>
      </p:sp>
      <p:sp>
        <p:nvSpPr>
          <p:cNvPr id="383" name="Google Shape;383;p38"/>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88"/>
        <p:cNvGrpSpPr/>
        <p:nvPr/>
      </p:nvGrpSpPr>
      <p:grpSpPr>
        <a:xfrm>
          <a:off x="0" y="0"/>
          <a:ext cx="0" cy="0"/>
          <a:chOff x="0" y="0"/>
          <a:chExt cx="0" cy="0"/>
        </a:xfrm>
      </p:grpSpPr>
      <p:sp>
        <p:nvSpPr>
          <p:cNvPr id="89" name="Google Shape;89;p15"/>
          <p:cNvSpPr txBox="1">
            <a:spLocks noGrp="1"/>
          </p:cNvSpPr>
          <p:nvPr>
            <p:ph type="title"/>
          </p:nvPr>
        </p:nvSpPr>
        <p:spPr>
          <a:xfrm>
            <a:off x="249227" y="883626"/>
            <a:ext cx="5701629" cy="409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400" dirty="0">
                <a:solidFill>
                  <a:srgbClr val="002060"/>
                </a:solidFill>
                <a:latin typeface="Cambria" panose="02040503050406030204" pitchFamily="18" charset="0"/>
                <a:ea typeface="Cambria" panose="02040503050406030204" pitchFamily="18" charset="0"/>
              </a:rPr>
              <a:t>Commonwealth Council on Developmental Disabilities (CCDD)</a:t>
            </a:r>
            <a:endParaRPr sz="2400" dirty="0">
              <a:solidFill>
                <a:srgbClr val="002060"/>
              </a:solidFill>
              <a:latin typeface="Cambria" panose="02040503050406030204" pitchFamily="18" charset="0"/>
              <a:ea typeface="Cambria" panose="02040503050406030204" pitchFamily="18" charset="0"/>
            </a:endParaRPr>
          </a:p>
        </p:txBody>
      </p:sp>
      <p:sp>
        <p:nvSpPr>
          <p:cNvPr id="93" name="Google Shape;93;p15"/>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dirty="0"/>
          </a:p>
        </p:txBody>
      </p:sp>
      <p:sp>
        <p:nvSpPr>
          <p:cNvPr id="2" name="Google Shape;90;p15">
            <a:extLst>
              <a:ext uri="{FF2B5EF4-FFF2-40B4-BE49-F238E27FC236}">
                <a16:creationId xmlns:a16="http://schemas.microsoft.com/office/drawing/2014/main" id="{59F30EE7-B6F6-138A-A3B0-D877C17E7EEA}"/>
              </a:ext>
            </a:extLst>
          </p:cNvPr>
          <p:cNvSpPr txBox="1"/>
          <p:nvPr/>
        </p:nvSpPr>
        <p:spPr>
          <a:xfrm>
            <a:off x="548191" y="1088376"/>
            <a:ext cx="6285357" cy="3664975"/>
          </a:xfrm>
          <a:prstGeom prst="rect">
            <a:avLst/>
          </a:prstGeom>
          <a:noFill/>
          <a:ln>
            <a:noFill/>
          </a:ln>
        </p:spPr>
        <p:txBody>
          <a:bodyPr spcFirstLastPara="1" wrap="square" lIns="91425" tIns="91425" rIns="91425" bIns="91425" anchor="t" anchorCtr="0">
            <a:noAutofit/>
          </a:bodyPr>
          <a:lstStyle/>
          <a:p>
            <a:pPr marL="171450" lvl="4" indent="-171450">
              <a:spcBef>
                <a:spcPts val="600"/>
              </a:spcBef>
              <a:buClr>
                <a:schemeClr val="dk1"/>
              </a:buClr>
              <a:buSzPts val="1100"/>
              <a:buFont typeface="Arial" panose="020B0604020202020204" pitchFamily="34" charset="0"/>
              <a:buChar char="•"/>
            </a:pPr>
            <a:r>
              <a:rPr lang="en-US" sz="1800" dirty="0">
                <a:solidFill>
                  <a:schemeClr val="tx2">
                    <a:lumMod val="10000"/>
                  </a:schemeClr>
                </a:solidFill>
                <a:latin typeface="+mn-lt"/>
                <a:ea typeface="Karla"/>
                <a:cs typeface="Karla"/>
                <a:sym typeface="Karla"/>
              </a:rPr>
              <a:t>Each FY, a State DD Council receives federal grant funds from the US Dept. of Health &amp; Human Services</a:t>
            </a:r>
          </a:p>
          <a:p>
            <a:pPr marL="171450" lvl="4" indent="-171450">
              <a:spcBef>
                <a:spcPts val="600"/>
              </a:spcBef>
              <a:buClr>
                <a:schemeClr val="dk1"/>
              </a:buClr>
              <a:buSzPts val="1100"/>
              <a:buFont typeface="Arial" panose="020B0604020202020204" pitchFamily="34" charset="0"/>
              <a:buChar char="•"/>
            </a:pPr>
            <a:r>
              <a:rPr lang="en-US" sz="1800" dirty="0">
                <a:solidFill>
                  <a:schemeClr val="tx2">
                    <a:lumMod val="10000"/>
                  </a:schemeClr>
                </a:solidFill>
                <a:latin typeface="+mn-lt"/>
                <a:ea typeface="Karla"/>
                <a:cs typeface="Karla"/>
                <a:sym typeface="Karla"/>
              </a:rPr>
              <a:t>Funding for CCDD added to Treasury General Fund but only available to CCDD</a:t>
            </a:r>
          </a:p>
          <a:p>
            <a:pPr marL="171450" lvl="4" indent="-171450">
              <a:spcBef>
                <a:spcPts val="600"/>
              </a:spcBef>
              <a:buClr>
                <a:schemeClr val="dk1"/>
              </a:buClr>
              <a:buSzPts val="1100"/>
              <a:buFont typeface="Arial" panose="020B0604020202020204" pitchFamily="34" charset="0"/>
              <a:buChar char="•"/>
            </a:pPr>
            <a:r>
              <a:rPr lang="en-US" sz="1800" dirty="0">
                <a:solidFill>
                  <a:schemeClr val="tx2">
                    <a:lumMod val="10000"/>
                  </a:schemeClr>
                </a:solidFill>
                <a:latin typeface="+mn-lt"/>
                <a:ea typeface="Karla"/>
                <a:cs typeface="Karla"/>
                <a:sym typeface="Karla"/>
              </a:rPr>
              <a:t>CCDD is mandated by federal law to engage in advocacy, capacity building, and systemic change activities that support people with developmental disabilities to live in homes and communities in which they can exercise their full rights and responsibilities as citizens while pursuing meaningful and productive lives. </a:t>
            </a:r>
          </a:p>
          <a:p>
            <a:pPr lvl="4">
              <a:spcBef>
                <a:spcPts val="600"/>
              </a:spcBef>
              <a:buClr>
                <a:schemeClr val="dk1"/>
              </a:buClr>
              <a:buSzPts val="1100"/>
            </a:pPr>
            <a:endParaRPr lang="en-US" sz="1800" dirty="0">
              <a:solidFill>
                <a:schemeClr val="tx2">
                  <a:lumMod val="25000"/>
                </a:schemeClr>
              </a:solidFill>
              <a:latin typeface="+mn-lt"/>
              <a:ea typeface="Karla"/>
              <a:cs typeface="Karla"/>
              <a:sym typeface="Karla"/>
            </a:endParaRPr>
          </a:p>
        </p:txBody>
      </p:sp>
    </p:spTree>
    <p:extLst>
      <p:ext uri="{BB962C8B-B14F-4D97-AF65-F5344CB8AC3E}">
        <p14:creationId xmlns:p14="http://schemas.microsoft.com/office/powerpoint/2010/main" val="1599385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161"/>
        <p:cNvGrpSpPr/>
        <p:nvPr/>
      </p:nvGrpSpPr>
      <p:grpSpPr>
        <a:xfrm>
          <a:off x="0" y="0"/>
          <a:ext cx="0" cy="0"/>
          <a:chOff x="0" y="0"/>
          <a:chExt cx="0" cy="0"/>
        </a:xfrm>
      </p:grpSpPr>
      <p:sp>
        <p:nvSpPr>
          <p:cNvPr id="162" name="Google Shape;162;p22"/>
          <p:cNvSpPr txBox="1">
            <a:spLocks noGrp="1"/>
          </p:cNvSpPr>
          <p:nvPr>
            <p:ph type="title"/>
          </p:nvPr>
        </p:nvSpPr>
        <p:spPr>
          <a:xfrm>
            <a:off x="309282" y="112519"/>
            <a:ext cx="7233698" cy="67493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br>
              <a:rPr lang="en-US" sz="2300" dirty="0">
                <a:solidFill>
                  <a:srgbClr val="002060"/>
                </a:solidFill>
                <a:latin typeface="Cambria" panose="02040503050406030204" pitchFamily="18" charset="0"/>
                <a:ea typeface="Cambria" panose="02040503050406030204" pitchFamily="18" charset="0"/>
              </a:rPr>
            </a:br>
            <a:br>
              <a:rPr lang="en-US" sz="2300" dirty="0">
                <a:solidFill>
                  <a:srgbClr val="002060"/>
                </a:solidFill>
                <a:latin typeface="Cambria" panose="02040503050406030204" pitchFamily="18" charset="0"/>
                <a:ea typeface="Cambria" panose="02040503050406030204" pitchFamily="18" charset="0"/>
              </a:rPr>
            </a:br>
            <a:br>
              <a:rPr lang="en-US" sz="2300" dirty="0">
                <a:solidFill>
                  <a:srgbClr val="002060"/>
                </a:solidFill>
                <a:latin typeface="Cambria" panose="02040503050406030204" pitchFamily="18" charset="0"/>
                <a:ea typeface="Cambria" panose="02040503050406030204" pitchFamily="18" charset="0"/>
              </a:rPr>
            </a:br>
            <a:br>
              <a:rPr lang="en-US" sz="2300" dirty="0">
                <a:solidFill>
                  <a:srgbClr val="002060"/>
                </a:solidFill>
                <a:latin typeface="Cambria" panose="02040503050406030204" pitchFamily="18" charset="0"/>
                <a:ea typeface="Cambria" panose="02040503050406030204" pitchFamily="18" charset="0"/>
              </a:rPr>
            </a:br>
            <a:br>
              <a:rPr lang="en-US" sz="2300" dirty="0">
                <a:solidFill>
                  <a:srgbClr val="002060"/>
                </a:solidFill>
                <a:latin typeface="Cambria" panose="02040503050406030204" pitchFamily="18" charset="0"/>
                <a:ea typeface="Cambria" panose="02040503050406030204" pitchFamily="18" charset="0"/>
              </a:rPr>
            </a:br>
            <a:br>
              <a:rPr lang="en-US" sz="2300" dirty="0">
                <a:solidFill>
                  <a:srgbClr val="002060"/>
                </a:solidFill>
                <a:latin typeface="Cambria" panose="02040503050406030204" pitchFamily="18" charset="0"/>
                <a:ea typeface="Cambria" panose="02040503050406030204" pitchFamily="18" charset="0"/>
              </a:rPr>
            </a:br>
            <a:r>
              <a:rPr lang="en-US" sz="2300" dirty="0">
                <a:solidFill>
                  <a:srgbClr val="002060"/>
                </a:solidFill>
                <a:latin typeface="Cambria" panose="02040503050406030204" pitchFamily="18" charset="0"/>
                <a:ea typeface="Cambria" panose="02040503050406030204" pitchFamily="18" charset="0"/>
              </a:rPr>
              <a:t>Budget At A Glance: Current Biennium</a:t>
            </a:r>
            <a:endParaRPr sz="2400" dirty="0">
              <a:solidFill>
                <a:srgbClr val="002060"/>
              </a:solidFill>
              <a:latin typeface="Cambria" panose="02040503050406030204" pitchFamily="18" charset="0"/>
              <a:ea typeface="Cambria" panose="02040503050406030204" pitchFamily="18" charset="0"/>
            </a:endParaRPr>
          </a:p>
        </p:txBody>
      </p:sp>
      <p:sp>
        <p:nvSpPr>
          <p:cNvPr id="173" name="Google Shape;173;p22"/>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dirty="0"/>
          </a:p>
        </p:txBody>
      </p:sp>
      <p:pic>
        <p:nvPicPr>
          <p:cNvPr id="5" name="Picture 4">
            <a:extLst>
              <a:ext uri="{FF2B5EF4-FFF2-40B4-BE49-F238E27FC236}">
                <a16:creationId xmlns:a16="http://schemas.microsoft.com/office/drawing/2014/main" id="{D6C2D4DC-B7C8-74A7-402C-DCE4C3ACB012}"/>
              </a:ext>
            </a:extLst>
          </p:cNvPr>
          <p:cNvPicPr>
            <a:picLocks noChangeAspect="1"/>
          </p:cNvPicPr>
          <p:nvPr/>
        </p:nvPicPr>
        <p:blipFill>
          <a:blip r:embed="rId3"/>
          <a:stretch>
            <a:fillRect/>
          </a:stretch>
        </p:blipFill>
        <p:spPr>
          <a:xfrm>
            <a:off x="702199" y="787451"/>
            <a:ext cx="5829300" cy="3962400"/>
          </a:xfrm>
          <a:prstGeom prst="rect">
            <a:avLst/>
          </a:prstGeom>
        </p:spPr>
      </p:pic>
    </p:spTree>
    <p:extLst>
      <p:ext uri="{BB962C8B-B14F-4D97-AF65-F5344CB8AC3E}">
        <p14:creationId xmlns:p14="http://schemas.microsoft.com/office/powerpoint/2010/main" val="1497874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88"/>
        <p:cNvGrpSpPr/>
        <p:nvPr/>
      </p:nvGrpSpPr>
      <p:grpSpPr>
        <a:xfrm>
          <a:off x="0" y="0"/>
          <a:ext cx="0" cy="0"/>
          <a:chOff x="0" y="0"/>
          <a:chExt cx="0" cy="0"/>
        </a:xfrm>
      </p:grpSpPr>
      <p:sp>
        <p:nvSpPr>
          <p:cNvPr id="89" name="Google Shape;89;p15"/>
          <p:cNvSpPr txBox="1">
            <a:spLocks noGrp="1"/>
          </p:cNvSpPr>
          <p:nvPr>
            <p:ph type="title"/>
          </p:nvPr>
        </p:nvSpPr>
        <p:spPr>
          <a:xfrm>
            <a:off x="370756" y="330607"/>
            <a:ext cx="4801500" cy="409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600" dirty="0">
                <a:solidFill>
                  <a:srgbClr val="002060"/>
                </a:solidFill>
                <a:latin typeface="Cambria" panose="02040503050406030204" pitchFamily="18" charset="0"/>
                <a:ea typeface="Cambria" panose="02040503050406030204" pitchFamily="18" charset="0"/>
              </a:rPr>
              <a:t>For Consideration </a:t>
            </a:r>
            <a:endParaRPr sz="2600" dirty="0">
              <a:solidFill>
                <a:srgbClr val="002060"/>
              </a:solidFill>
              <a:latin typeface="Cambria" panose="02040503050406030204" pitchFamily="18" charset="0"/>
              <a:ea typeface="Cambria" panose="02040503050406030204" pitchFamily="18" charset="0"/>
            </a:endParaRPr>
          </a:p>
        </p:txBody>
      </p:sp>
      <p:sp>
        <p:nvSpPr>
          <p:cNvPr id="90" name="Google Shape;90;p15"/>
          <p:cNvSpPr txBox="1"/>
          <p:nvPr/>
        </p:nvSpPr>
        <p:spPr>
          <a:xfrm>
            <a:off x="478650" y="722860"/>
            <a:ext cx="6285357" cy="3697780"/>
          </a:xfrm>
          <a:prstGeom prst="rect">
            <a:avLst/>
          </a:prstGeom>
          <a:noFill/>
          <a:ln>
            <a:noFill/>
          </a:ln>
        </p:spPr>
        <p:txBody>
          <a:bodyPr spcFirstLastPara="1" wrap="square" lIns="91425" tIns="91425" rIns="91425" bIns="91425" anchor="t" anchorCtr="0">
            <a:noAutofit/>
          </a:bodyPr>
          <a:lstStyle/>
          <a:p>
            <a:pPr marL="171450" lvl="1" indent="-171450">
              <a:spcBef>
                <a:spcPts val="600"/>
              </a:spcBef>
              <a:buFont typeface="Arial" panose="020B0604020202020204" pitchFamily="34" charset="0"/>
              <a:buChar char="•"/>
            </a:pPr>
            <a:r>
              <a:rPr lang="en-US" sz="1800" dirty="0">
                <a:solidFill>
                  <a:schemeClr val="tx2">
                    <a:lumMod val="10000"/>
                  </a:schemeClr>
                </a:solidFill>
                <a:latin typeface="+mn-lt"/>
                <a:ea typeface="Karla"/>
                <a:cs typeface="Karla"/>
                <a:sym typeface="Karla"/>
              </a:rPr>
              <a:t>State Airplane Approval Function</a:t>
            </a:r>
          </a:p>
          <a:p>
            <a:pPr marL="171450" lvl="2" indent="-171450">
              <a:spcBef>
                <a:spcPts val="600"/>
              </a:spcBef>
              <a:buFont typeface="Arial" panose="020B0604020202020204" pitchFamily="34" charset="0"/>
              <a:buChar char="•"/>
            </a:pPr>
            <a:r>
              <a:rPr lang="en-US" sz="1800" dirty="0">
                <a:solidFill>
                  <a:schemeClr val="tx2">
                    <a:lumMod val="10000"/>
                  </a:schemeClr>
                </a:solidFill>
                <a:latin typeface="+mn-lt"/>
                <a:ea typeface="Karla"/>
                <a:cs typeface="Karla"/>
                <a:sym typeface="Karla"/>
              </a:rPr>
              <a:t>Unclaimed Property Trust Fund</a:t>
            </a:r>
          </a:p>
          <a:p>
            <a:pPr marL="171450" lvl="1" indent="-171450">
              <a:spcBef>
                <a:spcPts val="600"/>
              </a:spcBef>
              <a:buFont typeface="Arial" panose="020B0604020202020204" pitchFamily="34" charset="0"/>
              <a:buChar char="•"/>
            </a:pPr>
            <a:r>
              <a:rPr lang="en-US" sz="1800" dirty="0">
                <a:solidFill>
                  <a:schemeClr val="tx2">
                    <a:lumMod val="10000"/>
                  </a:schemeClr>
                </a:solidFill>
                <a:latin typeface="+mn-lt"/>
                <a:ea typeface="Karla"/>
                <a:cs typeface="Karla"/>
                <a:sym typeface="Karla"/>
              </a:rPr>
              <a:t>Allow greater use of Unclaimed Property Restricted Funds</a:t>
            </a:r>
          </a:p>
          <a:p>
            <a:pPr marL="171450" lvl="1" indent="-171450">
              <a:spcBef>
                <a:spcPts val="600"/>
              </a:spcBef>
              <a:buFont typeface="Arial" panose="020B0604020202020204" pitchFamily="34" charset="0"/>
              <a:buChar char="•"/>
            </a:pPr>
            <a:endParaRPr lang="en-US" sz="1800" dirty="0">
              <a:solidFill>
                <a:srgbClr val="002060"/>
              </a:solidFill>
              <a:latin typeface="+mn-lt"/>
              <a:ea typeface="Karla"/>
              <a:cs typeface="Karla"/>
              <a:sym typeface="Karla"/>
            </a:endParaRPr>
          </a:p>
          <a:p>
            <a:pPr marL="171450" lvl="1" indent="-171450">
              <a:spcBef>
                <a:spcPts val="600"/>
              </a:spcBef>
              <a:buFont typeface="Arial" panose="020B0604020202020204" pitchFamily="34" charset="0"/>
              <a:buChar char="•"/>
            </a:pPr>
            <a:endParaRPr lang="en-US" sz="1800" dirty="0">
              <a:solidFill>
                <a:srgbClr val="999999"/>
              </a:solidFill>
              <a:latin typeface="Montserrat" panose="020B0604020202020204" charset="0"/>
              <a:ea typeface="Karla"/>
              <a:cs typeface="Karla"/>
              <a:sym typeface="Karla"/>
            </a:endParaRPr>
          </a:p>
          <a:p>
            <a:pPr marL="171450" lvl="1" indent="-171450">
              <a:spcBef>
                <a:spcPts val="600"/>
              </a:spcBef>
              <a:buFont typeface="Arial" panose="020B0604020202020204" pitchFamily="34" charset="0"/>
              <a:buChar char="•"/>
            </a:pPr>
            <a:endParaRPr lang="en-US" sz="1800" dirty="0">
              <a:solidFill>
                <a:srgbClr val="999999"/>
              </a:solidFill>
              <a:latin typeface="Karla"/>
              <a:ea typeface="Karla"/>
              <a:cs typeface="Karla"/>
              <a:sym typeface="Karla"/>
            </a:endParaRPr>
          </a:p>
          <a:p>
            <a:pPr marL="171450" lvl="0" indent="-171450" algn="l" rtl="0">
              <a:spcBef>
                <a:spcPts val="600"/>
              </a:spcBef>
              <a:spcAft>
                <a:spcPts val="0"/>
              </a:spcAft>
              <a:buFont typeface="Arial" panose="020B0604020202020204" pitchFamily="34" charset="0"/>
              <a:buChar char="•"/>
            </a:pPr>
            <a:endParaRPr dirty="0">
              <a:solidFill>
                <a:srgbClr val="999999"/>
              </a:solidFill>
              <a:latin typeface="Karla"/>
              <a:ea typeface="Karla"/>
              <a:cs typeface="Karla"/>
              <a:sym typeface="Karla"/>
            </a:endParaRPr>
          </a:p>
        </p:txBody>
      </p:sp>
      <p:sp>
        <p:nvSpPr>
          <p:cNvPr id="93" name="Google Shape;93;p15"/>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dirty="0"/>
          </a:p>
        </p:txBody>
      </p:sp>
    </p:spTree>
    <p:extLst>
      <p:ext uri="{BB962C8B-B14F-4D97-AF65-F5344CB8AC3E}">
        <p14:creationId xmlns:p14="http://schemas.microsoft.com/office/powerpoint/2010/main" val="3614848768"/>
      </p:ext>
    </p:extLst>
  </p:cSld>
  <p:clrMapOvr>
    <a:masterClrMapping/>
  </p:clrMapOvr>
</p:sld>
</file>

<file path=ppt/theme/theme1.xml><?xml version="1.0" encoding="utf-8"?>
<a:theme xmlns:a="http://schemas.openxmlformats.org/drawingml/2006/main" name="Cadwal template">
  <a:themeElements>
    <a:clrScheme name="Custom 347">
      <a:dk1>
        <a:srgbClr val="999999"/>
      </a:dk1>
      <a:lt1>
        <a:srgbClr val="FFFFFF"/>
      </a:lt1>
      <a:dk2>
        <a:srgbClr val="B7B7B7"/>
      </a:dk2>
      <a:lt2>
        <a:srgbClr val="ECECEC"/>
      </a:lt2>
      <a:accent1>
        <a:srgbClr val="8BC34A"/>
      </a:accent1>
      <a:accent2>
        <a:srgbClr val="CDDC39"/>
      </a:accent2>
      <a:accent3>
        <a:srgbClr val="FFEB3B"/>
      </a:accent3>
      <a:accent4>
        <a:srgbClr val="FFC107"/>
      </a:accent4>
      <a:accent5>
        <a:srgbClr val="FF9800"/>
      </a:accent5>
      <a:accent6>
        <a:srgbClr val="F44336"/>
      </a:accent6>
      <a:hlink>
        <a:srgbClr val="00BCD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2115</TotalTime>
  <Words>340</Words>
  <Application>Microsoft Office PowerPoint</Application>
  <PresentationFormat>On-screen Show (16:9)</PresentationFormat>
  <Paragraphs>56</Paragraphs>
  <Slides>10</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Karla</vt:lpstr>
      <vt:lpstr>Montserrat</vt:lpstr>
      <vt:lpstr>Arial</vt:lpstr>
      <vt:lpstr>Cambria</vt:lpstr>
      <vt:lpstr>Wingdings</vt:lpstr>
      <vt:lpstr>Cadwal template</vt:lpstr>
      <vt:lpstr>Kentucky State Treasurer  Allison Ball</vt:lpstr>
      <vt:lpstr>Overview of the Treasury </vt:lpstr>
      <vt:lpstr>Organizational Chart of the Treasury </vt:lpstr>
      <vt:lpstr>Boards and Commissions </vt:lpstr>
      <vt:lpstr>Unclaimed Property:  Kentucky’s Financial Lost and Found </vt:lpstr>
      <vt:lpstr>New Initiatives and Responsibilities </vt:lpstr>
      <vt:lpstr>Commonwealth Council on Developmental Disabilities (CCDD)</vt:lpstr>
      <vt:lpstr>      Budget At A Glance: Current Biennium</vt:lpstr>
      <vt:lpstr>For Consideration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Bilby, Lesley A (Treasury)</dc:creator>
  <cp:lastModifiedBy>Ferguson, Lorran H (Treasury)</cp:lastModifiedBy>
  <cp:revision>37</cp:revision>
  <dcterms:modified xsi:type="dcterms:W3CDTF">2023-02-13T20:55:35Z</dcterms:modified>
</cp:coreProperties>
</file>