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3" r:id="rId1"/>
  </p:sldMasterIdLst>
  <p:notesMasterIdLst>
    <p:notesMasterId r:id="rId20"/>
  </p:notesMasterIdLst>
  <p:handoutMasterIdLst>
    <p:handoutMasterId r:id="rId21"/>
  </p:handoutMasterIdLst>
  <p:sldIdLst>
    <p:sldId id="504" r:id="rId2"/>
    <p:sldId id="513" r:id="rId3"/>
    <p:sldId id="514" r:id="rId4"/>
    <p:sldId id="576" r:id="rId5"/>
    <p:sldId id="577" r:id="rId6"/>
    <p:sldId id="578" r:id="rId7"/>
    <p:sldId id="579" r:id="rId8"/>
    <p:sldId id="560" r:id="rId9"/>
    <p:sldId id="585" r:id="rId10"/>
    <p:sldId id="586" r:id="rId11"/>
    <p:sldId id="587" r:id="rId12"/>
    <p:sldId id="555" r:id="rId13"/>
    <p:sldId id="580" r:id="rId14"/>
    <p:sldId id="581" r:id="rId15"/>
    <p:sldId id="575" r:id="rId16"/>
    <p:sldId id="582" r:id="rId17"/>
    <p:sldId id="583" r:id="rId18"/>
    <p:sldId id="3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F51"/>
    <a:srgbClr val="F6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 autoAdjust="0"/>
    <p:restoredTop sz="89781" autoAdjust="0"/>
  </p:normalViewPr>
  <p:slideViewPr>
    <p:cSldViewPr>
      <p:cViewPr varScale="1">
        <p:scale>
          <a:sx n="102" d="100"/>
          <a:sy n="102" d="100"/>
        </p:scale>
        <p:origin x="19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.ds.ky.gov\dfs\OSBDUsers\janice.tomes\Documents\2023\SAFE%20Fund-LRC%20Report-March%202023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.ds.ky.gov\dfs\OSBDUsers\Janice.Tomes\Documents\2023\SAFE%20Fund-LRC%20Report-March%202023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80-49EC-AE96-65CD798EE7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80-49EC-AE96-65CD798EE7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80-49EC-AE96-65CD798EE7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80-49EC-AE96-65CD798EE7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80-49EC-AE96-65CD798EE724}"/>
              </c:ext>
            </c:extLst>
          </c:dPt>
          <c:dLbls>
            <c:dLbl>
              <c:idx val="0"/>
              <c:layout>
                <c:manualLayout>
                  <c:x val="-0.23932440783227965"/>
                  <c:y val="-6.55466146668970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561403508772"/>
                      <c:h val="0.173563218390804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880-49EC-AE96-65CD798EE724}"/>
                </c:ext>
              </c:extLst>
            </c:dLbl>
            <c:dLbl>
              <c:idx val="1"/>
              <c:layout>
                <c:manualLayout>
                  <c:x val="0.23816715015886167"/>
                  <c:y val="-5.4968436057561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3852742091449"/>
                      <c:h val="0.193678160919540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880-49EC-AE96-65CD798EE724}"/>
                </c:ext>
              </c:extLst>
            </c:dLbl>
            <c:dLbl>
              <c:idx val="2"/>
              <c:layout>
                <c:manualLayout>
                  <c:x val="-0.17453927130076483"/>
                  <c:y val="0.232481135170603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80-49EC-AE96-65CD798EE724}"/>
                </c:ext>
              </c:extLst>
            </c:dLbl>
            <c:dLbl>
              <c:idx val="3"/>
              <c:layout>
                <c:manualLayout>
                  <c:x val="-0.15770722208111085"/>
                  <c:y val="2.9277189960629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80-49EC-AE96-65CD798EE724}"/>
                </c:ext>
              </c:extLst>
            </c:dLbl>
            <c:dLbl>
              <c:idx val="4"/>
              <c:layout>
                <c:manualLayout>
                  <c:x val="0.26053184884147534"/>
                  <c:y val="-4.75457267060367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383512544802857"/>
                      <c:h val="7.91666666666666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880-49EC-AE96-65CD798EE7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'$75m EM'!$A$48:$A$52</c:f>
              <c:strCache>
                <c:ptCount val="5"/>
                <c:pt idx="0">
                  <c:v> Fiscal Liquidity </c:v>
                </c:pt>
                <c:pt idx="1">
                  <c:v> Share of FEMA </c:v>
                </c:pt>
                <c:pt idx="2">
                  <c:v> Glood Plain Planning </c:v>
                </c:pt>
                <c:pt idx="3">
                  <c:v> Other </c:v>
                </c:pt>
                <c:pt idx="4">
                  <c:v> High-Ground Sites </c:v>
                </c:pt>
              </c:strCache>
            </c:strRef>
          </c:cat>
          <c:val>
            <c:numRef>
              <c:f>'$75m EM'!$B$48:$B$52</c:f>
              <c:numCache>
                <c:formatCode>_("$"* #,##0.00_);_("$"* \(#,##0.00\);_("$"* "-"??_);_(@_)</c:formatCode>
                <c:ptCount val="5"/>
                <c:pt idx="0">
                  <c:v>21394335</c:v>
                </c:pt>
                <c:pt idx="1">
                  <c:v>14300472</c:v>
                </c:pt>
                <c:pt idx="2">
                  <c:v>820000</c:v>
                </c:pt>
                <c:pt idx="3">
                  <c:v>996540</c:v>
                </c:pt>
                <c:pt idx="4">
                  <c:v>2170100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0-49EC-AE96-65CD798EE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'WKY chart data'!$B$6</c:f>
              <c:strCache>
                <c:ptCount val="1"/>
                <c:pt idx="0">
                  <c:v>Amount Awarded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AE-40D8-8421-68949357B0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E-40D8-8421-68949357B0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AE-40D8-8421-68949357B0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AE-40D8-8421-68949357B0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AE-40D8-8421-68949357B0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AE-40D8-8421-68949357B0F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AE-40D8-8421-68949357B0F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6AE-40D8-8421-68949357B0F0}"/>
              </c:ext>
            </c:extLst>
          </c:dPt>
          <c:dLbls>
            <c:dLbl>
              <c:idx val="0"/>
              <c:layout>
                <c:manualLayout>
                  <c:x val="-0.13087530074365711"/>
                  <c:y val="0.182692307692307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AE-40D8-8421-68949357B0F0}"/>
                </c:ext>
              </c:extLst>
            </c:dLbl>
            <c:dLbl>
              <c:idx val="1"/>
              <c:layout>
                <c:manualLayout>
                  <c:x val="-0.19900768263342075"/>
                  <c:y val="-0.150332929537653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AE-40D8-8421-68949357B0F0}"/>
                </c:ext>
              </c:extLst>
            </c:dLbl>
            <c:dLbl>
              <c:idx val="2"/>
              <c:layout>
                <c:manualLayout>
                  <c:x val="0.14583333333333334"/>
                  <c:y val="-0.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125"/>
                      <c:h val="0.268589743589743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6AE-40D8-8421-68949357B0F0}"/>
                </c:ext>
              </c:extLst>
            </c:dLbl>
            <c:dLbl>
              <c:idx val="3"/>
              <c:layout>
                <c:manualLayout>
                  <c:x val="2.0546874999999989E-2"/>
                  <c:y val="8.14266101352715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55208333333332"/>
                      <c:h val="0.260256410256410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6AE-40D8-8421-68949357B0F0}"/>
                </c:ext>
              </c:extLst>
            </c:dLbl>
            <c:dLbl>
              <c:idx val="4"/>
              <c:layout>
                <c:manualLayout>
                  <c:x val="0"/>
                  <c:y val="-0.11121926105390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8125"/>
                      <c:h val="0.214743589743589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6AE-40D8-8421-68949357B0F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6AE-40D8-8421-68949357B0F0}"/>
                </c:ext>
              </c:extLst>
            </c:dLbl>
            <c:dLbl>
              <c:idx val="6"/>
              <c:layout>
                <c:manualLayout>
                  <c:x val="2.069225721784777E-2"/>
                  <c:y val="1.7307692307692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541666666666669"/>
                      <c:h val="0.173076923076923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66AE-40D8-8421-68949357B0F0}"/>
                </c:ext>
              </c:extLst>
            </c:dLbl>
            <c:dLbl>
              <c:idx val="7"/>
              <c:layout>
                <c:manualLayout>
                  <c:x val="0.2683291639326334"/>
                  <c:y val="-2.87855844942458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423611111111106"/>
                      <c:h val="7.71794871794871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6AE-40D8-8421-68949357B0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'WKY chart data'!$A$7:$A$14</c:f>
              <c:strCache>
                <c:ptCount val="8"/>
                <c:pt idx="0">
                  <c:v>Universities</c:v>
                </c:pt>
                <c:pt idx="1">
                  <c:v>Strained Fiscal Liquidity</c:v>
                </c:pt>
                <c:pt idx="2">
                  <c:v>Local Share of FEMA </c:v>
                </c:pt>
                <c:pt idx="3">
                  <c:v>FEMA Ineligible Debris</c:v>
                </c:pt>
                <c:pt idx="4">
                  <c:v>FEMA Ineligible Water/Sewer</c:v>
                </c:pt>
                <c:pt idx="5">
                  <c:v>Travel Trailers</c:v>
                </c:pt>
                <c:pt idx="6">
                  <c:v>Community Planning</c:v>
                </c:pt>
                <c:pt idx="7">
                  <c:v>Other</c:v>
                </c:pt>
              </c:strCache>
            </c:strRef>
          </c:cat>
          <c:val>
            <c:numRef>
              <c:f>'WKY chart data'!$B$7:$B$14</c:f>
              <c:numCache>
                <c:formatCode>_(* #,##0_);_(* \(#,##0\);_(* "-"_);_(@_)</c:formatCode>
                <c:ptCount val="8"/>
                <c:pt idx="0">
                  <c:v>9110000</c:v>
                </c:pt>
                <c:pt idx="1">
                  <c:v>20289519</c:v>
                </c:pt>
                <c:pt idx="2">
                  <c:v>11000729</c:v>
                </c:pt>
                <c:pt idx="3">
                  <c:v>5919747</c:v>
                </c:pt>
                <c:pt idx="4">
                  <c:v>465000</c:v>
                </c:pt>
                <c:pt idx="5">
                  <c:v>10438420</c:v>
                </c:pt>
                <c:pt idx="6">
                  <c:v>1200000</c:v>
                </c:pt>
                <c:pt idx="7" formatCode="&quot;$&quot;#,##0_);\(&quot;$&quot;#,##0\)">
                  <c:v>3221832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6AE-40D8-8421-68949357B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3" tIns="44856" rIns="89713" bIns="44856" numCol="1" anchor="t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8" y="1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3" tIns="44856" rIns="89713" bIns="44856" numCol="1" anchor="t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4927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3" tIns="44856" rIns="89713" bIns="44856" numCol="1" anchor="b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8" y="8684927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13" tIns="44856" rIns="89713" bIns="44856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1127F554-FBA1-47B5-AE4E-5A98545A2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7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defTabSz="914257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8" y="1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 defTabSz="914257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2" y="4344026"/>
            <a:ext cx="5485158" cy="411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4927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 defTabSz="914257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8" y="8684927"/>
            <a:ext cx="297242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 algn="r" defTabSz="914257">
              <a:defRPr sz="1100" smtClean="0"/>
            </a:lvl1pPr>
          </a:lstStyle>
          <a:p>
            <a:pPr>
              <a:defRPr/>
            </a:pPr>
            <a:fld id="{9E132B28-BE40-464B-B6B2-8007201B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94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32B28-BE40-464B-B6B2-8007201B2E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2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5C0E45-1D31-42D8-89CC-875E8D1C4FEB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F0FDE-AEF8-4229-844E-288C684889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2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862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03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0" y="6440395"/>
            <a:ext cx="1066800" cy="384516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CED93EE-84C0-4543-A747-B09CCB5D0306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7253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B5A9F4-4CCA-443C-AE18-BA5CEFF80505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7E9AE-6E77-4A55-B659-03AB2705A3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75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38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86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EE729-0F4D-45DA-B269-2E4B43C739F8}" type="datetime1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1BDB1-25F6-42BA-A541-09D3FE1C1B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6B8D3-8BAB-420A-8B95-9DF60FE9BFE8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92D33-74E2-4D6B-B675-7BFBB8EAB4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 rot="19696284">
            <a:off x="-271507" y="20398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03484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895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D55F68-C5FE-4EED-9B75-BCDB23672AD9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7B5AC-5836-4F50-89D2-90DEBD9B85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83FBC4-2BA3-42A6-9C3D-4A868BD301C2}" type="datetime1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5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6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44840" cy="146599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Eastern and Western Kentucky </a:t>
            </a:r>
            <a:b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State Aid Funding for Emergencies</a:t>
            </a:r>
            <a:b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(SAFE)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6996"/>
            <a:ext cx="7543801" cy="4462364"/>
          </a:xfrm>
        </p:spPr>
        <p:txBody>
          <a:bodyPr>
            <a:normAutofit/>
          </a:bodyPr>
          <a:lstStyle/>
          <a:p>
            <a:pPr algn="ct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23, 2023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John Hicks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Secretary of the Executive Cabinet and State Budget Director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Jeremy Slinker,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Emergency Management Director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Stephanie Robey,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Emergency Management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7A32F-703D-459D-84A6-B916D4DA84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57062"/>
            <a:ext cx="1403285" cy="4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1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B816-B80E-64DE-F8DB-2950BCFC2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8563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 Fund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 Approval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6CF4-FFC6-7054-81D3-B4C2B722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981200"/>
            <a:ext cx="7315200" cy="4038600"/>
          </a:xfrm>
        </p:spPr>
        <p:txBody>
          <a:bodyPr>
            <a:normAutofit fontScale="92500"/>
          </a:bodyPr>
          <a:lstStyle/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Multi-Agency Team Meets to Review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if Application is Eligible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Additional Information Required, Review is Deferred – Technical Assistance Provided to Application for More Information or Assistance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Approves Application in Whole or Part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Approved Applicant Enters into a Contract</a:t>
            </a:r>
          </a:p>
          <a:p>
            <a:pPr marL="36576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E00D6-96A1-6CAA-53CD-BCD18D46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B590F2-FE80-48A1-B837-160C0F9A9334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35E07-B42C-BF58-D547-5A73219A1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4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C9B1-E55F-301B-574A-57983BCA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 Fund 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 Approval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8FB27-E105-E5AB-A1A0-14E5373B6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7772400" cy="4038600"/>
          </a:xfrm>
        </p:spPr>
        <p:txBody>
          <a:bodyPr>
            <a:normAutofit lnSpcReduction="10000"/>
          </a:bodyPr>
          <a:lstStyle/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Contract Approved, Disbursement is Processed to Applicant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limit on Number of Applications Submitted by an Applicant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Always Available for Consultation with Applicant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 Provides Follow-Up Documentation on Use of Funds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86889-0C2F-94EC-1A8C-4BEFB7FA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B590F2-FE80-48A1-B837-160C0F9A9334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3B896A-30BD-0602-70F1-0E85C366C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2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97536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 Kentucky SAFE Fund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Emergency Management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$39.7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$75 Million Awarded</a:t>
            </a:r>
            <a:endParaRPr lang="en-US" sz="3200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F30431-5AD5-4B0A-A210-DB63C923E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447288"/>
            <a:ext cx="1402202" cy="396274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0DA175B-7D64-DEB4-1ABA-B16B783D6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75090"/>
              </p:ext>
            </p:extLst>
          </p:nvPr>
        </p:nvGraphicFramePr>
        <p:xfrm>
          <a:off x="1066800" y="20574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6204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7ABE-4920-8B1B-32CC-BE778C0B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 Kentucky SAFE Fund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Emergency Management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$39.7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$75 Million Awarded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9890D-5131-7F08-2711-155271D9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44573AE-CC72-9818-3621-67363E255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305565"/>
              </p:ext>
            </p:extLst>
          </p:nvPr>
        </p:nvGraphicFramePr>
        <p:xfrm>
          <a:off x="1524000" y="1828800"/>
          <a:ext cx="603868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648345" imgH="3343275" progId="Excel.Sheet.12">
                  <p:embed/>
                </p:oleObj>
              </mc:Choice>
              <mc:Fallback>
                <p:oleObj name="Worksheet" r:id="rId2" imgW="4648345" imgH="3343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0" y="1828800"/>
                        <a:ext cx="6038687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58C0369-554F-C1FE-923A-12C525840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6428038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2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7ABE-4920-8B1B-32CC-BE778C0B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Eastern Kentucky SAFE Fund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Emergency Management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$39.7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$75 Million Awarded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9890D-5131-7F08-2711-155271D9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E9A1581-90CD-602E-6CF3-95218F033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144306"/>
              </p:ext>
            </p:extLst>
          </p:nvPr>
        </p:nvGraphicFramePr>
        <p:xfrm>
          <a:off x="1447800" y="1828800"/>
          <a:ext cx="6213475" cy="441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05256" imgH="3343275" progId="Excel.Sheet.12">
                  <p:embed/>
                </p:oleObj>
              </mc:Choice>
              <mc:Fallback>
                <p:oleObj name="Worksheet" r:id="rId2" imgW="4705256" imgH="3343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7800" y="1828800"/>
                        <a:ext cx="6213475" cy="441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FB57529-4C0F-FF25-7E99-CA3031252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6428038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2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762000"/>
            <a:ext cx="7647362" cy="8572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Western Kentucky SAFE Funding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$61.6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$145 Million Awarded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AC3B4-805F-4A06-8617-DBF2BC8BF96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C13E08-2594-42F0-9ACC-A42147BC4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28038"/>
            <a:ext cx="1402202" cy="396274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42D3E94-8037-A66A-985A-F4423C5EE505}"/>
              </a:ext>
            </a:extLst>
          </p:cNvPr>
          <p:cNvSpPr txBox="1">
            <a:spLocks/>
          </p:cNvSpPr>
          <p:nvPr/>
        </p:nvSpPr>
        <p:spPr>
          <a:xfrm>
            <a:off x="914400" y="1676400"/>
            <a:ext cx="7924800" cy="426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6730B2B-8517-E702-BC45-ED235FED4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226663"/>
              </p:ext>
            </p:extLst>
          </p:nvPr>
        </p:nvGraphicFramePr>
        <p:xfrm>
          <a:off x="1371600" y="1752600"/>
          <a:ext cx="7315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544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05451-315B-2D65-18F3-DE92D1DF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4F95AD-C5DE-B7F0-CB2E-378A7CCF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Western Kentucky SAFE Funding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$61.6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$145 Million Awarded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F4FA0ED-744B-55EB-C4E7-AA23254895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93785"/>
              </p:ext>
            </p:extLst>
          </p:nvPr>
        </p:nvGraphicFramePr>
        <p:xfrm>
          <a:off x="1295400" y="1828800"/>
          <a:ext cx="6629400" cy="437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248458" imgH="4124183" progId="Excel.Sheet.12">
                  <p:embed/>
                </p:oleObj>
              </mc:Choice>
              <mc:Fallback>
                <p:oleObj name="Worksheet" r:id="rId2" imgW="6248458" imgH="41241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5400" y="1828800"/>
                        <a:ext cx="6629400" cy="4375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015B12-1476-8C6A-71F8-53808D4E2B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6428038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11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05451-315B-2D65-18F3-DE92D1DF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824A5-DE53-4511-A86E-8C8F12BD1F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4F95AD-C5DE-B7F0-CB2E-378A7CCF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Western Kentucky SAFE Funding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$61.6 million 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$145 Million Awarded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EB98CF-BB0D-66AA-6850-8019A15931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846567"/>
              </p:ext>
            </p:extLst>
          </p:nvPr>
        </p:nvGraphicFramePr>
        <p:xfrm>
          <a:off x="1295400" y="1981200"/>
          <a:ext cx="6673684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248458" imgH="3638679" progId="Excel.Sheet.12">
                  <p:embed/>
                </p:oleObj>
              </mc:Choice>
              <mc:Fallback>
                <p:oleObj name="Worksheet" r:id="rId2" imgW="6248458" imgH="36386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5400" y="1981200"/>
                        <a:ext cx="6673684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DFBC9E-FBF0-9E47-FDD3-5B154A20E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6428038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7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000" b="1" dirty="0">
                <a:latin typeface="+mj-lt"/>
                <a:ea typeface="Tahoma" pitchFamily="34" charset="0"/>
                <a:cs typeface="Tahoma" pitchFamily="34" charset="0"/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AC3B4-805F-4A06-8617-DBF2BC8BF96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ED0F4C-C228-4FCA-8BCD-BBA0E1742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59320"/>
            <a:ext cx="1402202" cy="3962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0"/>
            <a:ext cx="7543800" cy="975361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Western Kentucky State Aid Funding for Emergencies (SAFE) Fund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14600"/>
            <a:ext cx="8610600" cy="4051300"/>
          </a:xfrm>
        </p:spPr>
        <p:txBody>
          <a:bodyPr>
            <a:normAutofit/>
          </a:bodyPr>
          <a:lstStyle/>
          <a:p>
            <a:pPr marL="19431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 Regular Session – HB 5 and SB 150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9431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Appropriated $200 million from the General Fund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9431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 expires June 30, 2026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DE653-2FE1-43EF-863E-43BC2CAE1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5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3A66-CAE5-6761-E6F0-E86F6C3A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Western Ky SAFE Fund Appropriations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24928-1EA8-26C5-0C3B-97C8F8C9D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812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Management $120.89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Travel Trailers $15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Education $30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Western Ky Risk Assistance Fund $25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UK-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Grain and Forage Center of Excellence $9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Murray St University - $110,000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2D512-491A-D449-EC68-8F3501A0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4BDA5-CA88-9354-EC7F-3BB2B7B17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2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AD2D5-4677-57A9-33DD-1AF6F4D9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Eastern Kentucky State Aid Funding for Emergencies (SAFE) Fund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33738-4D2E-5EE2-5543-6BC3875F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81200"/>
            <a:ext cx="7543801" cy="4023360"/>
          </a:xfrm>
        </p:spPr>
        <p:txBody>
          <a:bodyPr/>
          <a:lstStyle/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Special Session – HB 1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Appropriated $200 million from the General Fund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Appropriated $12.7 million from federal ARPA funds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 expires June 30, 2024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81B7A-652B-7003-2E73-C47DE12D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C86D4-F354-DDDE-75AD-C3BD42BDB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24CC-D234-CE99-E494-C8109F97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Eastern Ky SAFE Fund Appropriations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2F113-04BA-A897-015E-4009585D1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133600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Management $75 million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Management $40 million (if $75 million awarded by Jan 7, 2023) –  this has expired. Needs action to be retained.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Education $40 million – wra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p-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around services, transportation costs, repairs of school buildings</a:t>
            </a:r>
          </a:p>
          <a:p>
            <a:pPr marL="288925" marR="0" indent="-2889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Transportation Cabinet $45 million – non-federal share of state road and bridge repairs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14B91-BC35-FC25-4E35-39BB975C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5A46D1-CFC0-5C29-4380-2AEF3B4FB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3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B5F5-A354-CAE3-ADB5-8EB54654C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Eligible Applicants for Emergency Management Appropriations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94070-B008-9B72-A94E-F82984B0B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057400"/>
            <a:ext cx="7543801" cy="4023360"/>
          </a:xfrm>
        </p:spPr>
        <p:txBody>
          <a:bodyPr/>
          <a:lstStyle/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Areas within the two federal disaster designations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Government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Nonprofit or Public Utility Service Provider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Agency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 District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D0938-DED9-5B63-DBDD-08276384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229ED9-7F5C-F1DF-F0EC-3AD9EE5B5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8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C9B1-E55F-301B-574A-57983BCA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Eligible Uses for 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Management Appropriations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8FB27-E105-E5AB-A1A0-14E5373B6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787641" cy="4478866"/>
          </a:xfrm>
        </p:spPr>
        <p:txBody>
          <a:bodyPr>
            <a:normAutofit fontScale="85000" lnSpcReduction="20000"/>
          </a:bodyPr>
          <a:lstStyle/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First, applicants must apply for FEMA and Insurance claim assistance where applicable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Strained fiscal liquidity advances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1363" lvl="2" indent="-1730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Reimbursement to the Fund if moneys subsequently received by applicant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 or renovation of public buildings damaged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Reimbursement for costs during response and recovery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Planning efforts for rebuilding and recovery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uses relating to the damage from the disasters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86889-0C2F-94EC-1A8C-4BEFB7FA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3B896A-30BD-0602-70F1-0E85C366C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4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B816-B80E-64DE-F8DB-2950BCFC2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Western Ky SAFE Fund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 Eligible Use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6CF4-FFC6-7054-81D3-B4C2B722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81200"/>
            <a:ext cx="7772400" cy="4038600"/>
          </a:xfrm>
        </p:spPr>
        <p:txBody>
          <a:bodyPr>
            <a:normAutofit/>
          </a:bodyPr>
          <a:lstStyle/>
          <a:p>
            <a:pPr marL="288925" marR="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Assistance for school districts and local  governments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realized revenue losses due to disaster</a:t>
            </a: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of lost revenue in fiscal year 2022-2023</a:t>
            </a: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66% of lost revenue in fiscal year 2023-2024</a:t>
            </a: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3850" marR="0" indent="-3238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33% of lost revenue in fiscal year 2024.2025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E00D6-96A1-6CAA-53CD-BCD18D46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90F2-FE80-48A1-B837-160C0F9A93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35E07-B42C-BF58-D547-5A73219A1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1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B816-B80E-64DE-F8DB-2950BCFC2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8563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 Fund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6CF4-FFC6-7054-81D3-B4C2B722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057400"/>
            <a:ext cx="7239000" cy="4191000"/>
          </a:xfrm>
        </p:spPr>
        <p:txBody>
          <a:bodyPr>
            <a:normAutofit fontScale="85000" lnSpcReduction="20000"/>
          </a:bodyPr>
          <a:lstStyle/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Administered by Military Affairs, Division of Emergency Management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 Assistance Provided to Applicants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Applicants Submitted to Multi-Agency Team for Review and Approval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Comprised of Subject Matter Experts from Multiple State Agencies</a:t>
            </a: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125" marR="0" indent="-3651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Management, Finance and Administration, Energy &amp; Environment, Local Government, General Counsels, State Budget Office – technical advisors as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E00D6-96A1-6CAA-53CD-BCD18D46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B590F2-FE80-48A1-B837-160C0F9A9334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35E07-B42C-BF58-D547-5A73219A1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40069"/>
            <a:ext cx="140220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581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o AR for 8.17.2022 mtg - FY 22 Yr End" id="{80288977-C1E8-1D42-BF44-D0184BFCEF8D}" vid="{A71EE4C2-C9C0-3449-8263-1FEC69DEE7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42271</TotalTime>
  <Words>691</Words>
  <Application>Microsoft Office PowerPoint</Application>
  <PresentationFormat>On-screen Show (4:3)</PresentationFormat>
  <Paragraphs>144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Retrospect</vt:lpstr>
      <vt:lpstr>Worksheet</vt:lpstr>
      <vt:lpstr>Eastern and Western Kentucky  State Aid Funding for Emergencies (SAFE) Fund</vt:lpstr>
      <vt:lpstr>Western Kentucky State Aid Funding for Emergencies (SAFE) Fund</vt:lpstr>
      <vt:lpstr>Western Ky SAFE Fund Appropriations </vt:lpstr>
      <vt:lpstr>Eastern Kentucky State Aid Funding for Emergencies (SAFE) Fund</vt:lpstr>
      <vt:lpstr>Eastern Ky SAFE Fund Appropriations</vt:lpstr>
      <vt:lpstr>Eligible Applicants for Emergency Management Appropriations</vt:lpstr>
      <vt:lpstr>Eligible Uses for  Emergency Management Appropriations</vt:lpstr>
      <vt:lpstr>Western Ky SAFE Fund Additional Eligible Use</vt:lpstr>
      <vt:lpstr>SAFE Fund Processes</vt:lpstr>
      <vt:lpstr>SAFE Fund Application Approval Process</vt:lpstr>
      <vt:lpstr>SAFE Fund  Application Approval Process</vt:lpstr>
      <vt:lpstr>East Kentucky SAFE Fund Emergency Management $39.7 million of $75 Million Awarded</vt:lpstr>
      <vt:lpstr>East Kentucky SAFE Fund Emergency Management $39.7 million of $75 Million Awarded</vt:lpstr>
      <vt:lpstr>Eastern Kentucky SAFE Fund Emergency Management $39.7 million of $75 Million Awarded</vt:lpstr>
      <vt:lpstr>Western Kentucky SAFE Funding $61.6 million of $145 Million Awarded</vt:lpstr>
      <vt:lpstr>Western Kentucky SAFE Funding $61.6 million of $145 Million Awarded</vt:lpstr>
      <vt:lpstr>Western Kentucky SAFE Funding $61.6 million of $145 Million Awarded</vt:lpstr>
      <vt:lpstr>PowerPoint Presentation</vt:lpstr>
    </vt:vector>
  </TitlesOfParts>
  <Company>Commonwealth Office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mary.lassiter</dc:creator>
  <cp:lastModifiedBy>Hicks, John T (OSBD)</cp:lastModifiedBy>
  <cp:revision>797</cp:revision>
  <cp:lastPrinted>2019-08-19T17:35:10Z</cp:lastPrinted>
  <dcterms:created xsi:type="dcterms:W3CDTF">2012-07-20T14:53:09Z</dcterms:created>
  <dcterms:modified xsi:type="dcterms:W3CDTF">2023-02-23T14:22:51Z</dcterms:modified>
</cp:coreProperties>
</file>