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7" r:id="rId4"/>
    <p:sldId id="260" r:id="rId5"/>
    <p:sldId id="261" r:id="rId6"/>
    <p:sldId id="268" r:id="rId7"/>
    <p:sldId id="271" r:id="rId8"/>
    <p:sldId id="272" r:id="rId9"/>
    <p:sldId id="270" r:id="rId10"/>
    <p:sldId id="264" r:id="rId11"/>
    <p:sldId id="269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2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701A8D-CCCB-4169-A527-1EC621AA6E18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612BBF24-B814-4249-B1DE-D8587EE68079}">
      <dgm:prSet phldrT="[Text]"/>
      <dgm:spPr/>
      <dgm:t>
        <a:bodyPr/>
        <a:lstStyle/>
        <a:p>
          <a:r>
            <a:rPr lang="en-US" dirty="0">
              <a:solidFill>
                <a:srgbClr val="023259"/>
              </a:solidFill>
              <a:latin typeface="Avenir Next LT Pro Demi" panose="020B0704020202020204" pitchFamily="34" charset="0"/>
            </a:rPr>
            <a:t>Broadband Deployment Fund</a:t>
          </a:r>
        </a:p>
        <a:p>
          <a:r>
            <a:rPr lang="en-US" dirty="0">
              <a:solidFill>
                <a:srgbClr val="023259"/>
              </a:solidFill>
              <a:latin typeface="Avenir Next LT Pro Demi" panose="020B0704020202020204" pitchFamily="34" charset="0"/>
            </a:rPr>
            <a:t>Round 1 </a:t>
          </a:r>
        </a:p>
      </dgm:t>
    </dgm:pt>
    <dgm:pt modelId="{7ED665BB-9AD9-46E0-B013-9FAEE8B8D1D4}" type="parTrans" cxnId="{E7E7B2FF-DDF8-4F76-BAD5-6CD3069FD1DF}">
      <dgm:prSet/>
      <dgm:spPr/>
      <dgm:t>
        <a:bodyPr/>
        <a:lstStyle/>
        <a:p>
          <a:endParaRPr lang="en-US"/>
        </a:p>
      </dgm:t>
    </dgm:pt>
    <dgm:pt modelId="{529318FC-B932-4549-A232-ACE8EEC2B9C9}" type="sibTrans" cxnId="{E7E7B2FF-DDF8-4F76-BAD5-6CD3069FD1DF}">
      <dgm:prSet/>
      <dgm:spPr/>
      <dgm:t>
        <a:bodyPr/>
        <a:lstStyle/>
        <a:p>
          <a:endParaRPr lang="en-US"/>
        </a:p>
      </dgm:t>
    </dgm:pt>
    <dgm:pt modelId="{10DA6314-712C-49CD-A7F1-C1950E935F8A}">
      <dgm:prSet phldrT="[Text]"/>
      <dgm:spPr/>
      <dgm:t>
        <a:bodyPr/>
        <a:lstStyle/>
        <a:p>
          <a:r>
            <a:rPr lang="en-US" dirty="0">
              <a:solidFill>
                <a:srgbClr val="023259"/>
              </a:solidFill>
              <a:latin typeface="Avenir Next LT Pro Demi" panose="020B0704020202020204" pitchFamily="34" charset="0"/>
            </a:rPr>
            <a:t>Better Internet Grants</a:t>
          </a:r>
        </a:p>
        <a:p>
          <a:r>
            <a:rPr lang="en-US" dirty="0">
              <a:solidFill>
                <a:srgbClr val="023259"/>
              </a:solidFill>
              <a:latin typeface="Avenir Next LT Pro Demi" panose="020B0704020202020204" pitchFamily="34" charset="0"/>
            </a:rPr>
            <a:t>Broadband Deployment Fund</a:t>
          </a:r>
        </a:p>
      </dgm:t>
    </dgm:pt>
    <dgm:pt modelId="{8287DF68-624E-46FF-A941-A3ACCEE9C542}" type="parTrans" cxnId="{0BC4CAE2-221A-4725-B643-B6C56656FBC1}">
      <dgm:prSet/>
      <dgm:spPr/>
      <dgm:t>
        <a:bodyPr/>
        <a:lstStyle/>
        <a:p>
          <a:endParaRPr lang="en-US"/>
        </a:p>
      </dgm:t>
    </dgm:pt>
    <dgm:pt modelId="{851D91F8-EDC6-49F5-85A8-31D3490A58AD}" type="sibTrans" cxnId="{0BC4CAE2-221A-4725-B643-B6C56656FBC1}">
      <dgm:prSet/>
      <dgm:spPr/>
      <dgm:t>
        <a:bodyPr/>
        <a:lstStyle/>
        <a:p>
          <a:endParaRPr lang="en-US"/>
        </a:p>
      </dgm:t>
    </dgm:pt>
    <dgm:pt modelId="{D69052DF-0A75-47AB-B7F1-F3C962CB1D81}">
      <dgm:prSet phldrT="[Text]"/>
      <dgm:spPr/>
      <dgm:t>
        <a:bodyPr/>
        <a:lstStyle/>
        <a:p>
          <a:r>
            <a:rPr lang="en-US" dirty="0">
              <a:solidFill>
                <a:srgbClr val="023259"/>
              </a:solidFill>
              <a:latin typeface="Avenir Next LT Pro Demi" panose="020B0704020202020204" pitchFamily="34" charset="0"/>
            </a:rPr>
            <a:t>BEAD</a:t>
          </a:r>
        </a:p>
      </dgm:t>
    </dgm:pt>
    <dgm:pt modelId="{3D293A3A-4F92-408A-978A-C56A926C7B7A}" type="parTrans" cxnId="{9288706E-47E9-4D9A-B59F-AA963BCF34F6}">
      <dgm:prSet/>
      <dgm:spPr/>
      <dgm:t>
        <a:bodyPr/>
        <a:lstStyle/>
        <a:p>
          <a:endParaRPr lang="en-US"/>
        </a:p>
      </dgm:t>
    </dgm:pt>
    <dgm:pt modelId="{96A39042-5F7A-476E-9B01-BFA012003FDA}" type="sibTrans" cxnId="{9288706E-47E9-4D9A-B59F-AA963BCF34F6}">
      <dgm:prSet/>
      <dgm:spPr/>
      <dgm:t>
        <a:bodyPr/>
        <a:lstStyle/>
        <a:p>
          <a:endParaRPr lang="en-US"/>
        </a:p>
      </dgm:t>
    </dgm:pt>
    <dgm:pt modelId="{24C2AA2B-4ABB-4D2E-BC04-A4241A5F8869}">
      <dgm:prSet phldrT="[Text]"/>
      <dgm:spPr/>
      <dgm:t>
        <a:bodyPr/>
        <a:lstStyle/>
        <a:p>
          <a:r>
            <a:rPr lang="en-US" dirty="0">
              <a:solidFill>
                <a:srgbClr val="023259"/>
              </a:solidFill>
              <a:latin typeface="Avenir Next LT Pro Demi" panose="020B0704020202020204" pitchFamily="34" charset="0"/>
            </a:rPr>
            <a:t>Rural Infrastructure Improvement Fund</a:t>
          </a:r>
        </a:p>
      </dgm:t>
    </dgm:pt>
    <dgm:pt modelId="{DFA16433-7814-4FCB-9CC4-91539A21DF63}" type="parTrans" cxnId="{5317AB36-4FD9-42D0-A5A1-E663D9B044DC}">
      <dgm:prSet/>
      <dgm:spPr/>
      <dgm:t>
        <a:bodyPr/>
        <a:lstStyle/>
        <a:p>
          <a:endParaRPr lang="en-US"/>
        </a:p>
      </dgm:t>
    </dgm:pt>
    <dgm:pt modelId="{3859FC0C-42B5-4500-A991-D9EAC72050AD}" type="sibTrans" cxnId="{5317AB36-4FD9-42D0-A5A1-E663D9B044DC}">
      <dgm:prSet/>
      <dgm:spPr/>
      <dgm:t>
        <a:bodyPr/>
        <a:lstStyle/>
        <a:p>
          <a:endParaRPr lang="en-US"/>
        </a:p>
      </dgm:t>
    </dgm:pt>
    <dgm:pt modelId="{CE83374D-00DE-4A61-A4C8-C129E8297B41}" type="pres">
      <dgm:prSet presAssocID="{65701A8D-CCCB-4169-A527-1EC621AA6E18}" presName="Name0" presStyleCnt="0">
        <dgm:presLayoutVars>
          <dgm:dir/>
          <dgm:resizeHandles val="exact"/>
        </dgm:presLayoutVars>
      </dgm:prSet>
      <dgm:spPr/>
    </dgm:pt>
    <dgm:pt modelId="{35427E88-2595-45AA-AF13-404091E5D6BC}" type="pres">
      <dgm:prSet presAssocID="{612BBF24-B814-4249-B1DE-D8587EE68079}" presName="composite" presStyleCnt="0"/>
      <dgm:spPr/>
    </dgm:pt>
    <dgm:pt modelId="{04965888-E156-4CDF-81C8-4623703567F5}" type="pres">
      <dgm:prSet presAssocID="{612BBF24-B814-4249-B1DE-D8587EE68079}" presName="bgChev" presStyleLbl="node1" presStyleIdx="0" presStyleCnt="4"/>
      <dgm:spPr/>
    </dgm:pt>
    <dgm:pt modelId="{D1C76AE1-6171-4247-8492-B8D45E74A3EF}" type="pres">
      <dgm:prSet presAssocID="{612BBF24-B814-4249-B1DE-D8587EE68079}" presName="txNode" presStyleLbl="fgAcc1" presStyleIdx="0" presStyleCnt="4">
        <dgm:presLayoutVars>
          <dgm:bulletEnabled val="1"/>
        </dgm:presLayoutVars>
      </dgm:prSet>
      <dgm:spPr/>
    </dgm:pt>
    <dgm:pt modelId="{8B9AFA08-8947-4725-9BC5-B9D4F10154B7}" type="pres">
      <dgm:prSet presAssocID="{529318FC-B932-4549-A232-ACE8EEC2B9C9}" presName="compositeSpace" presStyleCnt="0"/>
      <dgm:spPr/>
    </dgm:pt>
    <dgm:pt modelId="{802FC6FA-0338-4342-8A41-062D9D643845}" type="pres">
      <dgm:prSet presAssocID="{24C2AA2B-4ABB-4D2E-BC04-A4241A5F8869}" presName="composite" presStyleCnt="0"/>
      <dgm:spPr/>
    </dgm:pt>
    <dgm:pt modelId="{2ECE3F99-6178-478C-B4A4-8E9B48724676}" type="pres">
      <dgm:prSet presAssocID="{24C2AA2B-4ABB-4D2E-BC04-A4241A5F8869}" presName="bgChev" presStyleLbl="node1" presStyleIdx="1" presStyleCnt="4"/>
      <dgm:spPr/>
    </dgm:pt>
    <dgm:pt modelId="{D0F8A171-C80F-46E1-B49B-C826A7AE4CCA}" type="pres">
      <dgm:prSet presAssocID="{24C2AA2B-4ABB-4D2E-BC04-A4241A5F8869}" presName="txNode" presStyleLbl="fgAcc1" presStyleIdx="1" presStyleCnt="4">
        <dgm:presLayoutVars>
          <dgm:bulletEnabled val="1"/>
        </dgm:presLayoutVars>
      </dgm:prSet>
      <dgm:spPr/>
    </dgm:pt>
    <dgm:pt modelId="{395E1730-D3A0-4C36-8084-C4D55D9C9C79}" type="pres">
      <dgm:prSet presAssocID="{3859FC0C-42B5-4500-A991-D9EAC72050AD}" presName="compositeSpace" presStyleCnt="0"/>
      <dgm:spPr/>
    </dgm:pt>
    <dgm:pt modelId="{6CEA01F2-3BB1-48CF-A48D-3FBBF8824CD2}" type="pres">
      <dgm:prSet presAssocID="{10DA6314-712C-49CD-A7F1-C1950E935F8A}" presName="composite" presStyleCnt="0"/>
      <dgm:spPr/>
    </dgm:pt>
    <dgm:pt modelId="{7B234452-0F4F-46C7-B872-D65D347E4E58}" type="pres">
      <dgm:prSet presAssocID="{10DA6314-712C-49CD-A7F1-C1950E935F8A}" presName="bgChev" presStyleLbl="node1" presStyleIdx="2" presStyleCnt="4"/>
      <dgm:spPr/>
    </dgm:pt>
    <dgm:pt modelId="{A9AEFBA9-3B18-49C7-AD11-C423D4D8523A}" type="pres">
      <dgm:prSet presAssocID="{10DA6314-712C-49CD-A7F1-C1950E935F8A}" presName="txNode" presStyleLbl="fgAcc1" presStyleIdx="2" presStyleCnt="4">
        <dgm:presLayoutVars>
          <dgm:bulletEnabled val="1"/>
        </dgm:presLayoutVars>
      </dgm:prSet>
      <dgm:spPr/>
    </dgm:pt>
    <dgm:pt modelId="{C20D23AA-3008-4F7E-AAB5-157E8D95369E}" type="pres">
      <dgm:prSet presAssocID="{851D91F8-EDC6-49F5-85A8-31D3490A58AD}" presName="compositeSpace" presStyleCnt="0"/>
      <dgm:spPr/>
    </dgm:pt>
    <dgm:pt modelId="{6057FCC3-9A16-4342-8CAA-DBFDC926D3DD}" type="pres">
      <dgm:prSet presAssocID="{D69052DF-0A75-47AB-B7F1-F3C962CB1D81}" presName="composite" presStyleCnt="0"/>
      <dgm:spPr/>
    </dgm:pt>
    <dgm:pt modelId="{49AF25B6-7408-4DED-B4F3-6A0D5519D589}" type="pres">
      <dgm:prSet presAssocID="{D69052DF-0A75-47AB-B7F1-F3C962CB1D81}" presName="bgChev" presStyleLbl="node1" presStyleIdx="3" presStyleCnt="4"/>
      <dgm:spPr/>
    </dgm:pt>
    <dgm:pt modelId="{1314C1A4-45A1-454F-B300-6239703F9750}" type="pres">
      <dgm:prSet presAssocID="{D69052DF-0A75-47AB-B7F1-F3C962CB1D81}" presName="txNode" presStyleLbl="fgAcc1" presStyleIdx="3" presStyleCnt="4">
        <dgm:presLayoutVars>
          <dgm:bulletEnabled val="1"/>
        </dgm:presLayoutVars>
      </dgm:prSet>
      <dgm:spPr/>
    </dgm:pt>
  </dgm:ptLst>
  <dgm:cxnLst>
    <dgm:cxn modelId="{5317AB36-4FD9-42D0-A5A1-E663D9B044DC}" srcId="{65701A8D-CCCB-4169-A527-1EC621AA6E18}" destId="{24C2AA2B-4ABB-4D2E-BC04-A4241A5F8869}" srcOrd="1" destOrd="0" parTransId="{DFA16433-7814-4FCB-9CC4-91539A21DF63}" sibTransId="{3859FC0C-42B5-4500-A991-D9EAC72050AD}"/>
    <dgm:cxn modelId="{DAA7594B-1276-4CCE-9A4A-27CC5AD9717A}" type="presOf" srcId="{24C2AA2B-4ABB-4D2E-BC04-A4241A5F8869}" destId="{D0F8A171-C80F-46E1-B49B-C826A7AE4CCA}" srcOrd="0" destOrd="0" presId="urn:microsoft.com/office/officeart/2005/8/layout/chevronAccent+Icon"/>
    <dgm:cxn modelId="{9288706E-47E9-4D9A-B59F-AA963BCF34F6}" srcId="{65701A8D-CCCB-4169-A527-1EC621AA6E18}" destId="{D69052DF-0A75-47AB-B7F1-F3C962CB1D81}" srcOrd="3" destOrd="0" parTransId="{3D293A3A-4F92-408A-978A-C56A926C7B7A}" sibTransId="{96A39042-5F7A-476E-9B01-BFA012003FDA}"/>
    <dgm:cxn modelId="{D23DED56-2B62-4700-AFAF-9502E8F34ADA}" type="presOf" srcId="{612BBF24-B814-4249-B1DE-D8587EE68079}" destId="{D1C76AE1-6171-4247-8492-B8D45E74A3EF}" srcOrd="0" destOrd="0" presId="urn:microsoft.com/office/officeart/2005/8/layout/chevronAccent+Icon"/>
    <dgm:cxn modelId="{FC219081-7B63-4143-A181-602162741C5C}" type="presOf" srcId="{10DA6314-712C-49CD-A7F1-C1950E935F8A}" destId="{A9AEFBA9-3B18-49C7-AD11-C423D4D8523A}" srcOrd="0" destOrd="0" presId="urn:microsoft.com/office/officeart/2005/8/layout/chevronAccent+Icon"/>
    <dgm:cxn modelId="{3372ACC2-DC09-432B-AD8A-EF1033DC5E7A}" type="presOf" srcId="{65701A8D-CCCB-4169-A527-1EC621AA6E18}" destId="{CE83374D-00DE-4A61-A4C8-C129E8297B41}" srcOrd="0" destOrd="0" presId="urn:microsoft.com/office/officeart/2005/8/layout/chevronAccent+Icon"/>
    <dgm:cxn modelId="{0BC4CAE2-221A-4725-B643-B6C56656FBC1}" srcId="{65701A8D-CCCB-4169-A527-1EC621AA6E18}" destId="{10DA6314-712C-49CD-A7F1-C1950E935F8A}" srcOrd="2" destOrd="0" parTransId="{8287DF68-624E-46FF-A941-A3ACCEE9C542}" sibTransId="{851D91F8-EDC6-49F5-85A8-31D3490A58AD}"/>
    <dgm:cxn modelId="{3737FBE6-59A5-4880-AA4D-B46727022F52}" type="presOf" srcId="{D69052DF-0A75-47AB-B7F1-F3C962CB1D81}" destId="{1314C1A4-45A1-454F-B300-6239703F9750}" srcOrd="0" destOrd="0" presId="urn:microsoft.com/office/officeart/2005/8/layout/chevronAccent+Icon"/>
    <dgm:cxn modelId="{E7E7B2FF-DDF8-4F76-BAD5-6CD3069FD1DF}" srcId="{65701A8D-CCCB-4169-A527-1EC621AA6E18}" destId="{612BBF24-B814-4249-B1DE-D8587EE68079}" srcOrd="0" destOrd="0" parTransId="{7ED665BB-9AD9-46E0-B013-9FAEE8B8D1D4}" sibTransId="{529318FC-B932-4549-A232-ACE8EEC2B9C9}"/>
    <dgm:cxn modelId="{C86750F9-E465-439B-BA0D-6A9B51E104E2}" type="presParOf" srcId="{CE83374D-00DE-4A61-A4C8-C129E8297B41}" destId="{35427E88-2595-45AA-AF13-404091E5D6BC}" srcOrd="0" destOrd="0" presId="urn:microsoft.com/office/officeart/2005/8/layout/chevronAccent+Icon"/>
    <dgm:cxn modelId="{95AE8BA2-664A-4C73-98BB-04E799234572}" type="presParOf" srcId="{35427E88-2595-45AA-AF13-404091E5D6BC}" destId="{04965888-E156-4CDF-81C8-4623703567F5}" srcOrd="0" destOrd="0" presId="urn:microsoft.com/office/officeart/2005/8/layout/chevronAccent+Icon"/>
    <dgm:cxn modelId="{0DE5B611-04C3-4CC5-9CBF-89A9160ACF27}" type="presParOf" srcId="{35427E88-2595-45AA-AF13-404091E5D6BC}" destId="{D1C76AE1-6171-4247-8492-B8D45E74A3EF}" srcOrd="1" destOrd="0" presId="urn:microsoft.com/office/officeart/2005/8/layout/chevronAccent+Icon"/>
    <dgm:cxn modelId="{8D7396FA-E164-4734-97E9-B10457915E47}" type="presParOf" srcId="{CE83374D-00DE-4A61-A4C8-C129E8297B41}" destId="{8B9AFA08-8947-4725-9BC5-B9D4F10154B7}" srcOrd="1" destOrd="0" presId="urn:microsoft.com/office/officeart/2005/8/layout/chevronAccent+Icon"/>
    <dgm:cxn modelId="{4905B0F9-8B0C-45B0-A5FC-ED7501831310}" type="presParOf" srcId="{CE83374D-00DE-4A61-A4C8-C129E8297B41}" destId="{802FC6FA-0338-4342-8A41-062D9D643845}" srcOrd="2" destOrd="0" presId="urn:microsoft.com/office/officeart/2005/8/layout/chevronAccent+Icon"/>
    <dgm:cxn modelId="{C430A3A7-9684-4EDB-AD4E-72EA3BEDB6B4}" type="presParOf" srcId="{802FC6FA-0338-4342-8A41-062D9D643845}" destId="{2ECE3F99-6178-478C-B4A4-8E9B48724676}" srcOrd="0" destOrd="0" presId="urn:microsoft.com/office/officeart/2005/8/layout/chevronAccent+Icon"/>
    <dgm:cxn modelId="{17714B1E-AE9B-4724-9C6A-CB4C5F3BA24E}" type="presParOf" srcId="{802FC6FA-0338-4342-8A41-062D9D643845}" destId="{D0F8A171-C80F-46E1-B49B-C826A7AE4CCA}" srcOrd="1" destOrd="0" presId="urn:microsoft.com/office/officeart/2005/8/layout/chevronAccent+Icon"/>
    <dgm:cxn modelId="{59B266C0-203E-4C45-A63A-A7D7D6FC3E47}" type="presParOf" srcId="{CE83374D-00DE-4A61-A4C8-C129E8297B41}" destId="{395E1730-D3A0-4C36-8084-C4D55D9C9C79}" srcOrd="3" destOrd="0" presId="urn:microsoft.com/office/officeart/2005/8/layout/chevronAccent+Icon"/>
    <dgm:cxn modelId="{1509528C-A56A-4553-9AD6-EA8C72D3C2B8}" type="presParOf" srcId="{CE83374D-00DE-4A61-A4C8-C129E8297B41}" destId="{6CEA01F2-3BB1-48CF-A48D-3FBBF8824CD2}" srcOrd="4" destOrd="0" presId="urn:microsoft.com/office/officeart/2005/8/layout/chevronAccent+Icon"/>
    <dgm:cxn modelId="{BDE404C2-5A40-462F-9BAA-506F3D56DACC}" type="presParOf" srcId="{6CEA01F2-3BB1-48CF-A48D-3FBBF8824CD2}" destId="{7B234452-0F4F-46C7-B872-D65D347E4E58}" srcOrd="0" destOrd="0" presId="urn:microsoft.com/office/officeart/2005/8/layout/chevronAccent+Icon"/>
    <dgm:cxn modelId="{E7069592-6F92-4072-B63F-7321688A685B}" type="presParOf" srcId="{6CEA01F2-3BB1-48CF-A48D-3FBBF8824CD2}" destId="{A9AEFBA9-3B18-49C7-AD11-C423D4D8523A}" srcOrd="1" destOrd="0" presId="urn:microsoft.com/office/officeart/2005/8/layout/chevronAccent+Icon"/>
    <dgm:cxn modelId="{C97A93E3-2FD5-49BE-9E6C-4630F95CEE6F}" type="presParOf" srcId="{CE83374D-00DE-4A61-A4C8-C129E8297B41}" destId="{C20D23AA-3008-4F7E-AAB5-157E8D95369E}" srcOrd="5" destOrd="0" presId="urn:microsoft.com/office/officeart/2005/8/layout/chevronAccent+Icon"/>
    <dgm:cxn modelId="{A59D53E9-ABC5-4712-98AB-D6437DE48B6D}" type="presParOf" srcId="{CE83374D-00DE-4A61-A4C8-C129E8297B41}" destId="{6057FCC3-9A16-4342-8CAA-DBFDC926D3DD}" srcOrd="6" destOrd="0" presId="urn:microsoft.com/office/officeart/2005/8/layout/chevronAccent+Icon"/>
    <dgm:cxn modelId="{C0D3B392-9C0F-401B-80D9-5BCD9A4D0FD5}" type="presParOf" srcId="{6057FCC3-9A16-4342-8CAA-DBFDC926D3DD}" destId="{49AF25B6-7408-4DED-B4F3-6A0D5519D589}" srcOrd="0" destOrd="0" presId="urn:microsoft.com/office/officeart/2005/8/layout/chevronAccent+Icon"/>
    <dgm:cxn modelId="{14703782-F911-4582-A7E8-DA45355266AA}" type="presParOf" srcId="{6057FCC3-9A16-4342-8CAA-DBFDC926D3DD}" destId="{1314C1A4-45A1-454F-B300-6239703F9750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65888-E156-4CDF-81C8-4623703567F5}">
      <dsp:nvSpPr>
        <dsp:cNvPr id="0" name=""/>
        <dsp:cNvSpPr/>
      </dsp:nvSpPr>
      <dsp:spPr>
        <a:xfrm>
          <a:off x="5106" y="912627"/>
          <a:ext cx="2403437" cy="927726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76AE1-6171-4247-8492-B8D45E74A3EF}">
      <dsp:nvSpPr>
        <dsp:cNvPr id="0" name=""/>
        <dsp:cNvSpPr/>
      </dsp:nvSpPr>
      <dsp:spPr>
        <a:xfrm>
          <a:off x="646023" y="1144559"/>
          <a:ext cx="2029569" cy="927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23259"/>
              </a:solidFill>
              <a:latin typeface="Avenir Next LT Pro Demi" panose="020B0704020202020204" pitchFamily="34" charset="0"/>
            </a:rPr>
            <a:t>Broadband Deployment Fund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23259"/>
              </a:solidFill>
              <a:latin typeface="Avenir Next LT Pro Demi" panose="020B0704020202020204" pitchFamily="34" charset="0"/>
            </a:rPr>
            <a:t>Round 1 </a:t>
          </a:r>
        </a:p>
      </dsp:txBody>
      <dsp:txXfrm>
        <a:off x="673195" y="1171731"/>
        <a:ext cx="1975225" cy="873382"/>
      </dsp:txXfrm>
    </dsp:sp>
    <dsp:sp modelId="{2ECE3F99-6178-478C-B4A4-8E9B48724676}">
      <dsp:nvSpPr>
        <dsp:cNvPr id="0" name=""/>
        <dsp:cNvSpPr/>
      </dsp:nvSpPr>
      <dsp:spPr>
        <a:xfrm>
          <a:off x="2750366" y="912627"/>
          <a:ext cx="2403437" cy="927726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F8A171-C80F-46E1-B49B-C826A7AE4CCA}">
      <dsp:nvSpPr>
        <dsp:cNvPr id="0" name=""/>
        <dsp:cNvSpPr/>
      </dsp:nvSpPr>
      <dsp:spPr>
        <a:xfrm>
          <a:off x="3391282" y="1144559"/>
          <a:ext cx="2029569" cy="927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23259"/>
              </a:solidFill>
              <a:latin typeface="Avenir Next LT Pro Demi" panose="020B0704020202020204" pitchFamily="34" charset="0"/>
            </a:rPr>
            <a:t>Rural Infrastructure Improvement Fund</a:t>
          </a:r>
        </a:p>
      </dsp:txBody>
      <dsp:txXfrm>
        <a:off x="3418454" y="1171731"/>
        <a:ext cx="1975225" cy="873382"/>
      </dsp:txXfrm>
    </dsp:sp>
    <dsp:sp modelId="{7B234452-0F4F-46C7-B872-D65D347E4E58}">
      <dsp:nvSpPr>
        <dsp:cNvPr id="0" name=""/>
        <dsp:cNvSpPr/>
      </dsp:nvSpPr>
      <dsp:spPr>
        <a:xfrm>
          <a:off x="5495625" y="912627"/>
          <a:ext cx="2403437" cy="927726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EFBA9-3B18-49C7-AD11-C423D4D8523A}">
      <dsp:nvSpPr>
        <dsp:cNvPr id="0" name=""/>
        <dsp:cNvSpPr/>
      </dsp:nvSpPr>
      <dsp:spPr>
        <a:xfrm>
          <a:off x="6136542" y="1144559"/>
          <a:ext cx="2029569" cy="927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23259"/>
              </a:solidFill>
              <a:latin typeface="Avenir Next LT Pro Demi" panose="020B0704020202020204" pitchFamily="34" charset="0"/>
            </a:rPr>
            <a:t>Better Internet Grants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23259"/>
              </a:solidFill>
              <a:latin typeface="Avenir Next LT Pro Demi" panose="020B0704020202020204" pitchFamily="34" charset="0"/>
            </a:rPr>
            <a:t>Broadband Deployment Fund</a:t>
          </a:r>
        </a:p>
      </dsp:txBody>
      <dsp:txXfrm>
        <a:off x="6163714" y="1171731"/>
        <a:ext cx="1975225" cy="873382"/>
      </dsp:txXfrm>
    </dsp:sp>
    <dsp:sp modelId="{49AF25B6-7408-4DED-B4F3-6A0D5519D589}">
      <dsp:nvSpPr>
        <dsp:cNvPr id="0" name=""/>
        <dsp:cNvSpPr/>
      </dsp:nvSpPr>
      <dsp:spPr>
        <a:xfrm>
          <a:off x="8240885" y="912627"/>
          <a:ext cx="2403437" cy="927726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14C1A4-45A1-454F-B300-6239703F9750}">
      <dsp:nvSpPr>
        <dsp:cNvPr id="0" name=""/>
        <dsp:cNvSpPr/>
      </dsp:nvSpPr>
      <dsp:spPr>
        <a:xfrm>
          <a:off x="8881802" y="1144559"/>
          <a:ext cx="2029569" cy="927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23259"/>
              </a:solidFill>
              <a:latin typeface="Avenir Next LT Pro Demi" panose="020B0704020202020204" pitchFamily="34" charset="0"/>
            </a:rPr>
            <a:t>BEAD</a:t>
          </a:r>
        </a:p>
      </dsp:txBody>
      <dsp:txXfrm>
        <a:off x="8908974" y="1171731"/>
        <a:ext cx="1975225" cy="873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3ABF5-1EE8-43AC-AFEE-7740784D302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67F5A-C14F-4329-91B3-8BF07CDFA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B17B0-9886-4B28-8332-7E5A9C5F2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BE4390-1CC1-40FA-AFB9-9E8BCA26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69214-8620-4C8D-B62B-176500278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13782-FAC7-4E7E-AC4F-FD87DE66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A5155-5581-4A0B-BD5B-D6AF3CE72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2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961F5-CE1D-4845-8788-E5FB98FDF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2114E-BDD1-4297-847F-D287C616F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71E21-B18A-4A7A-91F0-056079D59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6E3E3-EFE4-424B-9005-106D1DEC7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4CF17-0ECD-4684-994D-1C173639A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6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EA14E5-A576-4643-B21E-5D19734A0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B532A-922F-4D8E-A5AB-E4A5411EE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19A92-03AF-4F8C-AB38-304514D5B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FAEFE-603A-42CA-B3E4-EF20E7CD4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A19BB-C9F2-42AF-96E0-D6DE2691E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4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191D2-20C7-41C6-926D-FB557016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2925"/>
            <a:ext cx="10515600" cy="1147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6A0E4-A2CD-4AE2-BBD2-BCF1E5843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0868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40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95EF4-01D8-4F81-A7B7-924D19AE6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97483-CFC6-4242-876D-5078B3181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0E457-21C9-461C-9930-A16FAD6B4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6B868-FADD-48E5-AE73-3C9718274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ADAF8-10FC-4413-92D1-066906CE8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7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8C68C-7CAA-4AB0-90BD-C1A26F3DD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2BFAA-89C1-4CD0-99B9-53981C0B9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A69D9-DFCE-4A6B-B9FB-494658F43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AA2F5-35C9-4D89-BF45-3F1F9849A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E1C8A-BC3D-4EFF-8795-108090CE8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7BD4C-5AE3-4C09-A378-705E5CFB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1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8D350-A75C-4524-B6F9-73B4A71D2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2D239-E03B-44C7-900F-E0D28D8F2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F2316-C55B-4AAE-B8D6-9385D8E8E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AEACF5-06B2-4F82-8731-B1209ED2A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319F86-B076-48F8-8A8C-9A0E3E2D70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5B4713-148E-4904-922D-44C019EC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5593AE-881C-4BE8-8519-2E0705070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9D7D43-E45D-489C-9F37-21F0DED26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F3141-20F2-4DBA-A456-D8D6386C9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07323A-F7BD-45B5-94FC-3AB0D3324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D7AB2-AB6A-4EAC-B676-55C30A43B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A5B647-91A1-4471-99ED-7EF2C9DB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6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7486DF-2D4E-4C7B-B858-FABD1BD8B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FC278B-2057-4594-95A5-B794FFB7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38CC3-325A-44B0-8C84-DE21BC083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1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0939E-2838-4D0A-B58E-419B3BCC0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7C2C4-DE29-43E1-BDF1-D2CE0E4EA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CD9E0-3FF3-4A6E-B4FC-E63F8F945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55443-F930-4CDF-87AE-DF262928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129AF-5C2B-41AB-963F-AF44E27CB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1498F-23C5-4C73-8DAC-499929623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3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95742-69B4-4702-AE70-7CE8700C7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9EDFB2-133E-4982-90A2-31131F64A6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7B9E79-12A2-43CE-AF8B-D03222FE3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170AB-D5C2-44D1-80A0-C7D393A48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3BC1-98B9-4F15-AC3F-7BE37849854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F9F8A-7D0D-486F-BB37-F9BDF56D6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1BDD-0FCC-400B-91AC-28C6DA59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3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82B0C7-8999-41E0-A3DC-5B6E7426E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F9773-8C64-4FDD-85FC-B346EDA90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8BD81-40FF-4DCC-8DA4-2D623839E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43BC1-98B9-4F15-AC3F-7BE37849854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3BC4E-D2E0-4FB4-8438-BF32D1E33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E534E-4B14-4263-AE5A-DC69AD8451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579DB-D1F8-41F4-AB49-3C38B8194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4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roadband.ky.gov/resources/Pages/State-Broadband-Plan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, electronics, screenshot, display&#10;&#10;Description automatically generated">
            <a:extLst>
              <a:ext uri="{FF2B5EF4-FFF2-40B4-BE49-F238E27FC236}">
                <a16:creationId xmlns:a16="http://schemas.microsoft.com/office/drawing/2014/main" id="{F940A00C-9D67-48A6-B2B2-4EA7C6173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E95913-EECC-4AC1-9819-8D6295E7B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3450"/>
            <a:ext cx="9144000" cy="198368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Kentucky Office of Broadband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45912E-DE40-408E-827A-5F4BE356D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75201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Meghan E. </a:t>
            </a:r>
            <a:r>
              <a:rPr lang="en-US" dirty="0">
                <a:latin typeface="Avenir Next LT Pro" panose="020B0504020202020204" pitchFamily="34" charset="0"/>
              </a:rPr>
              <a:t>Sandfoss, Executive Director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DC0F8-7DB3-48FD-A970-CFFBB9919BC9}"/>
              </a:ext>
            </a:extLst>
          </p:cNvPr>
          <p:cNvSpPr txBox="1"/>
          <p:nvPr/>
        </p:nvSpPr>
        <p:spPr>
          <a:xfrm>
            <a:off x="1051560" y="1539876"/>
            <a:ext cx="10088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2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5A5EB-21C0-40EA-B73A-182C5C55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 LT Pro Demi" panose="020B0704020202020204" pitchFamily="34" charset="0"/>
              </a:rPr>
              <a:t>BEAD Action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FA27-AEA1-4D8D-A08C-C5B4B5069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38252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venir Next LT Pro" panose="020B0504020202020204" pitchFamily="34" charset="0"/>
              </a:rPr>
              <a:t>BEAD Initial Planning Grant awarded in November 2022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Will support short-term planning and mapping projects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Staffing and office capacity through 2027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Alignment of outreach and planning with Digital Equity Plan through Education &amp; Labor Cabinet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Holding local coordination meetings statewide – opportunities to engage (</a:t>
            </a:r>
            <a:r>
              <a:rPr lang="en-US" dirty="0">
                <a:latin typeface="Avenir Next LT Pro" panose="020B0504020202020204" pitchFamily="34" charset="0"/>
                <a:hlinkClick r:id="rId2"/>
              </a:rPr>
              <a:t>link</a:t>
            </a:r>
            <a:r>
              <a:rPr lang="en-US" dirty="0">
                <a:latin typeface="Avenir Next LT Pro" panose="020B0504020202020204" pitchFamily="34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Avenir Next LT Pro" panose="020B0504020202020204" pitchFamily="34" charset="0"/>
            </a:endParaRPr>
          </a:p>
          <a:p>
            <a:endParaRPr lang="en-US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317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5A5EB-21C0-40EA-B73A-182C5C55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 LT Pro Demi" panose="020B0704020202020204" pitchFamily="34" charset="0"/>
              </a:rPr>
              <a:t>BEAD Local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FA27-AEA1-4D8D-A08C-C5B4B5069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38252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venir Next LT Pro" panose="020B0504020202020204" pitchFamily="34" charset="0"/>
              </a:rPr>
              <a:t>14 meetings to be held around the state to collect input on high-speed internet needs through March 23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Additional input will be solicited from stakeholder focus groups such as industry, workforce development, healthcare, and state and local government</a:t>
            </a:r>
          </a:p>
          <a:p>
            <a:endParaRPr lang="en-US" dirty="0">
              <a:latin typeface="Avenir Next LT Pro" panose="020B0504020202020204" pitchFamily="34" charset="0"/>
            </a:endParaRPr>
          </a:p>
          <a:p>
            <a:endParaRPr lang="en-US" dirty="0">
              <a:latin typeface="Avenir Next LT Pro" panose="020B0504020202020204" pitchFamily="34" charset="0"/>
            </a:endParaRPr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89966BB4-60B5-0E3C-0746-EC9EA6DA5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939" y="4126704"/>
            <a:ext cx="4598581" cy="218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252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5A5EB-21C0-40EA-B73A-182C5C55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 LT Pro Demi" panose="020B0704020202020204" pitchFamily="34" charset="0"/>
              </a:rPr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FA27-AEA1-4D8D-A08C-C5B4B5069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bg1"/>
                </a:solidFill>
                <a:latin typeface="Avenir Next LT Pro" panose="020B0504020202020204" pitchFamily="34" charset="0"/>
              </a:rPr>
              <a:t>Meghan E. </a:t>
            </a:r>
            <a:r>
              <a:rPr lang="en-US" sz="2800" dirty="0">
                <a:latin typeface="Avenir Next LT Pro" panose="020B0504020202020204" pitchFamily="34" charset="0"/>
              </a:rPr>
              <a:t>Sandfoss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latin typeface="Avenir Next LT Pro" panose="020B0504020202020204" pitchFamily="34" charset="0"/>
              </a:rPr>
              <a:t>Executive Director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latin typeface="Avenir Next LT Pro" panose="020B0504020202020204" pitchFamily="34" charset="0"/>
              </a:rPr>
              <a:t>Office of Broadband Development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latin typeface="Avenir Next LT Pro" panose="020B0504020202020204" pitchFamily="34" charset="0"/>
              </a:rPr>
              <a:t>100 Airport Road, 3</a:t>
            </a:r>
            <a:r>
              <a:rPr lang="en-US" sz="2800" baseline="30000" dirty="0">
                <a:latin typeface="Avenir Next LT Pro" panose="020B0504020202020204" pitchFamily="34" charset="0"/>
              </a:rPr>
              <a:t>rd</a:t>
            </a:r>
            <a:r>
              <a:rPr lang="en-US" sz="2800" dirty="0">
                <a:latin typeface="Avenir Next LT Pro" panose="020B0504020202020204" pitchFamily="34" charset="0"/>
              </a:rPr>
              <a:t> Floor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latin typeface="Avenir Next LT Pro" panose="020B0504020202020204" pitchFamily="34" charset="0"/>
              </a:rPr>
              <a:t>Frankfort, KY 40601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latin typeface="Avenir Next LT Pro" panose="020B0504020202020204" pitchFamily="34" charset="0"/>
              </a:rPr>
              <a:t>Email: meghan.sandfoss@ky.gov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latin typeface="Avenir Next LT Pro" panose="020B0504020202020204" pitchFamily="34" charset="0"/>
              </a:rPr>
              <a:t>Office: 502.892.3002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>
                <a:latin typeface="Avenir Next LT Pro" panose="020B0504020202020204" pitchFamily="34" charset="0"/>
              </a:rPr>
              <a:t>Mobile: 502.330.8713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latin typeface="Avenir Next LT Pro" panose="020B0504020202020204" pitchFamily="34" charset="0"/>
              </a:rPr>
              <a:t>Web: broadband.ky.gov</a:t>
            </a:r>
          </a:p>
          <a:p>
            <a:endParaRPr lang="en-US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422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13C4D-0D51-42E0-B09E-1425022E2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5" y="542925"/>
            <a:ext cx="10995991" cy="11477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venir Next LT Pro Demi" panose="020B0704020202020204" pitchFamily="34" charset="0"/>
              </a:rPr>
              <a:t>Status of the Office of Broadband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EF004-E9E9-4C91-9BDA-80C3A4860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5" y="1690688"/>
            <a:ext cx="9086850" cy="4351338"/>
          </a:xfrm>
        </p:spPr>
        <p:txBody>
          <a:bodyPr>
            <a:normAutofit/>
          </a:bodyPr>
          <a:lstStyle/>
          <a:p>
            <a:pPr marL="516636"/>
            <a:r>
              <a:rPr lang="en-US" sz="3200" dirty="0">
                <a:solidFill>
                  <a:schemeClr val="bg1"/>
                </a:solidFill>
                <a:latin typeface="Avenir Next LT Pro" panose="020B0504020202020204" pitchFamily="34" charset="0"/>
              </a:rPr>
              <a:t>Since September</a:t>
            </a:r>
          </a:p>
          <a:p>
            <a:pPr marL="973836" lvl="1"/>
            <a:r>
              <a:rPr lang="en-US" sz="2800" dirty="0">
                <a:solidFill>
                  <a:schemeClr val="bg1"/>
                </a:solidFill>
                <a:latin typeface="Avenir Next LT Pro" panose="020B0504020202020204" pitchFamily="34" charset="0"/>
              </a:rPr>
              <a:t>Meeting with stakeholders</a:t>
            </a:r>
          </a:p>
          <a:p>
            <a:pPr marL="973836" lvl="1"/>
            <a:r>
              <a:rPr lang="en-US" sz="2800" dirty="0">
                <a:solidFill>
                  <a:schemeClr val="bg1"/>
                </a:solidFill>
                <a:latin typeface="Avenir Next LT Pro" panose="020B0504020202020204" pitchFamily="34" charset="0"/>
              </a:rPr>
              <a:t>Managing Round 1 Grants</a:t>
            </a:r>
          </a:p>
          <a:p>
            <a:pPr marL="973836" lvl="1"/>
            <a:r>
              <a:rPr lang="en-US" sz="2800" dirty="0">
                <a:solidFill>
                  <a:schemeClr val="bg1"/>
                </a:solidFill>
                <a:latin typeface="Avenir Next LT Pro" panose="020B0504020202020204" pitchFamily="34" charset="0"/>
              </a:rPr>
              <a:t>Pole Replacement grant opened in September</a:t>
            </a:r>
          </a:p>
          <a:p>
            <a:pPr marL="973836" lvl="1"/>
            <a:r>
              <a:rPr lang="en-US" sz="2800" dirty="0">
                <a:solidFill>
                  <a:schemeClr val="bg1"/>
                </a:solidFill>
                <a:latin typeface="Avenir Next LT Pro" panose="020B0504020202020204" pitchFamily="34" charset="0"/>
              </a:rPr>
              <a:t>Created a website – broadband.ky.gov </a:t>
            </a:r>
          </a:p>
          <a:p>
            <a:pPr marL="973836" lvl="1"/>
            <a:r>
              <a:rPr lang="en-US" sz="2800" dirty="0">
                <a:solidFill>
                  <a:schemeClr val="bg1"/>
                </a:solidFill>
                <a:latin typeface="Avenir Next LT Pro" panose="020B0504020202020204" pitchFamily="34" charset="0"/>
              </a:rPr>
              <a:t>Staffing &amp; contracting</a:t>
            </a:r>
          </a:p>
          <a:p>
            <a:pPr marL="1431036" lvl="2"/>
            <a:r>
              <a:rPr lang="en-US" sz="2400" dirty="0">
                <a:solidFill>
                  <a:schemeClr val="bg1"/>
                </a:solidFill>
                <a:latin typeface="Avenir Next LT Pro" panose="020B0504020202020204" pitchFamily="34" charset="0"/>
              </a:rPr>
              <a:t>Currently have 2 FT employees, additional positions in progress</a:t>
            </a:r>
          </a:p>
          <a:p>
            <a:pPr marL="1431036" lvl="2"/>
            <a:r>
              <a:rPr lang="en-US" sz="2400" dirty="0">
                <a:solidFill>
                  <a:schemeClr val="bg1"/>
                </a:solidFill>
                <a:latin typeface="Avenir Next LT Pro" panose="020B0504020202020204" pitchFamily="34" charset="0"/>
              </a:rPr>
              <a:t>Contracted with Connected Nation for planning, mapping, and staff augmentation</a:t>
            </a:r>
            <a:endParaRPr lang="en-US" sz="2200" dirty="0">
              <a:solidFill>
                <a:schemeClr val="bg1"/>
              </a:solidFill>
              <a:latin typeface="Avenir Next LT Pro" panose="020B0504020202020204" pitchFamily="34" charset="0"/>
            </a:endParaRPr>
          </a:p>
          <a:p>
            <a:pPr marL="973836" lvl="1"/>
            <a:endParaRPr lang="en-US" sz="2600" dirty="0">
              <a:solidFill>
                <a:schemeClr val="bg1"/>
              </a:solidFill>
              <a:latin typeface="Avenir Next LT Pro" panose="020B0504020202020204" pitchFamily="34" charset="0"/>
            </a:endParaRPr>
          </a:p>
          <a:p>
            <a:pPr marL="973836" lvl="1"/>
            <a:endParaRPr lang="en-US" sz="2600" dirty="0">
              <a:solidFill>
                <a:schemeClr val="bg1"/>
              </a:solidFill>
              <a:latin typeface="Avenir Next LT Pro" panose="020B05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08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13C4D-0D51-42E0-B09E-1425022E2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5" y="542925"/>
            <a:ext cx="10995991" cy="11477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venir Next LT Pro Demi" panose="020B0704020202020204" pitchFamily="34" charset="0"/>
              </a:rPr>
              <a:t>Office of Broadband Development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EF004-E9E9-4C91-9BDA-80C3A4860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5" y="1690688"/>
            <a:ext cx="9086850" cy="4351338"/>
          </a:xfrm>
        </p:spPr>
        <p:txBody>
          <a:bodyPr>
            <a:normAutofit/>
          </a:bodyPr>
          <a:lstStyle/>
          <a:p>
            <a:pPr marL="973836" lvl="1"/>
            <a:endParaRPr lang="en-US" sz="2600" dirty="0">
              <a:solidFill>
                <a:schemeClr val="bg1"/>
              </a:solidFill>
              <a:latin typeface="Avenir Next LT Pro" panose="020B05040202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76BBBC-50F2-2DDD-646D-E1001B0B8B72}"/>
              </a:ext>
            </a:extLst>
          </p:cNvPr>
          <p:cNvSpPr txBox="1">
            <a:spLocks/>
          </p:cNvSpPr>
          <p:nvPr/>
        </p:nvSpPr>
        <p:spPr>
          <a:xfrm>
            <a:off x="765315" y="1843088"/>
            <a:ext cx="90868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6636"/>
            <a:r>
              <a:rPr lang="en-US" sz="3200" dirty="0">
                <a:latin typeface="Avenir Next LT Pro" panose="020B0504020202020204" pitchFamily="34" charset="0"/>
              </a:rPr>
              <a:t>BEAD Initial Planning funds awarded </a:t>
            </a:r>
          </a:p>
          <a:p>
            <a:pPr marL="516636"/>
            <a:r>
              <a:rPr lang="en-US" sz="3200" dirty="0">
                <a:latin typeface="Avenir Next LT Pro" panose="020B0504020202020204" pitchFamily="34" charset="0"/>
              </a:rPr>
              <a:t>U.S. Treasury Capital Projects Fund Plan approved</a:t>
            </a:r>
          </a:p>
          <a:p>
            <a:pPr marL="973836" lvl="1"/>
            <a:r>
              <a:rPr lang="en-US" sz="2800" dirty="0">
                <a:solidFill>
                  <a:schemeClr val="bg1"/>
                </a:solidFill>
                <a:latin typeface="Avenir Next LT Pro" panose="020B0504020202020204" pitchFamily="34" charset="0"/>
              </a:rPr>
              <a:t>$182M for deployment projects</a:t>
            </a:r>
          </a:p>
          <a:p>
            <a:pPr marL="516636"/>
            <a:r>
              <a:rPr lang="en-US" sz="3200" dirty="0">
                <a:latin typeface="Avenir Next LT Pro" panose="020B0504020202020204" pitchFamily="34" charset="0"/>
              </a:rPr>
              <a:t>FCC Map challenge</a:t>
            </a:r>
          </a:p>
          <a:p>
            <a:pPr marL="973836" lvl="1"/>
            <a:r>
              <a:rPr lang="en-US" sz="2800" dirty="0">
                <a:solidFill>
                  <a:schemeClr val="bg1"/>
                </a:solidFill>
                <a:latin typeface="Avenir Next LT Pro" panose="020B0504020202020204" pitchFamily="34" charset="0"/>
              </a:rPr>
              <a:t>15,432 fixed availability challenges submitted to FCC in early January to meet NTIA deadline</a:t>
            </a:r>
          </a:p>
          <a:p>
            <a:pPr marL="516636"/>
            <a:r>
              <a:rPr lang="en-US" sz="3200" dirty="0">
                <a:latin typeface="Avenir Next LT Pro" panose="020B0504020202020204" pitchFamily="34" charset="0"/>
              </a:rPr>
              <a:t>Data collection for statewide broadband map underway </a:t>
            </a:r>
          </a:p>
          <a:p>
            <a:pPr marL="973836" lvl="1"/>
            <a:r>
              <a:rPr lang="en-US" sz="2800" dirty="0">
                <a:solidFill>
                  <a:schemeClr val="bg1"/>
                </a:solidFill>
                <a:latin typeface="Avenir Next LT Pro" panose="020B0504020202020204" pitchFamily="34" charset="0"/>
              </a:rPr>
              <a:t>Completed map anticipated in early May</a:t>
            </a:r>
          </a:p>
          <a:p>
            <a:pPr marL="516636"/>
            <a:r>
              <a:rPr lang="en-US" sz="3200" dirty="0">
                <a:latin typeface="Avenir Next LT Pro" panose="020B0504020202020204" pitchFamily="34" charset="0"/>
              </a:rPr>
              <a:t>Statewide Broadband Plan in progress</a:t>
            </a:r>
            <a:endParaRPr lang="en-US" sz="3200" dirty="0">
              <a:solidFill>
                <a:schemeClr val="bg1"/>
              </a:solidFill>
              <a:latin typeface="Avenir Next LT Pro" panose="020B0504020202020204" pitchFamily="34" charset="0"/>
            </a:endParaRPr>
          </a:p>
          <a:p>
            <a:pPr marL="288036" indent="0">
              <a:buNone/>
            </a:pPr>
            <a:endParaRPr lang="en-US" sz="3200" dirty="0">
              <a:solidFill>
                <a:schemeClr val="bg1"/>
              </a:solidFill>
              <a:latin typeface="Avenir Next LT Pro" panose="020B0504020202020204" pitchFamily="34" charset="0"/>
            </a:endParaRPr>
          </a:p>
          <a:p>
            <a:pPr marL="973836" lvl="1"/>
            <a:endParaRPr lang="en-US" sz="2800" dirty="0">
              <a:latin typeface="Avenir Next LT Pro" panose="020B0504020202020204" pitchFamily="34" charset="0"/>
            </a:endParaRPr>
          </a:p>
          <a:p>
            <a:pPr marL="973836" lvl="1"/>
            <a:endParaRPr lang="en-US" sz="2600" dirty="0">
              <a:solidFill>
                <a:schemeClr val="bg1"/>
              </a:solidFill>
              <a:latin typeface="Avenir Next LT Pro" panose="020B0504020202020204" pitchFamily="34" charset="0"/>
            </a:endParaRPr>
          </a:p>
          <a:p>
            <a:pPr marL="973836" lvl="1"/>
            <a:endParaRPr lang="en-US" sz="2600" dirty="0">
              <a:solidFill>
                <a:schemeClr val="bg1"/>
              </a:solidFill>
              <a:latin typeface="Avenir Next LT Pro" panose="020B05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1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4E666-9E47-47A8-9895-562220541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venir Next LT Pro Demi" panose="020B0704020202020204" pitchFamily="34" charset="0"/>
              </a:rPr>
              <a:t>Status of Funding in the Commonwealth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0EA2067-4350-4CEE-93CE-50DE563B5A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112393"/>
              </p:ext>
            </p:extLst>
          </p:nvPr>
        </p:nvGraphicFramePr>
        <p:xfrm>
          <a:off x="637761" y="1361799"/>
          <a:ext cx="10916478" cy="2984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447239A6-2D8B-4677-9759-1554518E4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292283"/>
              </p:ext>
            </p:extLst>
          </p:nvPr>
        </p:nvGraphicFramePr>
        <p:xfrm>
          <a:off x="637761" y="3525521"/>
          <a:ext cx="1091647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9119">
                  <a:extLst>
                    <a:ext uri="{9D8B030D-6E8A-4147-A177-3AD203B41FA5}">
                      <a16:colId xmlns:a16="http://schemas.microsoft.com/office/drawing/2014/main" val="241810638"/>
                    </a:ext>
                  </a:extLst>
                </a:gridCol>
                <a:gridCol w="2729119">
                  <a:extLst>
                    <a:ext uri="{9D8B030D-6E8A-4147-A177-3AD203B41FA5}">
                      <a16:colId xmlns:a16="http://schemas.microsoft.com/office/drawing/2014/main" val="2700511164"/>
                    </a:ext>
                  </a:extLst>
                </a:gridCol>
                <a:gridCol w="2729119">
                  <a:extLst>
                    <a:ext uri="{9D8B030D-6E8A-4147-A177-3AD203B41FA5}">
                      <a16:colId xmlns:a16="http://schemas.microsoft.com/office/drawing/2014/main" val="608488643"/>
                    </a:ext>
                  </a:extLst>
                </a:gridCol>
                <a:gridCol w="2729119">
                  <a:extLst>
                    <a:ext uri="{9D8B030D-6E8A-4147-A177-3AD203B41FA5}">
                      <a16:colId xmlns:a16="http://schemas.microsoft.com/office/drawing/2014/main" val="106410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  <a:latin typeface="Avenir Next LT Pro Demi" panose="020B0704020202020204" pitchFamily="34" charset="0"/>
                        </a:rPr>
                        <a:t>Fiscal Recovery Funds</a:t>
                      </a:r>
                    </a:p>
                    <a:p>
                      <a:pPr algn="r"/>
                      <a:r>
                        <a:rPr lang="en-US" b="0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$117.2M Available</a:t>
                      </a:r>
                    </a:p>
                    <a:p>
                      <a:pPr algn="r"/>
                      <a:r>
                        <a:rPr lang="en-US" b="0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$89.6 M Awarded</a:t>
                      </a:r>
                    </a:p>
                    <a:p>
                      <a:pPr algn="r"/>
                      <a:r>
                        <a:rPr lang="en-US" b="0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$204.4M Investment</a:t>
                      </a:r>
                    </a:p>
                    <a:p>
                      <a:pPr algn="r"/>
                      <a:r>
                        <a:rPr lang="en-US" b="0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47 projects</a:t>
                      </a:r>
                    </a:p>
                    <a:p>
                      <a:pPr algn="r"/>
                      <a:r>
                        <a:rPr lang="en-US" b="0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34,000+ new locations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venir Next LT Pro Demi" panose="020B0704020202020204" pitchFamily="34" charset="0"/>
                        </a:rPr>
                        <a:t>Pole Replacement Grant</a:t>
                      </a:r>
                    </a:p>
                    <a:p>
                      <a:pPr algn="r"/>
                      <a:r>
                        <a:rPr lang="en-US" b="0" dirty="0">
                          <a:latin typeface="Avenir Next LT Pro" panose="020B0504020202020204" pitchFamily="34" charset="0"/>
                        </a:rPr>
                        <a:t>Opened September 1</a:t>
                      </a:r>
                    </a:p>
                    <a:p>
                      <a:pPr algn="r"/>
                      <a:r>
                        <a:rPr lang="en-US" b="0" dirty="0">
                          <a:latin typeface="Avenir Next LT Pro" panose="020B0504020202020204" pitchFamily="34" charset="0"/>
                        </a:rPr>
                        <a:t>$20M Available</a:t>
                      </a:r>
                    </a:p>
                    <a:p>
                      <a:pPr algn="r"/>
                      <a:r>
                        <a:rPr lang="en-US" b="0" dirty="0">
                          <a:latin typeface="Avenir Next LT Pro" panose="020B0504020202020204" pitchFamily="34" charset="0"/>
                        </a:rPr>
                        <a:t>50% / $5,000 per pole</a:t>
                      </a:r>
                    </a:p>
                    <a:p>
                      <a:pPr algn="r"/>
                      <a:r>
                        <a:rPr lang="en-US" b="0" dirty="0">
                          <a:latin typeface="Avenir Next LT Pro" panose="020B0504020202020204" pitchFamily="34" charset="0"/>
                        </a:rPr>
                        <a:t>Unserved areas</a:t>
                      </a:r>
                    </a:p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Accepting Applications</a:t>
                      </a:r>
                    </a:p>
                    <a:p>
                      <a:pPr algn="r"/>
                      <a:endParaRPr lang="en-US" b="0" dirty="0">
                        <a:latin typeface="Avenir Next LT Pro" panose="020B0504020202020204" pitchFamily="34" charset="0"/>
                      </a:endParaRPr>
                    </a:p>
                    <a:p>
                      <a:pPr algn="r"/>
                      <a:r>
                        <a:rPr lang="en-US" dirty="0">
                          <a:latin typeface="Avenir Next LT Pro Demi" panose="020B0704020202020204" pitchFamily="34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Avenir Next LT Pro Demi" panose="020B0704020202020204" pitchFamily="34" charset="0"/>
                        </a:rPr>
                        <a:t>Capital Projects Fund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Open November 21 – February 6, 2023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$206M available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“No service” priority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  <a:latin typeface="Avenir Next LT Pro" panose="020B0504020202020204" pitchFamily="34" charset="0"/>
                        </a:rPr>
                        <a:t>Challenge Process Ongoing</a:t>
                      </a:r>
                    </a:p>
                    <a:p>
                      <a:pPr algn="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Avenir Next LT Pro Demi" panose="020B0704020202020204" pitchFamily="34" charset="0"/>
                        </a:rPr>
                        <a:t>BEAD</a:t>
                      </a:r>
                    </a:p>
                    <a:p>
                      <a:pPr algn="r"/>
                      <a:r>
                        <a:rPr lang="en-US" b="0" dirty="0">
                          <a:latin typeface="Avenir Next LT Pro" panose="020B0504020202020204" pitchFamily="34" charset="0"/>
                        </a:rPr>
                        <a:t>Allocation Expected in June 2023</a:t>
                      </a:r>
                    </a:p>
                    <a:p>
                      <a:pPr algn="r"/>
                      <a:r>
                        <a:rPr lang="en-US" b="0" dirty="0">
                          <a:latin typeface="Avenir Next LT Pro" panose="020B0504020202020204" pitchFamily="34" charset="0"/>
                        </a:rPr>
                        <a:t>Estimated at &gt;$700M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793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554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8EA0-8786-4A8F-8913-AB547A5F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 LT Pro Demi" panose="020B0704020202020204" pitchFamily="34" charset="0"/>
              </a:rPr>
              <a:t>Better Internet Program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6933A-16C2-49C1-ACAF-7AE578792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venir Next LT Pro" panose="020B0504020202020204" pitchFamily="34" charset="0"/>
              </a:rPr>
              <a:t>Program designed to meet U.S. Treasury Capital Projects Fund requirements and statutory requirements of KRS 224A.1121, including: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Priority for “no service” locations and higher grant percentage for more rural projects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Projects will meet or exceed 100/100 Mbps symmetrical speed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Preference for fiber and last-mile projects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Participation in the Affordable Connectivity Program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Competitive grant program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Projects operational by December 31, 2026</a:t>
            </a:r>
          </a:p>
          <a:p>
            <a:pPr lvl="1"/>
            <a:endParaRPr lang="en-US" dirty="0">
              <a:latin typeface="Avenir Next LT Pro" panose="020B0504020202020204" pitchFamily="34" charset="0"/>
            </a:endParaRPr>
          </a:p>
          <a:p>
            <a:pPr lvl="1"/>
            <a:endParaRPr lang="en-US" dirty="0">
              <a:latin typeface="Avenir Next LT Pro" panose="020B0504020202020204" pitchFamily="34" charset="0"/>
            </a:endParaRPr>
          </a:p>
          <a:p>
            <a:pPr lvl="1"/>
            <a:endParaRPr lang="en-US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864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8EA0-8786-4A8F-8913-AB547A5F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 LT Pro Demi" panose="020B0704020202020204" pitchFamily="34" charset="0"/>
              </a:rPr>
              <a:t>Better Internet Program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6933A-16C2-49C1-ACAF-7AE578792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venir Next LT Pro" panose="020B0504020202020204" pitchFamily="34" charset="0"/>
              </a:rPr>
              <a:t>Applications closed on February 6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Challenge process began February 13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Challenge determinations will be completed by April 21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Application Statistics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103 applications received from 19 providers in 77 counties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99 Fiber to the Home (FTTH) applications, 4 combined FTTH and cable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Total funds requested over $483M</a:t>
            </a:r>
            <a:endParaRPr lang="en-US" dirty="0">
              <a:latin typeface="Avenir Next LT Pro" panose="020B0504020202020204" pitchFamily="34" charset="0"/>
            </a:endParaRPr>
          </a:p>
          <a:p>
            <a:pPr lvl="1"/>
            <a:endParaRPr lang="en-US" dirty="0">
              <a:latin typeface="Avenir Next LT Pro" panose="020B0504020202020204" pitchFamily="34" charset="0"/>
            </a:endParaRPr>
          </a:p>
          <a:p>
            <a:pPr lvl="1"/>
            <a:endParaRPr lang="en-US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786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5A5EB-21C0-40EA-B73A-182C5C55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 LT Pro Demi" panose="020B0704020202020204" pitchFamily="34" charset="0"/>
              </a:rPr>
              <a:t>BEAD Program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FA27-AEA1-4D8D-A08C-C5B4B5069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38252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venir Next LT Pro" panose="020B0504020202020204" pitchFamily="34" charset="0"/>
              </a:rPr>
              <a:t>Broadband Equity, Access, and Deployment program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$42.45B allocated through IIJA for broadband deployment nationwide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Each state will receive $100M minimum, with remainder distributed based on a formula that considers the number of unserved and high costs locations in each state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Estimates for Kentucky’s allocation range between $700M and $1.3B</a:t>
            </a:r>
          </a:p>
          <a:p>
            <a:endParaRPr lang="en-US" dirty="0">
              <a:latin typeface="Avenir Next LT Pro" panose="020B0504020202020204" pitchFamily="34" charset="0"/>
            </a:endParaRPr>
          </a:p>
          <a:p>
            <a:endParaRPr lang="en-US" dirty="0">
              <a:latin typeface="Avenir Next LT Pro" panose="020B0504020202020204" pitchFamily="34" charset="0"/>
            </a:endParaRPr>
          </a:p>
          <a:p>
            <a:endParaRPr lang="en-US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320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5A5EB-21C0-40EA-B73A-182C5C55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 LT Pro Demi" panose="020B0704020202020204" pitchFamily="34" charset="0"/>
              </a:rPr>
              <a:t>BEAD Program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FA27-AEA1-4D8D-A08C-C5B4B5069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38252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venir Next LT Pro" panose="020B0504020202020204" pitchFamily="34" charset="0"/>
              </a:rPr>
              <a:t>Each state must develop a plan and proposal of how BEAD funds will be used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Plan must identify local and regional broadband service needs and gaps 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Must set an “extremely high cost per location threshold” where “best available technology” can be used as an alternative to fiber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Funds to be distributed to subrecipients through a competitive process</a:t>
            </a:r>
          </a:p>
          <a:p>
            <a:endParaRPr lang="en-US" dirty="0">
              <a:latin typeface="Avenir Next LT Pro" panose="020B0504020202020204" pitchFamily="34" charset="0"/>
            </a:endParaRPr>
          </a:p>
          <a:p>
            <a:endParaRPr lang="en-US" dirty="0">
              <a:latin typeface="Avenir Next LT Pro" panose="020B0504020202020204" pitchFamily="34" charset="0"/>
            </a:endParaRPr>
          </a:p>
          <a:p>
            <a:endParaRPr lang="en-US" dirty="0">
              <a:latin typeface="Avenir Next LT Pro" panose="020B0504020202020204" pitchFamily="34" charset="0"/>
            </a:endParaRPr>
          </a:p>
          <a:p>
            <a:endParaRPr lang="en-US" dirty="0">
              <a:latin typeface="Avenir Next LT Pro" panose="020B0504020202020204" pitchFamily="34" charset="0"/>
            </a:endParaRPr>
          </a:p>
          <a:p>
            <a:endParaRPr lang="en-US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05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5A5EB-21C0-40EA-B73A-182C5C55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 LT Pro Demi" panose="020B0704020202020204" pitchFamily="34" charset="0"/>
              </a:rPr>
              <a:t>BEAD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FA27-AEA1-4D8D-A08C-C5B4B5069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38252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venir Next LT Pro" panose="020B0504020202020204" pitchFamily="34" charset="0"/>
              </a:rPr>
              <a:t>Planning funds were awarded November 15, 2022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Allocation expected from NTIA June 30, 2023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5 Year Action Plan due August 12, 2023 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Initial Proposal due to NTIA in late 2023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venir Next LT Pro" panose="020B0504020202020204" pitchFamily="34" charset="0"/>
              </a:rPr>
              <a:t>20% of allocation will be released upon approval of initial proposal</a:t>
            </a:r>
          </a:p>
          <a:p>
            <a:r>
              <a:rPr lang="en-US" dirty="0">
                <a:latin typeface="Avenir Next LT Pro" panose="020B0504020202020204" pitchFamily="34" charset="0"/>
              </a:rPr>
              <a:t>Projects must be completed by the end of 2027 </a:t>
            </a:r>
          </a:p>
        </p:txBody>
      </p:sp>
    </p:spTree>
    <p:extLst>
      <p:ext uri="{BB962C8B-B14F-4D97-AF65-F5344CB8AC3E}">
        <p14:creationId xmlns:p14="http://schemas.microsoft.com/office/powerpoint/2010/main" val="2230747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666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Avenir Next LT Pro</vt:lpstr>
      <vt:lpstr>Avenir Next LT Pro Demi</vt:lpstr>
      <vt:lpstr>Calibri</vt:lpstr>
      <vt:lpstr>Calibri Light</vt:lpstr>
      <vt:lpstr>Garamond</vt:lpstr>
      <vt:lpstr>Office Theme</vt:lpstr>
      <vt:lpstr>Kentucky Office of Broadband Development</vt:lpstr>
      <vt:lpstr>Status of the Office of Broadband Development</vt:lpstr>
      <vt:lpstr>Office of Broadband Development Activities</vt:lpstr>
      <vt:lpstr>Status of Funding in the Commonwealth</vt:lpstr>
      <vt:lpstr>Better Internet Program Grants</vt:lpstr>
      <vt:lpstr>Better Internet Program Grants</vt:lpstr>
      <vt:lpstr>BEAD Program Overview</vt:lpstr>
      <vt:lpstr>BEAD Program Overview</vt:lpstr>
      <vt:lpstr>BEAD Timeline</vt:lpstr>
      <vt:lpstr>BEAD Action Plan</vt:lpstr>
      <vt:lpstr>BEAD Local Coordination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Fogle, Logan (DLG)</dc:creator>
  <cp:lastModifiedBy>Sandfoss, Meghan (OBD)</cp:lastModifiedBy>
  <cp:revision>13</cp:revision>
  <dcterms:created xsi:type="dcterms:W3CDTF">2022-08-11T14:53:52Z</dcterms:created>
  <dcterms:modified xsi:type="dcterms:W3CDTF">2023-03-06T20:12:01Z</dcterms:modified>
</cp:coreProperties>
</file>