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00" r:id="rId3"/>
    <p:sldMasterId id="2147483712" r:id="rId4"/>
    <p:sldMasterId id="2147483724" r:id="rId5"/>
    <p:sldMasterId id="2147483736" r:id="rId6"/>
  </p:sldMasterIdLst>
  <p:notesMasterIdLst>
    <p:notesMasterId r:id="rId20"/>
  </p:notesMasterIdLst>
  <p:sldIdLst>
    <p:sldId id="295" r:id="rId7"/>
    <p:sldId id="324" r:id="rId8"/>
    <p:sldId id="308" r:id="rId9"/>
    <p:sldId id="309" r:id="rId10"/>
    <p:sldId id="310" r:id="rId11"/>
    <p:sldId id="311" r:id="rId12"/>
    <p:sldId id="313" r:id="rId13"/>
    <p:sldId id="314" r:id="rId14"/>
    <p:sldId id="315" r:id="rId15"/>
    <p:sldId id="321" r:id="rId16"/>
    <p:sldId id="374" r:id="rId17"/>
    <p:sldId id="317" r:id="rId18"/>
    <p:sldId id="32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LAs" id="{731E2A0A-0DB9-4757-93E9-3935E380DD50}">
          <p14:sldIdLst>
            <p14:sldId id="295"/>
            <p14:sldId id="324"/>
            <p14:sldId id="308"/>
            <p14:sldId id="309"/>
            <p14:sldId id="310"/>
            <p14:sldId id="311"/>
            <p14:sldId id="313"/>
            <p14:sldId id="314"/>
            <p14:sldId id="315"/>
            <p14:sldId id="321"/>
            <p14:sldId id="374"/>
            <p14:sldId id="317"/>
            <p14:sldId id="32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73A"/>
    <a:srgbClr val="4878A6"/>
    <a:srgbClr val="EE293C"/>
    <a:srgbClr val="F04A5A"/>
    <a:srgbClr val="F4848F"/>
    <a:srgbClr val="F9B9BF"/>
    <a:srgbClr val="FCDCDF"/>
    <a:srgbClr val="F8A2AA"/>
    <a:srgbClr val="163A78"/>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819" autoAdjust="0"/>
  </p:normalViewPr>
  <p:slideViewPr>
    <p:cSldViewPr snapToGrid="0">
      <p:cViewPr varScale="1">
        <p:scale>
          <a:sx n="106" d="100"/>
          <a:sy n="106" d="100"/>
        </p:scale>
        <p:origin x="504" y="96"/>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778A-4F39-9D3B-241465B421FB}"/>
              </c:ext>
            </c:extLst>
          </c:dPt>
          <c:dPt>
            <c:idx val="1"/>
            <c:bubble3D val="0"/>
            <c:spPr>
              <a:solidFill>
                <a:srgbClr val="163A78"/>
              </a:solidFill>
              <a:ln w="19050">
                <a:solidFill>
                  <a:schemeClr val="lt1"/>
                </a:solidFill>
              </a:ln>
              <a:effectLst/>
            </c:spPr>
            <c:extLst xmlns:c16r2="http://schemas.microsoft.com/office/drawing/2015/06/chart">
              <c:ext xmlns:c16="http://schemas.microsoft.com/office/drawing/2014/chart" uri="{C3380CC4-5D6E-409C-BE32-E72D297353CC}">
                <c16:uniqueId val="{00000003-778A-4F39-9D3B-241465B421FB}"/>
              </c:ext>
            </c:extLst>
          </c:dPt>
          <c:dLbls>
            <c:dLbl>
              <c:idx val="0"/>
              <c:layout>
                <c:manualLayout>
                  <c:x val="0.11327433628318571"/>
                  <c:y val="-5.8407075576121834E-2"/>
                </c:manualLayout>
              </c:layout>
              <c:tx>
                <c:rich>
                  <a:bodyPr/>
                  <a:lstStyle/>
                  <a:p>
                    <a:r>
                      <a:rPr lang="en-US" b="1" dirty="0">
                        <a:solidFill>
                          <a:srgbClr val="FF0000"/>
                        </a:solidFill>
                      </a:rPr>
                      <a:t>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8A-4F39-9D3B-241465B421FB}"/>
                </c:ext>
                <c:ext xmlns:c15="http://schemas.microsoft.com/office/drawing/2012/chart" uri="{CE6537A1-D6FC-4f65-9D91-7224C49458BB}">
                  <c15:layout/>
                </c:ext>
              </c:extLst>
            </c:dLbl>
            <c:dLbl>
              <c:idx val="1"/>
              <c:layout>
                <c:manualLayout>
                  <c:x val="-8.6725663716814186E-2"/>
                  <c:y val="7.6991145077615147E-2"/>
                </c:manualLayout>
              </c:layout>
              <c:tx>
                <c:rich>
                  <a:bodyPr/>
                  <a:lstStyle/>
                  <a:p>
                    <a:r>
                      <a:rPr lang="en-US" dirty="0"/>
                      <a:t>86%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78A-4F39-9D3B-241465B421F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Union membership</c:v>
                </c:pt>
                <c:pt idx="1">
                  <c:v>Non-union membership</c:v>
                </c:pt>
              </c:strCache>
            </c:strRef>
          </c:cat>
          <c:val>
            <c:numRef>
              <c:f>Sheet1!$B$2:$B$3</c:f>
              <c:numCache>
                <c:formatCode>0.00%</c:formatCode>
                <c:ptCount val="2"/>
                <c:pt idx="0">
                  <c:v>0.14000000000000001</c:v>
                </c:pt>
                <c:pt idx="1">
                  <c:v>0.86</c:v>
                </c:pt>
              </c:numCache>
            </c:numRef>
          </c:val>
          <c:extLst xmlns:c16r2="http://schemas.microsoft.com/office/drawing/2015/06/chart">
            <c:ext xmlns:c16="http://schemas.microsoft.com/office/drawing/2014/chart" uri="{C3380CC4-5D6E-409C-BE32-E72D297353CC}">
              <c16:uniqueId val="{00000004-778A-4F39-9D3B-241465B421FB}"/>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2-62E1-4166-B11D-4ECE51679CF5}"/>
              </c:ext>
            </c:extLst>
          </c:dPt>
          <c:dPt>
            <c:idx val="1"/>
            <c:bubble3D val="0"/>
            <c:spPr>
              <a:solidFill>
                <a:srgbClr val="163A78"/>
              </a:solidFill>
              <a:ln w="19050">
                <a:solidFill>
                  <a:schemeClr val="lt1"/>
                </a:solidFill>
              </a:ln>
              <a:effectLst/>
            </c:spPr>
            <c:extLst xmlns:c16r2="http://schemas.microsoft.com/office/drawing/2015/06/chart">
              <c:ext xmlns:c16="http://schemas.microsoft.com/office/drawing/2014/chart" uri="{C3380CC4-5D6E-409C-BE32-E72D297353CC}">
                <c16:uniqueId val="{00000001-62E1-4166-B11D-4ECE51679CF5}"/>
              </c:ext>
            </c:extLst>
          </c:dPt>
          <c:dLbls>
            <c:dLbl>
              <c:idx val="0"/>
              <c:layout>
                <c:manualLayout>
                  <c:x val="6.5486725663716813E-2"/>
                  <c:y val="-7.4336278005973255E-2"/>
                </c:manualLayout>
              </c:layout>
              <c:tx>
                <c:rich>
                  <a:bodyPr/>
                  <a:lstStyle/>
                  <a:p>
                    <a:r>
                      <a:rPr lang="en-US" sz="2800" b="1" dirty="0">
                        <a:solidFill>
                          <a:srgbClr val="FF0000"/>
                        </a:solidFill>
                      </a:rPr>
                      <a:t>16.7%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2E1-4166-B11D-4ECE51679CF5}"/>
                </c:ext>
                <c:ext xmlns:c15="http://schemas.microsoft.com/office/drawing/2012/chart" uri="{CE6537A1-D6FC-4f65-9D91-7224C49458BB}">
                  <c15:layout/>
                </c:ext>
              </c:extLst>
            </c:dLbl>
            <c:dLbl>
              <c:idx val="1"/>
              <c:layout>
                <c:manualLayout>
                  <c:x val="-0.10619469026548675"/>
                  <c:y val="7.9646012149257039E-2"/>
                </c:manualLayout>
              </c:layout>
              <c:tx>
                <c:rich>
                  <a:bodyPr/>
                  <a:lstStyle/>
                  <a:p>
                    <a:r>
                      <a:rPr lang="en-US" dirty="0">
                        <a:solidFill>
                          <a:srgbClr val="FF0000"/>
                        </a:solidFill>
                      </a:rPr>
                      <a:t>83.3%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2E1-4166-B11D-4ECE51679C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Union membership</c:v>
                </c:pt>
                <c:pt idx="1">
                  <c:v>Non-union membership</c:v>
                </c:pt>
              </c:strCache>
            </c:strRef>
          </c:cat>
          <c:val>
            <c:numRef>
              <c:f>Sheet1!$B$2:$B$3</c:f>
              <c:numCache>
                <c:formatCode>0.00%</c:formatCode>
                <c:ptCount val="2"/>
                <c:pt idx="0">
                  <c:v>0.16700000000000001</c:v>
                </c:pt>
                <c:pt idx="1">
                  <c:v>0.83299999999999996</c:v>
                </c:pt>
              </c:numCache>
            </c:numRef>
          </c:val>
          <c:extLst xmlns:c16r2="http://schemas.microsoft.com/office/drawing/2015/06/chart">
            <c:ext xmlns:c16="http://schemas.microsoft.com/office/drawing/2014/chart" uri="{C3380CC4-5D6E-409C-BE32-E72D297353CC}">
              <c16:uniqueId val="{00000000-62E1-4166-B11D-4ECE51679CF5}"/>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6689515941168"/>
          <c:y val="0.10014843133929434"/>
          <c:w val="0.60733104840588326"/>
          <c:h val="0.87407032024665843"/>
        </c:manualLayout>
      </c:layout>
      <c:barChart>
        <c:barDir val="bar"/>
        <c:grouping val="clustered"/>
        <c:varyColors val="0"/>
        <c:ser>
          <c:idx val="0"/>
          <c:order val="0"/>
          <c:tx>
            <c:strRef>
              <c:f>Sheet1!$B$1</c:f>
              <c:strCache>
                <c:ptCount val="1"/>
                <c:pt idx="0">
                  <c:v>Percentage</c:v>
                </c:pt>
              </c:strCache>
            </c:strRef>
          </c:tx>
          <c:spPr>
            <a:solidFill>
              <a:srgbClr val="163A78"/>
            </a:solidFill>
            <a:ln>
              <a:noFill/>
            </a:ln>
            <a:effectLst/>
          </c:spPr>
          <c:invertIfNegative val="0"/>
          <c:dPt>
            <c:idx val="0"/>
            <c:invertIfNegative val="0"/>
            <c:bubble3D val="0"/>
            <c:spPr>
              <a:solidFill>
                <a:srgbClr val="B9CDE5"/>
              </a:solidFill>
              <a:ln>
                <a:noFill/>
              </a:ln>
              <a:effectLst/>
            </c:spPr>
            <c:extLst xmlns:c16r2="http://schemas.microsoft.com/office/drawing/2015/06/chart">
              <c:ext xmlns:c16="http://schemas.microsoft.com/office/drawing/2014/chart" uri="{C3380CC4-5D6E-409C-BE32-E72D297353CC}">
                <c16:uniqueId val="{00000003-DE4C-4BE1-9000-479ABE5485E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contractors to sign a union contract to work on a construction project</c:v>
                </c:pt>
                <c:pt idx="1">
                  <c:v>Require a fair and open competitive bidding process for all contractors, regardless of whether or not their workers are in a union</c:v>
                </c:pt>
              </c:strCache>
            </c:strRef>
          </c:cat>
          <c:val>
            <c:numRef>
              <c:f>Sheet1!$B$2:$B$3</c:f>
              <c:numCache>
                <c:formatCode>0%</c:formatCode>
                <c:ptCount val="2"/>
                <c:pt idx="0">
                  <c:v>0.11</c:v>
                </c:pt>
                <c:pt idx="1">
                  <c:v>0.89</c:v>
                </c:pt>
              </c:numCache>
            </c:numRef>
          </c:val>
          <c:extLst xmlns:c16r2="http://schemas.microsoft.com/office/drawing/2015/06/chart">
            <c:ext xmlns:c16="http://schemas.microsoft.com/office/drawing/2014/chart" uri="{C3380CC4-5D6E-409C-BE32-E72D297353CC}">
              <c16:uniqueId val="{00000000-DE4C-4BE1-9000-479ABE5485E4}"/>
            </c:ext>
          </c:extLst>
        </c:ser>
        <c:dLbls>
          <c:showLegendKey val="0"/>
          <c:showVal val="0"/>
          <c:showCatName val="0"/>
          <c:showSerName val="0"/>
          <c:showPercent val="0"/>
          <c:showBubbleSize val="0"/>
        </c:dLbls>
        <c:gapWidth val="182"/>
        <c:axId val="389673760"/>
        <c:axId val="389671408"/>
      </c:barChart>
      <c:catAx>
        <c:axId val="389673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9671408"/>
        <c:crosses val="autoZero"/>
        <c:auto val="1"/>
        <c:lblAlgn val="ctr"/>
        <c:lblOffset val="100"/>
        <c:noMultiLvlLbl val="0"/>
      </c:catAx>
      <c:valAx>
        <c:axId val="389671408"/>
        <c:scaling>
          <c:orientation val="minMax"/>
        </c:scaling>
        <c:delete val="1"/>
        <c:axPos val="b"/>
        <c:numFmt formatCode="0%" sourceLinked="1"/>
        <c:majorTickMark val="none"/>
        <c:minorTickMark val="none"/>
        <c:tickLblPos val="nextTo"/>
        <c:crossAx val="389673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328E4-9DDF-4400-A8BC-1432D4D5502A}" type="datetimeFigureOut">
              <a:rPr lang="en-US" smtClean="0"/>
              <a:t>11/13/2018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478CA4-1167-45B2-A78E-E262C899DDC0}" type="slidenum">
              <a:rPr lang="en-US" smtClean="0"/>
              <a:t>‹#›</a:t>
            </a:fld>
            <a:endParaRPr lang="en-US" dirty="0"/>
          </a:p>
        </p:txBody>
      </p:sp>
    </p:spTree>
    <p:extLst>
      <p:ext uri="{BB962C8B-B14F-4D97-AF65-F5344CB8AC3E}">
        <p14:creationId xmlns:p14="http://schemas.microsoft.com/office/powerpoint/2010/main" val="235082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ionstats.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costofplas.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478CA4-1167-45B2-A78E-E262C899DDC0}" type="slidenum">
              <a:rPr lang="en-US" smtClean="0"/>
              <a:t>1</a:t>
            </a:fld>
            <a:endParaRPr lang="en-US" dirty="0"/>
          </a:p>
        </p:txBody>
      </p:sp>
    </p:spTree>
    <p:extLst>
      <p:ext uri="{BB962C8B-B14F-4D97-AF65-F5344CB8AC3E}">
        <p14:creationId xmlns:p14="http://schemas.microsoft.com/office/powerpoint/2010/main" val="313005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10</a:t>
            </a:fld>
            <a:endParaRPr lang="en-US" dirty="0"/>
          </a:p>
        </p:txBody>
      </p:sp>
    </p:spTree>
    <p:extLst>
      <p:ext uri="{BB962C8B-B14F-4D97-AF65-F5344CB8AC3E}">
        <p14:creationId xmlns:p14="http://schemas.microsoft.com/office/powerpoint/2010/main" val="213380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states have passed legislation restricting government mandated project labor agreements.</a:t>
            </a:r>
          </a:p>
          <a:p>
            <a:endParaRPr lang="en-US" dirty="0"/>
          </a:p>
          <a:p>
            <a:r>
              <a:rPr lang="en-US" dirty="0"/>
              <a:t>There are a number of FOCA targets in 2019, depending on the 2018 midterm election outcomes. </a:t>
            </a:r>
          </a:p>
          <a:p>
            <a:endParaRPr lang="en-US" dirty="0"/>
          </a:p>
          <a:p>
            <a:r>
              <a:rPr lang="en-US" dirty="0"/>
              <a:t>There are a number of states that may promote pro-PLA measures following Dem Trifectas and/or larger Dem. Majorities in the House or Senate.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B24F8-5231-4A92-9C49-0DA22D010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99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percent think requiring a fair and open competitive bidding process for all contractors, regardless of whether or not their workers are in a union, can provide a better value for taxpayers. </a:t>
            </a:r>
          </a:p>
          <a:p>
            <a:endParaRPr lang="en-US" dirty="0"/>
          </a:p>
          <a:p>
            <a:r>
              <a:rPr lang="en-US" dirty="0"/>
              <a:t>11 percent think requiring contractors to sign a union contract to work on a construction project provides better value for taxpayers.</a:t>
            </a:r>
          </a:p>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12</a:t>
            </a:fld>
            <a:endParaRPr lang="en-US" dirty="0"/>
          </a:p>
        </p:txBody>
      </p:sp>
    </p:spTree>
    <p:extLst>
      <p:ext uri="{BB962C8B-B14F-4D97-AF65-F5344CB8AC3E}">
        <p14:creationId xmlns:p14="http://schemas.microsoft.com/office/powerpoint/2010/main" val="163611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13</a:t>
            </a:fld>
            <a:endParaRPr lang="en-US" dirty="0"/>
          </a:p>
        </p:txBody>
      </p:sp>
    </p:spTree>
    <p:extLst>
      <p:ext uri="{BB962C8B-B14F-4D97-AF65-F5344CB8AC3E}">
        <p14:creationId xmlns:p14="http://schemas.microsoft.com/office/powerpoint/2010/main" val="68207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a:t>
            </a:fld>
            <a:endParaRPr lang="en-US" dirty="0"/>
          </a:p>
        </p:txBody>
      </p:sp>
    </p:spTree>
    <p:extLst>
      <p:ext uri="{BB962C8B-B14F-4D97-AF65-F5344CB8AC3E}">
        <p14:creationId xmlns:p14="http://schemas.microsoft.com/office/powerpoint/2010/main" val="43352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7369" indent="-237369"/>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3</a:t>
            </a:fld>
            <a:endParaRPr lang="en-US" dirty="0"/>
          </a:p>
        </p:txBody>
      </p:sp>
    </p:spTree>
    <p:extLst>
      <p:ext uri="{BB962C8B-B14F-4D97-AF65-F5344CB8AC3E}">
        <p14:creationId xmlns:p14="http://schemas.microsoft.com/office/powerpoint/2010/main" val="350427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4</a:t>
            </a:fld>
            <a:endParaRPr lang="en-US" dirty="0"/>
          </a:p>
        </p:txBody>
      </p:sp>
    </p:spTree>
    <p:extLst>
      <p:ext uri="{BB962C8B-B14F-4D97-AF65-F5344CB8AC3E}">
        <p14:creationId xmlns:p14="http://schemas.microsoft.com/office/powerpoint/2010/main" val="22856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5</a:t>
            </a:fld>
            <a:endParaRPr lang="en-US" dirty="0"/>
          </a:p>
        </p:txBody>
      </p:sp>
    </p:spTree>
    <p:extLst>
      <p:ext uri="{BB962C8B-B14F-4D97-AF65-F5344CB8AC3E}">
        <p14:creationId xmlns:p14="http://schemas.microsoft.com/office/powerpoint/2010/main" val="202013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6</a:t>
            </a:fld>
            <a:endParaRPr lang="en-US" dirty="0"/>
          </a:p>
        </p:txBody>
      </p:sp>
    </p:spTree>
    <p:extLst>
      <p:ext uri="{BB962C8B-B14F-4D97-AF65-F5344CB8AC3E}">
        <p14:creationId xmlns:p14="http://schemas.microsoft.com/office/powerpoint/2010/main" val="48222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Updated state-specific union membership information for various industries, including the construction industry, is available at </a:t>
            </a:r>
            <a:r>
              <a:rPr lang="en-US" dirty="0">
                <a:hlinkClick r:id="rId3"/>
              </a:rPr>
              <a:t>www.unionstats.com</a:t>
            </a:r>
            <a:r>
              <a:rPr lang="en-US" dirty="0"/>
              <a:t> (see table II</a:t>
            </a:r>
          </a:p>
          <a:p>
            <a:endParaRPr lang="en-US" dirty="0"/>
          </a:p>
          <a:p>
            <a:r>
              <a:rPr lang="en-US" dirty="0"/>
              <a:t>See: https://thetruthaboutplas.com/2018/01/19/bls-just-14-percent-of-u-s-construction-industry-is-unionized/</a:t>
            </a:r>
          </a:p>
          <a:p>
            <a:endParaRPr lang="en-US" dirty="0"/>
          </a:p>
          <a:p>
            <a:pPr defTabSz="949478">
              <a:defRPr/>
            </a:pPr>
            <a:r>
              <a:rPr lang="en-US" dirty="0"/>
              <a:t>Almost nine out of ten construction workers in</a:t>
            </a:r>
            <a:r>
              <a:rPr lang="en-US" baseline="0" dirty="0"/>
              <a:t> KY </a:t>
            </a:r>
            <a:r>
              <a:rPr lang="en-US" dirty="0"/>
              <a:t>will be harmed by a PLA</a:t>
            </a:r>
            <a:r>
              <a:rPr lang="en-US" baseline="0" dirty="0"/>
              <a:t> mandate</a:t>
            </a:r>
            <a:endParaRPr lang="en-US" dirty="0"/>
          </a:p>
          <a:p>
            <a:endParaRPr lang="en-US" dirty="0"/>
          </a:p>
          <a:p>
            <a:r>
              <a:rPr lang="en-US" dirty="0"/>
              <a:t>KY’s construction union density information from www.unionstats.com was updated at the end of January 2018</a:t>
            </a:r>
            <a:r>
              <a:rPr lang="en-US" baseline="0" dirty="0"/>
              <a:t> to reflect 2017 raw data published by U.S. DOL’s Bureau of Labor Statistics.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7</a:t>
            </a:fld>
            <a:endParaRPr lang="en-US" dirty="0"/>
          </a:p>
        </p:txBody>
      </p:sp>
    </p:spTree>
    <p:extLst>
      <p:ext uri="{BB962C8B-B14F-4D97-AF65-F5344CB8AC3E}">
        <p14:creationId xmlns:p14="http://schemas.microsoft.com/office/powerpoint/2010/main" val="145689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https://thetruthaboutplas.com/2012/12/28/plastudies/</a:t>
            </a:r>
          </a:p>
          <a:p>
            <a:endParaRPr lang="en-US" dirty="0"/>
          </a:p>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8</a:t>
            </a:fld>
            <a:endParaRPr lang="en-US" dirty="0"/>
          </a:p>
        </p:txBody>
      </p:sp>
    </p:spTree>
    <p:extLst>
      <p:ext uri="{BB962C8B-B14F-4D97-AF65-F5344CB8AC3E}">
        <p14:creationId xmlns:p14="http://schemas.microsoft.com/office/powerpoint/2010/main" val="296494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studies on the cost of PLAs can be found at http://thetruthaboutplas.com/tag/anti-pla-mandate-study/</a:t>
            </a:r>
          </a:p>
          <a:p>
            <a:endParaRPr lang="en-US" dirty="0"/>
          </a:p>
          <a:p>
            <a:r>
              <a:rPr lang="en-US" dirty="0"/>
              <a:t>Beacon Hill Institute (BHI) at Suffolk University in Boston, Mass., conducted  four studies analyzing the effect PLAs have on school construction projects in Massachusetts, Connecticut, New York and Ohio. The studies determined PLAs add 12 percent to 18 percent to construction costs and also inflated construction bid costs. A similar July 2011, </a:t>
            </a:r>
            <a:r>
              <a:rPr lang="en-US" dirty="0">
                <a:hlinkClick r:id="rId3"/>
              </a:rPr>
              <a:t>study</a:t>
            </a:r>
            <a:r>
              <a:rPr lang="en-US" dirty="0"/>
              <a:t> released by the National University System Institute for Policy Research (NUSIPR), found California school construction projects built using government-mandated PLAs experienced increased costs of 13 percent to 15 percent, or $28.90 to $32.49 per square foot, compared to projects that did not use a PLA.</a:t>
            </a:r>
            <a:br>
              <a:rPr lang="en-US" dirty="0"/>
            </a:br>
            <a:endParaRPr lang="en-US" dirty="0"/>
          </a:p>
          <a:p>
            <a:r>
              <a:rPr lang="en-US" b="1" dirty="0"/>
              <a:t>Employees who don’t belong to a union don’t benefit from PLAs.</a:t>
            </a:r>
            <a:r>
              <a:rPr lang="en-US" dirty="0"/>
              <a:t> An October 2009 report by Dr. John R. McGowan, "The Discriminatory Impact of Union Fringe Benefit Requirements on Nonunion Workers Under Government-Mandated Project Labor Agreements," finds that employees of nonunion contractors that are forced to perform under government-mandated PLAs suffer a reduction in their take-home pay that is conservatively estimated at 20 percent. PLAs force employers to pay employee benefits into union-managed funds, but employees will never see the benefits of the employer contributions unless they join a union and become vested in these plans. Employers that offer their own benefits, including health and pension plans, often continue to pay for existing programs as well as into union programs under a PLA. The McGowan report found that nonunion contractors are forced to pay in excess of 25 percent in benefit costs above and beyond existing prevailing wage laws as a result of “double payment” of benefit costs as a result of a PLA.</a:t>
            </a:r>
          </a:p>
          <a:p>
            <a:r>
              <a:rPr lang="en-US" dirty="0"/>
              <a:t/>
            </a:r>
            <a:br>
              <a:rPr lang="en-US" dirty="0"/>
            </a:br>
            <a:r>
              <a:rPr lang="en-US" dirty="0"/>
              <a:t>Recent example of federal U.S. DOL project in Manchester, N.H., that had increased competition, reduced costs and a local workforce after PLA was removed following a round of bidding with a PLA: </a:t>
            </a:r>
          </a:p>
          <a:p>
            <a:r>
              <a:rPr lang="en-US" dirty="0"/>
              <a:t>https://thetruthaboutplas.com/2015/10/26/u-s-department-of-labor-job-corps-center-opening-demonstrates-value-of-open-competition/</a:t>
            </a:r>
          </a:p>
          <a:p>
            <a:endParaRPr lang="en-US" dirty="0"/>
          </a:p>
          <a:p>
            <a:r>
              <a:rPr lang="en-US" dirty="0"/>
              <a:t>More projects bid with and without PLA mandates:</a:t>
            </a:r>
          </a:p>
          <a:p>
            <a:r>
              <a:rPr lang="en-US" dirty="0"/>
              <a:t>http://thetruthaboutplas.com/2013/04/18/great-scott-projects-bid-with-and-without-pla-mandates-show-plas-increase-costs-and-reduce-competition/</a:t>
            </a:r>
          </a:p>
          <a:p>
            <a:endParaRPr lang="en-US" dirty="0"/>
          </a:p>
          <a:p>
            <a:r>
              <a:rPr lang="en-US" dirty="0"/>
              <a:t>Responses to critiques of research showing added costs of PLA mandates:</a:t>
            </a:r>
          </a:p>
          <a:p>
            <a:r>
              <a:rPr lang="en-US" dirty="0"/>
              <a:t>http://thetruthaboutplas.com/2014/05/01/the-truth-about-project-labor-agreement-research/</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9</a:t>
            </a:fld>
            <a:endParaRPr lang="en-US" dirty="0"/>
          </a:p>
        </p:txBody>
      </p:sp>
    </p:spTree>
    <p:extLst>
      <p:ext uri="{BB962C8B-B14F-4D97-AF65-F5344CB8AC3E}">
        <p14:creationId xmlns:p14="http://schemas.microsoft.com/office/powerpoint/2010/main" val="3260204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1D104-594C-46CE-8957-C4F9FE3BF6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5864B53-874C-4423-86B9-AB9204F0DB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0B309F-F169-4C87-8F48-874FACC07D18}"/>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E5EF3E33-B339-4001-BDE1-4589F2F719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90E092A3-0A87-4278-A71F-E28BE5CFF29E}"/>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408850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4CF3C-F09C-4587-B6A3-CBE65E5FEB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EB7277-A1C0-4C4A-9B65-8A6DB4451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A9FB9C-4CF6-4F68-9855-3DFB83D6CF8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B37B05B-A91B-45D9-A1B8-307690AD43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A53567F-DDCB-4247-BEBB-B3DC05333D5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27835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6C9389-3FA6-4B2D-8F17-13A7C1BAB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8EBB16-C437-492D-A870-DCE3954DF8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6C880-6AF2-4035-8FAD-56C19957ABC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7D9F9154-EDC6-40EA-9694-FF27B2F441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9070A3A9-2C94-48F8-9EFE-A769C2EC989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25180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11322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43053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830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79176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8" name="Footer Placeholder 7">
            <a:extLst>
              <a:ext uri="{FF2B5EF4-FFF2-40B4-BE49-F238E27FC236}">
                <a16:creationId xmlns:a16="http://schemas.microsoft.com/office/drawing/2014/main" xmlns=""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27431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4" name="Footer Placeholder 3">
            <a:extLst>
              <a:ext uri="{FF2B5EF4-FFF2-40B4-BE49-F238E27FC236}">
                <a16:creationId xmlns:a16="http://schemas.microsoft.com/office/drawing/2014/main" xmlns=""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109978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39368E3-2E64-4395-9475-540F4E6014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81" b="10622"/>
          <a:stretch/>
        </p:blipFill>
        <p:spPr>
          <a:xfrm>
            <a:off x="8139625" y="2445926"/>
            <a:ext cx="2687062" cy="1753309"/>
          </a:xfrm>
          <a:prstGeom prst="rect">
            <a:avLst/>
          </a:prstGeom>
          <a:effectLst/>
        </p:spPr>
      </p:pic>
    </p:spTree>
    <p:extLst>
      <p:ext uri="{BB962C8B-B14F-4D97-AF65-F5344CB8AC3E}">
        <p14:creationId xmlns:p14="http://schemas.microsoft.com/office/powerpoint/2010/main" val="279293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56852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A6B20-4B36-4C02-81EB-3C7E138A8F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BF5D32A-4EFD-417E-9146-1DC04302B17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031F6F-FDD6-4DFD-A273-EDF9546B4A69}"/>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58ECE496-1BF3-4C53-B668-B92C77EA31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607FC892-3348-4A9E-AFFC-E7BE547D62E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55911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0672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792583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19521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pic>
        <p:nvPicPr>
          <p:cNvPr id="7" name="Picture 6">
            <a:extLst>
              <a:ext uri="{FF2B5EF4-FFF2-40B4-BE49-F238E27FC236}">
                <a16:creationId xmlns:a16="http://schemas.microsoft.com/office/drawing/2014/main" xmlns="" id="{1018298A-CF16-4A9F-B4B6-09F7F61B3E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681" b="10622"/>
          <a:stretch/>
        </p:blipFill>
        <p:spPr>
          <a:xfrm>
            <a:off x="3553044" y="626593"/>
            <a:ext cx="5084324" cy="3317521"/>
          </a:xfrm>
          <a:prstGeom prst="rect">
            <a:avLst/>
          </a:prstGeom>
          <a:effectLst/>
        </p:spPr>
      </p:pic>
    </p:spTree>
    <p:extLst>
      <p:ext uri="{BB962C8B-B14F-4D97-AF65-F5344CB8AC3E}">
        <p14:creationId xmlns:p14="http://schemas.microsoft.com/office/powerpoint/2010/main" val="92933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951924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399039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530997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8" name="Footer Placeholder 7">
            <a:extLst>
              <a:ext uri="{FF2B5EF4-FFF2-40B4-BE49-F238E27FC236}">
                <a16:creationId xmlns:a16="http://schemas.microsoft.com/office/drawing/2014/main" xmlns=""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27147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4" name="Footer Placeholder 3">
            <a:extLst>
              <a:ext uri="{FF2B5EF4-FFF2-40B4-BE49-F238E27FC236}">
                <a16:creationId xmlns:a16="http://schemas.microsoft.com/office/drawing/2014/main" xmlns=""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873216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13B96F-4311-4C6A-9365-1BF1EECF05B8}"/>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3" name="Footer Placeholder 2">
            <a:extLst>
              <a:ext uri="{FF2B5EF4-FFF2-40B4-BE49-F238E27FC236}">
                <a16:creationId xmlns:a16="http://schemas.microsoft.com/office/drawing/2014/main" xmlns="" id="{438E311E-F11A-41F2-ACE7-4604B0B764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05279847-1EEB-4FCC-97BA-464EFE0B8DDD}"/>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81476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13684-1218-4C94-A90B-057C01157E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3D31D5-5F7D-4032-89B9-C2327B1E2B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6E6FF1-4C1C-4118-9C2F-3ACF82227F5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ABBE4F9-97AD-460E-A033-F42498E9BB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AD80B953-EEE9-4551-BA3F-C7F72A9F152F}"/>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4071541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399917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90784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812369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645715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AD3E8-B7F1-43E2-8816-AFD449534B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497ED9F-4A93-48AD-94AC-E707ECBC1BE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B6299F8-1E43-42C1-A191-1C24D30085F3}"/>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0C4A871-DD6F-490E-BFC0-0BCF1262624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F5AF2B75-E74F-4252-B1FC-871638915ED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2112151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DD7D-634B-4DAC-9F11-AD3EC95A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FF010E-9C09-47EA-BD20-01FCE171168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A57CDD-867B-4DE1-9DB8-95CD2B7F353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25EB8DD7-310A-41D1-AE79-E78DD830B2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00A104FB-E642-45DE-9962-7BDE0BD88733}"/>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201249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F5075-7913-42C3-BE0A-BADA3506CA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E826EBB-AD3A-4577-88AC-AADBCE2AE9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E1E1645-9238-40BC-8AE6-DD50E0FE3CB4}"/>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A05773F5-4D95-4FEA-BA0C-E0E4CC149E9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4C4E089-F0B1-498E-AAF7-AF4634863DCA}"/>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053580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51C75B-C8F5-4724-A474-369120C3DC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8D5D38-7898-4336-9627-84B19CC56C09}"/>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E6C837-3F71-44ED-8EBA-FBB360025EF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76C087A-6A70-40F9-86E0-95A58784454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11ED3206-3029-4FEF-9C8C-9F3F752D658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42B3A80D-1005-490E-8042-64B048B8F985}"/>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089207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DFC2A4-90C4-425B-A038-840E204066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3A24254-7273-4835-A7E2-101A352360E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667F996-29ED-4A25-91DB-0D6BD0059A5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006C96-068C-48F4-91CA-A6D8BF7C9C4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6714C73-DDF0-4EBD-BA18-6B8AFD8CEC8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AD5CC9-CAEE-44DE-AA13-4D19C0133517}"/>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8" name="Footer Placeholder 7">
            <a:extLst>
              <a:ext uri="{FF2B5EF4-FFF2-40B4-BE49-F238E27FC236}">
                <a16:creationId xmlns:a16="http://schemas.microsoft.com/office/drawing/2014/main" xmlns="" id="{3CC7C05D-9B16-454A-9B37-741C2A9512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FDC0640D-3FA0-475A-9FE7-B2598F5DBFEB}"/>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927162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51B40-5202-4C27-9282-186724F895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BE66DB-41A5-470F-9C20-B030A59E67BF}"/>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4" name="Footer Placeholder 3">
            <a:extLst>
              <a:ext uri="{FF2B5EF4-FFF2-40B4-BE49-F238E27FC236}">
                <a16:creationId xmlns:a16="http://schemas.microsoft.com/office/drawing/2014/main" xmlns="" id="{35E767B4-7CB9-43B0-9C7C-11AD9B18C3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7B2750B8-FA7C-4201-826F-181097803897}"/>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30215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52314-77E7-46C5-B04C-619F149890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703F32-198C-4020-BE78-EB5CCB7B7D3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0BF026-AFDB-4806-82FE-7469CC58102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2825F1-39E5-4CAF-B325-D463F29C387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C88F33E0-BD28-423B-9299-625FE385F2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DDD9860-B40D-45F3-ACD5-ACC76739009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2651641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13B96F-4311-4C6A-9365-1BF1EECF05B8}"/>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3" name="Footer Placeholder 2">
            <a:extLst>
              <a:ext uri="{FF2B5EF4-FFF2-40B4-BE49-F238E27FC236}">
                <a16:creationId xmlns:a16="http://schemas.microsoft.com/office/drawing/2014/main" xmlns="" id="{438E311E-F11A-41F2-ACE7-4604B0B764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05279847-1EEB-4FCC-97BA-464EFE0B8DDD}"/>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4291366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85DE6-8C93-4129-A6C6-DC6E3DC327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F26C2D-1D27-4943-9D1E-7E9BA03BE26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A239D-247A-40AB-91E1-18A0398240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E9E6BC-3FDB-4CCE-BC09-742E44326602}"/>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4CCE38F5-F56B-4787-9D3D-7A9FEF5393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A79E1327-1B19-4394-88AA-29FA890D3B02}"/>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978142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25C8C-9C05-42BE-925E-B4DF46A15F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F56BCD5-C5AE-48D0-A7E3-00569C782A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1BC8EE87-F88F-4FEA-8213-3D34E48ACC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4E3061-3B3B-438A-ADAA-354300963250}"/>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D52B03D6-35F3-47B2-B2A2-5D2AF152615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8818ABC6-4D17-4649-9D22-A011BE5E9054}"/>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1907093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E0A1E-EA7D-4D42-85CF-40D432B808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F9F705-6D30-4AFC-BC12-EB1FAB11B72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236CBD-5701-468F-A9CF-1EB5A1994481}"/>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7A614068-A5A3-40D4-8AD0-CA7EBEBB7D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363329D-C348-4C1D-AD17-589DE70A4F90}"/>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66931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61427C-997E-40E8-BDDB-5BC577F7BF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BF62D4-5A8D-4BA8-8BD6-DD93BA3799F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3FEBBC-3E29-46AD-A28C-EEF1A72506CC}"/>
              </a:ext>
            </a:extLst>
          </p:cNvPr>
          <p:cNvSpPr>
            <a:spLocks noGrp="1"/>
          </p:cNvSpPr>
          <p:nvPr>
            <p:ph type="dt" sz="half" idx="10"/>
          </p:nvPr>
        </p:nvSpPr>
        <p:spPr>
          <a:xfrm>
            <a:off x="838200" y="6356350"/>
            <a:ext cx="2743200" cy="365125"/>
          </a:xfrm>
          <a:prstGeom prst="rect">
            <a:avLst/>
          </a:prstGeom>
        </p:spPr>
        <p:txBody>
          <a:bodyPr/>
          <a:lstStyle/>
          <a:p>
            <a:fld id="{48E633F2-73C6-4F8B-B0F2-251836B7B911}"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D81E08A9-93D6-4FA1-932B-C8434854EC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550E83C7-FC7A-4838-AB8C-626A561A02C6}"/>
              </a:ext>
            </a:extLst>
          </p:cNvPr>
          <p:cNvSpPr>
            <a:spLocks noGrp="1"/>
          </p:cNvSpPr>
          <p:nvPr>
            <p:ph type="sldNum" sz="quarter" idx="12"/>
          </p:nvPr>
        </p:nvSpPr>
        <p:spPr>
          <a:xfrm>
            <a:off x="8610600" y="6356350"/>
            <a:ext cx="2743200" cy="365125"/>
          </a:xfrm>
          <a:prstGeom prst="rect">
            <a:avLst/>
          </a:prstGeom>
        </p:spPr>
        <p:txBody>
          <a:bodyPr/>
          <a:lstStyle/>
          <a:p>
            <a:fld id="{F5E90716-F874-4EAB-9933-6F53C6AACC4F}" type="slidenum">
              <a:rPr lang="en-US" smtClean="0"/>
              <a:t>‹#›</a:t>
            </a:fld>
            <a:endParaRPr lang="en-US" dirty="0"/>
          </a:p>
        </p:txBody>
      </p:sp>
    </p:spTree>
    <p:extLst>
      <p:ext uri="{BB962C8B-B14F-4D97-AF65-F5344CB8AC3E}">
        <p14:creationId xmlns:p14="http://schemas.microsoft.com/office/powerpoint/2010/main" val="325102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1D104-594C-46CE-8957-C4F9FE3BF6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5864B53-874C-4423-86B9-AB9204F0DB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0B309F-F169-4C87-8F48-874FACC07D18}"/>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E5EF3E33-B339-4001-BDE1-4589F2F719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90E092A3-0A87-4278-A71F-E28BE5CFF29E}"/>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4164509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A6B20-4B36-4C02-81EB-3C7E138A8F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BF5D32A-4EFD-417E-9146-1DC04302B17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031F6F-FDD6-4DFD-A273-EDF9546B4A69}"/>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58ECE496-1BF3-4C53-B668-B92C77EA31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607FC892-3348-4A9E-AFFC-E7BE547D62E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577731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13684-1218-4C94-A90B-057C01157E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03D31D5-5F7D-4032-89B9-C2327B1E2B2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36E6FF1-4C1C-4118-9C2F-3ACF82227F5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ABBE4F9-97AD-460E-A033-F42498E9BB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AD80B953-EEE9-4551-BA3F-C7F72A9F152F}"/>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380204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52314-77E7-46C5-B04C-619F149890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703F32-198C-4020-BE78-EB5CCB7B7D3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B0BF026-AFDB-4806-82FE-7469CC58102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2825F1-39E5-4CAF-B325-D463F29C387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C88F33E0-BD28-423B-9299-625FE385F2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DDD9860-B40D-45F3-ACD5-ACC76739009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660374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84FA7-8D12-4B9B-90EC-ADCE622E57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0293863-465C-40E0-B882-899E276106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0BAF282-B944-40E9-A33E-70C10CE3971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B0E85F-9B79-441D-AB13-3BC71A5369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5F4ED86-2A91-489F-9C7E-427ADBEA817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69F553-9B1C-4F0D-9BD0-1691F33857D5}"/>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8" name="Footer Placeholder 7">
            <a:extLst>
              <a:ext uri="{FF2B5EF4-FFF2-40B4-BE49-F238E27FC236}">
                <a16:creationId xmlns:a16="http://schemas.microsoft.com/office/drawing/2014/main" xmlns="" id="{8AFBD201-7B71-4F03-9F68-A826C8C9ED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FD53B02C-0B79-472F-AE6A-26E70240456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72460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84FA7-8D12-4B9B-90EC-ADCE622E57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0293863-465C-40E0-B882-899E2761063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0BAF282-B944-40E9-A33E-70C10CE3971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DB0E85F-9B79-441D-AB13-3BC71A5369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5F4ED86-2A91-489F-9C7E-427ADBEA817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69F553-9B1C-4F0D-9BD0-1691F33857D5}"/>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8" name="Footer Placeholder 7">
            <a:extLst>
              <a:ext uri="{FF2B5EF4-FFF2-40B4-BE49-F238E27FC236}">
                <a16:creationId xmlns:a16="http://schemas.microsoft.com/office/drawing/2014/main" xmlns="" id="{8AFBD201-7B71-4F03-9F68-A826C8C9EDD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FD53B02C-0B79-472F-AE6A-26E70240456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3983601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39AEB-8518-497F-887A-2033BF71A7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3BFEC48-89F1-485C-9D41-AC012E9954D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4" name="Footer Placeholder 3">
            <a:extLst>
              <a:ext uri="{FF2B5EF4-FFF2-40B4-BE49-F238E27FC236}">
                <a16:creationId xmlns:a16="http://schemas.microsoft.com/office/drawing/2014/main" xmlns="" id="{A8DA73DB-0521-46D7-B4A8-93DEC81ABC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389D3C57-2736-4414-B7DE-A60C165534B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2975543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9318E-0D03-474B-8C4B-D2611D07EC1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3" name="Footer Placeholder 2">
            <a:extLst>
              <a:ext uri="{FF2B5EF4-FFF2-40B4-BE49-F238E27FC236}">
                <a16:creationId xmlns:a16="http://schemas.microsoft.com/office/drawing/2014/main" xmlns="" id="{2308D857-00C4-4D6B-87A6-575F8BD2B0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6CF431C5-90D2-4677-B374-F9C25FF1027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2181217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02B63-8DC8-4685-80E7-4D4F44767E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A3190C7-9444-4D2E-A00C-237A00F69F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6157D21-99B7-47B1-B839-3145706EF7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BF0C5F5-8737-4A46-82C9-691AFC43A71C}"/>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DFAB9F4B-38E4-4D30-8E09-685E34AAD29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4B9A99A-CB63-4196-8D52-2DB567E181DA}"/>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4221593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68772-D30D-4195-8B64-23C057ACD7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2608C3E-2318-493B-BCD7-FAD9D64C99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89269C5-10C3-489E-85D8-A62759889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06FD23A-5489-4114-BF3D-4E30D3C5F0C4}"/>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89BA3563-FD92-48E0-9F18-FD94E32E97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070CB025-43E4-47CC-A96C-9D7909BC264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2810801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4CF3C-F09C-4587-B6A3-CBE65E5FEB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EB7277-A1C0-4C4A-9B65-8A6DB4451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A9FB9C-4CF6-4F68-9855-3DFB83D6CF8D}"/>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FB37B05B-A91B-45D9-A1B8-307690AD43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CA53567F-DDCB-4247-BEBB-B3DC05333D5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41894121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6C9389-3FA6-4B2D-8F17-13A7C1BAB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D8EBB16-C437-492D-A870-DCE3954DF8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6C880-6AF2-4035-8FAD-56C19957ABC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5" name="Footer Placeholder 4">
            <a:extLst>
              <a:ext uri="{FF2B5EF4-FFF2-40B4-BE49-F238E27FC236}">
                <a16:creationId xmlns:a16="http://schemas.microsoft.com/office/drawing/2014/main" xmlns="" id="{7D9F9154-EDC6-40EA-9694-FF27B2F441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9070A3A9-2C94-48F8-9EFE-A769C2EC9898}"/>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64500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11" indent="0" algn="ctr">
              <a:buNone/>
              <a:defRPr>
                <a:solidFill>
                  <a:schemeClr val="tx1">
                    <a:tint val="75000"/>
                  </a:schemeClr>
                </a:solidFill>
              </a:defRPr>
            </a:lvl2pPr>
            <a:lvl3pPr marL="1097224" indent="0" algn="ctr">
              <a:buNone/>
              <a:defRPr>
                <a:solidFill>
                  <a:schemeClr val="tx1">
                    <a:tint val="75000"/>
                  </a:schemeClr>
                </a:solidFill>
              </a:defRPr>
            </a:lvl3pPr>
            <a:lvl4pPr marL="1645835" indent="0" algn="ctr">
              <a:buNone/>
              <a:defRPr>
                <a:solidFill>
                  <a:schemeClr val="tx1">
                    <a:tint val="75000"/>
                  </a:schemeClr>
                </a:solidFill>
              </a:defRPr>
            </a:lvl4pPr>
            <a:lvl5pPr marL="2194448" indent="0" algn="ctr">
              <a:buNone/>
              <a:defRPr>
                <a:solidFill>
                  <a:schemeClr val="tx1">
                    <a:tint val="75000"/>
                  </a:schemeClr>
                </a:solidFill>
              </a:defRPr>
            </a:lvl5pPr>
            <a:lvl6pPr marL="2743060" indent="0" algn="ctr">
              <a:buNone/>
              <a:defRPr>
                <a:solidFill>
                  <a:schemeClr val="tx1">
                    <a:tint val="75000"/>
                  </a:schemeClr>
                </a:solidFill>
              </a:defRPr>
            </a:lvl6pPr>
            <a:lvl7pPr marL="3291672" indent="0" algn="ctr">
              <a:buNone/>
              <a:defRPr>
                <a:solidFill>
                  <a:schemeClr val="tx1">
                    <a:tint val="75000"/>
                  </a:schemeClr>
                </a:solidFill>
              </a:defRPr>
            </a:lvl7pPr>
            <a:lvl8pPr marL="3840283" indent="0" algn="ctr">
              <a:buNone/>
              <a:defRPr>
                <a:solidFill>
                  <a:schemeClr val="tx1">
                    <a:tint val="75000"/>
                  </a:schemeClr>
                </a:solidFill>
              </a:defRPr>
            </a:lvl8pPr>
            <a:lvl9pPr marL="43888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2607876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1915570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280">
                <a:solidFill>
                  <a:schemeClr val="tx1">
                    <a:tint val="75000"/>
                  </a:schemeClr>
                </a:solidFill>
              </a:defRPr>
            </a:lvl1pPr>
            <a:lvl2pPr marL="548611" indent="0">
              <a:buNone/>
              <a:defRPr sz="2160">
                <a:solidFill>
                  <a:schemeClr val="tx1">
                    <a:tint val="75000"/>
                  </a:schemeClr>
                </a:solidFill>
              </a:defRPr>
            </a:lvl2pPr>
            <a:lvl3pPr marL="1097224" indent="0">
              <a:buNone/>
              <a:defRPr sz="1920">
                <a:solidFill>
                  <a:schemeClr val="tx1">
                    <a:tint val="75000"/>
                  </a:schemeClr>
                </a:solidFill>
              </a:defRPr>
            </a:lvl3pPr>
            <a:lvl4pPr marL="1645835" indent="0">
              <a:buNone/>
              <a:defRPr sz="1800">
                <a:solidFill>
                  <a:schemeClr val="tx1">
                    <a:tint val="75000"/>
                  </a:schemeClr>
                </a:solidFill>
              </a:defRPr>
            </a:lvl4pPr>
            <a:lvl5pPr marL="2194448" indent="0">
              <a:buNone/>
              <a:defRPr sz="1800">
                <a:solidFill>
                  <a:schemeClr val="tx1">
                    <a:tint val="75000"/>
                  </a:schemeClr>
                </a:solidFill>
              </a:defRPr>
            </a:lvl5pPr>
            <a:lvl6pPr marL="2743060" indent="0">
              <a:buNone/>
              <a:defRPr sz="1800">
                <a:solidFill>
                  <a:schemeClr val="tx1">
                    <a:tint val="75000"/>
                  </a:schemeClr>
                </a:solidFill>
              </a:defRPr>
            </a:lvl6pPr>
            <a:lvl7pPr marL="3291672" indent="0">
              <a:buNone/>
              <a:defRPr sz="1800">
                <a:solidFill>
                  <a:schemeClr val="tx1">
                    <a:tint val="75000"/>
                  </a:schemeClr>
                </a:solidFill>
              </a:defRPr>
            </a:lvl7pPr>
            <a:lvl8pPr marL="3840283" indent="0">
              <a:buNone/>
              <a:defRPr sz="1800">
                <a:solidFill>
                  <a:schemeClr val="tx1">
                    <a:tint val="75000"/>
                  </a:schemeClr>
                </a:solidFill>
              </a:defRPr>
            </a:lvl8pPr>
            <a:lvl9pPr marL="438889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070544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6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39AEB-8518-497F-887A-2033BF71A7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F3BFEC48-89F1-485C-9D41-AC012E9954DF}"/>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4" name="Footer Placeholder 3">
            <a:extLst>
              <a:ext uri="{FF2B5EF4-FFF2-40B4-BE49-F238E27FC236}">
                <a16:creationId xmlns:a16="http://schemas.microsoft.com/office/drawing/2014/main" xmlns="" id="{A8DA73DB-0521-46D7-B4A8-93DEC81ABC8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389D3C57-2736-4414-B7DE-A60C165534B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3932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2"/>
          </a:xfrm>
        </p:spPr>
        <p:txBody>
          <a:bodyPr anchor="b"/>
          <a:lstStyle>
            <a:lvl1pPr marL="0" indent="0">
              <a:buNone/>
              <a:defRPr sz="2880" b="1"/>
            </a:lvl1pPr>
            <a:lvl2pPr marL="548611" indent="0">
              <a:buNone/>
              <a:defRPr sz="2280" b="1"/>
            </a:lvl2pPr>
            <a:lvl3pPr marL="1097224" indent="0">
              <a:buNone/>
              <a:defRPr sz="2160" b="1"/>
            </a:lvl3pPr>
            <a:lvl4pPr marL="1645835" indent="0">
              <a:buNone/>
              <a:defRPr sz="1920" b="1"/>
            </a:lvl4pPr>
            <a:lvl5pPr marL="2194448" indent="0">
              <a:buNone/>
              <a:defRPr sz="1920" b="1"/>
            </a:lvl5pPr>
            <a:lvl6pPr marL="2743060" indent="0">
              <a:buNone/>
              <a:defRPr sz="1920" b="1"/>
            </a:lvl6pPr>
            <a:lvl7pPr marL="3291672" indent="0">
              <a:buNone/>
              <a:defRPr sz="1920" b="1"/>
            </a:lvl7pPr>
            <a:lvl8pPr marL="3840283" indent="0">
              <a:buNone/>
              <a:defRPr sz="1920" b="1"/>
            </a:lvl8pPr>
            <a:lvl9pPr marL="4388896"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880"/>
            </a:lvl1pPr>
            <a:lvl2pPr>
              <a:defRPr sz="228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5"/>
            <a:ext cx="5389033" cy="639762"/>
          </a:xfrm>
        </p:spPr>
        <p:txBody>
          <a:bodyPr anchor="b"/>
          <a:lstStyle>
            <a:lvl1pPr marL="0" indent="0">
              <a:buNone/>
              <a:defRPr sz="2880" b="1"/>
            </a:lvl1pPr>
            <a:lvl2pPr marL="548611" indent="0">
              <a:buNone/>
              <a:defRPr sz="2280" b="1"/>
            </a:lvl2pPr>
            <a:lvl3pPr marL="1097224" indent="0">
              <a:buNone/>
              <a:defRPr sz="2160" b="1"/>
            </a:lvl3pPr>
            <a:lvl4pPr marL="1645835" indent="0">
              <a:buNone/>
              <a:defRPr sz="1920" b="1"/>
            </a:lvl4pPr>
            <a:lvl5pPr marL="2194448" indent="0">
              <a:buNone/>
              <a:defRPr sz="1920" b="1"/>
            </a:lvl5pPr>
            <a:lvl6pPr marL="2743060" indent="0">
              <a:buNone/>
              <a:defRPr sz="1920" b="1"/>
            </a:lvl6pPr>
            <a:lvl7pPr marL="3291672" indent="0">
              <a:buNone/>
              <a:defRPr sz="1920" b="1"/>
            </a:lvl7pPr>
            <a:lvl8pPr marL="3840283" indent="0">
              <a:buNone/>
              <a:defRPr sz="1920" b="1"/>
            </a:lvl8pPr>
            <a:lvl9pPr marL="4388896"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3" y="2174876"/>
            <a:ext cx="5389033" cy="3951288"/>
          </a:xfrm>
        </p:spPr>
        <p:txBody>
          <a:bodyPr/>
          <a:lstStyle>
            <a:lvl1pPr>
              <a:defRPr sz="2880"/>
            </a:lvl1pPr>
            <a:lvl2pPr>
              <a:defRPr sz="228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February 23, 2012</a:t>
            </a:r>
            <a:endParaRPr lang="en-US" dirty="0"/>
          </a:p>
        </p:txBody>
      </p:sp>
      <p:sp>
        <p:nvSpPr>
          <p:cNvPr id="8" name="Footer Placeholder 7"/>
          <p:cNvSpPr>
            <a:spLocks noGrp="1"/>
          </p:cNvSpPr>
          <p:nvPr>
            <p:ph type="ftr" sz="quarter" idx="11"/>
          </p:nvPr>
        </p:nvSpPr>
        <p:spPr/>
        <p:txBody>
          <a:bodyPr/>
          <a:lstStyle/>
          <a:p>
            <a:r>
              <a:rPr lang="en-US"/>
              <a:t>CONFIDENTIAL WORKING DOCUMENT</a:t>
            </a:r>
            <a:endParaRPr lang="en-US" dirty="0"/>
          </a:p>
        </p:txBody>
      </p:sp>
      <p:sp>
        <p:nvSpPr>
          <p:cNvPr id="9" name="Slide Number Placeholder 8"/>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961004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CONFIDENTIAL WORKING DOCUMENT</a:t>
            </a:r>
            <a:endParaRPr lang="en-US" dirty="0"/>
          </a:p>
        </p:txBody>
      </p:sp>
      <p:sp>
        <p:nvSpPr>
          <p:cNvPr id="5" name="Slide Number Placeholder 4"/>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986434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23, 2012</a:t>
            </a:r>
            <a:endParaRPr lang="en-US" dirty="0"/>
          </a:p>
        </p:txBody>
      </p:sp>
      <p:sp>
        <p:nvSpPr>
          <p:cNvPr id="3" name="Footer Placeholder 2"/>
          <p:cNvSpPr>
            <a:spLocks noGrp="1"/>
          </p:cNvSpPr>
          <p:nvPr>
            <p:ph type="ftr" sz="quarter" idx="11"/>
          </p:nvPr>
        </p:nvSpPr>
        <p:spPr/>
        <p:txBody>
          <a:bodyPr/>
          <a:lstStyle/>
          <a:p>
            <a:r>
              <a:rPr lang="en-US"/>
              <a:t>CONFIDENTIAL WORKING DOCUMENT</a:t>
            </a:r>
            <a:endParaRPr lang="en-US" dirty="0"/>
          </a:p>
        </p:txBody>
      </p:sp>
      <p:sp>
        <p:nvSpPr>
          <p:cNvPr id="4" name="Slide Number Placeholder 3"/>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9724627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280" b="1"/>
            </a:lvl1pPr>
          </a:lstStyle>
          <a:p>
            <a:r>
              <a:rPr lang="en-US"/>
              <a:t>Click to edit Master title style</a:t>
            </a:r>
          </a:p>
        </p:txBody>
      </p:sp>
      <p:sp>
        <p:nvSpPr>
          <p:cNvPr id="3" name="Content Placeholder 2"/>
          <p:cNvSpPr>
            <a:spLocks noGrp="1"/>
          </p:cNvSpPr>
          <p:nvPr>
            <p:ph idx="1"/>
          </p:nvPr>
        </p:nvSpPr>
        <p:spPr>
          <a:xfrm>
            <a:off x="4766738" y="273050"/>
            <a:ext cx="6815668" cy="5853113"/>
          </a:xfrm>
        </p:spPr>
        <p:txBody>
          <a:bodyPr/>
          <a:lstStyle>
            <a:lvl1pPr>
              <a:defRPr sz="3840"/>
            </a:lvl1pPr>
            <a:lvl2pPr>
              <a:defRPr sz="3360"/>
            </a:lvl2pPr>
            <a:lvl3pPr>
              <a:defRPr sz="2880"/>
            </a:lvl3pPr>
            <a:lvl4pPr>
              <a:defRPr sz="2280"/>
            </a:lvl4pPr>
            <a:lvl5pPr>
              <a:defRPr sz="2280"/>
            </a:lvl5pPr>
            <a:lvl6pPr>
              <a:defRPr sz="2280"/>
            </a:lvl6pPr>
            <a:lvl7pPr>
              <a:defRPr sz="2280"/>
            </a:lvl7pPr>
            <a:lvl8pPr>
              <a:defRPr sz="2280"/>
            </a:lvl8pPr>
            <a:lvl9pPr>
              <a:defRPr sz="2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00"/>
            </a:lvl1pPr>
            <a:lvl2pPr marL="548611" indent="0">
              <a:buNone/>
              <a:defRPr sz="1440"/>
            </a:lvl2pPr>
            <a:lvl3pPr marL="1097224" indent="0">
              <a:buNone/>
              <a:defRPr sz="1200"/>
            </a:lvl3pPr>
            <a:lvl4pPr marL="1645835" indent="0">
              <a:buNone/>
              <a:defRPr sz="1080"/>
            </a:lvl4pPr>
            <a:lvl5pPr marL="2194448" indent="0">
              <a:buNone/>
              <a:defRPr sz="1080"/>
            </a:lvl5pPr>
            <a:lvl6pPr marL="2743060" indent="0">
              <a:buNone/>
              <a:defRPr sz="1080"/>
            </a:lvl6pPr>
            <a:lvl7pPr marL="3291672" indent="0">
              <a:buNone/>
              <a:defRPr sz="1080"/>
            </a:lvl7pPr>
            <a:lvl8pPr marL="3840283" indent="0">
              <a:buNone/>
              <a:defRPr sz="1080"/>
            </a:lvl8pPr>
            <a:lvl9pPr marL="4388896"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CONFIDENTIAL WORKING DOCUMENT</a:t>
            </a:r>
            <a:endParaRPr lang="en-US" dirty="0"/>
          </a:p>
        </p:txBody>
      </p:sp>
      <p:sp>
        <p:nvSpPr>
          <p:cNvPr id="7" name="Slide Number Placeholder 6"/>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1087822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7"/>
          </a:xfrm>
        </p:spPr>
        <p:txBody>
          <a:bodyPr anchor="b"/>
          <a:lstStyle>
            <a:lvl1pPr algn="l">
              <a:defRPr sz="228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11" indent="0">
              <a:buNone/>
              <a:defRPr sz="3360"/>
            </a:lvl2pPr>
            <a:lvl3pPr marL="1097224" indent="0">
              <a:buNone/>
              <a:defRPr sz="2880"/>
            </a:lvl3pPr>
            <a:lvl4pPr marL="1645835" indent="0">
              <a:buNone/>
              <a:defRPr sz="2280"/>
            </a:lvl4pPr>
            <a:lvl5pPr marL="2194448" indent="0">
              <a:buNone/>
              <a:defRPr sz="2280"/>
            </a:lvl5pPr>
            <a:lvl6pPr marL="2743060" indent="0">
              <a:buNone/>
              <a:defRPr sz="2280"/>
            </a:lvl6pPr>
            <a:lvl7pPr marL="3291672" indent="0">
              <a:buNone/>
              <a:defRPr sz="2280"/>
            </a:lvl7pPr>
            <a:lvl8pPr marL="3840283" indent="0">
              <a:buNone/>
              <a:defRPr sz="2280"/>
            </a:lvl8pPr>
            <a:lvl9pPr marL="4388896" indent="0">
              <a:buNone/>
              <a:defRPr sz="2280"/>
            </a:lvl9pPr>
          </a:lstStyle>
          <a:p>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00"/>
            </a:lvl1pPr>
            <a:lvl2pPr marL="548611" indent="0">
              <a:buNone/>
              <a:defRPr sz="1440"/>
            </a:lvl2pPr>
            <a:lvl3pPr marL="1097224" indent="0">
              <a:buNone/>
              <a:defRPr sz="1200"/>
            </a:lvl3pPr>
            <a:lvl4pPr marL="1645835" indent="0">
              <a:buNone/>
              <a:defRPr sz="1080"/>
            </a:lvl4pPr>
            <a:lvl5pPr marL="2194448" indent="0">
              <a:buNone/>
              <a:defRPr sz="1080"/>
            </a:lvl5pPr>
            <a:lvl6pPr marL="2743060" indent="0">
              <a:buNone/>
              <a:defRPr sz="1080"/>
            </a:lvl6pPr>
            <a:lvl7pPr marL="3291672" indent="0">
              <a:buNone/>
              <a:defRPr sz="1080"/>
            </a:lvl7pPr>
            <a:lvl8pPr marL="3840283" indent="0">
              <a:buNone/>
              <a:defRPr sz="1080"/>
            </a:lvl8pPr>
            <a:lvl9pPr marL="4388896"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February 23, 2012</a:t>
            </a:r>
            <a:endParaRPr lang="en-US" dirty="0"/>
          </a:p>
        </p:txBody>
      </p:sp>
      <p:sp>
        <p:nvSpPr>
          <p:cNvPr id="6" name="Footer Placeholder 5"/>
          <p:cNvSpPr>
            <a:spLocks noGrp="1"/>
          </p:cNvSpPr>
          <p:nvPr>
            <p:ph type="ftr" sz="quarter" idx="11"/>
          </p:nvPr>
        </p:nvSpPr>
        <p:spPr/>
        <p:txBody>
          <a:bodyPr/>
          <a:lstStyle/>
          <a:p>
            <a:r>
              <a:rPr lang="en-US"/>
              <a:t>CONFIDENTIAL WORKING DOCUMENT</a:t>
            </a:r>
            <a:endParaRPr lang="en-US" dirty="0"/>
          </a:p>
        </p:txBody>
      </p:sp>
      <p:sp>
        <p:nvSpPr>
          <p:cNvPr id="7" name="Slide Number Placeholder 6"/>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59549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February 23, 2012</a:t>
            </a:r>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1439187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February 23, 2012</a:t>
            </a:r>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1323054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martArt Placeholder 7"/>
          <p:cNvSpPr>
            <a:spLocks noGrp="1"/>
          </p:cNvSpPr>
          <p:nvPr>
            <p:ph type="dgm" sz="quarter" idx="11" hasCustomPrompt="1"/>
          </p:nvPr>
        </p:nvSpPr>
        <p:spPr>
          <a:xfrm rot="19264253">
            <a:off x="4572000" y="3063240"/>
            <a:ext cx="2844800" cy="1097280"/>
          </a:xfrm>
        </p:spPr>
        <p:txBody>
          <a:bodyPr/>
          <a:lstStyle>
            <a:lvl1pPr>
              <a:defRPr>
                <a:solidFill>
                  <a:srgbClr val="FF0000"/>
                </a:solidFill>
              </a:defRPr>
            </a:lvl1pPr>
          </a:lstStyle>
          <a:p>
            <a:r>
              <a:rPr lang="en-US" dirty="0"/>
              <a:t>DRAFT</a:t>
            </a:r>
          </a:p>
        </p:txBody>
      </p:sp>
    </p:spTree>
    <p:extLst>
      <p:ext uri="{BB962C8B-B14F-4D97-AF65-F5344CB8AC3E}">
        <p14:creationId xmlns:p14="http://schemas.microsoft.com/office/powerpoint/2010/main" val="354762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381000" y="227255"/>
            <a:ext cx="11557000" cy="618067"/>
          </a:xfrm>
        </p:spPr>
        <p:txBody>
          <a:bodyPr anchor="ctr">
            <a:normAutofit/>
          </a:bodyPr>
          <a:lstStyle>
            <a:lvl1pPr marL="0" indent="0" algn="ctr">
              <a:buNone/>
              <a:defRPr sz="2933" b="1" baseline="0">
                <a:solidFill>
                  <a:srgbClr val="163A78"/>
                </a:solidFill>
              </a:defRPr>
            </a:lvl1pPr>
          </a:lstStyle>
          <a:p>
            <a:pPr lvl="0"/>
            <a:r>
              <a:rPr lang="en-US" dirty="0"/>
              <a:t>TITLE HERE</a:t>
            </a:r>
          </a:p>
        </p:txBody>
      </p:sp>
    </p:spTree>
    <p:extLst>
      <p:ext uri="{BB962C8B-B14F-4D97-AF65-F5344CB8AC3E}">
        <p14:creationId xmlns:p14="http://schemas.microsoft.com/office/powerpoint/2010/main" val="4231105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8681" b="10622"/>
          <a:stretch/>
        </p:blipFill>
        <p:spPr>
          <a:xfrm>
            <a:off x="168887" y="174957"/>
            <a:ext cx="872513" cy="569315"/>
          </a:xfrm>
          <a:prstGeom prst="rect">
            <a:avLst/>
          </a:prstGeom>
          <a:effectLst/>
        </p:spPr>
      </p:pic>
      <p:cxnSp>
        <p:nvCxnSpPr>
          <p:cNvPr id="9" name="Straight Connector 8"/>
          <p:cNvCxnSpPr/>
          <p:nvPr userDrawn="1"/>
        </p:nvCxnSpPr>
        <p:spPr>
          <a:xfrm>
            <a:off x="1234681" y="227255"/>
            <a:ext cx="0" cy="517017"/>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0" name="Text Placeholder 6"/>
          <p:cNvSpPr>
            <a:spLocks noGrp="1"/>
          </p:cNvSpPr>
          <p:nvPr>
            <p:ph type="body" sz="quarter" idx="13" hasCustomPrompt="1"/>
          </p:nvPr>
        </p:nvSpPr>
        <p:spPr>
          <a:xfrm>
            <a:off x="1427961" y="227255"/>
            <a:ext cx="10540104" cy="618067"/>
          </a:xfrm>
        </p:spPr>
        <p:txBody>
          <a:bodyPr anchor="ctr">
            <a:normAutofit/>
          </a:bodyPr>
          <a:lstStyle>
            <a:lvl1pPr marL="0" indent="0" algn="l">
              <a:buNone/>
              <a:defRPr sz="2933" b="1" baseline="0">
                <a:solidFill>
                  <a:srgbClr val="163A78"/>
                </a:solidFill>
              </a:defRPr>
            </a:lvl1pPr>
          </a:lstStyle>
          <a:p>
            <a:pPr lvl="0"/>
            <a:r>
              <a:rPr lang="en-US" dirty="0"/>
              <a:t>TITLE HERE</a:t>
            </a:r>
          </a:p>
        </p:txBody>
      </p:sp>
      <p:sp>
        <p:nvSpPr>
          <p:cNvPr id="11" name="Rectangle 24"/>
          <p:cNvSpPr/>
          <p:nvPr userDrawn="1"/>
        </p:nvSpPr>
        <p:spPr>
          <a:xfrm>
            <a:off x="0" y="6339417"/>
            <a:ext cx="12193587"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12" name="Freeform 11"/>
          <p:cNvSpPr/>
          <p:nvPr userDrawn="1"/>
        </p:nvSpPr>
        <p:spPr>
          <a:xfrm>
            <a:off x="11833201" y="6338663"/>
            <a:ext cx="358799" cy="517367"/>
          </a:xfrm>
          <a:custGeom>
            <a:avLst/>
            <a:gdLst>
              <a:gd name="connsiteX0" fmla="*/ 0 w 483672"/>
              <a:gd name="connsiteY0" fmla="*/ 0 h 1077239"/>
              <a:gd name="connsiteX1" fmla="*/ 483672 w 483672"/>
              <a:gd name="connsiteY1" fmla="*/ 30562 h 1077239"/>
              <a:gd name="connsiteX2" fmla="*/ 483672 w 483672"/>
              <a:gd name="connsiteY2" fmla="*/ 1077239 h 1077239"/>
              <a:gd name="connsiteX0" fmla="*/ 0 w 511178"/>
              <a:gd name="connsiteY0" fmla="*/ 0 h 1072836"/>
              <a:gd name="connsiteX1" fmla="*/ 511178 w 511178"/>
              <a:gd name="connsiteY1" fmla="*/ 26159 h 1072836"/>
              <a:gd name="connsiteX2" fmla="*/ 511178 w 511178"/>
              <a:gd name="connsiteY2" fmla="*/ 1072836 h 1072836"/>
              <a:gd name="connsiteX3" fmla="*/ 0 w 511178"/>
              <a:gd name="connsiteY3" fmla="*/ 0 h 1072836"/>
              <a:gd name="connsiteX0" fmla="*/ 0 w 513471"/>
              <a:gd name="connsiteY0" fmla="*/ 0 h 1072836"/>
              <a:gd name="connsiteX1" fmla="*/ 513471 w 513471"/>
              <a:gd name="connsiteY1" fmla="*/ 26159 h 1072836"/>
              <a:gd name="connsiteX2" fmla="*/ 513471 w 513471"/>
              <a:gd name="connsiteY2" fmla="*/ 1072836 h 1072836"/>
              <a:gd name="connsiteX3" fmla="*/ 0 w 513471"/>
              <a:gd name="connsiteY3" fmla="*/ 0 h 1072836"/>
              <a:gd name="connsiteX0" fmla="*/ 0 w 495134"/>
              <a:gd name="connsiteY0" fmla="*/ 0 h 1076138"/>
              <a:gd name="connsiteX1" fmla="*/ 495134 w 495134"/>
              <a:gd name="connsiteY1" fmla="*/ 29461 h 1076138"/>
              <a:gd name="connsiteX2" fmla="*/ 495134 w 495134"/>
              <a:gd name="connsiteY2" fmla="*/ 1076138 h 1076138"/>
              <a:gd name="connsiteX3" fmla="*/ 0 w 495134"/>
              <a:gd name="connsiteY3" fmla="*/ 0 h 1076138"/>
              <a:gd name="connsiteX0" fmla="*/ 0 w 513471"/>
              <a:gd name="connsiteY0" fmla="*/ 0 h 1076138"/>
              <a:gd name="connsiteX1" fmla="*/ 513471 w 513471"/>
              <a:gd name="connsiteY1" fmla="*/ 29461 h 1076138"/>
              <a:gd name="connsiteX2" fmla="*/ 513471 w 513471"/>
              <a:gd name="connsiteY2" fmla="*/ 1076138 h 1076138"/>
              <a:gd name="connsiteX3" fmla="*/ 0 w 513471"/>
              <a:gd name="connsiteY3" fmla="*/ 0 h 1076138"/>
              <a:gd name="connsiteX0" fmla="*/ 0 w 513471"/>
              <a:gd name="connsiteY0" fmla="*/ 0 h 1076138"/>
              <a:gd name="connsiteX1" fmla="*/ 513471 w 513471"/>
              <a:gd name="connsiteY1" fmla="*/ 29461 h 1076138"/>
              <a:gd name="connsiteX2" fmla="*/ 513471 w 513471"/>
              <a:gd name="connsiteY2" fmla="*/ 1076138 h 1076138"/>
              <a:gd name="connsiteX3" fmla="*/ 0 w 513471"/>
              <a:gd name="connsiteY3" fmla="*/ 0 h 1076138"/>
              <a:gd name="connsiteX0" fmla="*/ 0 w 518056"/>
              <a:gd name="connsiteY0" fmla="*/ 0 h 1076138"/>
              <a:gd name="connsiteX1" fmla="*/ 518056 w 518056"/>
              <a:gd name="connsiteY1" fmla="*/ 29461 h 1076138"/>
              <a:gd name="connsiteX2" fmla="*/ 518056 w 518056"/>
              <a:gd name="connsiteY2" fmla="*/ 1076138 h 1076138"/>
              <a:gd name="connsiteX3" fmla="*/ 0 w 518056"/>
              <a:gd name="connsiteY3" fmla="*/ 0 h 1076138"/>
            </a:gdLst>
            <a:ahLst/>
            <a:cxnLst>
              <a:cxn ang="0">
                <a:pos x="connsiteX0" y="connsiteY0"/>
              </a:cxn>
              <a:cxn ang="0">
                <a:pos x="connsiteX1" y="connsiteY1"/>
              </a:cxn>
              <a:cxn ang="0">
                <a:pos x="connsiteX2" y="connsiteY2"/>
              </a:cxn>
              <a:cxn ang="0">
                <a:pos x="connsiteX3" y="connsiteY3"/>
              </a:cxn>
            </a:cxnLst>
            <a:rect l="l" t="t" r="r" b="b"/>
            <a:pathLst>
              <a:path w="518056" h="1076138">
                <a:moveTo>
                  <a:pt x="0" y="0"/>
                </a:moveTo>
                <a:lnTo>
                  <a:pt x="518056" y="29461"/>
                </a:lnTo>
                <a:lnTo>
                  <a:pt x="518056" y="1076138"/>
                </a:lnTo>
                <a:cubicBezTo>
                  <a:pt x="349956" y="717058"/>
                  <a:pt x="161224" y="359080"/>
                  <a:pt x="0" y="0"/>
                </a:cubicBez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111844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79318E-0D03-474B-8C4B-D2611D07EC13}"/>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3" name="Footer Placeholder 2">
            <a:extLst>
              <a:ext uri="{FF2B5EF4-FFF2-40B4-BE49-F238E27FC236}">
                <a16:creationId xmlns:a16="http://schemas.microsoft.com/office/drawing/2014/main" xmlns="" id="{2308D857-00C4-4D6B-87A6-575F8BD2B0E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6CF431C5-90D2-4677-B374-F9C25FF10271}"/>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93608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C02B63-8DC8-4685-80E7-4D4F44767E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A3190C7-9444-4D2E-A00C-237A00F69FA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6157D21-99B7-47B1-B839-3145706EF7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BF0C5F5-8737-4A46-82C9-691AFC43A71C}"/>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DFAB9F4B-38E4-4D30-8E09-685E34AAD29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34B9A99A-CB63-4196-8D52-2DB567E181DA}"/>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16805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68772-D30D-4195-8B64-23C057ACD7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2608C3E-2318-493B-BCD7-FAD9D64C99D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389269C5-10C3-489E-85D8-A627598892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06FD23A-5489-4114-BF3D-4E30D3C5F0C4}"/>
              </a:ext>
            </a:extLst>
          </p:cNvPr>
          <p:cNvSpPr>
            <a:spLocks noGrp="1"/>
          </p:cNvSpPr>
          <p:nvPr>
            <p:ph type="dt" sz="half" idx="10"/>
          </p:nvPr>
        </p:nvSpPr>
        <p:spPr>
          <a:xfrm>
            <a:off x="838200" y="6356350"/>
            <a:ext cx="2743200" cy="365125"/>
          </a:xfrm>
          <a:prstGeom prst="rect">
            <a:avLst/>
          </a:prstGeom>
        </p:spPr>
        <p:txBody>
          <a:bodyPr/>
          <a:lstStyle/>
          <a:p>
            <a:fld id="{03FE3462-2F02-4FDE-89B4-1468136771AB}" type="datetimeFigureOut">
              <a:rPr lang="en-US" smtClean="0"/>
              <a:t>11/13/2018</a:t>
            </a:fld>
            <a:endParaRPr lang="en-US" dirty="0"/>
          </a:p>
        </p:txBody>
      </p:sp>
      <p:sp>
        <p:nvSpPr>
          <p:cNvPr id="6" name="Footer Placeholder 5">
            <a:extLst>
              <a:ext uri="{FF2B5EF4-FFF2-40B4-BE49-F238E27FC236}">
                <a16:creationId xmlns:a16="http://schemas.microsoft.com/office/drawing/2014/main" xmlns="" id="{89BA3563-FD92-48E0-9F18-FD94E32E97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070CB025-43E4-47CC-A96C-9D7909BC2643}"/>
              </a:ext>
            </a:extLst>
          </p:cNvPr>
          <p:cNvSpPr>
            <a:spLocks noGrp="1"/>
          </p:cNvSpPr>
          <p:nvPr>
            <p:ph type="sldNum" sz="quarter" idx="12"/>
          </p:nvPr>
        </p:nvSpPr>
        <p:spPr>
          <a:xfrm>
            <a:off x="8610600" y="6356350"/>
            <a:ext cx="2743200" cy="365125"/>
          </a:xfrm>
          <a:prstGeom prst="rect">
            <a:avLst/>
          </a:prstGeom>
        </p:spPr>
        <p:txBody>
          <a:bodyPr/>
          <a:lstStyle/>
          <a:p>
            <a:fld id="{AE3FE6A9-80CF-434A-9383-A59AD903D2B9}" type="slidenum">
              <a:rPr lang="en-US" smtClean="0"/>
              <a:t>‹#›</a:t>
            </a:fld>
            <a:endParaRPr lang="en-US" dirty="0"/>
          </a:p>
        </p:txBody>
      </p:sp>
    </p:spTree>
    <p:extLst>
      <p:ext uri="{BB962C8B-B14F-4D97-AF65-F5344CB8AC3E}">
        <p14:creationId xmlns:p14="http://schemas.microsoft.com/office/powerpoint/2010/main" val="60192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a16="http://schemas.microsoft.com/office/drawing/2014/main" xmlns="" id="{68520AB3-9CAF-4C0C-990B-84CB6322CEF1}"/>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sp>
        <p:nvSpPr>
          <p:cNvPr id="8" name="Freeform 4">
            <a:extLst>
              <a:ext uri="{FF2B5EF4-FFF2-40B4-BE49-F238E27FC236}">
                <a16:creationId xmlns:a16="http://schemas.microsoft.com/office/drawing/2014/main" xmlns="" id="{FE564190-A2C0-42DB-86E1-4F95FA021AF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pic>
        <p:nvPicPr>
          <p:cNvPr id="9" name="Picture 8">
            <a:extLst>
              <a:ext uri="{FF2B5EF4-FFF2-40B4-BE49-F238E27FC236}">
                <a16:creationId xmlns:a16="http://schemas.microsoft.com/office/drawing/2014/main" xmlns="" id="{01A5866F-D375-4295-98CC-F8913A1CC33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10" name="Straight Connector 9">
            <a:extLst>
              <a:ext uri="{FF2B5EF4-FFF2-40B4-BE49-F238E27FC236}">
                <a16:creationId xmlns:a16="http://schemas.microsoft.com/office/drawing/2014/main" xmlns="" id="{A011E108-1254-4D48-BEE9-70DDC97B091E}"/>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64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a16="http://schemas.microsoft.com/office/drawing/2014/main" xmlns="" id="{6BD83EC1-38E6-4FB3-B832-CF3D7791A574}"/>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sp>
        <p:nvSpPr>
          <p:cNvPr id="8" name="Freeform 4">
            <a:extLst>
              <a:ext uri="{FF2B5EF4-FFF2-40B4-BE49-F238E27FC236}">
                <a16:creationId xmlns:a16="http://schemas.microsoft.com/office/drawing/2014/main" xmlns="" id="{D713917A-610C-4050-B93E-3C500F70A11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Tree>
    <p:extLst>
      <p:ext uri="{BB962C8B-B14F-4D97-AF65-F5344CB8AC3E}">
        <p14:creationId xmlns:p14="http://schemas.microsoft.com/office/powerpoint/2010/main" val="23832057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a16="http://schemas.microsoft.com/office/drawing/2014/main" xmlns="" id="{6BD83EC1-38E6-4FB3-B832-CF3D7791A574}"/>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sp>
        <p:nvSpPr>
          <p:cNvPr id="8" name="Freeform 4">
            <a:extLst>
              <a:ext uri="{FF2B5EF4-FFF2-40B4-BE49-F238E27FC236}">
                <a16:creationId xmlns:a16="http://schemas.microsoft.com/office/drawing/2014/main" xmlns="" id="{D713917A-610C-4050-B93E-3C500F70A11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spTree>
    <p:extLst>
      <p:ext uri="{BB962C8B-B14F-4D97-AF65-F5344CB8AC3E}">
        <p14:creationId xmlns:p14="http://schemas.microsoft.com/office/powerpoint/2010/main" val="18329975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a16="http://schemas.microsoft.com/office/drawing/2014/main" xmlns="" id="{6BD83EC1-38E6-4FB3-B832-CF3D7791A574}"/>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sp>
        <p:nvSpPr>
          <p:cNvPr id="8" name="Freeform 4">
            <a:extLst>
              <a:ext uri="{FF2B5EF4-FFF2-40B4-BE49-F238E27FC236}">
                <a16:creationId xmlns:a16="http://schemas.microsoft.com/office/drawing/2014/main" xmlns="" id="{D713917A-610C-4050-B93E-3C500F70A11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cxnSp>
        <p:nvCxnSpPr>
          <p:cNvPr id="4" name="Straight Connector 3">
            <a:extLst>
              <a:ext uri="{FF2B5EF4-FFF2-40B4-BE49-F238E27FC236}">
                <a16:creationId xmlns:a16="http://schemas.microsoft.com/office/drawing/2014/main" xmlns="" id="{2E3A4FF6-7B22-4E75-B21D-B7DDFEDF8CF2}"/>
              </a:ext>
            </a:extLst>
          </p:cNvPr>
          <p:cNvCxnSpPr/>
          <p:nvPr userDrawn="1"/>
        </p:nvCxnSpPr>
        <p:spPr>
          <a:xfrm>
            <a:off x="7870877" y="2628901"/>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5F787F78-2260-4A2E-956D-D601E058DF2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8681" b="10622"/>
          <a:stretch/>
        </p:blipFill>
        <p:spPr>
          <a:xfrm>
            <a:off x="8139625" y="2445926"/>
            <a:ext cx="2687062" cy="1753309"/>
          </a:xfrm>
          <a:prstGeom prst="rect">
            <a:avLst/>
          </a:prstGeom>
          <a:effectLst/>
        </p:spPr>
      </p:pic>
    </p:spTree>
    <p:extLst>
      <p:ext uri="{BB962C8B-B14F-4D97-AF65-F5344CB8AC3E}">
        <p14:creationId xmlns:p14="http://schemas.microsoft.com/office/powerpoint/2010/main" val="151601944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4">
            <a:extLst>
              <a:ext uri="{FF2B5EF4-FFF2-40B4-BE49-F238E27FC236}">
                <a16:creationId xmlns:a16="http://schemas.microsoft.com/office/drawing/2014/main" xmlns="" id="{68520AB3-9CAF-4C0C-990B-84CB6322CEF1}"/>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sp>
        <p:nvSpPr>
          <p:cNvPr id="8" name="Freeform 4">
            <a:extLst>
              <a:ext uri="{FF2B5EF4-FFF2-40B4-BE49-F238E27FC236}">
                <a16:creationId xmlns:a16="http://schemas.microsoft.com/office/drawing/2014/main" xmlns="" id="{FE564190-A2C0-42DB-86E1-4F95FA021AF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dirty="0"/>
          </a:p>
        </p:txBody>
      </p:sp>
      <p:pic>
        <p:nvPicPr>
          <p:cNvPr id="9" name="Picture 8">
            <a:extLst>
              <a:ext uri="{FF2B5EF4-FFF2-40B4-BE49-F238E27FC236}">
                <a16:creationId xmlns:a16="http://schemas.microsoft.com/office/drawing/2014/main" xmlns="" id="{01A5866F-D375-4295-98CC-F8913A1CC33C}"/>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10" name="Straight Connector 9">
            <a:extLst>
              <a:ext uri="{FF2B5EF4-FFF2-40B4-BE49-F238E27FC236}">
                <a16:creationId xmlns:a16="http://schemas.microsoft.com/office/drawing/2014/main" xmlns="" id="{A011E108-1254-4D48-BEE9-70DDC97B091E}"/>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22C10015-2322-406F-814B-2B0311F25569}"/>
              </a:ext>
            </a:extLst>
          </p:cNvPr>
          <p:cNvCxnSpPr>
            <a:cxnSpLocks/>
          </p:cNvCxnSpPr>
          <p:nvPr userDrawn="1"/>
        </p:nvCxnSpPr>
        <p:spPr>
          <a:xfrm>
            <a:off x="7015357" y="2686050"/>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12455B7E-CF8A-4AC4-B689-DCCB87160CD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8681" b="10622"/>
          <a:stretch/>
        </p:blipFill>
        <p:spPr>
          <a:xfrm>
            <a:off x="7356951" y="2552345"/>
            <a:ext cx="2847680" cy="1753309"/>
          </a:xfrm>
          <a:prstGeom prst="rect">
            <a:avLst/>
          </a:prstGeom>
          <a:effectLst/>
        </p:spPr>
      </p:pic>
    </p:spTree>
    <p:extLst>
      <p:ext uri="{BB962C8B-B14F-4D97-AF65-F5344CB8AC3E}">
        <p14:creationId xmlns:p14="http://schemas.microsoft.com/office/powerpoint/2010/main" val="42132022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6" tIns="45717" rIns="91436"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6" tIns="45717" rIns="91436"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6" tIns="45717" rIns="91436" bIns="45717" rtlCol="0" anchor="ctr"/>
          <a:lstStyle>
            <a:lvl1pPr algn="l">
              <a:defRPr sz="1440">
                <a:solidFill>
                  <a:schemeClr val="tx1">
                    <a:tint val="75000"/>
                  </a:schemeClr>
                </a:solidFill>
              </a:defRPr>
            </a:lvl1pPr>
          </a:lstStyle>
          <a:p>
            <a:r>
              <a:rPr lang="en-US" dirty="0"/>
              <a:t>8-17-2015</a:t>
            </a: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36" tIns="45717" rIns="91436" bIns="45717" rtlCol="0" anchor="ctr"/>
          <a:lstStyle>
            <a:lvl1pPr algn="ctr">
              <a:defRPr sz="1440">
                <a:solidFill>
                  <a:schemeClr val="tx1">
                    <a:tint val="75000"/>
                  </a:schemeClr>
                </a:solidFill>
              </a:defRPr>
            </a:lvl1pPr>
          </a:lstStyle>
          <a:p>
            <a:r>
              <a:rPr lang="en-US"/>
              <a:t>CONFIDENTIAL WORKING DOCUMENT</a:t>
            </a:r>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6" tIns="45717" rIns="91436" bIns="45717" rtlCol="0" anchor="ctr"/>
          <a:lstStyle>
            <a:lvl1pPr algn="r">
              <a:defRPr sz="1440">
                <a:solidFill>
                  <a:schemeClr val="tx1">
                    <a:tint val="75000"/>
                  </a:schemeClr>
                </a:solidFill>
              </a:defRPr>
            </a:lvl1p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125347492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sldNum="0" hdr="0" dt="0"/>
  <p:txStyles>
    <p:titleStyle>
      <a:lvl1pPr algn="ctr" defTabSz="1097224" rtl="0" eaLnBrk="1" latinLnBrk="0" hangingPunct="1">
        <a:spcBef>
          <a:spcPct val="0"/>
        </a:spcBef>
        <a:buNone/>
        <a:defRPr sz="5280" kern="1200">
          <a:solidFill>
            <a:schemeClr val="tx1"/>
          </a:solidFill>
          <a:latin typeface="+mj-lt"/>
          <a:ea typeface="+mj-ea"/>
          <a:cs typeface="+mj-cs"/>
        </a:defRPr>
      </a:lvl1pPr>
    </p:titleStyle>
    <p:bodyStyle>
      <a:lvl1pPr marL="411458" indent="-411458" algn="l" defTabSz="1097224"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494" indent="-342882" algn="l" defTabSz="1097224"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529" indent="-274306" algn="l" defTabSz="1097224"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143"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4pPr>
      <a:lvl5pPr marL="2468754"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5pPr>
      <a:lvl6pPr marL="3017365"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6pPr>
      <a:lvl7pPr marL="3565978"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7pPr>
      <a:lvl8pPr marL="4114589"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8pPr>
      <a:lvl9pPr marL="4663201"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9pPr>
    </p:bodyStyle>
    <p:otherStyle>
      <a:defPPr>
        <a:defRPr lang="en-US"/>
      </a:defPPr>
      <a:lvl1pPr marL="0" algn="l" defTabSz="1097224" rtl="0" eaLnBrk="1" latinLnBrk="0" hangingPunct="1">
        <a:defRPr sz="2160" kern="1200">
          <a:solidFill>
            <a:schemeClr val="tx1"/>
          </a:solidFill>
          <a:latin typeface="+mn-lt"/>
          <a:ea typeface="+mn-ea"/>
          <a:cs typeface="+mn-cs"/>
        </a:defRPr>
      </a:lvl1pPr>
      <a:lvl2pPr marL="548611" algn="l" defTabSz="1097224" rtl="0" eaLnBrk="1" latinLnBrk="0" hangingPunct="1">
        <a:defRPr sz="2160" kern="1200">
          <a:solidFill>
            <a:schemeClr val="tx1"/>
          </a:solidFill>
          <a:latin typeface="+mn-lt"/>
          <a:ea typeface="+mn-ea"/>
          <a:cs typeface="+mn-cs"/>
        </a:defRPr>
      </a:lvl2pPr>
      <a:lvl3pPr marL="1097224" algn="l" defTabSz="1097224" rtl="0" eaLnBrk="1" latinLnBrk="0" hangingPunct="1">
        <a:defRPr sz="2160" kern="1200">
          <a:solidFill>
            <a:schemeClr val="tx1"/>
          </a:solidFill>
          <a:latin typeface="+mn-lt"/>
          <a:ea typeface="+mn-ea"/>
          <a:cs typeface="+mn-cs"/>
        </a:defRPr>
      </a:lvl3pPr>
      <a:lvl4pPr marL="1645835" algn="l" defTabSz="1097224" rtl="0" eaLnBrk="1" latinLnBrk="0" hangingPunct="1">
        <a:defRPr sz="2160" kern="1200">
          <a:solidFill>
            <a:schemeClr val="tx1"/>
          </a:solidFill>
          <a:latin typeface="+mn-lt"/>
          <a:ea typeface="+mn-ea"/>
          <a:cs typeface="+mn-cs"/>
        </a:defRPr>
      </a:lvl4pPr>
      <a:lvl5pPr marL="2194448" algn="l" defTabSz="1097224" rtl="0" eaLnBrk="1" latinLnBrk="0" hangingPunct="1">
        <a:defRPr sz="2160" kern="1200">
          <a:solidFill>
            <a:schemeClr val="tx1"/>
          </a:solidFill>
          <a:latin typeface="+mn-lt"/>
          <a:ea typeface="+mn-ea"/>
          <a:cs typeface="+mn-cs"/>
        </a:defRPr>
      </a:lvl5pPr>
      <a:lvl6pPr marL="2743060" algn="l" defTabSz="1097224" rtl="0" eaLnBrk="1" latinLnBrk="0" hangingPunct="1">
        <a:defRPr sz="2160" kern="1200">
          <a:solidFill>
            <a:schemeClr val="tx1"/>
          </a:solidFill>
          <a:latin typeface="+mn-lt"/>
          <a:ea typeface="+mn-ea"/>
          <a:cs typeface="+mn-cs"/>
        </a:defRPr>
      </a:lvl6pPr>
      <a:lvl7pPr marL="3291672" algn="l" defTabSz="1097224" rtl="0" eaLnBrk="1" latinLnBrk="0" hangingPunct="1">
        <a:defRPr sz="2160" kern="1200">
          <a:solidFill>
            <a:schemeClr val="tx1"/>
          </a:solidFill>
          <a:latin typeface="+mn-lt"/>
          <a:ea typeface="+mn-ea"/>
          <a:cs typeface="+mn-cs"/>
        </a:defRPr>
      </a:lvl7pPr>
      <a:lvl8pPr marL="3840283" algn="l" defTabSz="1097224" rtl="0" eaLnBrk="1" latinLnBrk="0" hangingPunct="1">
        <a:defRPr sz="2160" kern="1200">
          <a:solidFill>
            <a:schemeClr val="tx1"/>
          </a:solidFill>
          <a:latin typeface="+mn-lt"/>
          <a:ea typeface="+mn-ea"/>
          <a:cs typeface="+mn-cs"/>
        </a:defRPr>
      </a:lvl8pPr>
      <a:lvl9pPr marL="4388896" algn="l" defTabSz="1097224"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2944207"/>
            <a:ext cx="12192000" cy="1200329"/>
          </a:xfrm>
          <a:prstGeom prst="rect">
            <a:avLst/>
          </a:prstGeom>
        </p:spPr>
        <p:txBody>
          <a:bodyPr wrap="square">
            <a:spAutoFit/>
          </a:bodyPr>
          <a:lstStyle/>
          <a:p>
            <a:pPr algn="ctr"/>
            <a:r>
              <a:rPr lang="en-US" sz="3600" b="1" spc="200" dirty="0">
                <a:solidFill>
                  <a:srgbClr val="163A78"/>
                </a:solidFill>
                <a:latin typeface="Arial" panose="020B0604020202020204" pitchFamily="34" charset="0"/>
                <a:ea typeface="Garamond" charset="0"/>
                <a:cs typeface="Arial" pitchFamily="34" charset="0"/>
              </a:rPr>
              <a:t>In Support of Fair and Open Competition via</a:t>
            </a:r>
          </a:p>
          <a:p>
            <a:pPr algn="ctr"/>
            <a:r>
              <a:rPr lang="en-US" sz="3600" b="1" spc="200" dirty="0">
                <a:solidFill>
                  <a:srgbClr val="163A78"/>
                </a:solidFill>
                <a:latin typeface="Arial" panose="020B0604020202020204" pitchFamily="34" charset="0"/>
                <a:ea typeface="Garamond" charset="0"/>
                <a:cs typeface="Arial" pitchFamily="34" charset="0"/>
              </a:rPr>
              <a:t>HB 471</a:t>
            </a:r>
          </a:p>
        </p:txBody>
      </p:sp>
      <p:sp>
        <p:nvSpPr>
          <p:cNvPr id="6" name="Rectangle 5"/>
          <p:cNvSpPr/>
          <p:nvPr/>
        </p:nvSpPr>
        <p:spPr>
          <a:xfrm>
            <a:off x="0" y="4425278"/>
            <a:ext cx="12192000" cy="707886"/>
          </a:xfrm>
          <a:prstGeom prst="rect">
            <a:avLst/>
          </a:prstGeom>
        </p:spPr>
        <p:txBody>
          <a:bodyPr wrap="square">
            <a:spAutoFit/>
          </a:bodyPr>
          <a:lstStyle/>
          <a:p>
            <a:pPr algn="ctr"/>
            <a:r>
              <a:rPr lang="en-US" sz="2000" spc="-100" dirty="0">
                <a:solidFill>
                  <a:srgbClr val="EE293C"/>
                </a:solidFill>
                <a:latin typeface="Arial" pitchFamily="34" charset="0"/>
                <a:ea typeface="Garamond" charset="0"/>
                <a:cs typeface="Arial" pitchFamily="34" charset="0"/>
              </a:rPr>
              <a:t>Interim Joint Committee on Economic Development and Workforce Investment</a:t>
            </a:r>
          </a:p>
          <a:p>
            <a:pPr algn="ctr"/>
            <a:r>
              <a:rPr lang="en-US" sz="2000" spc="-100" dirty="0">
                <a:solidFill>
                  <a:srgbClr val="EE293C"/>
                </a:solidFill>
                <a:latin typeface="Arial" pitchFamily="34" charset="0"/>
                <a:ea typeface="Garamond" charset="0"/>
                <a:cs typeface="Arial" pitchFamily="34" charset="0"/>
              </a:rPr>
              <a:t>Thursday, Nov. 15, 2018</a:t>
            </a:r>
          </a:p>
        </p:txBody>
      </p:sp>
      <p:pic>
        <p:nvPicPr>
          <p:cNvPr id="4" name="Picture 3">
            <a:extLst>
              <a:ext uri="{FF2B5EF4-FFF2-40B4-BE49-F238E27FC236}">
                <a16:creationId xmlns:a16="http://schemas.microsoft.com/office/drawing/2014/main" xmlns="" id="{1018298A-CF16-4A9F-B4B6-09F7F61B3E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3988473" y="373232"/>
            <a:ext cx="3644236" cy="2377864"/>
          </a:xfrm>
          <a:prstGeom prst="rect">
            <a:avLst/>
          </a:prstGeom>
          <a:effectLst/>
        </p:spPr>
      </p:pic>
      <p:sp>
        <p:nvSpPr>
          <p:cNvPr id="7" name="Rectangle 6">
            <a:extLst>
              <a:ext uri="{FF2B5EF4-FFF2-40B4-BE49-F238E27FC236}">
                <a16:creationId xmlns:a16="http://schemas.microsoft.com/office/drawing/2014/main" xmlns="" id="{8C989ECA-121A-450E-9089-90A3E514BD8F}"/>
              </a:ext>
            </a:extLst>
          </p:cNvPr>
          <p:cNvSpPr/>
          <p:nvPr/>
        </p:nvSpPr>
        <p:spPr>
          <a:xfrm>
            <a:off x="185058" y="5623022"/>
            <a:ext cx="12192000" cy="707886"/>
          </a:xfrm>
          <a:prstGeom prst="rect">
            <a:avLst/>
          </a:prstGeom>
        </p:spPr>
        <p:txBody>
          <a:bodyPr wrap="square">
            <a:spAutoFit/>
          </a:bodyPr>
          <a:lstStyle/>
          <a:p>
            <a:pPr algn="ctr"/>
            <a:r>
              <a:rPr lang="en-US" sz="2000" spc="-100" dirty="0">
                <a:solidFill>
                  <a:srgbClr val="EE293C"/>
                </a:solidFill>
                <a:latin typeface="Arial" pitchFamily="34" charset="0"/>
                <a:ea typeface="Garamond" charset="0"/>
                <a:cs typeface="Arial" pitchFamily="34" charset="0"/>
              </a:rPr>
              <a:t>Ben Brubeck, Vice President of Regulatory, Labor and State Affairs</a:t>
            </a:r>
          </a:p>
          <a:p>
            <a:pPr algn="ctr"/>
            <a:r>
              <a:rPr lang="en-US" sz="2000" spc="-100" dirty="0">
                <a:solidFill>
                  <a:srgbClr val="EE293C"/>
                </a:solidFill>
                <a:latin typeface="Arial" pitchFamily="34" charset="0"/>
                <a:ea typeface="Garamond" charset="0"/>
                <a:cs typeface="Arial" pitchFamily="34" charset="0"/>
              </a:rPr>
              <a:t>Associated Builders and Contractors</a:t>
            </a:r>
          </a:p>
        </p:txBody>
      </p:sp>
    </p:spTree>
    <p:extLst>
      <p:ext uri="{BB962C8B-B14F-4D97-AF65-F5344CB8AC3E}">
        <p14:creationId xmlns:p14="http://schemas.microsoft.com/office/powerpoint/2010/main" val="218970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82391" y="33557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Key arguments in PLA debate</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grpSp>
        <p:nvGrpSpPr>
          <p:cNvPr id="3" name="Group 2"/>
          <p:cNvGrpSpPr/>
          <p:nvPr/>
        </p:nvGrpSpPr>
        <p:grpSpPr>
          <a:xfrm>
            <a:off x="613815" y="2639100"/>
            <a:ext cx="10903809" cy="2235447"/>
            <a:chOff x="665424" y="1739613"/>
            <a:chExt cx="10903809" cy="2235447"/>
          </a:xfrm>
        </p:grpSpPr>
        <p:sp>
          <p:nvSpPr>
            <p:cNvPr id="23" name="Rectangle 22"/>
            <p:cNvSpPr/>
            <p:nvPr/>
          </p:nvSpPr>
          <p:spPr>
            <a:xfrm>
              <a:off x="665424" y="2036068"/>
              <a:ext cx="2533947" cy="954107"/>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HB 471 </a:t>
              </a:r>
              <a:r>
                <a:rPr kumimoji="0" lang="en-US" sz="1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bill will hurt KY construction workers and lead to out-of-state contractors taking work</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4845399" y="2036068"/>
              <a:ext cx="6723834" cy="1938992"/>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Bill simply</a:t>
              </a:r>
              <a:r>
                <a:rPr kumimoji="0" lang="en-US" sz="12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allows government to deliver the best product at the best price by encouraging competition from </a:t>
              </a:r>
              <a:r>
                <a:rPr kumimoji="0" lang="en-US" sz="1200" i="0" u="sng"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all</a:t>
              </a:r>
              <a:r>
                <a:rPr kumimoji="0" lang="en-US" sz="12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of KY’s qualified contractors &amp; hard hats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HB 471 is inclusive of 83.3 percent of KY construction workforce that chooses not to join a union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HB 471 allows participants in nonunion workforce development and apprenticeship programs, promoting an “All of the Above” local workforce development strategy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Inclusive of MWDBE contractors and minority and women construction workers, who are predominantly not affiliated with unions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prstClr val="black"/>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84783" y="1739613"/>
              <a:ext cx="1275204" cy="1275204"/>
            </a:xfrm>
            <a:prstGeom prst="rect">
              <a:avLst/>
            </a:prstGeom>
          </p:spPr>
        </p:pic>
      </p:grpSp>
      <p:sp>
        <p:nvSpPr>
          <p:cNvPr id="2" name="TextBox 1"/>
          <p:cNvSpPr txBox="1"/>
          <p:nvPr/>
        </p:nvSpPr>
        <p:spPr>
          <a:xfrm>
            <a:off x="665424" y="1244006"/>
            <a:ext cx="2247897"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Pro-PLA arguments</a:t>
            </a:r>
          </a:p>
        </p:txBody>
      </p:sp>
      <p:sp>
        <p:nvSpPr>
          <p:cNvPr id="26" name="TextBox 25"/>
          <p:cNvSpPr txBox="1"/>
          <p:nvPr/>
        </p:nvSpPr>
        <p:spPr>
          <a:xfrm>
            <a:off x="4845398" y="1244006"/>
            <a:ext cx="6419231"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The truth about the Fair and Open Competition Act (HB 471)</a:t>
            </a:r>
          </a:p>
        </p:txBody>
      </p:sp>
      <p:grpSp>
        <p:nvGrpSpPr>
          <p:cNvPr id="32" name="Group 31"/>
          <p:cNvGrpSpPr/>
          <p:nvPr/>
        </p:nvGrpSpPr>
        <p:grpSpPr>
          <a:xfrm>
            <a:off x="622767" y="1437192"/>
            <a:ext cx="10903809" cy="1496784"/>
            <a:chOff x="665424" y="2005434"/>
            <a:chExt cx="10903809" cy="1496784"/>
          </a:xfrm>
        </p:grpSpPr>
        <p:sp>
          <p:nvSpPr>
            <p:cNvPr id="33" name="Rectangle 32"/>
            <p:cNvSpPr/>
            <p:nvPr/>
          </p:nvSpPr>
          <p:spPr>
            <a:xfrm>
              <a:off x="665424" y="2301889"/>
              <a:ext cx="2533948" cy="307777"/>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HB 471 outlaws all PLAs</a:t>
              </a:r>
            </a:p>
          </p:txBody>
        </p:sp>
        <p:sp>
          <p:nvSpPr>
            <p:cNvPr id="34" name="Rectangle 33"/>
            <p:cNvSpPr/>
            <p:nvPr/>
          </p:nvSpPr>
          <p:spPr>
            <a:xfrm>
              <a:off x="4845399" y="2301889"/>
              <a:ext cx="6723834" cy="1200329"/>
            </a:xfrm>
            <a:prstGeom prst="rect">
              <a:avLst/>
            </a:prstGeom>
          </p:spPr>
          <p:txBody>
            <a:bodyPr wrap="square">
              <a:spAutoFit/>
            </a:bodyPr>
            <a:lstStyle/>
            <a:p>
              <a:pPr marL="171450" lvl="0" indent="-171450" defTabSz="45720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False: HB 471 ensures government neutrality so firms can still </a:t>
              </a:r>
              <a:r>
                <a:rPr lang="en-US" sz="1200" i="1" dirty="0">
                  <a:solidFill>
                    <a:prstClr val="black"/>
                  </a:solidFill>
                  <a:latin typeface="Arial" panose="020B0604020202020204" pitchFamily="34" charset="0"/>
                  <a:cs typeface="Arial" panose="020B0604020202020204" pitchFamily="34" charset="0"/>
                </a:rPr>
                <a:t>voluntarily</a:t>
              </a:r>
              <a:r>
                <a:rPr lang="en-US" sz="1200" dirty="0">
                  <a:solidFill>
                    <a:prstClr val="black"/>
                  </a:solidFill>
                  <a:latin typeface="Arial" panose="020B0604020202020204" pitchFamily="34" charset="0"/>
                  <a:cs typeface="Arial" panose="020B0604020202020204" pitchFamily="34" charset="0"/>
                </a:rPr>
                <a:t> use a PLA if they want</a:t>
              </a:r>
            </a:p>
            <a:p>
              <a:pPr marL="171450" lvl="0" indent="-171450" defTabSz="45720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Ensures fair &amp; open competition by prohibiting </a:t>
              </a:r>
              <a:r>
                <a:rPr lang="en-US" sz="1200" i="1" u="sng" dirty="0">
                  <a:solidFill>
                    <a:prstClr val="black"/>
                  </a:solidFill>
                  <a:latin typeface="Arial" panose="020B0604020202020204" pitchFamily="34" charset="0"/>
                  <a:cs typeface="Arial" panose="020B0604020202020204" pitchFamily="34" charset="0"/>
                </a:rPr>
                <a:t>government-mandated</a:t>
              </a:r>
              <a:r>
                <a:rPr lang="en-US" sz="1200" u="sng"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PLAs</a:t>
              </a:r>
            </a:p>
            <a:p>
              <a:pPr marL="171450" lvl="0" indent="-171450" defTabSz="45720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Applies</a:t>
              </a:r>
              <a:r>
                <a:rPr kumimoji="0" lang="en-US" sz="12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to all state projects, state-funded/assisted projects and </a:t>
              </a:r>
              <a:r>
                <a:rPr lang="en-US" sz="1200" dirty="0">
                  <a:solidFill>
                    <a:prstClr val="black"/>
                  </a:solidFill>
                  <a:latin typeface="Arial" panose="020B0604020202020204" pitchFamily="34" charset="0"/>
                  <a:cs typeface="Arial" panose="020B0604020202020204" pitchFamily="34" charset="0"/>
                </a:rPr>
                <a:t>local public agencies, as defined by KRS 61.870</a:t>
              </a:r>
              <a:endParaRPr kumimoji="0" lang="en-US" sz="12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84783" y="2005434"/>
              <a:ext cx="1275204" cy="1275204"/>
            </a:xfrm>
            <a:prstGeom prst="rect">
              <a:avLst/>
            </a:prstGeom>
          </p:spPr>
        </p:pic>
      </p:grpSp>
      <p:grpSp>
        <p:nvGrpSpPr>
          <p:cNvPr id="36" name="Group 35"/>
          <p:cNvGrpSpPr/>
          <p:nvPr/>
        </p:nvGrpSpPr>
        <p:grpSpPr>
          <a:xfrm>
            <a:off x="624701" y="4193336"/>
            <a:ext cx="10903809" cy="1275204"/>
            <a:chOff x="665424" y="2005434"/>
            <a:chExt cx="10903809" cy="1275204"/>
          </a:xfrm>
        </p:grpSpPr>
        <p:sp>
          <p:nvSpPr>
            <p:cNvPr id="37" name="Rectangle 36"/>
            <p:cNvSpPr/>
            <p:nvPr/>
          </p:nvSpPr>
          <p:spPr>
            <a:xfrm>
              <a:off x="665424" y="2301889"/>
              <a:ext cx="2533948" cy="307777"/>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KY FOCA bill is </a:t>
              </a:r>
              <a:r>
                <a:rPr kumimoji="0" lang="en-US"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illegal</a:t>
              </a:r>
            </a:p>
          </p:txBody>
        </p:sp>
        <p:sp>
          <p:nvSpPr>
            <p:cNvPr id="38" name="Rectangle 37"/>
            <p:cNvSpPr/>
            <p:nvPr/>
          </p:nvSpPr>
          <p:spPr>
            <a:xfrm>
              <a:off x="4845399" y="2301889"/>
              <a:ext cx="6723834" cy="830997"/>
            </a:xfrm>
            <a:prstGeom prst="rect">
              <a:avLst/>
            </a:prstGeom>
          </p:spPr>
          <p:txBody>
            <a:bodyPr wrap="square">
              <a:spAutoFit/>
            </a:bodyPr>
            <a:lstStyle/>
            <a:p>
              <a:pPr marL="171450" indent="-171450" defTabSz="45720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Similar legislation prevailed in all legal challenges in other states (23 states have passed Fair and Open Competition Act (FOCA) measures since 2011)</a:t>
              </a:r>
            </a:p>
            <a:p>
              <a:pPr marL="171450" indent="-171450" defTabSz="45720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Government is acting like a market participant rather than a labor regulator (this is a procurement </a:t>
              </a:r>
              <a:r>
                <a:rPr lang="en-US" sz="1200" dirty="0">
                  <a:latin typeface="Arial" panose="020B0604020202020204" pitchFamily="34" charset="0"/>
                  <a:cs typeface="Arial" panose="020B0604020202020204" pitchFamily="34" charset="0"/>
                </a:rPr>
                <a:t>bill and not a labor regulation</a:t>
              </a:r>
              <a:r>
                <a:rPr lang="en-US" sz="1200" dirty="0">
                  <a:solidFill>
                    <a:prstClr val="black"/>
                  </a:solidFill>
                  <a:latin typeface="Arial" panose="020B0604020202020204" pitchFamily="34" charset="0"/>
                  <a:cs typeface="Arial" panose="020B0604020202020204" pitchFamily="34" charset="0"/>
                </a:rPr>
                <a:t>)</a:t>
              </a:r>
            </a:p>
          </p:txBody>
        </p:sp>
        <p:pic>
          <p:nvPicPr>
            <p:cNvPr id="39" name="Picture 3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84783" y="2005434"/>
              <a:ext cx="1275204" cy="1275204"/>
            </a:xfrm>
            <a:prstGeom prst="rect">
              <a:avLst/>
            </a:prstGeom>
          </p:spPr>
        </p:pic>
      </p:grpSp>
      <p:grpSp>
        <p:nvGrpSpPr>
          <p:cNvPr id="40" name="Group 39"/>
          <p:cNvGrpSpPr/>
          <p:nvPr/>
        </p:nvGrpSpPr>
        <p:grpSpPr>
          <a:xfrm>
            <a:off x="613815" y="5247225"/>
            <a:ext cx="10903809" cy="1275204"/>
            <a:chOff x="665424" y="2005434"/>
            <a:chExt cx="10903809" cy="1275204"/>
          </a:xfrm>
        </p:grpSpPr>
        <p:sp>
          <p:nvSpPr>
            <p:cNvPr id="41" name="Rectangle 40"/>
            <p:cNvSpPr/>
            <p:nvPr/>
          </p:nvSpPr>
          <p:spPr>
            <a:xfrm>
              <a:off x="665424" y="2301889"/>
              <a:ext cx="2533948" cy="307777"/>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PLAs used in private sector</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2" name="Rectangle 41"/>
            <p:cNvSpPr/>
            <p:nvPr/>
          </p:nvSpPr>
          <p:spPr>
            <a:xfrm>
              <a:off x="4845399" y="2301889"/>
              <a:ext cx="6723834" cy="461665"/>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Arial" panose="020B0604020202020204" pitchFamily="34" charset="0"/>
                  <a:cs typeface="Arial" panose="020B0604020202020204" pitchFamily="34" charset="0"/>
                </a:rPr>
                <a:t>Taxpayer-funded construction projects are subject to different regulations and require fair and open competition for contracts that can be awarded to the lowest responsible bidder.</a:t>
              </a:r>
              <a:endParaRPr kumimoji="0" lang="en-US" sz="12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384783" y="2005434"/>
              <a:ext cx="1275204" cy="1275204"/>
            </a:xfrm>
            <a:prstGeom prst="rect">
              <a:avLst/>
            </a:prstGeom>
          </p:spPr>
        </p:pic>
      </p:grpSp>
    </p:spTree>
    <p:extLst>
      <p:ext uri="{BB962C8B-B14F-4D97-AF65-F5344CB8AC3E}">
        <p14:creationId xmlns:p14="http://schemas.microsoft.com/office/powerpoint/2010/main" val="160985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1801092" y="1065437"/>
            <a:ext cx="8772697" cy="5374156"/>
            <a:chOff x="450852" y="1746250"/>
            <a:chExt cx="6075360" cy="3698880"/>
          </a:xfrm>
          <a:solidFill>
            <a:srgbClr val="EEEEEE"/>
          </a:solidFill>
        </p:grpSpPr>
        <p:sp>
          <p:nvSpPr>
            <p:cNvPr id="196" name="Freeform 195"/>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Freeform 196"/>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Freeform 197"/>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Freeform 198"/>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0" name="Freeform 199"/>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Freeform 200"/>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Freeform 201"/>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Freeform 202"/>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Freeform 203"/>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Freeform 204"/>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Freeform 205"/>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Freeform 206"/>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Freeform 207"/>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Freeform 208"/>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Freeform 209"/>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Freeform 210"/>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Freeform 211"/>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Freeform 212"/>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Freeform 213"/>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Freeform 214"/>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Freeform 216"/>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2012</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 name="Freeform 217"/>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 name="Freeform 218"/>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 name="Freeform 219"/>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 name="Freeform 220"/>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 name="Freeform 221"/>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 name="Freeform 222"/>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Freeform 223"/>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p>
          </p:txBody>
        </p:sp>
        <p:sp>
          <p:nvSpPr>
            <p:cNvPr id="225" name="Freeform 224"/>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 name="Freeform 225"/>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t>
              </a:r>
            </a:p>
          </p:txBody>
        </p:sp>
        <p:sp>
          <p:nvSpPr>
            <p:cNvPr id="227" name="Freeform 226"/>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WY</a:t>
              </a:r>
            </a:p>
          </p:txBody>
        </p:sp>
        <p:sp>
          <p:nvSpPr>
            <p:cNvPr id="228" name="Freeform 227"/>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p>
          </p:txBody>
        </p:sp>
        <p:sp>
          <p:nvSpPr>
            <p:cNvPr id="229" name="Freeform 228"/>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rgbClr val="EAEAEA"/>
            </a:solidFill>
            <a:ln w="3175">
              <a:solidFill>
                <a:schemeClr val="bg1"/>
              </a:solidFill>
              <a:round/>
              <a:headEnd/>
              <a:tailEnd/>
            </a:ln>
            <a:extLst/>
          </p:spPr>
          <p:txBody>
            <a:bodyPr vert="horz" wrap="square" lIns="60960" tIns="30480" rIns="60960" bIns="3048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 name="Freeform 229"/>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p>
          </p:txBody>
        </p:sp>
        <p:sp>
          <p:nvSpPr>
            <p:cNvPr id="231" name="Freeform 230"/>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 name="Freeform 231"/>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2012</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Freeform 232"/>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 name="Freeform 233"/>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TX</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 name="Freeform 234"/>
            <p:cNvSpPr>
              <a:spLocks/>
            </p:cNvSpPr>
            <p:nvPr/>
          </p:nvSpPr>
          <p:spPr bwMode="auto">
            <a:xfrm>
              <a:off x="3878261" y="4340856"/>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 name="Freeform 235"/>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 name="Freeform 236"/>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Freeform 237"/>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 name="Freeform 238"/>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Freeform 239"/>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 name="Freeform 240"/>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Freeform 241"/>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 name="Freeform 242"/>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2014</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Freeform 243"/>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Freeform 244"/>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MN</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6" name="Freeform 245"/>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7" name="Freeform 246"/>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8" name="Freeform 247"/>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9" name="Freeform 248"/>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OH</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0" name="Freeform 249"/>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1" name="Freeform 250"/>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2011</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Freeform 251"/>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3" name="Freeform 252"/>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4" name="Freeform 253"/>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Freeform 254"/>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2011</a:t>
              </a:r>
            </a:p>
          </p:txBody>
        </p:sp>
        <p:sp>
          <p:nvSpPr>
            <p:cNvPr id="256" name="Freeform 255"/>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KY</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Freeform 256"/>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8" name="Freeform 257"/>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p>
          </p:txBody>
        </p:sp>
        <p:sp>
          <p:nvSpPr>
            <p:cNvPr id="259" name="Freeform 258"/>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Freeform 259"/>
            <p:cNvSpPr>
              <a:spLocks/>
            </p:cNvSpPr>
            <p:nvPr/>
          </p:nvSpPr>
          <p:spPr bwMode="auto">
            <a:xfrm>
              <a:off x="5035342"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2012</a:t>
              </a:r>
              <a:endParaRPr kumimoji="0" lang="id-ID"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Freeform 260"/>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Freeform 261"/>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Freeform 262"/>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Freeform 263"/>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Freeform 264"/>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2015</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Freeform 265"/>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7" name="Freeform 266"/>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Freeform 267"/>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1">
                <a:lumMod val="40000"/>
                <a:lumOff val="60000"/>
              </a:schemeClr>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9" name="Freeform 268"/>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0" name="Freeform 269"/>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Freeform 270"/>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Freeform 271"/>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Freeform 272"/>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Freeform 273"/>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rgbClr val="EAEAEA"/>
            </a:solidFill>
            <a:ln w="3175">
              <a:solidFill>
                <a:schemeClr val="bg1"/>
              </a:solidFill>
              <a:round/>
              <a:headEnd/>
              <a:tailEnd/>
            </a:ln>
            <a:extLst/>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81" name="Rectangle 24">
            <a:extLst>
              <a:ext uri="{FF2B5EF4-FFF2-40B4-BE49-F238E27FC236}">
                <a16:creationId xmlns:a16="http://schemas.microsoft.com/office/drawing/2014/main" xmlns="" id="{A28D903F-FCD3-4604-A018-F38307C40E4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prstClr val="white"/>
              </a:solidFill>
              <a:effectLst/>
              <a:uLnTx/>
              <a:uFillTx/>
              <a:latin typeface="Calibri"/>
              <a:ea typeface="+mn-ea"/>
              <a:cs typeface="+mn-cs"/>
            </a:endParaRPr>
          </a:p>
        </p:txBody>
      </p:sp>
      <p:sp>
        <p:nvSpPr>
          <p:cNvPr id="282" name="Freeform 4">
            <a:extLst>
              <a:ext uri="{FF2B5EF4-FFF2-40B4-BE49-F238E27FC236}">
                <a16:creationId xmlns:a16="http://schemas.microsoft.com/office/drawing/2014/main" xmlns="" id="{9980E1D2-6FDB-43C6-BBDD-EB7F03C2180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white"/>
              </a:solidFill>
              <a:effectLst/>
              <a:uLnTx/>
              <a:uFillTx/>
              <a:latin typeface="Calibri"/>
              <a:ea typeface="+mn-ea"/>
              <a:cs typeface="+mn-cs"/>
            </a:endParaRPr>
          </a:p>
        </p:txBody>
      </p:sp>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27255"/>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24 states </a:t>
            </a:r>
            <a:r>
              <a:rPr lang="en-US" sz="3000" b="1" dirty="0">
                <a:solidFill>
                  <a:srgbClr val="163A78"/>
                </a:solidFill>
                <a:latin typeface="Arial" panose="020B0604020202020204" pitchFamily="34" charset="0"/>
                <a:cs typeface="Arial" panose="020B0604020202020204" pitchFamily="34" charset="0"/>
              </a:rPr>
              <a:t>e</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nsure</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a:t>
            </a:r>
            <a:r>
              <a:rPr lang="en-US" sz="3000" b="1" dirty="0">
                <a:solidFill>
                  <a:srgbClr val="163A78"/>
                </a:solidFill>
                <a:latin typeface="Arial" panose="020B0604020202020204" pitchFamily="34" charset="0"/>
                <a:cs typeface="Arial" panose="020B0604020202020204" pitchFamily="34" charset="0"/>
              </a:rPr>
              <a:t>f</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air and open </a:t>
            </a:r>
            <a:r>
              <a:rPr lang="en-US" sz="3000" b="1" dirty="0">
                <a:solidFill>
                  <a:srgbClr val="163A78"/>
                </a:solidFill>
                <a:latin typeface="Arial" panose="020B0604020202020204" pitchFamily="34" charset="0"/>
                <a:cs typeface="Arial" panose="020B0604020202020204" pitchFamily="34" charset="0"/>
              </a:rPr>
              <a:t>c</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pic>
        <p:nvPicPr>
          <p:cNvPr id="284" name="Picture 283">
            <a:extLst>
              <a:ext uri="{FF2B5EF4-FFF2-40B4-BE49-F238E27FC236}">
                <a16:creationId xmlns:a16="http://schemas.microsoft.com/office/drawing/2014/main" xmlns="" id="{CC4AC885-B972-44A3-B85C-985838A539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285" name="Straight Connector 284">
            <a:extLst>
              <a:ext uri="{FF2B5EF4-FFF2-40B4-BE49-F238E27FC236}">
                <a16:creationId xmlns:a16="http://schemas.microsoft.com/office/drawing/2014/main" xmlns="" id="{4D929CA9-2962-4281-BBB6-812FA769B8C0}"/>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57A6E30-4CEA-45B0-9399-52A6A970557E}"/>
              </a:ext>
            </a:extLst>
          </p:cNvPr>
          <p:cNvSpPr txBox="1"/>
          <p:nvPr/>
        </p:nvSpPr>
        <p:spPr>
          <a:xfrm>
            <a:off x="9837947" y="3219714"/>
            <a:ext cx="5036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a:t>
            </a:r>
          </a:p>
        </p:txBody>
      </p:sp>
      <p:cxnSp>
        <p:nvCxnSpPr>
          <p:cNvPr id="4" name="Straight Connector 3">
            <a:extLst>
              <a:ext uri="{FF2B5EF4-FFF2-40B4-BE49-F238E27FC236}">
                <a16:creationId xmlns:a16="http://schemas.microsoft.com/office/drawing/2014/main" xmlns="" id="{F9028A12-9148-491B-B0A6-1A7A16667197}"/>
              </a:ext>
            </a:extLst>
          </p:cNvPr>
          <p:cNvCxnSpPr>
            <a:cxnSpLocks/>
            <a:stCxn id="261" idx="31"/>
          </p:cNvCxnSpPr>
          <p:nvPr/>
        </p:nvCxnSpPr>
        <p:spPr>
          <a:xfrm>
            <a:off x="9486637" y="3112106"/>
            <a:ext cx="413201" cy="236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CEE1E13F-38CC-48E4-B538-03D7A2F9F3A3}"/>
              </a:ext>
            </a:extLst>
          </p:cNvPr>
          <p:cNvCxnSpPr>
            <a:cxnSpLocks/>
          </p:cNvCxnSpPr>
          <p:nvPr/>
        </p:nvCxnSpPr>
        <p:spPr>
          <a:xfrm flipV="1">
            <a:off x="9686367" y="3111311"/>
            <a:ext cx="579105" cy="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A0D4C2D2-6CD0-40B6-A57D-5941E028F3D9}"/>
              </a:ext>
            </a:extLst>
          </p:cNvPr>
          <p:cNvSpPr txBox="1"/>
          <p:nvPr/>
        </p:nvSpPr>
        <p:spPr>
          <a:xfrm>
            <a:off x="10232107" y="2915508"/>
            <a:ext cx="4683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p>
        </p:txBody>
      </p:sp>
      <p:sp>
        <p:nvSpPr>
          <p:cNvPr id="95" name="TextBox 94">
            <a:extLst>
              <a:ext uri="{FF2B5EF4-FFF2-40B4-BE49-F238E27FC236}">
                <a16:creationId xmlns:a16="http://schemas.microsoft.com/office/drawing/2014/main" xmlns="" id="{6F6D4031-ED5D-41BB-81B0-1B04C4C4E967}"/>
              </a:ext>
            </a:extLst>
          </p:cNvPr>
          <p:cNvSpPr txBox="1"/>
          <p:nvPr/>
        </p:nvSpPr>
        <p:spPr>
          <a:xfrm>
            <a:off x="9860372" y="2718711"/>
            <a:ext cx="4459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a:t>
            </a:r>
          </a:p>
        </p:txBody>
      </p:sp>
      <p:cxnSp>
        <p:nvCxnSpPr>
          <p:cNvPr id="96" name="Straight Connector 95">
            <a:extLst>
              <a:ext uri="{FF2B5EF4-FFF2-40B4-BE49-F238E27FC236}">
                <a16:creationId xmlns:a16="http://schemas.microsoft.com/office/drawing/2014/main" xmlns="" id="{FC1E928B-83E5-4000-A8BE-67E734352645}"/>
              </a:ext>
            </a:extLst>
          </p:cNvPr>
          <p:cNvCxnSpPr>
            <a:cxnSpLocks/>
          </p:cNvCxnSpPr>
          <p:nvPr/>
        </p:nvCxnSpPr>
        <p:spPr>
          <a:xfrm>
            <a:off x="9713884" y="2852978"/>
            <a:ext cx="195783" cy="3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xmlns="" id="{CE123311-EA46-41A3-8002-0D770B871AE4}"/>
              </a:ext>
            </a:extLst>
          </p:cNvPr>
          <p:cNvSpPr txBox="1"/>
          <p:nvPr/>
        </p:nvSpPr>
        <p:spPr>
          <a:xfrm>
            <a:off x="10034572" y="2495477"/>
            <a:ext cx="4571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a:t>
            </a:r>
          </a:p>
        </p:txBody>
      </p:sp>
      <p:cxnSp>
        <p:nvCxnSpPr>
          <p:cNvPr id="99" name="Straight Connector 98">
            <a:extLst>
              <a:ext uri="{FF2B5EF4-FFF2-40B4-BE49-F238E27FC236}">
                <a16:creationId xmlns:a16="http://schemas.microsoft.com/office/drawing/2014/main" xmlns="" id="{206A04AC-EED7-4220-BD50-E13769B51323}"/>
              </a:ext>
            </a:extLst>
          </p:cNvPr>
          <p:cNvCxnSpPr>
            <a:cxnSpLocks/>
          </p:cNvCxnSpPr>
          <p:nvPr/>
        </p:nvCxnSpPr>
        <p:spPr>
          <a:xfrm>
            <a:off x="9940348" y="2432043"/>
            <a:ext cx="188448" cy="16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3C93ABA4-E424-48E5-A0EA-E850CBF81C3F}"/>
              </a:ext>
            </a:extLst>
          </p:cNvPr>
          <p:cNvSpPr txBox="1"/>
          <p:nvPr/>
        </p:nvSpPr>
        <p:spPr>
          <a:xfrm>
            <a:off x="10231197" y="2315563"/>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a:t>
            </a:r>
          </a:p>
        </p:txBody>
      </p:sp>
      <p:cxnSp>
        <p:nvCxnSpPr>
          <p:cNvPr id="102" name="Straight Connector 101">
            <a:extLst>
              <a:ext uri="{FF2B5EF4-FFF2-40B4-BE49-F238E27FC236}">
                <a16:creationId xmlns:a16="http://schemas.microsoft.com/office/drawing/2014/main" xmlns="" id="{22F1F7BC-BDD1-4FCC-B17C-2E2027303416}"/>
              </a:ext>
            </a:extLst>
          </p:cNvPr>
          <p:cNvCxnSpPr>
            <a:cxnSpLocks/>
          </p:cNvCxnSpPr>
          <p:nvPr/>
        </p:nvCxnSpPr>
        <p:spPr>
          <a:xfrm>
            <a:off x="10133964" y="2393831"/>
            <a:ext cx="175805" cy="6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BDBEB6F-52E4-4AC4-A616-60C8E98FF132}"/>
              </a:ext>
            </a:extLst>
          </p:cNvPr>
          <p:cNvCxnSpPr>
            <a:cxnSpLocks/>
          </p:cNvCxnSpPr>
          <p:nvPr/>
        </p:nvCxnSpPr>
        <p:spPr>
          <a:xfrm flipV="1">
            <a:off x="10119302" y="2074530"/>
            <a:ext cx="237859" cy="15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xmlns="" id="{2D636491-F7B5-4A36-ADE1-E75F967B28CD}"/>
              </a:ext>
            </a:extLst>
          </p:cNvPr>
          <p:cNvSpPr txBox="1"/>
          <p:nvPr/>
        </p:nvSpPr>
        <p:spPr>
          <a:xfrm>
            <a:off x="10328510" y="1927673"/>
            <a:ext cx="5036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t>
            </a:r>
          </a:p>
        </p:txBody>
      </p:sp>
      <p:cxnSp>
        <p:nvCxnSpPr>
          <p:cNvPr id="107" name="Straight Connector 106">
            <a:extLst>
              <a:ext uri="{FF2B5EF4-FFF2-40B4-BE49-F238E27FC236}">
                <a16:creationId xmlns:a16="http://schemas.microsoft.com/office/drawing/2014/main" xmlns="" id="{D39248D9-66EB-43F9-AD0B-2237E53CE508}"/>
              </a:ext>
            </a:extLst>
          </p:cNvPr>
          <p:cNvCxnSpPr>
            <a:cxnSpLocks/>
          </p:cNvCxnSpPr>
          <p:nvPr/>
        </p:nvCxnSpPr>
        <p:spPr>
          <a:xfrm flipH="1" flipV="1">
            <a:off x="9578917" y="1664625"/>
            <a:ext cx="146984" cy="15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xmlns="" id="{35CA6FD1-8D04-4B6C-A085-276E6449EB07}"/>
              </a:ext>
            </a:extLst>
          </p:cNvPr>
          <p:cNvSpPr txBox="1"/>
          <p:nvPr/>
        </p:nvSpPr>
        <p:spPr>
          <a:xfrm>
            <a:off x="9242306" y="1417594"/>
            <a:ext cx="4459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a:t>
            </a:r>
          </a:p>
        </p:txBody>
      </p:sp>
      <p:sp>
        <p:nvSpPr>
          <p:cNvPr id="111" name="TextBox 110">
            <a:extLst>
              <a:ext uri="{FF2B5EF4-FFF2-40B4-BE49-F238E27FC236}">
                <a16:creationId xmlns:a16="http://schemas.microsoft.com/office/drawing/2014/main" xmlns="" id="{0445661C-991C-4563-82BE-697A52E39934}"/>
              </a:ext>
            </a:extLst>
          </p:cNvPr>
          <p:cNvSpPr txBox="1"/>
          <p:nvPr/>
        </p:nvSpPr>
        <p:spPr>
          <a:xfrm>
            <a:off x="9443431" y="1130928"/>
            <a:ext cx="47961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a:t>
            </a:r>
          </a:p>
        </p:txBody>
      </p:sp>
      <p:cxnSp>
        <p:nvCxnSpPr>
          <p:cNvPr id="112" name="Straight Connector 111">
            <a:extLst>
              <a:ext uri="{FF2B5EF4-FFF2-40B4-BE49-F238E27FC236}">
                <a16:creationId xmlns:a16="http://schemas.microsoft.com/office/drawing/2014/main" xmlns="" id="{76D442E6-A3CC-4C8A-A1DF-A11B06C50891}"/>
              </a:ext>
            </a:extLst>
          </p:cNvPr>
          <p:cNvCxnSpPr>
            <a:cxnSpLocks/>
          </p:cNvCxnSpPr>
          <p:nvPr/>
        </p:nvCxnSpPr>
        <p:spPr>
          <a:xfrm flipH="1" flipV="1">
            <a:off x="9860100" y="1427434"/>
            <a:ext cx="116172" cy="429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xmlns="" id="{7B7309E8-1CE5-44B0-8006-12EF45AFAB1A}"/>
              </a:ext>
            </a:extLst>
          </p:cNvPr>
          <p:cNvSpPr/>
          <p:nvPr/>
        </p:nvSpPr>
        <p:spPr>
          <a:xfrm>
            <a:off x="9729369" y="4507814"/>
            <a:ext cx="2303496" cy="174372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xmlns="" id="{6405662D-4978-49F4-848D-0583202D9504}"/>
              </a:ext>
            </a:extLst>
          </p:cNvPr>
          <p:cNvSpPr txBox="1"/>
          <p:nvPr/>
        </p:nvSpPr>
        <p:spPr>
          <a:xfrm>
            <a:off x="9808150" y="4629709"/>
            <a:ext cx="298001" cy="232234"/>
          </a:xfrm>
          <a:prstGeom prst="rect">
            <a:avLst/>
          </a:prstGeom>
          <a:solidFill>
            <a:schemeClr val="bg1">
              <a:lumMod val="85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6" name="TextBox 115">
            <a:extLst>
              <a:ext uri="{FF2B5EF4-FFF2-40B4-BE49-F238E27FC236}">
                <a16:creationId xmlns:a16="http://schemas.microsoft.com/office/drawing/2014/main" xmlns="" id="{EB46A38F-9889-4F6D-8090-161E17396384}"/>
              </a:ext>
            </a:extLst>
          </p:cNvPr>
          <p:cNvSpPr txBox="1"/>
          <p:nvPr/>
        </p:nvSpPr>
        <p:spPr>
          <a:xfrm>
            <a:off x="10083350" y="4537059"/>
            <a:ext cx="1974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 policy prohibiting or encouraging use of PLAs</a:t>
            </a:r>
          </a:p>
        </p:txBody>
      </p:sp>
      <p:sp>
        <p:nvSpPr>
          <p:cNvPr id="117" name="TextBox 116">
            <a:extLst>
              <a:ext uri="{FF2B5EF4-FFF2-40B4-BE49-F238E27FC236}">
                <a16:creationId xmlns:a16="http://schemas.microsoft.com/office/drawing/2014/main" xmlns="" id="{40915E2F-9C12-4911-8672-29C9B51EFC96}"/>
              </a:ext>
            </a:extLst>
          </p:cNvPr>
          <p:cNvSpPr txBox="1"/>
          <p:nvPr/>
        </p:nvSpPr>
        <p:spPr>
          <a:xfrm flipV="1">
            <a:off x="9803336" y="5196388"/>
            <a:ext cx="307627" cy="233647"/>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xmlns="" id="{D0AC3DEC-37F1-4F89-91E3-9D108004D4AA}"/>
              </a:ext>
            </a:extLst>
          </p:cNvPr>
          <p:cNvSpPr txBox="1"/>
          <p:nvPr/>
        </p:nvSpPr>
        <p:spPr>
          <a:xfrm>
            <a:off x="10094297" y="5000462"/>
            <a:ext cx="21156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Enacted pro-PLA bill or EO encouraging government- mandated PLAs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US" sz="1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9" name="TextBox 118">
            <a:extLst>
              <a:ext uri="{FF2B5EF4-FFF2-40B4-BE49-F238E27FC236}">
                <a16:creationId xmlns:a16="http://schemas.microsoft.com/office/drawing/2014/main" xmlns="" id="{FECB6388-37FA-463D-987C-07016C6B4F0B}"/>
              </a:ext>
            </a:extLst>
          </p:cNvPr>
          <p:cNvSpPr txBox="1"/>
          <p:nvPr/>
        </p:nvSpPr>
        <p:spPr>
          <a:xfrm>
            <a:off x="9811775" y="5779162"/>
            <a:ext cx="302815" cy="267756"/>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xmlns="" id="{441DEE34-C1C1-46A3-B45D-BC5A89B03B2B}"/>
              </a:ext>
            </a:extLst>
          </p:cNvPr>
          <p:cNvSpPr txBox="1"/>
          <p:nvPr/>
        </p:nvSpPr>
        <p:spPr>
          <a:xfrm>
            <a:off x="10063709" y="5600627"/>
            <a:ext cx="21205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Enacted bill or EO prohibiting government-mandated PLAs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US" sz="1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13" name="Freeform 5">
            <a:extLst>
              <a:ext uri="{FF2B5EF4-FFF2-40B4-BE49-F238E27FC236}">
                <a16:creationId xmlns:a16="http://schemas.microsoft.com/office/drawing/2014/main" xmlns="" id="{E358815A-B466-4E5F-B4B4-80906B5306EF}"/>
              </a:ext>
            </a:extLst>
          </p:cNvPr>
          <p:cNvSpPr>
            <a:spLocks noEditPoints="1"/>
          </p:cNvSpPr>
          <p:nvPr/>
        </p:nvSpPr>
        <p:spPr bwMode="auto">
          <a:xfrm>
            <a:off x="127478" y="4076737"/>
            <a:ext cx="2333180" cy="1926799"/>
          </a:xfrm>
          <a:custGeom>
            <a:avLst/>
            <a:gdLst>
              <a:gd name="T0" fmla="*/ 5981 w 6088"/>
              <a:gd name="T1" fmla="*/ 4726 h 4896"/>
              <a:gd name="T2" fmla="*/ 5509 w 6088"/>
              <a:gd name="T3" fmla="*/ 4310 h 4896"/>
              <a:gd name="T4" fmla="*/ 5489 w 6088"/>
              <a:gd name="T5" fmla="*/ 4137 h 4896"/>
              <a:gd name="T6" fmla="*/ 5186 w 6088"/>
              <a:gd name="T7" fmla="*/ 4161 h 4896"/>
              <a:gd name="T8" fmla="*/ 4913 w 6088"/>
              <a:gd name="T9" fmla="*/ 3560 h 4896"/>
              <a:gd name="T10" fmla="*/ 4744 w 6088"/>
              <a:gd name="T11" fmla="*/ 3686 h 4896"/>
              <a:gd name="T12" fmla="*/ 4267 w 6088"/>
              <a:gd name="T13" fmla="*/ 3522 h 4896"/>
              <a:gd name="T14" fmla="*/ 3432 w 6088"/>
              <a:gd name="T15" fmla="*/ 3365 h 4896"/>
              <a:gd name="T16" fmla="*/ 3232 w 6088"/>
              <a:gd name="T17" fmla="*/ 3327 h 4896"/>
              <a:gd name="T18" fmla="*/ 2972 w 6088"/>
              <a:gd name="T19" fmla="*/ 3259 h 4896"/>
              <a:gd name="T20" fmla="*/ 2715 w 6088"/>
              <a:gd name="T21" fmla="*/ 3554 h 4896"/>
              <a:gd name="T22" fmla="*/ 2508 w 6088"/>
              <a:gd name="T23" fmla="*/ 3742 h 4896"/>
              <a:gd name="T24" fmla="*/ 2379 w 6088"/>
              <a:gd name="T25" fmla="*/ 3609 h 4896"/>
              <a:gd name="T26" fmla="*/ 2608 w 6088"/>
              <a:gd name="T27" fmla="*/ 3205 h 4896"/>
              <a:gd name="T28" fmla="*/ 2612 w 6088"/>
              <a:gd name="T29" fmla="*/ 3149 h 4896"/>
              <a:gd name="T30" fmla="*/ 2197 w 6088"/>
              <a:gd name="T31" fmla="*/ 3527 h 4896"/>
              <a:gd name="T32" fmla="*/ 2032 w 6088"/>
              <a:gd name="T33" fmla="*/ 3747 h 4896"/>
              <a:gd name="T34" fmla="*/ 1950 w 6088"/>
              <a:gd name="T35" fmla="*/ 4061 h 4896"/>
              <a:gd name="T36" fmla="*/ 1676 w 6088"/>
              <a:gd name="T37" fmla="*/ 4191 h 4896"/>
              <a:gd name="T38" fmla="*/ 1516 w 6088"/>
              <a:gd name="T39" fmla="*/ 4353 h 4896"/>
              <a:gd name="T40" fmla="*/ 1294 w 6088"/>
              <a:gd name="T41" fmla="*/ 4463 h 4896"/>
              <a:gd name="T42" fmla="*/ 1000 w 6088"/>
              <a:gd name="T43" fmla="*/ 4653 h 4896"/>
              <a:gd name="T44" fmla="*/ 701 w 6088"/>
              <a:gd name="T45" fmla="*/ 4709 h 4896"/>
              <a:gd name="T46" fmla="*/ 531 w 6088"/>
              <a:gd name="T47" fmla="*/ 4762 h 4896"/>
              <a:gd name="T48" fmla="*/ 107 w 6088"/>
              <a:gd name="T49" fmla="*/ 4851 h 4896"/>
              <a:gd name="T50" fmla="*/ 362 w 6088"/>
              <a:gd name="T51" fmla="*/ 4685 h 4896"/>
              <a:gd name="T52" fmla="*/ 876 w 6088"/>
              <a:gd name="T53" fmla="*/ 4518 h 4896"/>
              <a:gd name="T54" fmla="*/ 1387 w 6088"/>
              <a:gd name="T55" fmla="*/ 3826 h 4896"/>
              <a:gd name="T56" fmla="*/ 1073 w 6088"/>
              <a:gd name="T57" fmla="*/ 3727 h 4896"/>
              <a:gd name="T58" fmla="*/ 880 w 6088"/>
              <a:gd name="T59" fmla="*/ 3295 h 4896"/>
              <a:gd name="T60" fmla="*/ 500 w 6088"/>
              <a:gd name="T61" fmla="*/ 3194 h 4896"/>
              <a:gd name="T62" fmla="*/ 386 w 6088"/>
              <a:gd name="T63" fmla="*/ 2997 h 4896"/>
              <a:gd name="T64" fmla="*/ 617 w 6088"/>
              <a:gd name="T65" fmla="*/ 2400 h 4896"/>
              <a:gd name="T66" fmla="*/ 879 w 6088"/>
              <a:gd name="T67" fmla="*/ 2340 h 4896"/>
              <a:gd name="T68" fmla="*/ 1274 w 6088"/>
              <a:gd name="T69" fmla="*/ 1887 h 4896"/>
              <a:gd name="T70" fmla="*/ 933 w 6088"/>
              <a:gd name="T71" fmla="*/ 1919 h 4896"/>
              <a:gd name="T72" fmla="*/ 667 w 6088"/>
              <a:gd name="T73" fmla="*/ 1623 h 4896"/>
              <a:gd name="T74" fmla="*/ 634 w 6088"/>
              <a:gd name="T75" fmla="*/ 1354 h 4896"/>
              <a:gd name="T76" fmla="*/ 902 w 6088"/>
              <a:gd name="T77" fmla="*/ 1311 h 4896"/>
              <a:gd name="T78" fmla="*/ 1213 w 6088"/>
              <a:gd name="T79" fmla="*/ 1511 h 4896"/>
              <a:gd name="T80" fmla="*/ 1282 w 6088"/>
              <a:gd name="T81" fmla="*/ 1298 h 4896"/>
              <a:gd name="T82" fmla="*/ 1327 w 6088"/>
              <a:gd name="T83" fmla="*/ 1341 h 4896"/>
              <a:gd name="T84" fmla="*/ 877 w 6088"/>
              <a:gd name="T85" fmla="*/ 725 h 4896"/>
              <a:gd name="T86" fmla="*/ 1383 w 6088"/>
              <a:gd name="T87" fmla="*/ 369 h 4896"/>
              <a:gd name="T88" fmla="*/ 2010 w 6088"/>
              <a:gd name="T89" fmla="*/ 80 h 4896"/>
              <a:gd name="T90" fmla="*/ 2287 w 6088"/>
              <a:gd name="T91" fmla="*/ 145 h 4896"/>
              <a:gd name="T92" fmla="*/ 2671 w 6088"/>
              <a:gd name="T93" fmla="*/ 299 h 4896"/>
              <a:gd name="T94" fmla="*/ 3372 w 6088"/>
              <a:gd name="T95" fmla="*/ 394 h 4896"/>
              <a:gd name="T96" fmla="*/ 4242 w 6088"/>
              <a:gd name="T97" fmla="*/ 3300 h 4896"/>
              <a:gd name="T98" fmla="*/ 4779 w 6088"/>
              <a:gd name="T99" fmla="*/ 3449 h 4896"/>
              <a:gd name="T100" fmla="*/ 5805 w 6088"/>
              <a:gd name="T101" fmla="*/ 4249 h 4896"/>
              <a:gd name="T102" fmla="*/ 5636 w 6088"/>
              <a:gd name="T103" fmla="*/ 4353 h 4896"/>
              <a:gd name="T104" fmla="*/ 5015 w 6088"/>
              <a:gd name="T105" fmla="*/ 4060 h 4896"/>
              <a:gd name="T106" fmla="*/ 5165 w 6088"/>
              <a:gd name="T107" fmla="*/ 4216 h 4896"/>
              <a:gd name="T108" fmla="*/ 5015 w 6088"/>
              <a:gd name="T109" fmla="*/ 4162 h 4896"/>
              <a:gd name="T110" fmla="*/ 5347 w 6088"/>
              <a:gd name="T111" fmla="*/ 4316 h 4896"/>
              <a:gd name="T112" fmla="*/ 5531 w 6088"/>
              <a:gd name="T113" fmla="*/ 4616 h 4896"/>
              <a:gd name="T114" fmla="*/ 5342 w 6088"/>
              <a:gd name="T115" fmla="*/ 4224 h 4896"/>
              <a:gd name="T116" fmla="*/ 5447 w 6088"/>
              <a:gd name="T117" fmla="*/ 4656 h 4896"/>
              <a:gd name="T118" fmla="*/ 5441 w 6088"/>
              <a:gd name="T119" fmla="*/ 4577 h 4896"/>
              <a:gd name="T120" fmla="*/ 3162 w 6088"/>
              <a:gd name="T121" fmla="*/ 3367 h 4896"/>
              <a:gd name="T122" fmla="*/ 1955 w 6088"/>
              <a:gd name="T123" fmla="*/ 4397 h 4896"/>
              <a:gd name="T124" fmla="*/ 2278 w 6088"/>
              <a:gd name="T125" fmla="*/ 408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8" h="4896">
                <a:moveTo>
                  <a:pt x="1006" y="2203"/>
                </a:moveTo>
                <a:lnTo>
                  <a:pt x="1006" y="2203"/>
                </a:lnTo>
                <a:lnTo>
                  <a:pt x="1005" y="2208"/>
                </a:lnTo>
                <a:lnTo>
                  <a:pt x="1003" y="2212"/>
                </a:lnTo>
                <a:lnTo>
                  <a:pt x="1000" y="2216"/>
                </a:lnTo>
                <a:lnTo>
                  <a:pt x="996" y="2219"/>
                </a:lnTo>
                <a:lnTo>
                  <a:pt x="991" y="2222"/>
                </a:lnTo>
                <a:lnTo>
                  <a:pt x="985" y="2224"/>
                </a:lnTo>
                <a:lnTo>
                  <a:pt x="979" y="2225"/>
                </a:lnTo>
                <a:lnTo>
                  <a:pt x="972" y="2226"/>
                </a:lnTo>
                <a:lnTo>
                  <a:pt x="972" y="2226"/>
                </a:lnTo>
                <a:lnTo>
                  <a:pt x="964" y="2225"/>
                </a:lnTo>
                <a:lnTo>
                  <a:pt x="958" y="2224"/>
                </a:lnTo>
                <a:lnTo>
                  <a:pt x="952" y="2222"/>
                </a:lnTo>
                <a:lnTo>
                  <a:pt x="947" y="2219"/>
                </a:lnTo>
                <a:lnTo>
                  <a:pt x="943" y="2216"/>
                </a:lnTo>
                <a:lnTo>
                  <a:pt x="940" y="2212"/>
                </a:lnTo>
                <a:lnTo>
                  <a:pt x="938" y="2208"/>
                </a:lnTo>
                <a:lnTo>
                  <a:pt x="937" y="2203"/>
                </a:lnTo>
                <a:lnTo>
                  <a:pt x="937" y="2203"/>
                </a:lnTo>
                <a:lnTo>
                  <a:pt x="938" y="2199"/>
                </a:lnTo>
                <a:lnTo>
                  <a:pt x="940" y="2195"/>
                </a:lnTo>
                <a:lnTo>
                  <a:pt x="943" y="2190"/>
                </a:lnTo>
                <a:lnTo>
                  <a:pt x="947" y="2187"/>
                </a:lnTo>
                <a:lnTo>
                  <a:pt x="952" y="2184"/>
                </a:lnTo>
                <a:lnTo>
                  <a:pt x="958" y="2182"/>
                </a:lnTo>
                <a:lnTo>
                  <a:pt x="964" y="2180"/>
                </a:lnTo>
                <a:lnTo>
                  <a:pt x="972" y="2180"/>
                </a:lnTo>
                <a:lnTo>
                  <a:pt x="972" y="2180"/>
                </a:lnTo>
                <a:lnTo>
                  <a:pt x="979" y="2181"/>
                </a:lnTo>
                <a:lnTo>
                  <a:pt x="985" y="2182"/>
                </a:lnTo>
                <a:lnTo>
                  <a:pt x="991" y="2184"/>
                </a:lnTo>
                <a:lnTo>
                  <a:pt x="996" y="2187"/>
                </a:lnTo>
                <a:lnTo>
                  <a:pt x="1000" y="2190"/>
                </a:lnTo>
                <a:lnTo>
                  <a:pt x="1003" y="2195"/>
                </a:lnTo>
                <a:lnTo>
                  <a:pt x="1005" y="2199"/>
                </a:lnTo>
                <a:lnTo>
                  <a:pt x="1006" y="2203"/>
                </a:lnTo>
                <a:lnTo>
                  <a:pt x="1006" y="2203"/>
                </a:lnTo>
                <a:close/>
                <a:moveTo>
                  <a:pt x="6088" y="4577"/>
                </a:moveTo>
                <a:lnTo>
                  <a:pt x="6088" y="4577"/>
                </a:lnTo>
                <a:lnTo>
                  <a:pt x="6081" y="4595"/>
                </a:lnTo>
                <a:lnTo>
                  <a:pt x="6074" y="4615"/>
                </a:lnTo>
                <a:lnTo>
                  <a:pt x="6063" y="4638"/>
                </a:lnTo>
                <a:lnTo>
                  <a:pt x="6052" y="4663"/>
                </a:lnTo>
                <a:lnTo>
                  <a:pt x="6040" y="4687"/>
                </a:lnTo>
                <a:lnTo>
                  <a:pt x="6033" y="4698"/>
                </a:lnTo>
                <a:lnTo>
                  <a:pt x="6026" y="4707"/>
                </a:lnTo>
                <a:lnTo>
                  <a:pt x="6019" y="4715"/>
                </a:lnTo>
                <a:lnTo>
                  <a:pt x="6012" y="4723"/>
                </a:lnTo>
                <a:lnTo>
                  <a:pt x="6012" y="4723"/>
                </a:lnTo>
                <a:lnTo>
                  <a:pt x="6006" y="4727"/>
                </a:lnTo>
                <a:lnTo>
                  <a:pt x="5999" y="4729"/>
                </a:lnTo>
                <a:lnTo>
                  <a:pt x="5993" y="4730"/>
                </a:lnTo>
                <a:lnTo>
                  <a:pt x="5986" y="4729"/>
                </a:lnTo>
                <a:lnTo>
                  <a:pt x="5981" y="4726"/>
                </a:lnTo>
                <a:lnTo>
                  <a:pt x="5976" y="4723"/>
                </a:lnTo>
                <a:lnTo>
                  <a:pt x="5971" y="4719"/>
                </a:lnTo>
                <a:lnTo>
                  <a:pt x="5966" y="4713"/>
                </a:lnTo>
                <a:lnTo>
                  <a:pt x="5959" y="4703"/>
                </a:lnTo>
                <a:lnTo>
                  <a:pt x="5953" y="4693"/>
                </a:lnTo>
                <a:lnTo>
                  <a:pt x="5947" y="4683"/>
                </a:lnTo>
                <a:lnTo>
                  <a:pt x="5888" y="4612"/>
                </a:lnTo>
                <a:lnTo>
                  <a:pt x="5888" y="4612"/>
                </a:lnTo>
                <a:lnTo>
                  <a:pt x="5882" y="4598"/>
                </a:lnTo>
                <a:lnTo>
                  <a:pt x="5875" y="4589"/>
                </a:lnTo>
                <a:lnTo>
                  <a:pt x="5867" y="4583"/>
                </a:lnTo>
                <a:lnTo>
                  <a:pt x="5859" y="4579"/>
                </a:lnTo>
                <a:lnTo>
                  <a:pt x="5852" y="4577"/>
                </a:lnTo>
                <a:lnTo>
                  <a:pt x="5844" y="4577"/>
                </a:lnTo>
                <a:lnTo>
                  <a:pt x="5837" y="4579"/>
                </a:lnTo>
                <a:lnTo>
                  <a:pt x="5829" y="4582"/>
                </a:lnTo>
                <a:lnTo>
                  <a:pt x="5822" y="4586"/>
                </a:lnTo>
                <a:lnTo>
                  <a:pt x="5816" y="4591"/>
                </a:lnTo>
                <a:lnTo>
                  <a:pt x="5806" y="4601"/>
                </a:lnTo>
                <a:lnTo>
                  <a:pt x="5799" y="4608"/>
                </a:lnTo>
                <a:lnTo>
                  <a:pt x="5796" y="4612"/>
                </a:lnTo>
                <a:lnTo>
                  <a:pt x="5753" y="4612"/>
                </a:lnTo>
                <a:lnTo>
                  <a:pt x="5753" y="4612"/>
                </a:lnTo>
                <a:lnTo>
                  <a:pt x="5753" y="4599"/>
                </a:lnTo>
                <a:lnTo>
                  <a:pt x="5753" y="4587"/>
                </a:lnTo>
                <a:lnTo>
                  <a:pt x="5755" y="4571"/>
                </a:lnTo>
                <a:lnTo>
                  <a:pt x="5758" y="4552"/>
                </a:lnTo>
                <a:lnTo>
                  <a:pt x="5763" y="4532"/>
                </a:lnTo>
                <a:lnTo>
                  <a:pt x="5766" y="4522"/>
                </a:lnTo>
                <a:lnTo>
                  <a:pt x="5770" y="4512"/>
                </a:lnTo>
                <a:lnTo>
                  <a:pt x="5775" y="4502"/>
                </a:lnTo>
                <a:lnTo>
                  <a:pt x="5781" y="4493"/>
                </a:lnTo>
                <a:lnTo>
                  <a:pt x="5781" y="4493"/>
                </a:lnTo>
                <a:lnTo>
                  <a:pt x="5786" y="4484"/>
                </a:lnTo>
                <a:lnTo>
                  <a:pt x="5789" y="4476"/>
                </a:lnTo>
                <a:lnTo>
                  <a:pt x="5789" y="4469"/>
                </a:lnTo>
                <a:lnTo>
                  <a:pt x="5788" y="4463"/>
                </a:lnTo>
                <a:lnTo>
                  <a:pt x="5786" y="4458"/>
                </a:lnTo>
                <a:lnTo>
                  <a:pt x="5783" y="4453"/>
                </a:lnTo>
                <a:lnTo>
                  <a:pt x="5778" y="4449"/>
                </a:lnTo>
                <a:lnTo>
                  <a:pt x="5773" y="4446"/>
                </a:lnTo>
                <a:lnTo>
                  <a:pt x="5762" y="4440"/>
                </a:lnTo>
                <a:lnTo>
                  <a:pt x="5750" y="4436"/>
                </a:lnTo>
                <a:lnTo>
                  <a:pt x="5739" y="4434"/>
                </a:lnTo>
                <a:lnTo>
                  <a:pt x="5727" y="4528"/>
                </a:lnTo>
                <a:lnTo>
                  <a:pt x="5658" y="4507"/>
                </a:lnTo>
                <a:lnTo>
                  <a:pt x="5658" y="4450"/>
                </a:lnTo>
                <a:lnTo>
                  <a:pt x="5565" y="4437"/>
                </a:lnTo>
                <a:lnTo>
                  <a:pt x="5547" y="4359"/>
                </a:lnTo>
                <a:lnTo>
                  <a:pt x="5503" y="4372"/>
                </a:lnTo>
                <a:lnTo>
                  <a:pt x="5506" y="4328"/>
                </a:lnTo>
                <a:lnTo>
                  <a:pt x="5506" y="4328"/>
                </a:lnTo>
                <a:lnTo>
                  <a:pt x="5506" y="4322"/>
                </a:lnTo>
                <a:lnTo>
                  <a:pt x="5507" y="4317"/>
                </a:lnTo>
                <a:lnTo>
                  <a:pt x="5509" y="4310"/>
                </a:lnTo>
                <a:lnTo>
                  <a:pt x="5512" y="4303"/>
                </a:lnTo>
                <a:lnTo>
                  <a:pt x="5518" y="4297"/>
                </a:lnTo>
                <a:lnTo>
                  <a:pt x="5525" y="4291"/>
                </a:lnTo>
                <a:lnTo>
                  <a:pt x="5530" y="4288"/>
                </a:lnTo>
                <a:lnTo>
                  <a:pt x="5535" y="4286"/>
                </a:lnTo>
                <a:lnTo>
                  <a:pt x="5535" y="4286"/>
                </a:lnTo>
                <a:lnTo>
                  <a:pt x="5540" y="4285"/>
                </a:lnTo>
                <a:lnTo>
                  <a:pt x="5544" y="4285"/>
                </a:lnTo>
                <a:lnTo>
                  <a:pt x="5548" y="4286"/>
                </a:lnTo>
                <a:lnTo>
                  <a:pt x="5552" y="4288"/>
                </a:lnTo>
                <a:lnTo>
                  <a:pt x="5556" y="4291"/>
                </a:lnTo>
                <a:lnTo>
                  <a:pt x="5558" y="4295"/>
                </a:lnTo>
                <a:lnTo>
                  <a:pt x="5563" y="4303"/>
                </a:lnTo>
                <a:lnTo>
                  <a:pt x="5566" y="4311"/>
                </a:lnTo>
                <a:lnTo>
                  <a:pt x="5568" y="4319"/>
                </a:lnTo>
                <a:lnTo>
                  <a:pt x="5569" y="4328"/>
                </a:lnTo>
                <a:lnTo>
                  <a:pt x="5569" y="4328"/>
                </a:lnTo>
                <a:lnTo>
                  <a:pt x="5584" y="4322"/>
                </a:lnTo>
                <a:lnTo>
                  <a:pt x="5596" y="4317"/>
                </a:lnTo>
                <a:lnTo>
                  <a:pt x="5601" y="4314"/>
                </a:lnTo>
                <a:lnTo>
                  <a:pt x="5604" y="4312"/>
                </a:lnTo>
                <a:lnTo>
                  <a:pt x="5604" y="4312"/>
                </a:lnTo>
                <a:lnTo>
                  <a:pt x="5608" y="4305"/>
                </a:lnTo>
                <a:lnTo>
                  <a:pt x="5615" y="4292"/>
                </a:lnTo>
                <a:lnTo>
                  <a:pt x="5615" y="4292"/>
                </a:lnTo>
                <a:lnTo>
                  <a:pt x="5619" y="4282"/>
                </a:lnTo>
                <a:lnTo>
                  <a:pt x="5621" y="4275"/>
                </a:lnTo>
                <a:lnTo>
                  <a:pt x="5621" y="4269"/>
                </a:lnTo>
                <a:lnTo>
                  <a:pt x="5620" y="4263"/>
                </a:lnTo>
                <a:lnTo>
                  <a:pt x="5618" y="4259"/>
                </a:lnTo>
                <a:lnTo>
                  <a:pt x="5615" y="4255"/>
                </a:lnTo>
                <a:lnTo>
                  <a:pt x="5612" y="4252"/>
                </a:lnTo>
                <a:lnTo>
                  <a:pt x="5608" y="4250"/>
                </a:lnTo>
                <a:lnTo>
                  <a:pt x="5599" y="4247"/>
                </a:lnTo>
                <a:lnTo>
                  <a:pt x="5590" y="4244"/>
                </a:lnTo>
                <a:lnTo>
                  <a:pt x="5581" y="4244"/>
                </a:lnTo>
                <a:lnTo>
                  <a:pt x="5581" y="4244"/>
                </a:lnTo>
                <a:lnTo>
                  <a:pt x="5568" y="4244"/>
                </a:lnTo>
                <a:lnTo>
                  <a:pt x="5557" y="4243"/>
                </a:lnTo>
                <a:lnTo>
                  <a:pt x="5546" y="4241"/>
                </a:lnTo>
                <a:lnTo>
                  <a:pt x="5537" y="4238"/>
                </a:lnTo>
                <a:lnTo>
                  <a:pt x="5529" y="4234"/>
                </a:lnTo>
                <a:lnTo>
                  <a:pt x="5523" y="4230"/>
                </a:lnTo>
                <a:lnTo>
                  <a:pt x="5518" y="4225"/>
                </a:lnTo>
                <a:lnTo>
                  <a:pt x="5512" y="4220"/>
                </a:lnTo>
                <a:lnTo>
                  <a:pt x="5509" y="4215"/>
                </a:lnTo>
                <a:lnTo>
                  <a:pt x="5506" y="4211"/>
                </a:lnTo>
                <a:lnTo>
                  <a:pt x="5502" y="4201"/>
                </a:lnTo>
                <a:lnTo>
                  <a:pt x="5501" y="4195"/>
                </a:lnTo>
                <a:lnTo>
                  <a:pt x="5500" y="4192"/>
                </a:lnTo>
                <a:lnTo>
                  <a:pt x="5500" y="4192"/>
                </a:lnTo>
                <a:lnTo>
                  <a:pt x="5499" y="4180"/>
                </a:lnTo>
                <a:lnTo>
                  <a:pt x="5496" y="4167"/>
                </a:lnTo>
                <a:lnTo>
                  <a:pt x="5493" y="4151"/>
                </a:lnTo>
                <a:lnTo>
                  <a:pt x="5489" y="4137"/>
                </a:lnTo>
                <a:lnTo>
                  <a:pt x="5484" y="4124"/>
                </a:lnTo>
                <a:lnTo>
                  <a:pt x="5482" y="4119"/>
                </a:lnTo>
                <a:lnTo>
                  <a:pt x="5479" y="4116"/>
                </a:lnTo>
                <a:lnTo>
                  <a:pt x="5476" y="4114"/>
                </a:lnTo>
                <a:lnTo>
                  <a:pt x="5471" y="4114"/>
                </a:lnTo>
                <a:lnTo>
                  <a:pt x="5471" y="4114"/>
                </a:lnTo>
                <a:lnTo>
                  <a:pt x="5463" y="4115"/>
                </a:lnTo>
                <a:lnTo>
                  <a:pt x="5452" y="4116"/>
                </a:lnTo>
                <a:lnTo>
                  <a:pt x="5425" y="4116"/>
                </a:lnTo>
                <a:lnTo>
                  <a:pt x="5395" y="4114"/>
                </a:lnTo>
                <a:lnTo>
                  <a:pt x="5371" y="4111"/>
                </a:lnTo>
                <a:lnTo>
                  <a:pt x="5371" y="4111"/>
                </a:lnTo>
                <a:lnTo>
                  <a:pt x="5363" y="4110"/>
                </a:lnTo>
                <a:lnTo>
                  <a:pt x="5362" y="4108"/>
                </a:lnTo>
                <a:lnTo>
                  <a:pt x="5361" y="4107"/>
                </a:lnTo>
                <a:lnTo>
                  <a:pt x="5363" y="4103"/>
                </a:lnTo>
                <a:lnTo>
                  <a:pt x="5366" y="4097"/>
                </a:lnTo>
                <a:lnTo>
                  <a:pt x="5368" y="4093"/>
                </a:lnTo>
                <a:lnTo>
                  <a:pt x="5370" y="4088"/>
                </a:lnTo>
                <a:lnTo>
                  <a:pt x="5371" y="4081"/>
                </a:lnTo>
                <a:lnTo>
                  <a:pt x="5371" y="4074"/>
                </a:lnTo>
                <a:lnTo>
                  <a:pt x="5370" y="4066"/>
                </a:lnTo>
                <a:lnTo>
                  <a:pt x="5368" y="4057"/>
                </a:lnTo>
                <a:lnTo>
                  <a:pt x="5365" y="4045"/>
                </a:lnTo>
                <a:lnTo>
                  <a:pt x="5361" y="4033"/>
                </a:lnTo>
                <a:lnTo>
                  <a:pt x="5361" y="4033"/>
                </a:lnTo>
                <a:lnTo>
                  <a:pt x="5353" y="4020"/>
                </a:lnTo>
                <a:lnTo>
                  <a:pt x="5344" y="4005"/>
                </a:lnTo>
                <a:lnTo>
                  <a:pt x="5335" y="3991"/>
                </a:lnTo>
                <a:lnTo>
                  <a:pt x="5324" y="3977"/>
                </a:lnTo>
                <a:lnTo>
                  <a:pt x="5311" y="3962"/>
                </a:lnTo>
                <a:lnTo>
                  <a:pt x="5299" y="3949"/>
                </a:lnTo>
                <a:lnTo>
                  <a:pt x="5273" y="3922"/>
                </a:lnTo>
                <a:lnTo>
                  <a:pt x="5249" y="3899"/>
                </a:lnTo>
                <a:lnTo>
                  <a:pt x="5228" y="3880"/>
                </a:lnTo>
                <a:lnTo>
                  <a:pt x="5210" y="3864"/>
                </a:lnTo>
                <a:lnTo>
                  <a:pt x="5207" y="3926"/>
                </a:lnTo>
                <a:lnTo>
                  <a:pt x="5256" y="3995"/>
                </a:lnTo>
                <a:lnTo>
                  <a:pt x="5256" y="4067"/>
                </a:lnTo>
                <a:lnTo>
                  <a:pt x="5231" y="4062"/>
                </a:lnTo>
                <a:lnTo>
                  <a:pt x="5231" y="4135"/>
                </a:lnTo>
                <a:lnTo>
                  <a:pt x="5231" y="4135"/>
                </a:lnTo>
                <a:lnTo>
                  <a:pt x="5230" y="4140"/>
                </a:lnTo>
                <a:lnTo>
                  <a:pt x="5227" y="4145"/>
                </a:lnTo>
                <a:lnTo>
                  <a:pt x="5224" y="4151"/>
                </a:lnTo>
                <a:lnTo>
                  <a:pt x="5220" y="4156"/>
                </a:lnTo>
                <a:lnTo>
                  <a:pt x="5214" y="4161"/>
                </a:lnTo>
                <a:lnTo>
                  <a:pt x="5210" y="4163"/>
                </a:lnTo>
                <a:lnTo>
                  <a:pt x="5206" y="4165"/>
                </a:lnTo>
                <a:lnTo>
                  <a:pt x="5202" y="4167"/>
                </a:lnTo>
                <a:lnTo>
                  <a:pt x="5196" y="4167"/>
                </a:lnTo>
                <a:lnTo>
                  <a:pt x="5196" y="4167"/>
                </a:lnTo>
                <a:lnTo>
                  <a:pt x="5193" y="4167"/>
                </a:lnTo>
                <a:lnTo>
                  <a:pt x="5191" y="4165"/>
                </a:lnTo>
                <a:lnTo>
                  <a:pt x="5186" y="4161"/>
                </a:lnTo>
                <a:lnTo>
                  <a:pt x="5182" y="4156"/>
                </a:lnTo>
                <a:lnTo>
                  <a:pt x="5178" y="4149"/>
                </a:lnTo>
                <a:lnTo>
                  <a:pt x="5174" y="4141"/>
                </a:lnTo>
                <a:lnTo>
                  <a:pt x="5171" y="4132"/>
                </a:lnTo>
                <a:lnTo>
                  <a:pt x="5166" y="4112"/>
                </a:lnTo>
                <a:lnTo>
                  <a:pt x="5161" y="4092"/>
                </a:lnTo>
                <a:lnTo>
                  <a:pt x="5158" y="4074"/>
                </a:lnTo>
                <a:lnTo>
                  <a:pt x="5155" y="4058"/>
                </a:lnTo>
                <a:lnTo>
                  <a:pt x="5155" y="4058"/>
                </a:lnTo>
                <a:lnTo>
                  <a:pt x="5147" y="4037"/>
                </a:lnTo>
                <a:lnTo>
                  <a:pt x="5132" y="4001"/>
                </a:lnTo>
                <a:lnTo>
                  <a:pt x="5104" y="3940"/>
                </a:lnTo>
                <a:lnTo>
                  <a:pt x="5104" y="3940"/>
                </a:lnTo>
                <a:lnTo>
                  <a:pt x="5096" y="3922"/>
                </a:lnTo>
                <a:lnTo>
                  <a:pt x="5091" y="3906"/>
                </a:lnTo>
                <a:lnTo>
                  <a:pt x="5088" y="3892"/>
                </a:lnTo>
                <a:lnTo>
                  <a:pt x="5087" y="3879"/>
                </a:lnTo>
                <a:lnTo>
                  <a:pt x="5087" y="3868"/>
                </a:lnTo>
                <a:lnTo>
                  <a:pt x="5088" y="3859"/>
                </a:lnTo>
                <a:lnTo>
                  <a:pt x="5091" y="3851"/>
                </a:lnTo>
                <a:lnTo>
                  <a:pt x="5094" y="3843"/>
                </a:lnTo>
                <a:lnTo>
                  <a:pt x="5098" y="3837"/>
                </a:lnTo>
                <a:lnTo>
                  <a:pt x="5102" y="3833"/>
                </a:lnTo>
                <a:lnTo>
                  <a:pt x="5106" y="3829"/>
                </a:lnTo>
                <a:lnTo>
                  <a:pt x="5110" y="3827"/>
                </a:lnTo>
                <a:lnTo>
                  <a:pt x="5117" y="3824"/>
                </a:lnTo>
                <a:lnTo>
                  <a:pt x="5120" y="3823"/>
                </a:lnTo>
                <a:lnTo>
                  <a:pt x="5178" y="3845"/>
                </a:lnTo>
                <a:lnTo>
                  <a:pt x="5177" y="3836"/>
                </a:lnTo>
                <a:lnTo>
                  <a:pt x="5177" y="3836"/>
                </a:lnTo>
                <a:lnTo>
                  <a:pt x="5179" y="3831"/>
                </a:lnTo>
                <a:lnTo>
                  <a:pt x="5180" y="3827"/>
                </a:lnTo>
                <a:lnTo>
                  <a:pt x="5181" y="3823"/>
                </a:lnTo>
                <a:lnTo>
                  <a:pt x="5180" y="3818"/>
                </a:lnTo>
                <a:lnTo>
                  <a:pt x="5179" y="3814"/>
                </a:lnTo>
                <a:lnTo>
                  <a:pt x="5178" y="3811"/>
                </a:lnTo>
                <a:lnTo>
                  <a:pt x="5172" y="3802"/>
                </a:lnTo>
                <a:lnTo>
                  <a:pt x="5165" y="3796"/>
                </a:lnTo>
                <a:lnTo>
                  <a:pt x="5155" y="3790"/>
                </a:lnTo>
                <a:lnTo>
                  <a:pt x="5145" y="3785"/>
                </a:lnTo>
                <a:lnTo>
                  <a:pt x="5135" y="3780"/>
                </a:lnTo>
                <a:lnTo>
                  <a:pt x="5111" y="3773"/>
                </a:lnTo>
                <a:lnTo>
                  <a:pt x="5091" y="3767"/>
                </a:lnTo>
                <a:lnTo>
                  <a:pt x="5070" y="3763"/>
                </a:lnTo>
                <a:lnTo>
                  <a:pt x="4998" y="3699"/>
                </a:lnTo>
                <a:lnTo>
                  <a:pt x="4965" y="3602"/>
                </a:lnTo>
                <a:lnTo>
                  <a:pt x="4965" y="3602"/>
                </a:lnTo>
                <a:lnTo>
                  <a:pt x="4953" y="3586"/>
                </a:lnTo>
                <a:lnTo>
                  <a:pt x="4944" y="3575"/>
                </a:lnTo>
                <a:lnTo>
                  <a:pt x="4936" y="3565"/>
                </a:lnTo>
                <a:lnTo>
                  <a:pt x="4930" y="3560"/>
                </a:lnTo>
                <a:lnTo>
                  <a:pt x="4924" y="3557"/>
                </a:lnTo>
                <a:lnTo>
                  <a:pt x="4919" y="3556"/>
                </a:lnTo>
                <a:lnTo>
                  <a:pt x="4916" y="3557"/>
                </a:lnTo>
                <a:lnTo>
                  <a:pt x="4913" y="3560"/>
                </a:lnTo>
                <a:lnTo>
                  <a:pt x="4911" y="3563"/>
                </a:lnTo>
                <a:lnTo>
                  <a:pt x="4910" y="3568"/>
                </a:lnTo>
                <a:lnTo>
                  <a:pt x="4909" y="3578"/>
                </a:lnTo>
                <a:lnTo>
                  <a:pt x="4909" y="3590"/>
                </a:lnTo>
                <a:lnTo>
                  <a:pt x="4956" y="3631"/>
                </a:lnTo>
                <a:lnTo>
                  <a:pt x="4972" y="3712"/>
                </a:lnTo>
                <a:lnTo>
                  <a:pt x="4998" y="3798"/>
                </a:lnTo>
                <a:lnTo>
                  <a:pt x="4998" y="3798"/>
                </a:lnTo>
                <a:lnTo>
                  <a:pt x="4998" y="3811"/>
                </a:lnTo>
                <a:lnTo>
                  <a:pt x="4998" y="3815"/>
                </a:lnTo>
                <a:lnTo>
                  <a:pt x="4997" y="3819"/>
                </a:lnTo>
                <a:lnTo>
                  <a:pt x="4995" y="3823"/>
                </a:lnTo>
                <a:lnTo>
                  <a:pt x="4993" y="3825"/>
                </a:lnTo>
                <a:lnTo>
                  <a:pt x="4991" y="3827"/>
                </a:lnTo>
                <a:lnTo>
                  <a:pt x="4988" y="3829"/>
                </a:lnTo>
                <a:lnTo>
                  <a:pt x="4981" y="3830"/>
                </a:lnTo>
                <a:lnTo>
                  <a:pt x="4973" y="3830"/>
                </a:lnTo>
                <a:lnTo>
                  <a:pt x="4965" y="3828"/>
                </a:lnTo>
                <a:lnTo>
                  <a:pt x="4955" y="3826"/>
                </a:lnTo>
                <a:lnTo>
                  <a:pt x="4946" y="3822"/>
                </a:lnTo>
                <a:lnTo>
                  <a:pt x="4937" y="3818"/>
                </a:lnTo>
                <a:lnTo>
                  <a:pt x="4920" y="3808"/>
                </a:lnTo>
                <a:lnTo>
                  <a:pt x="4905" y="3798"/>
                </a:lnTo>
                <a:lnTo>
                  <a:pt x="4905" y="3798"/>
                </a:lnTo>
                <a:lnTo>
                  <a:pt x="4900" y="3776"/>
                </a:lnTo>
                <a:lnTo>
                  <a:pt x="4895" y="3753"/>
                </a:lnTo>
                <a:lnTo>
                  <a:pt x="4888" y="3728"/>
                </a:lnTo>
                <a:lnTo>
                  <a:pt x="4880" y="3705"/>
                </a:lnTo>
                <a:lnTo>
                  <a:pt x="4876" y="3696"/>
                </a:lnTo>
                <a:lnTo>
                  <a:pt x="4872" y="3687"/>
                </a:lnTo>
                <a:lnTo>
                  <a:pt x="4867" y="3681"/>
                </a:lnTo>
                <a:lnTo>
                  <a:pt x="4863" y="3677"/>
                </a:lnTo>
                <a:lnTo>
                  <a:pt x="4861" y="3677"/>
                </a:lnTo>
                <a:lnTo>
                  <a:pt x="4859" y="3677"/>
                </a:lnTo>
                <a:lnTo>
                  <a:pt x="4857" y="3678"/>
                </a:lnTo>
                <a:lnTo>
                  <a:pt x="4856" y="3680"/>
                </a:lnTo>
                <a:lnTo>
                  <a:pt x="4856" y="3680"/>
                </a:lnTo>
                <a:lnTo>
                  <a:pt x="4852" y="3685"/>
                </a:lnTo>
                <a:lnTo>
                  <a:pt x="4847" y="3689"/>
                </a:lnTo>
                <a:lnTo>
                  <a:pt x="4841" y="3693"/>
                </a:lnTo>
                <a:lnTo>
                  <a:pt x="4836" y="3695"/>
                </a:lnTo>
                <a:lnTo>
                  <a:pt x="4831" y="3697"/>
                </a:lnTo>
                <a:lnTo>
                  <a:pt x="4826" y="3698"/>
                </a:lnTo>
                <a:lnTo>
                  <a:pt x="4816" y="3698"/>
                </a:lnTo>
                <a:lnTo>
                  <a:pt x="4806" y="3697"/>
                </a:lnTo>
                <a:lnTo>
                  <a:pt x="4797" y="3696"/>
                </a:lnTo>
                <a:lnTo>
                  <a:pt x="4790" y="3694"/>
                </a:lnTo>
                <a:lnTo>
                  <a:pt x="4790" y="3694"/>
                </a:lnTo>
                <a:lnTo>
                  <a:pt x="4786" y="3689"/>
                </a:lnTo>
                <a:lnTo>
                  <a:pt x="4781" y="3686"/>
                </a:lnTo>
                <a:lnTo>
                  <a:pt x="4776" y="3685"/>
                </a:lnTo>
                <a:lnTo>
                  <a:pt x="4770" y="3684"/>
                </a:lnTo>
                <a:lnTo>
                  <a:pt x="4763" y="3683"/>
                </a:lnTo>
                <a:lnTo>
                  <a:pt x="4756" y="3684"/>
                </a:lnTo>
                <a:lnTo>
                  <a:pt x="4744" y="3686"/>
                </a:lnTo>
                <a:lnTo>
                  <a:pt x="4732" y="3689"/>
                </a:lnTo>
                <a:lnTo>
                  <a:pt x="4721" y="3693"/>
                </a:lnTo>
                <a:lnTo>
                  <a:pt x="4712" y="3696"/>
                </a:lnTo>
                <a:lnTo>
                  <a:pt x="4712" y="3696"/>
                </a:lnTo>
                <a:lnTo>
                  <a:pt x="4709" y="3699"/>
                </a:lnTo>
                <a:lnTo>
                  <a:pt x="4708" y="3703"/>
                </a:lnTo>
                <a:lnTo>
                  <a:pt x="4710" y="3707"/>
                </a:lnTo>
                <a:lnTo>
                  <a:pt x="4713" y="3711"/>
                </a:lnTo>
                <a:lnTo>
                  <a:pt x="4718" y="3716"/>
                </a:lnTo>
                <a:lnTo>
                  <a:pt x="4726" y="3721"/>
                </a:lnTo>
                <a:lnTo>
                  <a:pt x="4742" y="3730"/>
                </a:lnTo>
                <a:lnTo>
                  <a:pt x="4759" y="3740"/>
                </a:lnTo>
                <a:lnTo>
                  <a:pt x="4778" y="3747"/>
                </a:lnTo>
                <a:lnTo>
                  <a:pt x="4794" y="3753"/>
                </a:lnTo>
                <a:lnTo>
                  <a:pt x="4806" y="3755"/>
                </a:lnTo>
                <a:lnTo>
                  <a:pt x="4806" y="3755"/>
                </a:lnTo>
                <a:lnTo>
                  <a:pt x="4810" y="3756"/>
                </a:lnTo>
                <a:lnTo>
                  <a:pt x="4814" y="3758"/>
                </a:lnTo>
                <a:lnTo>
                  <a:pt x="4818" y="3762"/>
                </a:lnTo>
                <a:lnTo>
                  <a:pt x="4821" y="3766"/>
                </a:lnTo>
                <a:lnTo>
                  <a:pt x="4827" y="3777"/>
                </a:lnTo>
                <a:lnTo>
                  <a:pt x="4831" y="3789"/>
                </a:lnTo>
                <a:lnTo>
                  <a:pt x="4835" y="3803"/>
                </a:lnTo>
                <a:lnTo>
                  <a:pt x="4837" y="3817"/>
                </a:lnTo>
                <a:lnTo>
                  <a:pt x="4839" y="3830"/>
                </a:lnTo>
                <a:lnTo>
                  <a:pt x="4839" y="3841"/>
                </a:lnTo>
                <a:lnTo>
                  <a:pt x="4839" y="3841"/>
                </a:lnTo>
                <a:lnTo>
                  <a:pt x="4839" y="3845"/>
                </a:lnTo>
                <a:lnTo>
                  <a:pt x="4838" y="3847"/>
                </a:lnTo>
                <a:lnTo>
                  <a:pt x="4836" y="3848"/>
                </a:lnTo>
                <a:lnTo>
                  <a:pt x="4834" y="3848"/>
                </a:lnTo>
                <a:lnTo>
                  <a:pt x="4828" y="3846"/>
                </a:lnTo>
                <a:lnTo>
                  <a:pt x="4821" y="3842"/>
                </a:lnTo>
                <a:lnTo>
                  <a:pt x="4813" y="3838"/>
                </a:lnTo>
                <a:lnTo>
                  <a:pt x="4810" y="3836"/>
                </a:lnTo>
                <a:lnTo>
                  <a:pt x="4806" y="3836"/>
                </a:lnTo>
                <a:lnTo>
                  <a:pt x="4802" y="3836"/>
                </a:lnTo>
                <a:lnTo>
                  <a:pt x="4799" y="3837"/>
                </a:lnTo>
                <a:lnTo>
                  <a:pt x="4797" y="3839"/>
                </a:lnTo>
                <a:lnTo>
                  <a:pt x="4795" y="3843"/>
                </a:lnTo>
                <a:lnTo>
                  <a:pt x="4795" y="3843"/>
                </a:lnTo>
                <a:lnTo>
                  <a:pt x="4792" y="3853"/>
                </a:lnTo>
                <a:lnTo>
                  <a:pt x="4787" y="3860"/>
                </a:lnTo>
                <a:lnTo>
                  <a:pt x="4782" y="3865"/>
                </a:lnTo>
                <a:lnTo>
                  <a:pt x="4777" y="3869"/>
                </a:lnTo>
                <a:lnTo>
                  <a:pt x="4772" y="3872"/>
                </a:lnTo>
                <a:lnTo>
                  <a:pt x="4768" y="3874"/>
                </a:lnTo>
                <a:lnTo>
                  <a:pt x="4763" y="3875"/>
                </a:lnTo>
                <a:lnTo>
                  <a:pt x="4628" y="3781"/>
                </a:lnTo>
                <a:lnTo>
                  <a:pt x="4342" y="3614"/>
                </a:lnTo>
                <a:lnTo>
                  <a:pt x="4207" y="3601"/>
                </a:lnTo>
                <a:lnTo>
                  <a:pt x="4207" y="3569"/>
                </a:lnTo>
                <a:lnTo>
                  <a:pt x="4269" y="3536"/>
                </a:lnTo>
                <a:lnTo>
                  <a:pt x="4269" y="3536"/>
                </a:lnTo>
                <a:lnTo>
                  <a:pt x="4267" y="3522"/>
                </a:lnTo>
                <a:lnTo>
                  <a:pt x="4265" y="3511"/>
                </a:lnTo>
                <a:lnTo>
                  <a:pt x="4262" y="3502"/>
                </a:lnTo>
                <a:lnTo>
                  <a:pt x="4258" y="3492"/>
                </a:lnTo>
                <a:lnTo>
                  <a:pt x="4253" y="3485"/>
                </a:lnTo>
                <a:lnTo>
                  <a:pt x="4248" y="3479"/>
                </a:lnTo>
                <a:lnTo>
                  <a:pt x="4243" y="3475"/>
                </a:lnTo>
                <a:lnTo>
                  <a:pt x="4237" y="3471"/>
                </a:lnTo>
                <a:lnTo>
                  <a:pt x="4231" y="3469"/>
                </a:lnTo>
                <a:lnTo>
                  <a:pt x="4225" y="3467"/>
                </a:lnTo>
                <a:lnTo>
                  <a:pt x="4219" y="3466"/>
                </a:lnTo>
                <a:lnTo>
                  <a:pt x="4212" y="3466"/>
                </a:lnTo>
                <a:lnTo>
                  <a:pt x="4205" y="3466"/>
                </a:lnTo>
                <a:lnTo>
                  <a:pt x="4198" y="3468"/>
                </a:lnTo>
                <a:lnTo>
                  <a:pt x="4184" y="3472"/>
                </a:lnTo>
                <a:lnTo>
                  <a:pt x="4170" y="3477"/>
                </a:lnTo>
                <a:lnTo>
                  <a:pt x="4157" y="3484"/>
                </a:lnTo>
                <a:lnTo>
                  <a:pt x="4145" y="3492"/>
                </a:lnTo>
                <a:lnTo>
                  <a:pt x="4135" y="3500"/>
                </a:lnTo>
                <a:lnTo>
                  <a:pt x="4118" y="3512"/>
                </a:lnTo>
                <a:lnTo>
                  <a:pt x="4112" y="3517"/>
                </a:lnTo>
                <a:lnTo>
                  <a:pt x="3954" y="3500"/>
                </a:lnTo>
                <a:lnTo>
                  <a:pt x="3944" y="3454"/>
                </a:lnTo>
                <a:lnTo>
                  <a:pt x="3634" y="3473"/>
                </a:lnTo>
                <a:lnTo>
                  <a:pt x="3634" y="3473"/>
                </a:lnTo>
                <a:lnTo>
                  <a:pt x="3612" y="3481"/>
                </a:lnTo>
                <a:lnTo>
                  <a:pt x="3591" y="3489"/>
                </a:lnTo>
                <a:lnTo>
                  <a:pt x="3569" y="3500"/>
                </a:lnTo>
                <a:lnTo>
                  <a:pt x="3569" y="3500"/>
                </a:lnTo>
                <a:lnTo>
                  <a:pt x="3563" y="3501"/>
                </a:lnTo>
                <a:lnTo>
                  <a:pt x="3558" y="3501"/>
                </a:lnTo>
                <a:lnTo>
                  <a:pt x="3553" y="3499"/>
                </a:lnTo>
                <a:lnTo>
                  <a:pt x="3548" y="3496"/>
                </a:lnTo>
                <a:lnTo>
                  <a:pt x="3544" y="3491"/>
                </a:lnTo>
                <a:lnTo>
                  <a:pt x="3539" y="3486"/>
                </a:lnTo>
                <a:lnTo>
                  <a:pt x="3531" y="3474"/>
                </a:lnTo>
                <a:lnTo>
                  <a:pt x="3524" y="3462"/>
                </a:lnTo>
                <a:lnTo>
                  <a:pt x="3519" y="3450"/>
                </a:lnTo>
                <a:lnTo>
                  <a:pt x="3514" y="3440"/>
                </a:lnTo>
                <a:lnTo>
                  <a:pt x="3514" y="3440"/>
                </a:lnTo>
                <a:lnTo>
                  <a:pt x="3504" y="3440"/>
                </a:lnTo>
                <a:lnTo>
                  <a:pt x="3479" y="3440"/>
                </a:lnTo>
                <a:lnTo>
                  <a:pt x="3465" y="3439"/>
                </a:lnTo>
                <a:lnTo>
                  <a:pt x="3449" y="3436"/>
                </a:lnTo>
                <a:lnTo>
                  <a:pt x="3436" y="3433"/>
                </a:lnTo>
                <a:lnTo>
                  <a:pt x="3431" y="3430"/>
                </a:lnTo>
                <a:lnTo>
                  <a:pt x="3426" y="3427"/>
                </a:lnTo>
                <a:lnTo>
                  <a:pt x="3426" y="3427"/>
                </a:lnTo>
                <a:lnTo>
                  <a:pt x="3423" y="3423"/>
                </a:lnTo>
                <a:lnTo>
                  <a:pt x="3419" y="3419"/>
                </a:lnTo>
                <a:lnTo>
                  <a:pt x="3418" y="3412"/>
                </a:lnTo>
                <a:lnTo>
                  <a:pt x="3418" y="3406"/>
                </a:lnTo>
                <a:lnTo>
                  <a:pt x="3419" y="3400"/>
                </a:lnTo>
                <a:lnTo>
                  <a:pt x="3422" y="3393"/>
                </a:lnTo>
                <a:lnTo>
                  <a:pt x="3426" y="3379"/>
                </a:lnTo>
                <a:lnTo>
                  <a:pt x="3432" y="3365"/>
                </a:lnTo>
                <a:lnTo>
                  <a:pt x="3438" y="3354"/>
                </a:lnTo>
                <a:lnTo>
                  <a:pt x="3444" y="3344"/>
                </a:lnTo>
                <a:lnTo>
                  <a:pt x="3444" y="3344"/>
                </a:lnTo>
                <a:lnTo>
                  <a:pt x="3445" y="3328"/>
                </a:lnTo>
                <a:lnTo>
                  <a:pt x="3444" y="3317"/>
                </a:lnTo>
                <a:lnTo>
                  <a:pt x="3443" y="3313"/>
                </a:lnTo>
                <a:lnTo>
                  <a:pt x="3442" y="3310"/>
                </a:lnTo>
                <a:lnTo>
                  <a:pt x="3440" y="3308"/>
                </a:lnTo>
                <a:lnTo>
                  <a:pt x="3438" y="3307"/>
                </a:lnTo>
                <a:lnTo>
                  <a:pt x="3436" y="3306"/>
                </a:lnTo>
                <a:lnTo>
                  <a:pt x="3434" y="3306"/>
                </a:lnTo>
                <a:lnTo>
                  <a:pt x="3429" y="3308"/>
                </a:lnTo>
                <a:lnTo>
                  <a:pt x="3423" y="3313"/>
                </a:lnTo>
                <a:lnTo>
                  <a:pt x="3415" y="3319"/>
                </a:lnTo>
                <a:lnTo>
                  <a:pt x="3409" y="3326"/>
                </a:lnTo>
                <a:lnTo>
                  <a:pt x="3403" y="3334"/>
                </a:lnTo>
                <a:lnTo>
                  <a:pt x="3391" y="3352"/>
                </a:lnTo>
                <a:lnTo>
                  <a:pt x="3382" y="3367"/>
                </a:lnTo>
                <a:lnTo>
                  <a:pt x="3376" y="3378"/>
                </a:lnTo>
                <a:lnTo>
                  <a:pt x="3376" y="3378"/>
                </a:lnTo>
                <a:lnTo>
                  <a:pt x="3374" y="3381"/>
                </a:lnTo>
                <a:lnTo>
                  <a:pt x="3372" y="3382"/>
                </a:lnTo>
                <a:lnTo>
                  <a:pt x="3368" y="3383"/>
                </a:lnTo>
                <a:lnTo>
                  <a:pt x="3363" y="3383"/>
                </a:lnTo>
                <a:lnTo>
                  <a:pt x="3352" y="3382"/>
                </a:lnTo>
                <a:lnTo>
                  <a:pt x="3339" y="3380"/>
                </a:lnTo>
                <a:lnTo>
                  <a:pt x="3316" y="3373"/>
                </a:lnTo>
                <a:lnTo>
                  <a:pt x="3306" y="3370"/>
                </a:lnTo>
                <a:lnTo>
                  <a:pt x="3306" y="3370"/>
                </a:lnTo>
                <a:lnTo>
                  <a:pt x="3295" y="3372"/>
                </a:lnTo>
                <a:lnTo>
                  <a:pt x="3284" y="3374"/>
                </a:lnTo>
                <a:lnTo>
                  <a:pt x="3273" y="3375"/>
                </a:lnTo>
                <a:lnTo>
                  <a:pt x="3268" y="3374"/>
                </a:lnTo>
                <a:lnTo>
                  <a:pt x="3264" y="3373"/>
                </a:lnTo>
                <a:lnTo>
                  <a:pt x="3259" y="3371"/>
                </a:lnTo>
                <a:lnTo>
                  <a:pt x="3257" y="3368"/>
                </a:lnTo>
                <a:lnTo>
                  <a:pt x="3256" y="3363"/>
                </a:lnTo>
                <a:lnTo>
                  <a:pt x="3256" y="3358"/>
                </a:lnTo>
                <a:lnTo>
                  <a:pt x="3259" y="3350"/>
                </a:lnTo>
                <a:lnTo>
                  <a:pt x="3264" y="3342"/>
                </a:lnTo>
                <a:lnTo>
                  <a:pt x="3264" y="3342"/>
                </a:lnTo>
                <a:lnTo>
                  <a:pt x="3274" y="3323"/>
                </a:lnTo>
                <a:lnTo>
                  <a:pt x="3280" y="3310"/>
                </a:lnTo>
                <a:lnTo>
                  <a:pt x="3282" y="3300"/>
                </a:lnTo>
                <a:lnTo>
                  <a:pt x="3282" y="3296"/>
                </a:lnTo>
                <a:lnTo>
                  <a:pt x="3281" y="3294"/>
                </a:lnTo>
                <a:lnTo>
                  <a:pt x="3280" y="3292"/>
                </a:lnTo>
                <a:lnTo>
                  <a:pt x="3278" y="3291"/>
                </a:lnTo>
                <a:lnTo>
                  <a:pt x="3275" y="3292"/>
                </a:lnTo>
                <a:lnTo>
                  <a:pt x="3272" y="3293"/>
                </a:lnTo>
                <a:lnTo>
                  <a:pt x="3264" y="3299"/>
                </a:lnTo>
                <a:lnTo>
                  <a:pt x="3253" y="3307"/>
                </a:lnTo>
                <a:lnTo>
                  <a:pt x="3253" y="3307"/>
                </a:lnTo>
                <a:lnTo>
                  <a:pt x="3237" y="3323"/>
                </a:lnTo>
                <a:lnTo>
                  <a:pt x="3232" y="3327"/>
                </a:lnTo>
                <a:lnTo>
                  <a:pt x="3230" y="3328"/>
                </a:lnTo>
                <a:lnTo>
                  <a:pt x="3228" y="3328"/>
                </a:lnTo>
                <a:lnTo>
                  <a:pt x="3227" y="3327"/>
                </a:lnTo>
                <a:lnTo>
                  <a:pt x="3226" y="3325"/>
                </a:lnTo>
                <a:lnTo>
                  <a:pt x="3224" y="3318"/>
                </a:lnTo>
                <a:lnTo>
                  <a:pt x="3219" y="3291"/>
                </a:lnTo>
                <a:lnTo>
                  <a:pt x="3219" y="3291"/>
                </a:lnTo>
                <a:lnTo>
                  <a:pt x="3218" y="3284"/>
                </a:lnTo>
                <a:lnTo>
                  <a:pt x="3216" y="3278"/>
                </a:lnTo>
                <a:lnTo>
                  <a:pt x="3213" y="3275"/>
                </a:lnTo>
                <a:lnTo>
                  <a:pt x="3210" y="3273"/>
                </a:lnTo>
                <a:lnTo>
                  <a:pt x="3206" y="3272"/>
                </a:lnTo>
                <a:lnTo>
                  <a:pt x="3202" y="3273"/>
                </a:lnTo>
                <a:lnTo>
                  <a:pt x="3193" y="3275"/>
                </a:lnTo>
                <a:lnTo>
                  <a:pt x="3184" y="3279"/>
                </a:lnTo>
                <a:lnTo>
                  <a:pt x="3173" y="3283"/>
                </a:lnTo>
                <a:lnTo>
                  <a:pt x="3168" y="3283"/>
                </a:lnTo>
                <a:lnTo>
                  <a:pt x="3163" y="3283"/>
                </a:lnTo>
                <a:lnTo>
                  <a:pt x="3159" y="3282"/>
                </a:lnTo>
                <a:lnTo>
                  <a:pt x="3155" y="3279"/>
                </a:lnTo>
                <a:lnTo>
                  <a:pt x="3155" y="3279"/>
                </a:lnTo>
                <a:lnTo>
                  <a:pt x="3152" y="3275"/>
                </a:lnTo>
                <a:lnTo>
                  <a:pt x="3149" y="3271"/>
                </a:lnTo>
                <a:lnTo>
                  <a:pt x="3145" y="3263"/>
                </a:lnTo>
                <a:lnTo>
                  <a:pt x="3142" y="3254"/>
                </a:lnTo>
                <a:lnTo>
                  <a:pt x="3142" y="3246"/>
                </a:lnTo>
                <a:lnTo>
                  <a:pt x="3142" y="3240"/>
                </a:lnTo>
                <a:lnTo>
                  <a:pt x="3144" y="3234"/>
                </a:lnTo>
                <a:lnTo>
                  <a:pt x="3145" y="3230"/>
                </a:lnTo>
                <a:lnTo>
                  <a:pt x="3145" y="3230"/>
                </a:lnTo>
                <a:lnTo>
                  <a:pt x="3144" y="3222"/>
                </a:lnTo>
                <a:lnTo>
                  <a:pt x="3142" y="3215"/>
                </a:lnTo>
                <a:lnTo>
                  <a:pt x="3141" y="3210"/>
                </a:lnTo>
                <a:lnTo>
                  <a:pt x="3139" y="3205"/>
                </a:lnTo>
                <a:lnTo>
                  <a:pt x="3136" y="3202"/>
                </a:lnTo>
                <a:lnTo>
                  <a:pt x="3133" y="3199"/>
                </a:lnTo>
                <a:lnTo>
                  <a:pt x="3130" y="3197"/>
                </a:lnTo>
                <a:lnTo>
                  <a:pt x="3126" y="3195"/>
                </a:lnTo>
                <a:lnTo>
                  <a:pt x="3122" y="3194"/>
                </a:lnTo>
                <a:lnTo>
                  <a:pt x="3118" y="3194"/>
                </a:lnTo>
                <a:lnTo>
                  <a:pt x="3109" y="3195"/>
                </a:lnTo>
                <a:lnTo>
                  <a:pt x="3099" y="3198"/>
                </a:lnTo>
                <a:lnTo>
                  <a:pt x="3089" y="3202"/>
                </a:lnTo>
                <a:lnTo>
                  <a:pt x="3079" y="3208"/>
                </a:lnTo>
                <a:lnTo>
                  <a:pt x="3070" y="3214"/>
                </a:lnTo>
                <a:lnTo>
                  <a:pt x="3052" y="3226"/>
                </a:lnTo>
                <a:lnTo>
                  <a:pt x="3040" y="3236"/>
                </a:lnTo>
                <a:lnTo>
                  <a:pt x="3036" y="3240"/>
                </a:lnTo>
                <a:lnTo>
                  <a:pt x="2991" y="3258"/>
                </a:lnTo>
                <a:lnTo>
                  <a:pt x="2991" y="3258"/>
                </a:lnTo>
                <a:lnTo>
                  <a:pt x="2988" y="3261"/>
                </a:lnTo>
                <a:lnTo>
                  <a:pt x="2983" y="3262"/>
                </a:lnTo>
                <a:lnTo>
                  <a:pt x="2979" y="3262"/>
                </a:lnTo>
                <a:lnTo>
                  <a:pt x="2975" y="3261"/>
                </a:lnTo>
                <a:lnTo>
                  <a:pt x="2972" y="3259"/>
                </a:lnTo>
                <a:lnTo>
                  <a:pt x="2968" y="3256"/>
                </a:lnTo>
                <a:lnTo>
                  <a:pt x="2961" y="3250"/>
                </a:lnTo>
                <a:lnTo>
                  <a:pt x="2956" y="3244"/>
                </a:lnTo>
                <a:lnTo>
                  <a:pt x="2951" y="3238"/>
                </a:lnTo>
                <a:lnTo>
                  <a:pt x="2947" y="3232"/>
                </a:lnTo>
                <a:lnTo>
                  <a:pt x="2947" y="3232"/>
                </a:lnTo>
                <a:lnTo>
                  <a:pt x="2939" y="3221"/>
                </a:lnTo>
                <a:lnTo>
                  <a:pt x="2933" y="3213"/>
                </a:lnTo>
                <a:lnTo>
                  <a:pt x="2928" y="3210"/>
                </a:lnTo>
                <a:lnTo>
                  <a:pt x="2926" y="3209"/>
                </a:lnTo>
                <a:lnTo>
                  <a:pt x="2924" y="3209"/>
                </a:lnTo>
                <a:lnTo>
                  <a:pt x="2922" y="3210"/>
                </a:lnTo>
                <a:lnTo>
                  <a:pt x="2921" y="3211"/>
                </a:lnTo>
                <a:lnTo>
                  <a:pt x="2919" y="3216"/>
                </a:lnTo>
                <a:lnTo>
                  <a:pt x="2917" y="3223"/>
                </a:lnTo>
                <a:lnTo>
                  <a:pt x="2916" y="3230"/>
                </a:lnTo>
                <a:lnTo>
                  <a:pt x="2914" y="3246"/>
                </a:lnTo>
                <a:lnTo>
                  <a:pt x="2914" y="3264"/>
                </a:lnTo>
                <a:lnTo>
                  <a:pt x="2915" y="3281"/>
                </a:lnTo>
                <a:lnTo>
                  <a:pt x="2911" y="3333"/>
                </a:lnTo>
                <a:lnTo>
                  <a:pt x="2911" y="3333"/>
                </a:lnTo>
                <a:lnTo>
                  <a:pt x="2903" y="3340"/>
                </a:lnTo>
                <a:lnTo>
                  <a:pt x="2899" y="3345"/>
                </a:lnTo>
                <a:lnTo>
                  <a:pt x="2898" y="3350"/>
                </a:lnTo>
                <a:lnTo>
                  <a:pt x="2898" y="3354"/>
                </a:lnTo>
                <a:lnTo>
                  <a:pt x="2900" y="3357"/>
                </a:lnTo>
                <a:lnTo>
                  <a:pt x="2903" y="3360"/>
                </a:lnTo>
                <a:lnTo>
                  <a:pt x="2908" y="3362"/>
                </a:lnTo>
                <a:lnTo>
                  <a:pt x="2913" y="3364"/>
                </a:lnTo>
                <a:lnTo>
                  <a:pt x="2924" y="3366"/>
                </a:lnTo>
                <a:lnTo>
                  <a:pt x="2935" y="3367"/>
                </a:lnTo>
                <a:lnTo>
                  <a:pt x="2947" y="3367"/>
                </a:lnTo>
                <a:lnTo>
                  <a:pt x="2950" y="3513"/>
                </a:lnTo>
                <a:lnTo>
                  <a:pt x="2811" y="3518"/>
                </a:lnTo>
                <a:lnTo>
                  <a:pt x="2757" y="3544"/>
                </a:lnTo>
                <a:lnTo>
                  <a:pt x="2757" y="3544"/>
                </a:lnTo>
                <a:lnTo>
                  <a:pt x="2756" y="3539"/>
                </a:lnTo>
                <a:lnTo>
                  <a:pt x="2754" y="3532"/>
                </a:lnTo>
                <a:lnTo>
                  <a:pt x="2751" y="3528"/>
                </a:lnTo>
                <a:lnTo>
                  <a:pt x="2746" y="3524"/>
                </a:lnTo>
                <a:lnTo>
                  <a:pt x="2742" y="3520"/>
                </a:lnTo>
                <a:lnTo>
                  <a:pt x="2738" y="3517"/>
                </a:lnTo>
                <a:lnTo>
                  <a:pt x="2733" y="3515"/>
                </a:lnTo>
                <a:lnTo>
                  <a:pt x="2729" y="3514"/>
                </a:lnTo>
                <a:lnTo>
                  <a:pt x="2724" y="3513"/>
                </a:lnTo>
                <a:lnTo>
                  <a:pt x="2720" y="3514"/>
                </a:lnTo>
                <a:lnTo>
                  <a:pt x="2717" y="3515"/>
                </a:lnTo>
                <a:lnTo>
                  <a:pt x="2714" y="3518"/>
                </a:lnTo>
                <a:lnTo>
                  <a:pt x="2712" y="3521"/>
                </a:lnTo>
                <a:lnTo>
                  <a:pt x="2711" y="3526"/>
                </a:lnTo>
                <a:lnTo>
                  <a:pt x="2711" y="3531"/>
                </a:lnTo>
                <a:lnTo>
                  <a:pt x="2713" y="3539"/>
                </a:lnTo>
                <a:lnTo>
                  <a:pt x="2713" y="3539"/>
                </a:lnTo>
                <a:lnTo>
                  <a:pt x="2714" y="3547"/>
                </a:lnTo>
                <a:lnTo>
                  <a:pt x="2715" y="3554"/>
                </a:lnTo>
                <a:lnTo>
                  <a:pt x="2714" y="3562"/>
                </a:lnTo>
                <a:lnTo>
                  <a:pt x="2713" y="3569"/>
                </a:lnTo>
                <a:lnTo>
                  <a:pt x="2711" y="3576"/>
                </a:lnTo>
                <a:lnTo>
                  <a:pt x="2707" y="3583"/>
                </a:lnTo>
                <a:lnTo>
                  <a:pt x="2700" y="3594"/>
                </a:lnTo>
                <a:lnTo>
                  <a:pt x="2692" y="3603"/>
                </a:lnTo>
                <a:lnTo>
                  <a:pt x="2683" y="3611"/>
                </a:lnTo>
                <a:lnTo>
                  <a:pt x="2676" y="3616"/>
                </a:lnTo>
                <a:lnTo>
                  <a:pt x="2671" y="3618"/>
                </a:lnTo>
                <a:lnTo>
                  <a:pt x="2671" y="3618"/>
                </a:lnTo>
                <a:lnTo>
                  <a:pt x="2665" y="3616"/>
                </a:lnTo>
                <a:lnTo>
                  <a:pt x="2657" y="3611"/>
                </a:lnTo>
                <a:lnTo>
                  <a:pt x="2647" y="3607"/>
                </a:lnTo>
                <a:lnTo>
                  <a:pt x="2637" y="3604"/>
                </a:lnTo>
                <a:lnTo>
                  <a:pt x="2631" y="3603"/>
                </a:lnTo>
                <a:lnTo>
                  <a:pt x="2625" y="3604"/>
                </a:lnTo>
                <a:lnTo>
                  <a:pt x="2621" y="3605"/>
                </a:lnTo>
                <a:lnTo>
                  <a:pt x="2616" y="3608"/>
                </a:lnTo>
                <a:lnTo>
                  <a:pt x="2613" y="3612"/>
                </a:lnTo>
                <a:lnTo>
                  <a:pt x="2610" y="3619"/>
                </a:lnTo>
                <a:lnTo>
                  <a:pt x="2607" y="3628"/>
                </a:lnTo>
                <a:lnTo>
                  <a:pt x="2606" y="3638"/>
                </a:lnTo>
                <a:lnTo>
                  <a:pt x="2606" y="3638"/>
                </a:lnTo>
                <a:lnTo>
                  <a:pt x="2604" y="3648"/>
                </a:lnTo>
                <a:lnTo>
                  <a:pt x="2602" y="3658"/>
                </a:lnTo>
                <a:lnTo>
                  <a:pt x="2600" y="3666"/>
                </a:lnTo>
                <a:lnTo>
                  <a:pt x="2597" y="3672"/>
                </a:lnTo>
                <a:lnTo>
                  <a:pt x="2593" y="3677"/>
                </a:lnTo>
                <a:lnTo>
                  <a:pt x="2588" y="3681"/>
                </a:lnTo>
                <a:lnTo>
                  <a:pt x="2584" y="3684"/>
                </a:lnTo>
                <a:lnTo>
                  <a:pt x="2580" y="3686"/>
                </a:lnTo>
                <a:lnTo>
                  <a:pt x="2572" y="3688"/>
                </a:lnTo>
                <a:lnTo>
                  <a:pt x="2566" y="3688"/>
                </a:lnTo>
                <a:lnTo>
                  <a:pt x="2559" y="3687"/>
                </a:lnTo>
                <a:lnTo>
                  <a:pt x="2559" y="3687"/>
                </a:lnTo>
                <a:lnTo>
                  <a:pt x="2551" y="3681"/>
                </a:lnTo>
                <a:lnTo>
                  <a:pt x="2542" y="3676"/>
                </a:lnTo>
                <a:lnTo>
                  <a:pt x="2534" y="3672"/>
                </a:lnTo>
                <a:lnTo>
                  <a:pt x="2526" y="3669"/>
                </a:lnTo>
                <a:lnTo>
                  <a:pt x="2523" y="3670"/>
                </a:lnTo>
                <a:lnTo>
                  <a:pt x="2521" y="3671"/>
                </a:lnTo>
                <a:lnTo>
                  <a:pt x="2519" y="3673"/>
                </a:lnTo>
                <a:lnTo>
                  <a:pt x="2519" y="3677"/>
                </a:lnTo>
                <a:lnTo>
                  <a:pt x="2520" y="3682"/>
                </a:lnTo>
                <a:lnTo>
                  <a:pt x="2523" y="3689"/>
                </a:lnTo>
                <a:lnTo>
                  <a:pt x="2523" y="3689"/>
                </a:lnTo>
                <a:lnTo>
                  <a:pt x="2525" y="3698"/>
                </a:lnTo>
                <a:lnTo>
                  <a:pt x="2526" y="3705"/>
                </a:lnTo>
                <a:lnTo>
                  <a:pt x="2526" y="3712"/>
                </a:lnTo>
                <a:lnTo>
                  <a:pt x="2525" y="3718"/>
                </a:lnTo>
                <a:lnTo>
                  <a:pt x="2523" y="3724"/>
                </a:lnTo>
                <a:lnTo>
                  <a:pt x="2521" y="3729"/>
                </a:lnTo>
                <a:lnTo>
                  <a:pt x="2517" y="3735"/>
                </a:lnTo>
                <a:lnTo>
                  <a:pt x="2513" y="3739"/>
                </a:lnTo>
                <a:lnTo>
                  <a:pt x="2508" y="3742"/>
                </a:lnTo>
                <a:lnTo>
                  <a:pt x="2503" y="3744"/>
                </a:lnTo>
                <a:lnTo>
                  <a:pt x="2498" y="3746"/>
                </a:lnTo>
                <a:lnTo>
                  <a:pt x="2493" y="3747"/>
                </a:lnTo>
                <a:lnTo>
                  <a:pt x="2488" y="3748"/>
                </a:lnTo>
                <a:lnTo>
                  <a:pt x="2484" y="3747"/>
                </a:lnTo>
                <a:lnTo>
                  <a:pt x="2480" y="3746"/>
                </a:lnTo>
                <a:lnTo>
                  <a:pt x="2476" y="3744"/>
                </a:lnTo>
                <a:lnTo>
                  <a:pt x="2476" y="3744"/>
                </a:lnTo>
                <a:lnTo>
                  <a:pt x="2472" y="3743"/>
                </a:lnTo>
                <a:lnTo>
                  <a:pt x="2466" y="3742"/>
                </a:lnTo>
                <a:lnTo>
                  <a:pt x="2460" y="3742"/>
                </a:lnTo>
                <a:lnTo>
                  <a:pt x="2453" y="3743"/>
                </a:lnTo>
                <a:lnTo>
                  <a:pt x="2437" y="3746"/>
                </a:lnTo>
                <a:lnTo>
                  <a:pt x="2419" y="3751"/>
                </a:lnTo>
                <a:lnTo>
                  <a:pt x="2403" y="3757"/>
                </a:lnTo>
                <a:lnTo>
                  <a:pt x="2389" y="3762"/>
                </a:lnTo>
                <a:lnTo>
                  <a:pt x="2377" y="3768"/>
                </a:lnTo>
                <a:lnTo>
                  <a:pt x="2377" y="3768"/>
                </a:lnTo>
                <a:lnTo>
                  <a:pt x="2367" y="3764"/>
                </a:lnTo>
                <a:lnTo>
                  <a:pt x="2360" y="3760"/>
                </a:lnTo>
                <a:lnTo>
                  <a:pt x="2354" y="3756"/>
                </a:lnTo>
                <a:lnTo>
                  <a:pt x="2349" y="3751"/>
                </a:lnTo>
                <a:lnTo>
                  <a:pt x="2346" y="3746"/>
                </a:lnTo>
                <a:lnTo>
                  <a:pt x="2344" y="3741"/>
                </a:lnTo>
                <a:lnTo>
                  <a:pt x="2344" y="3736"/>
                </a:lnTo>
                <a:lnTo>
                  <a:pt x="2344" y="3730"/>
                </a:lnTo>
                <a:lnTo>
                  <a:pt x="2346" y="3724"/>
                </a:lnTo>
                <a:lnTo>
                  <a:pt x="2348" y="3719"/>
                </a:lnTo>
                <a:lnTo>
                  <a:pt x="2353" y="3713"/>
                </a:lnTo>
                <a:lnTo>
                  <a:pt x="2357" y="3707"/>
                </a:lnTo>
                <a:lnTo>
                  <a:pt x="2368" y="3696"/>
                </a:lnTo>
                <a:lnTo>
                  <a:pt x="2380" y="3684"/>
                </a:lnTo>
                <a:lnTo>
                  <a:pt x="2394" y="3674"/>
                </a:lnTo>
                <a:lnTo>
                  <a:pt x="2409" y="3664"/>
                </a:lnTo>
                <a:lnTo>
                  <a:pt x="2437" y="3646"/>
                </a:lnTo>
                <a:lnTo>
                  <a:pt x="2457" y="3634"/>
                </a:lnTo>
                <a:lnTo>
                  <a:pt x="2465" y="3630"/>
                </a:lnTo>
                <a:lnTo>
                  <a:pt x="2465" y="3630"/>
                </a:lnTo>
                <a:lnTo>
                  <a:pt x="2484" y="3611"/>
                </a:lnTo>
                <a:lnTo>
                  <a:pt x="2495" y="3596"/>
                </a:lnTo>
                <a:lnTo>
                  <a:pt x="2499" y="3591"/>
                </a:lnTo>
                <a:lnTo>
                  <a:pt x="2501" y="3586"/>
                </a:lnTo>
                <a:lnTo>
                  <a:pt x="2502" y="3582"/>
                </a:lnTo>
                <a:lnTo>
                  <a:pt x="2501" y="3579"/>
                </a:lnTo>
                <a:lnTo>
                  <a:pt x="2500" y="3577"/>
                </a:lnTo>
                <a:lnTo>
                  <a:pt x="2497" y="3575"/>
                </a:lnTo>
                <a:lnTo>
                  <a:pt x="2494" y="3574"/>
                </a:lnTo>
                <a:lnTo>
                  <a:pt x="2490" y="3574"/>
                </a:lnTo>
                <a:lnTo>
                  <a:pt x="2480" y="3575"/>
                </a:lnTo>
                <a:lnTo>
                  <a:pt x="2466" y="3578"/>
                </a:lnTo>
                <a:lnTo>
                  <a:pt x="2452" y="3581"/>
                </a:lnTo>
                <a:lnTo>
                  <a:pt x="2438" y="3586"/>
                </a:lnTo>
                <a:lnTo>
                  <a:pt x="2410" y="3597"/>
                </a:lnTo>
                <a:lnTo>
                  <a:pt x="2379" y="3609"/>
                </a:lnTo>
                <a:lnTo>
                  <a:pt x="2379" y="3609"/>
                </a:lnTo>
                <a:lnTo>
                  <a:pt x="2375" y="3608"/>
                </a:lnTo>
                <a:lnTo>
                  <a:pt x="2372" y="3607"/>
                </a:lnTo>
                <a:lnTo>
                  <a:pt x="2368" y="3605"/>
                </a:lnTo>
                <a:lnTo>
                  <a:pt x="2366" y="3602"/>
                </a:lnTo>
                <a:lnTo>
                  <a:pt x="2364" y="3599"/>
                </a:lnTo>
                <a:lnTo>
                  <a:pt x="2362" y="3596"/>
                </a:lnTo>
                <a:lnTo>
                  <a:pt x="2360" y="3588"/>
                </a:lnTo>
                <a:lnTo>
                  <a:pt x="2360" y="3579"/>
                </a:lnTo>
                <a:lnTo>
                  <a:pt x="2361" y="3568"/>
                </a:lnTo>
                <a:lnTo>
                  <a:pt x="2363" y="3556"/>
                </a:lnTo>
                <a:lnTo>
                  <a:pt x="2367" y="3545"/>
                </a:lnTo>
                <a:lnTo>
                  <a:pt x="2372" y="3532"/>
                </a:lnTo>
                <a:lnTo>
                  <a:pt x="2377" y="3519"/>
                </a:lnTo>
                <a:lnTo>
                  <a:pt x="2390" y="3495"/>
                </a:lnTo>
                <a:lnTo>
                  <a:pt x="2405" y="3472"/>
                </a:lnTo>
                <a:lnTo>
                  <a:pt x="2412" y="3463"/>
                </a:lnTo>
                <a:lnTo>
                  <a:pt x="2418" y="3453"/>
                </a:lnTo>
                <a:lnTo>
                  <a:pt x="2418" y="3453"/>
                </a:lnTo>
                <a:lnTo>
                  <a:pt x="2424" y="3445"/>
                </a:lnTo>
                <a:lnTo>
                  <a:pt x="2429" y="3437"/>
                </a:lnTo>
                <a:lnTo>
                  <a:pt x="2434" y="3427"/>
                </a:lnTo>
                <a:lnTo>
                  <a:pt x="2437" y="3418"/>
                </a:lnTo>
                <a:lnTo>
                  <a:pt x="2439" y="3408"/>
                </a:lnTo>
                <a:lnTo>
                  <a:pt x="2440" y="3398"/>
                </a:lnTo>
                <a:lnTo>
                  <a:pt x="2440" y="3380"/>
                </a:lnTo>
                <a:lnTo>
                  <a:pt x="2439" y="3362"/>
                </a:lnTo>
                <a:lnTo>
                  <a:pt x="2437" y="3349"/>
                </a:lnTo>
                <a:lnTo>
                  <a:pt x="2435" y="3337"/>
                </a:lnTo>
                <a:lnTo>
                  <a:pt x="2435" y="3337"/>
                </a:lnTo>
                <a:lnTo>
                  <a:pt x="2434" y="3328"/>
                </a:lnTo>
                <a:lnTo>
                  <a:pt x="2434" y="3321"/>
                </a:lnTo>
                <a:lnTo>
                  <a:pt x="2434" y="3314"/>
                </a:lnTo>
                <a:lnTo>
                  <a:pt x="2436" y="3307"/>
                </a:lnTo>
                <a:lnTo>
                  <a:pt x="2438" y="3301"/>
                </a:lnTo>
                <a:lnTo>
                  <a:pt x="2441" y="3294"/>
                </a:lnTo>
                <a:lnTo>
                  <a:pt x="2444" y="3288"/>
                </a:lnTo>
                <a:lnTo>
                  <a:pt x="2448" y="3283"/>
                </a:lnTo>
                <a:lnTo>
                  <a:pt x="2458" y="3273"/>
                </a:lnTo>
                <a:lnTo>
                  <a:pt x="2469" y="3264"/>
                </a:lnTo>
                <a:lnTo>
                  <a:pt x="2482" y="3256"/>
                </a:lnTo>
                <a:lnTo>
                  <a:pt x="2495" y="3249"/>
                </a:lnTo>
                <a:lnTo>
                  <a:pt x="2507" y="3244"/>
                </a:lnTo>
                <a:lnTo>
                  <a:pt x="2521" y="3239"/>
                </a:lnTo>
                <a:lnTo>
                  <a:pt x="2543" y="3232"/>
                </a:lnTo>
                <a:lnTo>
                  <a:pt x="2561" y="3229"/>
                </a:lnTo>
                <a:lnTo>
                  <a:pt x="2567" y="3227"/>
                </a:lnTo>
                <a:lnTo>
                  <a:pt x="2567" y="3227"/>
                </a:lnTo>
                <a:lnTo>
                  <a:pt x="2570" y="3222"/>
                </a:lnTo>
                <a:lnTo>
                  <a:pt x="2574" y="3217"/>
                </a:lnTo>
                <a:lnTo>
                  <a:pt x="2579" y="3213"/>
                </a:lnTo>
                <a:lnTo>
                  <a:pt x="2583" y="3210"/>
                </a:lnTo>
                <a:lnTo>
                  <a:pt x="2590" y="3208"/>
                </a:lnTo>
                <a:lnTo>
                  <a:pt x="2595" y="3206"/>
                </a:lnTo>
                <a:lnTo>
                  <a:pt x="2602" y="3205"/>
                </a:lnTo>
                <a:lnTo>
                  <a:pt x="2608" y="3205"/>
                </a:lnTo>
                <a:lnTo>
                  <a:pt x="2621" y="3205"/>
                </a:lnTo>
                <a:lnTo>
                  <a:pt x="2636" y="3208"/>
                </a:lnTo>
                <a:lnTo>
                  <a:pt x="2650" y="3212"/>
                </a:lnTo>
                <a:lnTo>
                  <a:pt x="2664" y="3216"/>
                </a:lnTo>
                <a:lnTo>
                  <a:pt x="2679" y="3223"/>
                </a:lnTo>
                <a:lnTo>
                  <a:pt x="2692" y="3229"/>
                </a:lnTo>
                <a:lnTo>
                  <a:pt x="2716" y="3240"/>
                </a:lnTo>
                <a:lnTo>
                  <a:pt x="2731" y="3249"/>
                </a:lnTo>
                <a:lnTo>
                  <a:pt x="2737" y="3253"/>
                </a:lnTo>
                <a:lnTo>
                  <a:pt x="2737" y="3253"/>
                </a:lnTo>
                <a:lnTo>
                  <a:pt x="2770" y="3256"/>
                </a:lnTo>
                <a:lnTo>
                  <a:pt x="2796" y="3258"/>
                </a:lnTo>
                <a:lnTo>
                  <a:pt x="2814" y="3256"/>
                </a:lnTo>
                <a:lnTo>
                  <a:pt x="2826" y="3254"/>
                </a:lnTo>
                <a:lnTo>
                  <a:pt x="2831" y="3252"/>
                </a:lnTo>
                <a:lnTo>
                  <a:pt x="2834" y="3251"/>
                </a:lnTo>
                <a:lnTo>
                  <a:pt x="2835" y="3249"/>
                </a:lnTo>
                <a:lnTo>
                  <a:pt x="2836" y="3247"/>
                </a:lnTo>
                <a:lnTo>
                  <a:pt x="2836" y="3244"/>
                </a:lnTo>
                <a:lnTo>
                  <a:pt x="2835" y="3242"/>
                </a:lnTo>
                <a:lnTo>
                  <a:pt x="2830" y="3237"/>
                </a:lnTo>
                <a:lnTo>
                  <a:pt x="2823" y="3231"/>
                </a:lnTo>
                <a:lnTo>
                  <a:pt x="2815" y="3225"/>
                </a:lnTo>
                <a:lnTo>
                  <a:pt x="2797" y="3214"/>
                </a:lnTo>
                <a:lnTo>
                  <a:pt x="2781" y="3207"/>
                </a:lnTo>
                <a:lnTo>
                  <a:pt x="2775" y="3204"/>
                </a:lnTo>
                <a:lnTo>
                  <a:pt x="2775" y="3204"/>
                </a:lnTo>
                <a:lnTo>
                  <a:pt x="2763" y="3200"/>
                </a:lnTo>
                <a:lnTo>
                  <a:pt x="2753" y="3195"/>
                </a:lnTo>
                <a:lnTo>
                  <a:pt x="2743" y="3189"/>
                </a:lnTo>
                <a:lnTo>
                  <a:pt x="2734" y="3184"/>
                </a:lnTo>
                <a:lnTo>
                  <a:pt x="2727" y="3177"/>
                </a:lnTo>
                <a:lnTo>
                  <a:pt x="2720" y="3171"/>
                </a:lnTo>
                <a:lnTo>
                  <a:pt x="2710" y="3159"/>
                </a:lnTo>
                <a:lnTo>
                  <a:pt x="2701" y="3148"/>
                </a:lnTo>
                <a:lnTo>
                  <a:pt x="2696" y="3138"/>
                </a:lnTo>
                <a:lnTo>
                  <a:pt x="2692" y="3130"/>
                </a:lnTo>
                <a:lnTo>
                  <a:pt x="2692" y="3130"/>
                </a:lnTo>
                <a:lnTo>
                  <a:pt x="2710" y="3106"/>
                </a:lnTo>
                <a:lnTo>
                  <a:pt x="2721" y="3087"/>
                </a:lnTo>
                <a:lnTo>
                  <a:pt x="2727" y="3075"/>
                </a:lnTo>
                <a:lnTo>
                  <a:pt x="2728" y="3071"/>
                </a:lnTo>
                <a:lnTo>
                  <a:pt x="2728" y="3068"/>
                </a:lnTo>
                <a:lnTo>
                  <a:pt x="2727" y="3067"/>
                </a:lnTo>
                <a:lnTo>
                  <a:pt x="2725" y="3066"/>
                </a:lnTo>
                <a:lnTo>
                  <a:pt x="2723" y="3066"/>
                </a:lnTo>
                <a:lnTo>
                  <a:pt x="2719" y="3067"/>
                </a:lnTo>
                <a:lnTo>
                  <a:pt x="2711" y="3072"/>
                </a:lnTo>
                <a:lnTo>
                  <a:pt x="2699" y="3078"/>
                </a:lnTo>
                <a:lnTo>
                  <a:pt x="2675" y="3096"/>
                </a:lnTo>
                <a:lnTo>
                  <a:pt x="2651" y="3117"/>
                </a:lnTo>
                <a:lnTo>
                  <a:pt x="2624" y="3140"/>
                </a:lnTo>
                <a:lnTo>
                  <a:pt x="2624" y="3140"/>
                </a:lnTo>
                <a:lnTo>
                  <a:pt x="2618" y="3145"/>
                </a:lnTo>
                <a:lnTo>
                  <a:pt x="2612" y="3149"/>
                </a:lnTo>
                <a:lnTo>
                  <a:pt x="2607" y="3151"/>
                </a:lnTo>
                <a:lnTo>
                  <a:pt x="2602" y="3152"/>
                </a:lnTo>
                <a:lnTo>
                  <a:pt x="2597" y="3152"/>
                </a:lnTo>
                <a:lnTo>
                  <a:pt x="2593" y="3151"/>
                </a:lnTo>
                <a:lnTo>
                  <a:pt x="2590" y="3149"/>
                </a:lnTo>
                <a:lnTo>
                  <a:pt x="2585" y="3146"/>
                </a:lnTo>
                <a:lnTo>
                  <a:pt x="2579" y="3138"/>
                </a:lnTo>
                <a:lnTo>
                  <a:pt x="2573" y="3130"/>
                </a:lnTo>
                <a:lnTo>
                  <a:pt x="2567" y="3122"/>
                </a:lnTo>
                <a:lnTo>
                  <a:pt x="2560" y="3115"/>
                </a:lnTo>
                <a:lnTo>
                  <a:pt x="2560" y="3115"/>
                </a:lnTo>
                <a:lnTo>
                  <a:pt x="2556" y="3114"/>
                </a:lnTo>
                <a:lnTo>
                  <a:pt x="2552" y="3114"/>
                </a:lnTo>
                <a:lnTo>
                  <a:pt x="2546" y="3116"/>
                </a:lnTo>
                <a:lnTo>
                  <a:pt x="2541" y="3120"/>
                </a:lnTo>
                <a:lnTo>
                  <a:pt x="2536" y="3125"/>
                </a:lnTo>
                <a:lnTo>
                  <a:pt x="2531" y="3130"/>
                </a:lnTo>
                <a:lnTo>
                  <a:pt x="2520" y="3145"/>
                </a:lnTo>
                <a:lnTo>
                  <a:pt x="2511" y="3159"/>
                </a:lnTo>
                <a:lnTo>
                  <a:pt x="2502" y="3172"/>
                </a:lnTo>
                <a:lnTo>
                  <a:pt x="2494" y="3186"/>
                </a:lnTo>
                <a:lnTo>
                  <a:pt x="2494" y="3186"/>
                </a:lnTo>
                <a:lnTo>
                  <a:pt x="2462" y="3191"/>
                </a:lnTo>
                <a:lnTo>
                  <a:pt x="2439" y="3196"/>
                </a:lnTo>
                <a:lnTo>
                  <a:pt x="2429" y="3199"/>
                </a:lnTo>
                <a:lnTo>
                  <a:pt x="2424" y="3201"/>
                </a:lnTo>
                <a:lnTo>
                  <a:pt x="2424" y="3201"/>
                </a:lnTo>
                <a:lnTo>
                  <a:pt x="2422" y="3203"/>
                </a:lnTo>
                <a:lnTo>
                  <a:pt x="2420" y="3206"/>
                </a:lnTo>
                <a:lnTo>
                  <a:pt x="2417" y="3215"/>
                </a:lnTo>
                <a:lnTo>
                  <a:pt x="2413" y="3228"/>
                </a:lnTo>
                <a:lnTo>
                  <a:pt x="2410" y="3241"/>
                </a:lnTo>
                <a:lnTo>
                  <a:pt x="2404" y="3265"/>
                </a:lnTo>
                <a:lnTo>
                  <a:pt x="2402" y="3275"/>
                </a:lnTo>
                <a:lnTo>
                  <a:pt x="2320" y="3340"/>
                </a:lnTo>
                <a:lnTo>
                  <a:pt x="2300" y="3378"/>
                </a:lnTo>
                <a:lnTo>
                  <a:pt x="2300" y="3405"/>
                </a:lnTo>
                <a:lnTo>
                  <a:pt x="2248" y="3450"/>
                </a:lnTo>
                <a:lnTo>
                  <a:pt x="2248" y="3450"/>
                </a:lnTo>
                <a:lnTo>
                  <a:pt x="2252" y="3463"/>
                </a:lnTo>
                <a:lnTo>
                  <a:pt x="2253" y="3473"/>
                </a:lnTo>
                <a:lnTo>
                  <a:pt x="2254" y="3482"/>
                </a:lnTo>
                <a:lnTo>
                  <a:pt x="2253" y="3490"/>
                </a:lnTo>
                <a:lnTo>
                  <a:pt x="2251" y="3497"/>
                </a:lnTo>
                <a:lnTo>
                  <a:pt x="2248" y="3503"/>
                </a:lnTo>
                <a:lnTo>
                  <a:pt x="2245" y="3508"/>
                </a:lnTo>
                <a:lnTo>
                  <a:pt x="2241" y="3511"/>
                </a:lnTo>
                <a:lnTo>
                  <a:pt x="2236" y="3514"/>
                </a:lnTo>
                <a:lnTo>
                  <a:pt x="2231" y="3517"/>
                </a:lnTo>
                <a:lnTo>
                  <a:pt x="2223" y="3520"/>
                </a:lnTo>
                <a:lnTo>
                  <a:pt x="2217" y="3521"/>
                </a:lnTo>
                <a:lnTo>
                  <a:pt x="2215" y="3521"/>
                </a:lnTo>
                <a:lnTo>
                  <a:pt x="2215" y="3521"/>
                </a:lnTo>
                <a:lnTo>
                  <a:pt x="2205" y="3524"/>
                </a:lnTo>
                <a:lnTo>
                  <a:pt x="2197" y="3527"/>
                </a:lnTo>
                <a:lnTo>
                  <a:pt x="2190" y="3530"/>
                </a:lnTo>
                <a:lnTo>
                  <a:pt x="2186" y="3535"/>
                </a:lnTo>
                <a:lnTo>
                  <a:pt x="2183" y="3539"/>
                </a:lnTo>
                <a:lnTo>
                  <a:pt x="2181" y="3543"/>
                </a:lnTo>
                <a:lnTo>
                  <a:pt x="2180" y="3547"/>
                </a:lnTo>
                <a:lnTo>
                  <a:pt x="2180" y="3551"/>
                </a:lnTo>
                <a:lnTo>
                  <a:pt x="2182" y="3558"/>
                </a:lnTo>
                <a:lnTo>
                  <a:pt x="2186" y="3564"/>
                </a:lnTo>
                <a:lnTo>
                  <a:pt x="2190" y="3570"/>
                </a:lnTo>
                <a:lnTo>
                  <a:pt x="2190" y="3570"/>
                </a:lnTo>
                <a:lnTo>
                  <a:pt x="2192" y="3576"/>
                </a:lnTo>
                <a:lnTo>
                  <a:pt x="2193" y="3580"/>
                </a:lnTo>
                <a:lnTo>
                  <a:pt x="2195" y="3584"/>
                </a:lnTo>
                <a:lnTo>
                  <a:pt x="2195" y="3588"/>
                </a:lnTo>
                <a:lnTo>
                  <a:pt x="2193" y="3591"/>
                </a:lnTo>
                <a:lnTo>
                  <a:pt x="2192" y="3594"/>
                </a:lnTo>
                <a:lnTo>
                  <a:pt x="2188" y="3600"/>
                </a:lnTo>
                <a:lnTo>
                  <a:pt x="2182" y="3604"/>
                </a:lnTo>
                <a:lnTo>
                  <a:pt x="2175" y="3608"/>
                </a:lnTo>
                <a:lnTo>
                  <a:pt x="2167" y="3611"/>
                </a:lnTo>
                <a:lnTo>
                  <a:pt x="2158" y="3614"/>
                </a:lnTo>
                <a:lnTo>
                  <a:pt x="2139" y="3616"/>
                </a:lnTo>
                <a:lnTo>
                  <a:pt x="2122" y="3617"/>
                </a:lnTo>
                <a:lnTo>
                  <a:pt x="2104" y="3617"/>
                </a:lnTo>
                <a:lnTo>
                  <a:pt x="2104" y="3617"/>
                </a:lnTo>
                <a:lnTo>
                  <a:pt x="2102" y="3625"/>
                </a:lnTo>
                <a:lnTo>
                  <a:pt x="2100" y="3631"/>
                </a:lnTo>
                <a:lnTo>
                  <a:pt x="2097" y="3637"/>
                </a:lnTo>
                <a:lnTo>
                  <a:pt x="2093" y="3641"/>
                </a:lnTo>
                <a:lnTo>
                  <a:pt x="2089" y="3645"/>
                </a:lnTo>
                <a:lnTo>
                  <a:pt x="2085" y="3647"/>
                </a:lnTo>
                <a:lnTo>
                  <a:pt x="2081" y="3649"/>
                </a:lnTo>
                <a:lnTo>
                  <a:pt x="2077" y="3650"/>
                </a:lnTo>
                <a:lnTo>
                  <a:pt x="2068" y="3653"/>
                </a:lnTo>
                <a:lnTo>
                  <a:pt x="2062" y="3651"/>
                </a:lnTo>
                <a:lnTo>
                  <a:pt x="2055" y="3650"/>
                </a:lnTo>
                <a:lnTo>
                  <a:pt x="2055" y="3650"/>
                </a:lnTo>
                <a:lnTo>
                  <a:pt x="2051" y="3649"/>
                </a:lnTo>
                <a:lnTo>
                  <a:pt x="2047" y="3648"/>
                </a:lnTo>
                <a:lnTo>
                  <a:pt x="2043" y="3649"/>
                </a:lnTo>
                <a:lnTo>
                  <a:pt x="2039" y="3650"/>
                </a:lnTo>
                <a:lnTo>
                  <a:pt x="2030" y="3655"/>
                </a:lnTo>
                <a:lnTo>
                  <a:pt x="2022" y="3662"/>
                </a:lnTo>
                <a:lnTo>
                  <a:pt x="2016" y="3669"/>
                </a:lnTo>
                <a:lnTo>
                  <a:pt x="2011" y="3675"/>
                </a:lnTo>
                <a:lnTo>
                  <a:pt x="2006" y="3681"/>
                </a:lnTo>
                <a:lnTo>
                  <a:pt x="2006" y="3681"/>
                </a:lnTo>
                <a:lnTo>
                  <a:pt x="2005" y="3694"/>
                </a:lnTo>
                <a:lnTo>
                  <a:pt x="2005" y="3705"/>
                </a:lnTo>
                <a:lnTo>
                  <a:pt x="2007" y="3715"/>
                </a:lnTo>
                <a:lnTo>
                  <a:pt x="2010" y="3723"/>
                </a:lnTo>
                <a:lnTo>
                  <a:pt x="2014" y="3730"/>
                </a:lnTo>
                <a:lnTo>
                  <a:pt x="2020" y="3737"/>
                </a:lnTo>
                <a:lnTo>
                  <a:pt x="2026" y="3742"/>
                </a:lnTo>
                <a:lnTo>
                  <a:pt x="2032" y="3747"/>
                </a:lnTo>
                <a:lnTo>
                  <a:pt x="2040" y="3750"/>
                </a:lnTo>
                <a:lnTo>
                  <a:pt x="2047" y="3753"/>
                </a:lnTo>
                <a:lnTo>
                  <a:pt x="2059" y="3756"/>
                </a:lnTo>
                <a:lnTo>
                  <a:pt x="2067" y="3758"/>
                </a:lnTo>
                <a:lnTo>
                  <a:pt x="2071" y="3758"/>
                </a:lnTo>
                <a:lnTo>
                  <a:pt x="2071" y="3758"/>
                </a:lnTo>
                <a:lnTo>
                  <a:pt x="2080" y="3762"/>
                </a:lnTo>
                <a:lnTo>
                  <a:pt x="2088" y="3767"/>
                </a:lnTo>
                <a:lnTo>
                  <a:pt x="2095" y="3775"/>
                </a:lnTo>
                <a:lnTo>
                  <a:pt x="2101" y="3781"/>
                </a:lnTo>
                <a:lnTo>
                  <a:pt x="2105" y="3789"/>
                </a:lnTo>
                <a:lnTo>
                  <a:pt x="2109" y="3797"/>
                </a:lnTo>
                <a:lnTo>
                  <a:pt x="2113" y="3805"/>
                </a:lnTo>
                <a:lnTo>
                  <a:pt x="2116" y="3815"/>
                </a:lnTo>
                <a:lnTo>
                  <a:pt x="2119" y="3832"/>
                </a:lnTo>
                <a:lnTo>
                  <a:pt x="2120" y="3849"/>
                </a:lnTo>
                <a:lnTo>
                  <a:pt x="2119" y="3864"/>
                </a:lnTo>
                <a:lnTo>
                  <a:pt x="2117" y="3875"/>
                </a:lnTo>
                <a:lnTo>
                  <a:pt x="2117" y="3875"/>
                </a:lnTo>
                <a:lnTo>
                  <a:pt x="2116" y="3879"/>
                </a:lnTo>
                <a:lnTo>
                  <a:pt x="2112" y="3883"/>
                </a:lnTo>
                <a:lnTo>
                  <a:pt x="2109" y="3886"/>
                </a:lnTo>
                <a:lnTo>
                  <a:pt x="2105" y="3890"/>
                </a:lnTo>
                <a:lnTo>
                  <a:pt x="2097" y="3895"/>
                </a:lnTo>
                <a:lnTo>
                  <a:pt x="2087" y="3898"/>
                </a:lnTo>
                <a:lnTo>
                  <a:pt x="2078" y="3901"/>
                </a:lnTo>
                <a:lnTo>
                  <a:pt x="2069" y="3902"/>
                </a:lnTo>
                <a:lnTo>
                  <a:pt x="2062" y="3903"/>
                </a:lnTo>
                <a:lnTo>
                  <a:pt x="2062" y="3903"/>
                </a:lnTo>
                <a:lnTo>
                  <a:pt x="2061" y="3907"/>
                </a:lnTo>
                <a:lnTo>
                  <a:pt x="2059" y="3911"/>
                </a:lnTo>
                <a:lnTo>
                  <a:pt x="2055" y="3918"/>
                </a:lnTo>
                <a:lnTo>
                  <a:pt x="2049" y="3925"/>
                </a:lnTo>
                <a:lnTo>
                  <a:pt x="2042" y="3933"/>
                </a:lnTo>
                <a:lnTo>
                  <a:pt x="2030" y="3942"/>
                </a:lnTo>
                <a:lnTo>
                  <a:pt x="2024" y="3946"/>
                </a:lnTo>
                <a:lnTo>
                  <a:pt x="2024" y="3946"/>
                </a:lnTo>
                <a:lnTo>
                  <a:pt x="2020" y="3944"/>
                </a:lnTo>
                <a:lnTo>
                  <a:pt x="2016" y="3943"/>
                </a:lnTo>
                <a:lnTo>
                  <a:pt x="2012" y="3944"/>
                </a:lnTo>
                <a:lnTo>
                  <a:pt x="2008" y="3946"/>
                </a:lnTo>
                <a:lnTo>
                  <a:pt x="2004" y="3949"/>
                </a:lnTo>
                <a:lnTo>
                  <a:pt x="2000" y="3952"/>
                </a:lnTo>
                <a:lnTo>
                  <a:pt x="1992" y="3961"/>
                </a:lnTo>
                <a:lnTo>
                  <a:pt x="1985" y="3972"/>
                </a:lnTo>
                <a:lnTo>
                  <a:pt x="1980" y="3980"/>
                </a:lnTo>
                <a:lnTo>
                  <a:pt x="1976" y="3989"/>
                </a:lnTo>
                <a:lnTo>
                  <a:pt x="1976" y="3989"/>
                </a:lnTo>
                <a:lnTo>
                  <a:pt x="1975" y="4004"/>
                </a:lnTo>
                <a:lnTo>
                  <a:pt x="1972" y="4018"/>
                </a:lnTo>
                <a:lnTo>
                  <a:pt x="1969" y="4030"/>
                </a:lnTo>
                <a:lnTo>
                  <a:pt x="1966" y="4039"/>
                </a:lnTo>
                <a:lnTo>
                  <a:pt x="1961" y="4049"/>
                </a:lnTo>
                <a:lnTo>
                  <a:pt x="1955" y="4055"/>
                </a:lnTo>
                <a:lnTo>
                  <a:pt x="1950" y="4061"/>
                </a:lnTo>
                <a:lnTo>
                  <a:pt x="1945" y="4065"/>
                </a:lnTo>
                <a:lnTo>
                  <a:pt x="1940" y="4068"/>
                </a:lnTo>
                <a:lnTo>
                  <a:pt x="1935" y="4071"/>
                </a:lnTo>
                <a:lnTo>
                  <a:pt x="1926" y="4074"/>
                </a:lnTo>
                <a:lnTo>
                  <a:pt x="1920" y="4074"/>
                </a:lnTo>
                <a:lnTo>
                  <a:pt x="1918" y="4074"/>
                </a:lnTo>
                <a:lnTo>
                  <a:pt x="1918" y="4074"/>
                </a:lnTo>
                <a:lnTo>
                  <a:pt x="1908" y="4069"/>
                </a:lnTo>
                <a:lnTo>
                  <a:pt x="1899" y="4065"/>
                </a:lnTo>
                <a:lnTo>
                  <a:pt x="1891" y="4062"/>
                </a:lnTo>
                <a:lnTo>
                  <a:pt x="1883" y="4060"/>
                </a:lnTo>
                <a:lnTo>
                  <a:pt x="1875" y="4060"/>
                </a:lnTo>
                <a:lnTo>
                  <a:pt x="1868" y="4060"/>
                </a:lnTo>
                <a:lnTo>
                  <a:pt x="1862" y="4061"/>
                </a:lnTo>
                <a:lnTo>
                  <a:pt x="1857" y="4062"/>
                </a:lnTo>
                <a:lnTo>
                  <a:pt x="1847" y="4066"/>
                </a:lnTo>
                <a:lnTo>
                  <a:pt x="1841" y="4070"/>
                </a:lnTo>
                <a:lnTo>
                  <a:pt x="1834" y="4074"/>
                </a:lnTo>
                <a:lnTo>
                  <a:pt x="1834" y="4074"/>
                </a:lnTo>
                <a:lnTo>
                  <a:pt x="1833" y="4084"/>
                </a:lnTo>
                <a:lnTo>
                  <a:pt x="1830" y="4094"/>
                </a:lnTo>
                <a:lnTo>
                  <a:pt x="1827" y="4101"/>
                </a:lnTo>
                <a:lnTo>
                  <a:pt x="1824" y="4107"/>
                </a:lnTo>
                <a:lnTo>
                  <a:pt x="1820" y="4112"/>
                </a:lnTo>
                <a:lnTo>
                  <a:pt x="1816" y="4116"/>
                </a:lnTo>
                <a:lnTo>
                  <a:pt x="1812" y="4120"/>
                </a:lnTo>
                <a:lnTo>
                  <a:pt x="1808" y="4122"/>
                </a:lnTo>
                <a:lnTo>
                  <a:pt x="1800" y="4125"/>
                </a:lnTo>
                <a:lnTo>
                  <a:pt x="1792" y="4127"/>
                </a:lnTo>
                <a:lnTo>
                  <a:pt x="1785" y="4127"/>
                </a:lnTo>
                <a:lnTo>
                  <a:pt x="1785" y="4127"/>
                </a:lnTo>
                <a:lnTo>
                  <a:pt x="1778" y="4124"/>
                </a:lnTo>
                <a:lnTo>
                  <a:pt x="1772" y="4124"/>
                </a:lnTo>
                <a:lnTo>
                  <a:pt x="1766" y="4123"/>
                </a:lnTo>
                <a:lnTo>
                  <a:pt x="1761" y="4124"/>
                </a:lnTo>
                <a:lnTo>
                  <a:pt x="1755" y="4125"/>
                </a:lnTo>
                <a:lnTo>
                  <a:pt x="1751" y="4128"/>
                </a:lnTo>
                <a:lnTo>
                  <a:pt x="1744" y="4132"/>
                </a:lnTo>
                <a:lnTo>
                  <a:pt x="1739" y="4136"/>
                </a:lnTo>
                <a:lnTo>
                  <a:pt x="1736" y="4141"/>
                </a:lnTo>
                <a:lnTo>
                  <a:pt x="1733" y="4145"/>
                </a:lnTo>
                <a:lnTo>
                  <a:pt x="1733" y="4145"/>
                </a:lnTo>
                <a:lnTo>
                  <a:pt x="1733" y="4152"/>
                </a:lnTo>
                <a:lnTo>
                  <a:pt x="1733" y="4159"/>
                </a:lnTo>
                <a:lnTo>
                  <a:pt x="1731" y="4164"/>
                </a:lnTo>
                <a:lnTo>
                  <a:pt x="1728" y="4171"/>
                </a:lnTo>
                <a:lnTo>
                  <a:pt x="1725" y="4175"/>
                </a:lnTo>
                <a:lnTo>
                  <a:pt x="1722" y="4179"/>
                </a:lnTo>
                <a:lnTo>
                  <a:pt x="1713" y="4186"/>
                </a:lnTo>
                <a:lnTo>
                  <a:pt x="1705" y="4191"/>
                </a:lnTo>
                <a:lnTo>
                  <a:pt x="1697" y="4195"/>
                </a:lnTo>
                <a:lnTo>
                  <a:pt x="1690" y="4197"/>
                </a:lnTo>
                <a:lnTo>
                  <a:pt x="1690" y="4197"/>
                </a:lnTo>
                <a:lnTo>
                  <a:pt x="1683" y="4193"/>
                </a:lnTo>
                <a:lnTo>
                  <a:pt x="1676" y="4191"/>
                </a:lnTo>
                <a:lnTo>
                  <a:pt x="1670" y="4190"/>
                </a:lnTo>
                <a:lnTo>
                  <a:pt x="1666" y="4189"/>
                </a:lnTo>
                <a:lnTo>
                  <a:pt x="1662" y="4190"/>
                </a:lnTo>
                <a:lnTo>
                  <a:pt x="1659" y="4191"/>
                </a:lnTo>
                <a:lnTo>
                  <a:pt x="1656" y="4193"/>
                </a:lnTo>
                <a:lnTo>
                  <a:pt x="1654" y="4196"/>
                </a:lnTo>
                <a:lnTo>
                  <a:pt x="1652" y="4201"/>
                </a:lnTo>
                <a:lnTo>
                  <a:pt x="1651" y="4208"/>
                </a:lnTo>
                <a:lnTo>
                  <a:pt x="1651" y="4213"/>
                </a:lnTo>
                <a:lnTo>
                  <a:pt x="1651" y="4213"/>
                </a:lnTo>
                <a:lnTo>
                  <a:pt x="1651" y="4222"/>
                </a:lnTo>
                <a:lnTo>
                  <a:pt x="1651" y="4229"/>
                </a:lnTo>
                <a:lnTo>
                  <a:pt x="1650" y="4234"/>
                </a:lnTo>
                <a:lnTo>
                  <a:pt x="1648" y="4239"/>
                </a:lnTo>
                <a:lnTo>
                  <a:pt x="1646" y="4243"/>
                </a:lnTo>
                <a:lnTo>
                  <a:pt x="1643" y="4247"/>
                </a:lnTo>
                <a:lnTo>
                  <a:pt x="1639" y="4249"/>
                </a:lnTo>
                <a:lnTo>
                  <a:pt x="1635" y="4250"/>
                </a:lnTo>
                <a:lnTo>
                  <a:pt x="1629" y="4251"/>
                </a:lnTo>
                <a:lnTo>
                  <a:pt x="1622" y="4251"/>
                </a:lnTo>
                <a:lnTo>
                  <a:pt x="1616" y="4250"/>
                </a:lnTo>
                <a:lnTo>
                  <a:pt x="1616" y="4250"/>
                </a:lnTo>
                <a:lnTo>
                  <a:pt x="1611" y="4247"/>
                </a:lnTo>
                <a:lnTo>
                  <a:pt x="1606" y="4244"/>
                </a:lnTo>
                <a:lnTo>
                  <a:pt x="1602" y="4244"/>
                </a:lnTo>
                <a:lnTo>
                  <a:pt x="1598" y="4246"/>
                </a:lnTo>
                <a:lnTo>
                  <a:pt x="1595" y="4247"/>
                </a:lnTo>
                <a:lnTo>
                  <a:pt x="1593" y="4250"/>
                </a:lnTo>
                <a:lnTo>
                  <a:pt x="1592" y="4253"/>
                </a:lnTo>
                <a:lnTo>
                  <a:pt x="1591" y="4257"/>
                </a:lnTo>
                <a:lnTo>
                  <a:pt x="1591" y="4265"/>
                </a:lnTo>
                <a:lnTo>
                  <a:pt x="1591" y="4272"/>
                </a:lnTo>
                <a:lnTo>
                  <a:pt x="1592" y="4280"/>
                </a:lnTo>
                <a:lnTo>
                  <a:pt x="1592" y="4280"/>
                </a:lnTo>
                <a:lnTo>
                  <a:pt x="1595" y="4289"/>
                </a:lnTo>
                <a:lnTo>
                  <a:pt x="1597" y="4296"/>
                </a:lnTo>
                <a:lnTo>
                  <a:pt x="1598" y="4302"/>
                </a:lnTo>
                <a:lnTo>
                  <a:pt x="1597" y="4307"/>
                </a:lnTo>
                <a:lnTo>
                  <a:pt x="1596" y="4311"/>
                </a:lnTo>
                <a:lnTo>
                  <a:pt x="1594" y="4315"/>
                </a:lnTo>
                <a:lnTo>
                  <a:pt x="1592" y="4318"/>
                </a:lnTo>
                <a:lnTo>
                  <a:pt x="1589" y="4320"/>
                </a:lnTo>
                <a:lnTo>
                  <a:pt x="1583" y="4324"/>
                </a:lnTo>
                <a:lnTo>
                  <a:pt x="1577" y="4326"/>
                </a:lnTo>
                <a:lnTo>
                  <a:pt x="1571" y="4327"/>
                </a:lnTo>
                <a:lnTo>
                  <a:pt x="1571" y="4327"/>
                </a:lnTo>
                <a:lnTo>
                  <a:pt x="1565" y="4325"/>
                </a:lnTo>
                <a:lnTo>
                  <a:pt x="1559" y="4325"/>
                </a:lnTo>
                <a:lnTo>
                  <a:pt x="1553" y="4325"/>
                </a:lnTo>
                <a:lnTo>
                  <a:pt x="1548" y="4327"/>
                </a:lnTo>
                <a:lnTo>
                  <a:pt x="1543" y="4329"/>
                </a:lnTo>
                <a:lnTo>
                  <a:pt x="1538" y="4332"/>
                </a:lnTo>
                <a:lnTo>
                  <a:pt x="1530" y="4339"/>
                </a:lnTo>
                <a:lnTo>
                  <a:pt x="1523" y="4346"/>
                </a:lnTo>
                <a:lnTo>
                  <a:pt x="1516" y="4353"/>
                </a:lnTo>
                <a:lnTo>
                  <a:pt x="1512" y="4360"/>
                </a:lnTo>
                <a:lnTo>
                  <a:pt x="1512" y="4360"/>
                </a:lnTo>
                <a:lnTo>
                  <a:pt x="1508" y="4369"/>
                </a:lnTo>
                <a:lnTo>
                  <a:pt x="1504" y="4375"/>
                </a:lnTo>
                <a:lnTo>
                  <a:pt x="1499" y="4380"/>
                </a:lnTo>
                <a:lnTo>
                  <a:pt x="1494" y="4385"/>
                </a:lnTo>
                <a:lnTo>
                  <a:pt x="1488" y="4388"/>
                </a:lnTo>
                <a:lnTo>
                  <a:pt x="1480" y="4391"/>
                </a:lnTo>
                <a:lnTo>
                  <a:pt x="1474" y="4393"/>
                </a:lnTo>
                <a:lnTo>
                  <a:pt x="1467" y="4394"/>
                </a:lnTo>
                <a:lnTo>
                  <a:pt x="1455" y="4395"/>
                </a:lnTo>
                <a:lnTo>
                  <a:pt x="1445" y="4395"/>
                </a:lnTo>
                <a:lnTo>
                  <a:pt x="1435" y="4394"/>
                </a:lnTo>
                <a:lnTo>
                  <a:pt x="1435" y="4394"/>
                </a:lnTo>
                <a:lnTo>
                  <a:pt x="1430" y="4387"/>
                </a:lnTo>
                <a:lnTo>
                  <a:pt x="1425" y="4382"/>
                </a:lnTo>
                <a:lnTo>
                  <a:pt x="1420" y="4378"/>
                </a:lnTo>
                <a:lnTo>
                  <a:pt x="1416" y="4375"/>
                </a:lnTo>
                <a:lnTo>
                  <a:pt x="1412" y="4374"/>
                </a:lnTo>
                <a:lnTo>
                  <a:pt x="1409" y="4374"/>
                </a:lnTo>
                <a:lnTo>
                  <a:pt x="1405" y="4374"/>
                </a:lnTo>
                <a:lnTo>
                  <a:pt x="1401" y="4375"/>
                </a:lnTo>
                <a:lnTo>
                  <a:pt x="1396" y="4379"/>
                </a:lnTo>
                <a:lnTo>
                  <a:pt x="1392" y="4383"/>
                </a:lnTo>
                <a:lnTo>
                  <a:pt x="1388" y="4388"/>
                </a:lnTo>
                <a:lnTo>
                  <a:pt x="1388" y="4388"/>
                </a:lnTo>
                <a:lnTo>
                  <a:pt x="1384" y="4382"/>
                </a:lnTo>
                <a:lnTo>
                  <a:pt x="1383" y="4382"/>
                </a:lnTo>
                <a:lnTo>
                  <a:pt x="1385" y="4385"/>
                </a:lnTo>
                <a:lnTo>
                  <a:pt x="1395" y="4404"/>
                </a:lnTo>
                <a:lnTo>
                  <a:pt x="1395" y="4404"/>
                </a:lnTo>
                <a:lnTo>
                  <a:pt x="1398" y="4410"/>
                </a:lnTo>
                <a:lnTo>
                  <a:pt x="1400" y="4416"/>
                </a:lnTo>
                <a:lnTo>
                  <a:pt x="1400" y="4421"/>
                </a:lnTo>
                <a:lnTo>
                  <a:pt x="1400" y="4426"/>
                </a:lnTo>
                <a:lnTo>
                  <a:pt x="1399" y="4430"/>
                </a:lnTo>
                <a:lnTo>
                  <a:pt x="1397" y="4434"/>
                </a:lnTo>
                <a:lnTo>
                  <a:pt x="1394" y="4437"/>
                </a:lnTo>
                <a:lnTo>
                  <a:pt x="1391" y="4440"/>
                </a:lnTo>
                <a:lnTo>
                  <a:pt x="1384" y="4445"/>
                </a:lnTo>
                <a:lnTo>
                  <a:pt x="1378" y="4448"/>
                </a:lnTo>
                <a:lnTo>
                  <a:pt x="1371" y="4450"/>
                </a:lnTo>
                <a:lnTo>
                  <a:pt x="1371" y="4450"/>
                </a:lnTo>
                <a:lnTo>
                  <a:pt x="1366" y="4445"/>
                </a:lnTo>
                <a:lnTo>
                  <a:pt x="1359" y="4440"/>
                </a:lnTo>
                <a:lnTo>
                  <a:pt x="1354" y="4437"/>
                </a:lnTo>
                <a:lnTo>
                  <a:pt x="1348" y="4436"/>
                </a:lnTo>
                <a:lnTo>
                  <a:pt x="1342" y="4435"/>
                </a:lnTo>
                <a:lnTo>
                  <a:pt x="1336" y="4435"/>
                </a:lnTo>
                <a:lnTo>
                  <a:pt x="1323" y="4437"/>
                </a:lnTo>
                <a:lnTo>
                  <a:pt x="1313" y="4441"/>
                </a:lnTo>
                <a:lnTo>
                  <a:pt x="1305" y="4445"/>
                </a:lnTo>
                <a:lnTo>
                  <a:pt x="1297" y="4450"/>
                </a:lnTo>
                <a:lnTo>
                  <a:pt x="1297" y="4450"/>
                </a:lnTo>
                <a:lnTo>
                  <a:pt x="1294" y="4463"/>
                </a:lnTo>
                <a:lnTo>
                  <a:pt x="1291" y="4474"/>
                </a:lnTo>
                <a:lnTo>
                  <a:pt x="1287" y="4483"/>
                </a:lnTo>
                <a:lnTo>
                  <a:pt x="1281" y="4489"/>
                </a:lnTo>
                <a:lnTo>
                  <a:pt x="1276" y="4493"/>
                </a:lnTo>
                <a:lnTo>
                  <a:pt x="1270" y="4496"/>
                </a:lnTo>
                <a:lnTo>
                  <a:pt x="1265" y="4496"/>
                </a:lnTo>
                <a:lnTo>
                  <a:pt x="1259" y="4496"/>
                </a:lnTo>
                <a:lnTo>
                  <a:pt x="1253" y="4494"/>
                </a:lnTo>
                <a:lnTo>
                  <a:pt x="1248" y="4492"/>
                </a:lnTo>
                <a:lnTo>
                  <a:pt x="1238" y="4487"/>
                </a:lnTo>
                <a:lnTo>
                  <a:pt x="1232" y="4483"/>
                </a:lnTo>
                <a:lnTo>
                  <a:pt x="1230" y="4480"/>
                </a:lnTo>
                <a:lnTo>
                  <a:pt x="1230" y="4480"/>
                </a:lnTo>
                <a:lnTo>
                  <a:pt x="1218" y="4479"/>
                </a:lnTo>
                <a:lnTo>
                  <a:pt x="1209" y="4482"/>
                </a:lnTo>
                <a:lnTo>
                  <a:pt x="1205" y="4483"/>
                </a:lnTo>
                <a:lnTo>
                  <a:pt x="1202" y="4485"/>
                </a:lnTo>
                <a:lnTo>
                  <a:pt x="1201" y="4486"/>
                </a:lnTo>
                <a:lnTo>
                  <a:pt x="1199" y="4489"/>
                </a:lnTo>
                <a:lnTo>
                  <a:pt x="1198" y="4494"/>
                </a:lnTo>
                <a:lnTo>
                  <a:pt x="1199" y="4500"/>
                </a:lnTo>
                <a:lnTo>
                  <a:pt x="1201" y="4506"/>
                </a:lnTo>
                <a:lnTo>
                  <a:pt x="1205" y="4513"/>
                </a:lnTo>
                <a:lnTo>
                  <a:pt x="1215" y="4527"/>
                </a:lnTo>
                <a:lnTo>
                  <a:pt x="1225" y="4539"/>
                </a:lnTo>
                <a:lnTo>
                  <a:pt x="1236" y="4550"/>
                </a:lnTo>
                <a:lnTo>
                  <a:pt x="1236" y="4550"/>
                </a:lnTo>
                <a:lnTo>
                  <a:pt x="1225" y="4557"/>
                </a:lnTo>
                <a:lnTo>
                  <a:pt x="1199" y="4572"/>
                </a:lnTo>
                <a:lnTo>
                  <a:pt x="1186" y="4579"/>
                </a:lnTo>
                <a:lnTo>
                  <a:pt x="1173" y="4585"/>
                </a:lnTo>
                <a:lnTo>
                  <a:pt x="1162" y="4589"/>
                </a:lnTo>
                <a:lnTo>
                  <a:pt x="1158" y="4590"/>
                </a:lnTo>
                <a:lnTo>
                  <a:pt x="1156" y="4590"/>
                </a:lnTo>
                <a:lnTo>
                  <a:pt x="1156" y="4590"/>
                </a:lnTo>
                <a:lnTo>
                  <a:pt x="1154" y="4590"/>
                </a:lnTo>
                <a:lnTo>
                  <a:pt x="1150" y="4591"/>
                </a:lnTo>
                <a:lnTo>
                  <a:pt x="1139" y="4594"/>
                </a:lnTo>
                <a:lnTo>
                  <a:pt x="1108" y="4608"/>
                </a:lnTo>
                <a:lnTo>
                  <a:pt x="1080" y="4621"/>
                </a:lnTo>
                <a:lnTo>
                  <a:pt x="1067" y="4627"/>
                </a:lnTo>
                <a:lnTo>
                  <a:pt x="1067" y="4627"/>
                </a:lnTo>
                <a:lnTo>
                  <a:pt x="1062" y="4622"/>
                </a:lnTo>
                <a:lnTo>
                  <a:pt x="1056" y="4619"/>
                </a:lnTo>
                <a:lnTo>
                  <a:pt x="1050" y="4617"/>
                </a:lnTo>
                <a:lnTo>
                  <a:pt x="1044" y="4616"/>
                </a:lnTo>
                <a:lnTo>
                  <a:pt x="1038" y="4616"/>
                </a:lnTo>
                <a:lnTo>
                  <a:pt x="1033" y="4617"/>
                </a:lnTo>
                <a:lnTo>
                  <a:pt x="1028" y="4619"/>
                </a:lnTo>
                <a:lnTo>
                  <a:pt x="1023" y="4622"/>
                </a:lnTo>
                <a:lnTo>
                  <a:pt x="1015" y="4627"/>
                </a:lnTo>
                <a:lnTo>
                  <a:pt x="1009" y="4633"/>
                </a:lnTo>
                <a:lnTo>
                  <a:pt x="1002" y="4640"/>
                </a:lnTo>
                <a:lnTo>
                  <a:pt x="1002" y="4640"/>
                </a:lnTo>
                <a:lnTo>
                  <a:pt x="1000" y="4653"/>
                </a:lnTo>
                <a:lnTo>
                  <a:pt x="998" y="4663"/>
                </a:lnTo>
                <a:lnTo>
                  <a:pt x="995" y="4671"/>
                </a:lnTo>
                <a:lnTo>
                  <a:pt x="992" y="4677"/>
                </a:lnTo>
                <a:lnTo>
                  <a:pt x="988" y="4682"/>
                </a:lnTo>
                <a:lnTo>
                  <a:pt x="984" y="4684"/>
                </a:lnTo>
                <a:lnTo>
                  <a:pt x="980" y="4684"/>
                </a:lnTo>
                <a:lnTo>
                  <a:pt x="976" y="4683"/>
                </a:lnTo>
                <a:lnTo>
                  <a:pt x="971" y="4682"/>
                </a:lnTo>
                <a:lnTo>
                  <a:pt x="966" y="4680"/>
                </a:lnTo>
                <a:lnTo>
                  <a:pt x="960" y="4673"/>
                </a:lnTo>
                <a:lnTo>
                  <a:pt x="953" y="4667"/>
                </a:lnTo>
                <a:lnTo>
                  <a:pt x="953" y="4667"/>
                </a:lnTo>
                <a:lnTo>
                  <a:pt x="956" y="4656"/>
                </a:lnTo>
                <a:lnTo>
                  <a:pt x="958" y="4647"/>
                </a:lnTo>
                <a:lnTo>
                  <a:pt x="957" y="4640"/>
                </a:lnTo>
                <a:lnTo>
                  <a:pt x="955" y="4634"/>
                </a:lnTo>
                <a:lnTo>
                  <a:pt x="952" y="4631"/>
                </a:lnTo>
                <a:lnTo>
                  <a:pt x="948" y="4629"/>
                </a:lnTo>
                <a:lnTo>
                  <a:pt x="943" y="4629"/>
                </a:lnTo>
                <a:lnTo>
                  <a:pt x="938" y="4629"/>
                </a:lnTo>
                <a:lnTo>
                  <a:pt x="925" y="4632"/>
                </a:lnTo>
                <a:lnTo>
                  <a:pt x="915" y="4636"/>
                </a:lnTo>
                <a:lnTo>
                  <a:pt x="904" y="4643"/>
                </a:lnTo>
                <a:lnTo>
                  <a:pt x="904" y="4643"/>
                </a:lnTo>
                <a:lnTo>
                  <a:pt x="898" y="4652"/>
                </a:lnTo>
                <a:lnTo>
                  <a:pt x="891" y="4660"/>
                </a:lnTo>
                <a:lnTo>
                  <a:pt x="884" y="4667"/>
                </a:lnTo>
                <a:lnTo>
                  <a:pt x="878" y="4673"/>
                </a:lnTo>
                <a:lnTo>
                  <a:pt x="872" y="4678"/>
                </a:lnTo>
                <a:lnTo>
                  <a:pt x="866" y="4683"/>
                </a:lnTo>
                <a:lnTo>
                  <a:pt x="855" y="4688"/>
                </a:lnTo>
                <a:lnTo>
                  <a:pt x="844" y="4691"/>
                </a:lnTo>
                <a:lnTo>
                  <a:pt x="837" y="4692"/>
                </a:lnTo>
                <a:lnTo>
                  <a:pt x="830" y="4692"/>
                </a:lnTo>
                <a:lnTo>
                  <a:pt x="830" y="4692"/>
                </a:lnTo>
                <a:lnTo>
                  <a:pt x="829" y="4686"/>
                </a:lnTo>
                <a:lnTo>
                  <a:pt x="827" y="4682"/>
                </a:lnTo>
                <a:lnTo>
                  <a:pt x="824" y="4678"/>
                </a:lnTo>
                <a:lnTo>
                  <a:pt x="820" y="4676"/>
                </a:lnTo>
                <a:lnTo>
                  <a:pt x="815" y="4675"/>
                </a:lnTo>
                <a:lnTo>
                  <a:pt x="809" y="4674"/>
                </a:lnTo>
                <a:lnTo>
                  <a:pt x="797" y="4675"/>
                </a:lnTo>
                <a:lnTo>
                  <a:pt x="786" y="4678"/>
                </a:lnTo>
                <a:lnTo>
                  <a:pt x="776" y="4682"/>
                </a:lnTo>
                <a:lnTo>
                  <a:pt x="765" y="4686"/>
                </a:lnTo>
                <a:lnTo>
                  <a:pt x="765" y="4686"/>
                </a:lnTo>
                <a:lnTo>
                  <a:pt x="761" y="4691"/>
                </a:lnTo>
                <a:lnTo>
                  <a:pt x="756" y="4695"/>
                </a:lnTo>
                <a:lnTo>
                  <a:pt x="751" y="4699"/>
                </a:lnTo>
                <a:lnTo>
                  <a:pt x="746" y="4702"/>
                </a:lnTo>
                <a:lnTo>
                  <a:pt x="735" y="4706"/>
                </a:lnTo>
                <a:lnTo>
                  <a:pt x="724" y="4709"/>
                </a:lnTo>
                <a:lnTo>
                  <a:pt x="715" y="4710"/>
                </a:lnTo>
                <a:lnTo>
                  <a:pt x="707" y="4710"/>
                </a:lnTo>
                <a:lnTo>
                  <a:pt x="701" y="4709"/>
                </a:lnTo>
                <a:lnTo>
                  <a:pt x="701" y="4709"/>
                </a:lnTo>
                <a:lnTo>
                  <a:pt x="689" y="4715"/>
                </a:lnTo>
                <a:lnTo>
                  <a:pt x="681" y="4719"/>
                </a:lnTo>
                <a:lnTo>
                  <a:pt x="674" y="4721"/>
                </a:lnTo>
                <a:lnTo>
                  <a:pt x="669" y="4721"/>
                </a:lnTo>
                <a:lnTo>
                  <a:pt x="665" y="4720"/>
                </a:lnTo>
                <a:lnTo>
                  <a:pt x="663" y="4716"/>
                </a:lnTo>
                <a:lnTo>
                  <a:pt x="661" y="4713"/>
                </a:lnTo>
                <a:lnTo>
                  <a:pt x="661" y="4709"/>
                </a:lnTo>
                <a:lnTo>
                  <a:pt x="661" y="4700"/>
                </a:lnTo>
                <a:lnTo>
                  <a:pt x="663" y="4692"/>
                </a:lnTo>
                <a:lnTo>
                  <a:pt x="666" y="4682"/>
                </a:lnTo>
                <a:lnTo>
                  <a:pt x="666" y="4682"/>
                </a:lnTo>
                <a:lnTo>
                  <a:pt x="672" y="4673"/>
                </a:lnTo>
                <a:lnTo>
                  <a:pt x="675" y="4666"/>
                </a:lnTo>
                <a:lnTo>
                  <a:pt x="677" y="4661"/>
                </a:lnTo>
                <a:lnTo>
                  <a:pt x="677" y="4658"/>
                </a:lnTo>
                <a:lnTo>
                  <a:pt x="676" y="4656"/>
                </a:lnTo>
                <a:lnTo>
                  <a:pt x="673" y="4656"/>
                </a:lnTo>
                <a:lnTo>
                  <a:pt x="667" y="4657"/>
                </a:lnTo>
                <a:lnTo>
                  <a:pt x="658" y="4661"/>
                </a:lnTo>
                <a:lnTo>
                  <a:pt x="649" y="4664"/>
                </a:lnTo>
                <a:lnTo>
                  <a:pt x="645" y="4664"/>
                </a:lnTo>
                <a:lnTo>
                  <a:pt x="642" y="4664"/>
                </a:lnTo>
                <a:lnTo>
                  <a:pt x="640" y="4663"/>
                </a:lnTo>
                <a:lnTo>
                  <a:pt x="639" y="4660"/>
                </a:lnTo>
                <a:lnTo>
                  <a:pt x="639" y="4660"/>
                </a:lnTo>
                <a:lnTo>
                  <a:pt x="637" y="4657"/>
                </a:lnTo>
                <a:lnTo>
                  <a:pt x="635" y="4656"/>
                </a:lnTo>
                <a:lnTo>
                  <a:pt x="631" y="4655"/>
                </a:lnTo>
                <a:lnTo>
                  <a:pt x="627" y="4656"/>
                </a:lnTo>
                <a:lnTo>
                  <a:pt x="621" y="4657"/>
                </a:lnTo>
                <a:lnTo>
                  <a:pt x="615" y="4660"/>
                </a:lnTo>
                <a:lnTo>
                  <a:pt x="602" y="4667"/>
                </a:lnTo>
                <a:lnTo>
                  <a:pt x="590" y="4676"/>
                </a:lnTo>
                <a:lnTo>
                  <a:pt x="584" y="4683"/>
                </a:lnTo>
                <a:lnTo>
                  <a:pt x="579" y="4689"/>
                </a:lnTo>
                <a:lnTo>
                  <a:pt x="575" y="4695"/>
                </a:lnTo>
                <a:lnTo>
                  <a:pt x="571" y="4702"/>
                </a:lnTo>
                <a:lnTo>
                  <a:pt x="569" y="4708"/>
                </a:lnTo>
                <a:lnTo>
                  <a:pt x="568" y="4715"/>
                </a:lnTo>
                <a:lnTo>
                  <a:pt x="568" y="4715"/>
                </a:lnTo>
                <a:lnTo>
                  <a:pt x="567" y="4722"/>
                </a:lnTo>
                <a:lnTo>
                  <a:pt x="566" y="4728"/>
                </a:lnTo>
                <a:lnTo>
                  <a:pt x="565" y="4734"/>
                </a:lnTo>
                <a:lnTo>
                  <a:pt x="563" y="4740"/>
                </a:lnTo>
                <a:lnTo>
                  <a:pt x="557" y="4749"/>
                </a:lnTo>
                <a:lnTo>
                  <a:pt x="551" y="4756"/>
                </a:lnTo>
                <a:lnTo>
                  <a:pt x="545" y="4762"/>
                </a:lnTo>
                <a:lnTo>
                  <a:pt x="539" y="4765"/>
                </a:lnTo>
                <a:lnTo>
                  <a:pt x="536" y="4765"/>
                </a:lnTo>
                <a:lnTo>
                  <a:pt x="533" y="4765"/>
                </a:lnTo>
                <a:lnTo>
                  <a:pt x="532" y="4763"/>
                </a:lnTo>
                <a:lnTo>
                  <a:pt x="531" y="4762"/>
                </a:lnTo>
                <a:lnTo>
                  <a:pt x="531" y="4762"/>
                </a:lnTo>
                <a:lnTo>
                  <a:pt x="529" y="4756"/>
                </a:lnTo>
                <a:lnTo>
                  <a:pt x="526" y="4751"/>
                </a:lnTo>
                <a:lnTo>
                  <a:pt x="521" y="4747"/>
                </a:lnTo>
                <a:lnTo>
                  <a:pt x="516" y="4743"/>
                </a:lnTo>
                <a:lnTo>
                  <a:pt x="510" y="4741"/>
                </a:lnTo>
                <a:lnTo>
                  <a:pt x="505" y="4740"/>
                </a:lnTo>
                <a:lnTo>
                  <a:pt x="502" y="4740"/>
                </a:lnTo>
                <a:lnTo>
                  <a:pt x="500" y="4741"/>
                </a:lnTo>
                <a:lnTo>
                  <a:pt x="497" y="4743"/>
                </a:lnTo>
                <a:lnTo>
                  <a:pt x="496" y="4745"/>
                </a:lnTo>
                <a:lnTo>
                  <a:pt x="496" y="4745"/>
                </a:lnTo>
                <a:lnTo>
                  <a:pt x="487" y="4760"/>
                </a:lnTo>
                <a:lnTo>
                  <a:pt x="480" y="4773"/>
                </a:lnTo>
                <a:lnTo>
                  <a:pt x="476" y="4778"/>
                </a:lnTo>
                <a:lnTo>
                  <a:pt x="473" y="4781"/>
                </a:lnTo>
                <a:lnTo>
                  <a:pt x="472" y="4782"/>
                </a:lnTo>
                <a:lnTo>
                  <a:pt x="470" y="4782"/>
                </a:lnTo>
                <a:lnTo>
                  <a:pt x="469" y="4781"/>
                </a:lnTo>
                <a:lnTo>
                  <a:pt x="468" y="4780"/>
                </a:lnTo>
                <a:lnTo>
                  <a:pt x="468" y="4780"/>
                </a:lnTo>
                <a:lnTo>
                  <a:pt x="464" y="4775"/>
                </a:lnTo>
                <a:lnTo>
                  <a:pt x="460" y="4771"/>
                </a:lnTo>
                <a:lnTo>
                  <a:pt x="453" y="4767"/>
                </a:lnTo>
                <a:lnTo>
                  <a:pt x="447" y="4763"/>
                </a:lnTo>
                <a:lnTo>
                  <a:pt x="436" y="4757"/>
                </a:lnTo>
                <a:lnTo>
                  <a:pt x="431" y="4755"/>
                </a:lnTo>
                <a:lnTo>
                  <a:pt x="431" y="4755"/>
                </a:lnTo>
                <a:lnTo>
                  <a:pt x="426" y="4769"/>
                </a:lnTo>
                <a:lnTo>
                  <a:pt x="421" y="4778"/>
                </a:lnTo>
                <a:lnTo>
                  <a:pt x="414" y="4785"/>
                </a:lnTo>
                <a:lnTo>
                  <a:pt x="409" y="4790"/>
                </a:lnTo>
                <a:lnTo>
                  <a:pt x="404" y="4793"/>
                </a:lnTo>
                <a:lnTo>
                  <a:pt x="401" y="4794"/>
                </a:lnTo>
                <a:lnTo>
                  <a:pt x="397" y="4795"/>
                </a:lnTo>
                <a:lnTo>
                  <a:pt x="397" y="4795"/>
                </a:lnTo>
                <a:lnTo>
                  <a:pt x="391" y="4786"/>
                </a:lnTo>
                <a:lnTo>
                  <a:pt x="385" y="4778"/>
                </a:lnTo>
                <a:lnTo>
                  <a:pt x="378" y="4773"/>
                </a:lnTo>
                <a:lnTo>
                  <a:pt x="371" y="4768"/>
                </a:lnTo>
                <a:lnTo>
                  <a:pt x="361" y="4763"/>
                </a:lnTo>
                <a:lnTo>
                  <a:pt x="357" y="4762"/>
                </a:lnTo>
                <a:lnTo>
                  <a:pt x="345" y="4847"/>
                </a:lnTo>
                <a:lnTo>
                  <a:pt x="309" y="4854"/>
                </a:lnTo>
                <a:lnTo>
                  <a:pt x="305" y="4872"/>
                </a:lnTo>
                <a:lnTo>
                  <a:pt x="180" y="4856"/>
                </a:lnTo>
                <a:lnTo>
                  <a:pt x="180" y="4856"/>
                </a:lnTo>
                <a:lnTo>
                  <a:pt x="174" y="4851"/>
                </a:lnTo>
                <a:lnTo>
                  <a:pt x="167" y="4846"/>
                </a:lnTo>
                <a:lnTo>
                  <a:pt x="160" y="4844"/>
                </a:lnTo>
                <a:lnTo>
                  <a:pt x="153" y="4842"/>
                </a:lnTo>
                <a:lnTo>
                  <a:pt x="146" y="4842"/>
                </a:lnTo>
                <a:lnTo>
                  <a:pt x="137" y="4843"/>
                </a:lnTo>
                <a:lnTo>
                  <a:pt x="129" y="4844"/>
                </a:lnTo>
                <a:lnTo>
                  <a:pt x="121" y="4846"/>
                </a:lnTo>
                <a:lnTo>
                  <a:pt x="107" y="4851"/>
                </a:lnTo>
                <a:lnTo>
                  <a:pt x="95" y="4857"/>
                </a:lnTo>
                <a:lnTo>
                  <a:pt x="84" y="4863"/>
                </a:lnTo>
                <a:lnTo>
                  <a:pt x="84" y="4863"/>
                </a:lnTo>
                <a:lnTo>
                  <a:pt x="77" y="4871"/>
                </a:lnTo>
                <a:lnTo>
                  <a:pt x="70" y="4878"/>
                </a:lnTo>
                <a:lnTo>
                  <a:pt x="63" y="4883"/>
                </a:lnTo>
                <a:lnTo>
                  <a:pt x="55" y="4887"/>
                </a:lnTo>
                <a:lnTo>
                  <a:pt x="48" y="4891"/>
                </a:lnTo>
                <a:lnTo>
                  <a:pt x="41" y="4893"/>
                </a:lnTo>
                <a:lnTo>
                  <a:pt x="28" y="4896"/>
                </a:lnTo>
                <a:lnTo>
                  <a:pt x="16" y="4896"/>
                </a:lnTo>
                <a:lnTo>
                  <a:pt x="8" y="4895"/>
                </a:lnTo>
                <a:lnTo>
                  <a:pt x="0" y="4894"/>
                </a:lnTo>
                <a:lnTo>
                  <a:pt x="1" y="4826"/>
                </a:lnTo>
                <a:lnTo>
                  <a:pt x="1" y="4826"/>
                </a:lnTo>
                <a:lnTo>
                  <a:pt x="0" y="4838"/>
                </a:lnTo>
                <a:lnTo>
                  <a:pt x="0" y="4834"/>
                </a:lnTo>
                <a:lnTo>
                  <a:pt x="1" y="4811"/>
                </a:lnTo>
                <a:lnTo>
                  <a:pt x="1" y="4811"/>
                </a:lnTo>
                <a:lnTo>
                  <a:pt x="2" y="4802"/>
                </a:lnTo>
                <a:lnTo>
                  <a:pt x="4" y="4793"/>
                </a:lnTo>
                <a:lnTo>
                  <a:pt x="7" y="4786"/>
                </a:lnTo>
                <a:lnTo>
                  <a:pt x="10" y="4779"/>
                </a:lnTo>
                <a:lnTo>
                  <a:pt x="14" y="4773"/>
                </a:lnTo>
                <a:lnTo>
                  <a:pt x="18" y="4768"/>
                </a:lnTo>
                <a:lnTo>
                  <a:pt x="29" y="4759"/>
                </a:lnTo>
                <a:lnTo>
                  <a:pt x="38" y="4751"/>
                </a:lnTo>
                <a:lnTo>
                  <a:pt x="45" y="4747"/>
                </a:lnTo>
                <a:lnTo>
                  <a:pt x="53" y="4743"/>
                </a:lnTo>
                <a:lnTo>
                  <a:pt x="161" y="4728"/>
                </a:lnTo>
                <a:lnTo>
                  <a:pt x="161" y="4728"/>
                </a:lnTo>
                <a:lnTo>
                  <a:pt x="163" y="4724"/>
                </a:lnTo>
                <a:lnTo>
                  <a:pt x="167" y="4721"/>
                </a:lnTo>
                <a:lnTo>
                  <a:pt x="173" y="4719"/>
                </a:lnTo>
                <a:lnTo>
                  <a:pt x="181" y="4717"/>
                </a:lnTo>
                <a:lnTo>
                  <a:pt x="188" y="4717"/>
                </a:lnTo>
                <a:lnTo>
                  <a:pt x="197" y="4719"/>
                </a:lnTo>
                <a:lnTo>
                  <a:pt x="214" y="4723"/>
                </a:lnTo>
                <a:lnTo>
                  <a:pt x="232" y="4727"/>
                </a:lnTo>
                <a:lnTo>
                  <a:pt x="247" y="4732"/>
                </a:lnTo>
                <a:lnTo>
                  <a:pt x="262" y="4737"/>
                </a:lnTo>
                <a:lnTo>
                  <a:pt x="287" y="4762"/>
                </a:lnTo>
                <a:lnTo>
                  <a:pt x="302" y="4762"/>
                </a:lnTo>
                <a:lnTo>
                  <a:pt x="326" y="4708"/>
                </a:lnTo>
                <a:lnTo>
                  <a:pt x="326" y="4708"/>
                </a:lnTo>
                <a:lnTo>
                  <a:pt x="331" y="4708"/>
                </a:lnTo>
                <a:lnTo>
                  <a:pt x="337" y="4707"/>
                </a:lnTo>
                <a:lnTo>
                  <a:pt x="342" y="4706"/>
                </a:lnTo>
                <a:lnTo>
                  <a:pt x="348" y="4704"/>
                </a:lnTo>
                <a:lnTo>
                  <a:pt x="354" y="4700"/>
                </a:lnTo>
                <a:lnTo>
                  <a:pt x="358" y="4695"/>
                </a:lnTo>
                <a:lnTo>
                  <a:pt x="360" y="4692"/>
                </a:lnTo>
                <a:lnTo>
                  <a:pt x="361" y="4688"/>
                </a:lnTo>
                <a:lnTo>
                  <a:pt x="361" y="4688"/>
                </a:lnTo>
                <a:lnTo>
                  <a:pt x="362" y="4685"/>
                </a:lnTo>
                <a:lnTo>
                  <a:pt x="364" y="4683"/>
                </a:lnTo>
                <a:lnTo>
                  <a:pt x="367" y="4682"/>
                </a:lnTo>
                <a:lnTo>
                  <a:pt x="370" y="4682"/>
                </a:lnTo>
                <a:lnTo>
                  <a:pt x="378" y="4683"/>
                </a:lnTo>
                <a:lnTo>
                  <a:pt x="386" y="4687"/>
                </a:lnTo>
                <a:lnTo>
                  <a:pt x="393" y="4690"/>
                </a:lnTo>
                <a:lnTo>
                  <a:pt x="400" y="4693"/>
                </a:lnTo>
                <a:lnTo>
                  <a:pt x="402" y="4693"/>
                </a:lnTo>
                <a:lnTo>
                  <a:pt x="404" y="4692"/>
                </a:lnTo>
                <a:lnTo>
                  <a:pt x="405" y="4691"/>
                </a:lnTo>
                <a:lnTo>
                  <a:pt x="406" y="4688"/>
                </a:lnTo>
                <a:lnTo>
                  <a:pt x="406" y="4688"/>
                </a:lnTo>
                <a:lnTo>
                  <a:pt x="406" y="4685"/>
                </a:lnTo>
                <a:lnTo>
                  <a:pt x="407" y="4682"/>
                </a:lnTo>
                <a:lnTo>
                  <a:pt x="410" y="4677"/>
                </a:lnTo>
                <a:lnTo>
                  <a:pt x="416" y="4673"/>
                </a:lnTo>
                <a:lnTo>
                  <a:pt x="422" y="4671"/>
                </a:lnTo>
                <a:lnTo>
                  <a:pt x="427" y="4670"/>
                </a:lnTo>
                <a:lnTo>
                  <a:pt x="432" y="4669"/>
                </a:lnTo>
                <a:lnTo>
                  <a:pt x="437" y="4669"/>
                </a:lnTo>
                <a:lnTo>
                  <a:pt x="459" y="4688"/>
                </a:lnTo>
                <a:lnTo>
                  <a:pt x="474" y="4638"/>
                </a:lnTo>
                <a:lnTo>
                  <a:pt x="597" y="4569"/>
                </a:lnTo>
                <a:lnTo>
                  <a:pt x="634" y="4569"/>
                </a:lnTo>
                <a:lnTo>
                  <a:pt x="634" y="4569"/>
                </a:lnTo>
                <a:lnTo>
                  <a:pt x="639" y="4558"/>
                </a:lnTo>
                <a:lnTo>
                  <a:pt x="646" y="4550"/>
                </a:lnTo>
                <a:lnTo>
                  <a:pt x="654" y="4544"/>
                </a:lnTo>
                <a:lnTo>
                  <a:pt x="662" y="4541"/>
                </a:lnTo>
                <a:lnTo>
                  <a:pt x="670" y="4539"/>
                </a:lnTo>
                <a:lnTo>
                  <a:pt x="678" y="4539"/>
                </a:lnTo>
                <a:lnTo>
                  <a:pt x="686" y="4540"/>
                </a:lnTo>
                <a:lnTo>
                  <a:pt x="695" y="4542"/>
                </a:lnTo>
                <a:lnTo>
                  <a:pt x="703" y="4546"/>
                </a:lnTo>
                <a:lnTo>
                  <a:pt x="710" y="4549"/>
                </a:lnTo>
                <a:lnTo>
                  <a:pt x="723" y="4557"/>
                </a:lnTo>
                <a:lnTo>
                  <a:pt x="732" y="4564"/>
                </a:lnTo>
                <a:lnTo>
                  <a:pt x="736" y="4566"/>
                </a:lnTo>
                <a:lnTo>
                  <a:pt x="736" y="4566"/>
                </a:lnTo>
                <a:lnTo>
                  <a:pt x="745" y="4567"/>
                </a:lnTo>
                <a:lnTo>
                  <a:pt x="756" y="4567"/>
                </a:lnTo>
                <a:lnTo>
                  <a:pt x="779" y="4566"/>
                </a:lnTo>
                <a:lnTo>
                  <a:pt x="803" y="4563"/>
                </a:lnTo>
                <a:lnTo>
                  <a:pt x="827" y="4557"/>
                </a:lnTo>
                <a:lnTo>
                  <a:pt x="837" y="4554"/>
                </a:lnTo>
                <a:lnTo>
                  <a:pt x="847" y="4551"/>
                </a:lnTo>
                <a:lnTo>
                  <a:pt x="857" y="4547"/>
                </a:lnTo>
                <a:lnTo>
                  <a:pt x="864" y="4543"/>
                </a:lnTo>
                <a:lnTo>
                  <a:pt x="870" y="4539"/>
                </a:lnTo>
                <a:lnTo>
                  <a:pt x="874" y="4534"/>
                </a:lnTo>
                <a:lnTo>
                  <a:pt x="876" y="4529"/>
                </a:lnTo>
                <a:lnTo>
                  <a:pt x="876" y="4524"/>
                </a:lnTo>
                <a:lnTo>
                  <a:pt x="876" y="4524"/>
                </a:lnTo>
                <a:lnTo>
                  <a:pt x="876" y="4522"/>
                </a:lnTo>
                <a:lnTo>
                  <a:pt x="876" y="4518"/>
                </a:lnTo>
                <a:lnTo>
                  <a:pt x="879" y="4512"/>
                </a:lnTo>
                <a:lnTo>
                  <a:pt x="883" y="4506"/>
                </a:lnTo>
                <a:lnTo>
                  <a:pt x="891" y="4499"/>
                </a:lnTo>
                <a:lnTo>
                  <a:pt x="898" y="4492"/>
                </a:lnTo>
                <a:lnTo>
                  <a:pt x="907" y="4485"/>
                </a:lnTo>
                <a:lnTo>
                  <a:pt x="926" y="4470"/>
                </a:lnTo>
                <a:lnTo>
                  <a:pt x="946" y="4458"/>
                </a:lnTo>
                <a:lnTo>
                  <a:pt x="963" y="4448"/>
                </a:lnTo>
                <a:lnTo>
                  <a:pt x="981" y="4438"/>
                </a:lnTo>
                <a:lnTo>
                  <a:pt x="1055" y="4423"/>
                </a:lnTo>
                <a:lnTo>
                  <a:pt x="1138" y="4345"/>
                </a:lnTo>
                <a:lnTo>
                  <a:pt x="1138" y="4345"/>
                </a:lnTo>
                <a:lnTo>
                  <a:pt x="1142" y="4341"/>
                </a:lnTo>
                <a:lnTo>
                  <a:pt x="1147" y="4338"/>
                </a:lnTo>
                <a:lnTo>
                  <a:pt x="1151" y="4335"/>
                </a:lnTo>
                <a:lnTo>
                  <a:pt x="1155" y="4334"/>
                </a:lnTo>
                <a:lnTo>
                  <a:pt x="1160" y="4334"/>
                </a:lnTo>
                <a:lnTo>
                  <a:pt x="1164" y="4334"/>
                </a:lnTo>
                <a:lnTo>
                  <a:pt x="1172" y="4335"/>
                </a:lnTo>
                <a:lnTo>
                  <a:pt x="1178" y="4338"/>
                </a:lnTo>
                <a:lnTo>
                  <a:pt x="1183" y="4342"/>
                </a:lnTo>
                <a:lnTo>
                  <a:pt x="1187" y="4345"/>
                </a:lnTo>
                <a:lnTo>
                  <a:pt x="1187" y="4345"/>
                </a:lnTo>
                <a:lnTo>
                  <a:pt x="1205" y="4314"/>
                </a:lnTo>
                <a:lnTo>
                  <a:pt x="1222" y="4287"/>
                </a:lnTo>
                <a:lnTo>
                  <a:pt x="1236" y="4260"/>
                </a:lnTo>
                <a:lnTo>
                  <a:pt x="1236" y="4260"/>
                </a:lnTo>
                <a:lnTo>
                  <a:pt x="1240" y="4253"/>
                </a:lnTo>
                <a:lnTo>
                  <a:pt x="1248" y="4246"/>
                </a:lnTo>
                <a:lnTo>
                  <a:pt x="1266" y="4226"/>
                </a:lnTo>
                <a:lnTo>
                  <a:pt x="1290" y="4203"/>
                </a:lnTo>
                <a:lnTo>
                  <a:pt x="1316" y="4181"/>
                </a:lnTo>
                <a:lnTo>
                  <a:pt x="1362" y="4141"/>
                </a:lnTo>
                <a:lnTo>
                  <a:pt x="1384" y="4124"/>
                </a:lnTo>
                <a:lnTo>
                  <a:pt x="1392" y="4035"/>
                </a:lnTo>
                <a:lnTo>
                  <a:pt x="1392" y="4035"/>
                </a:lnTo>
                <a:lnTo>
                  <a:pt x="1393" y="4022"/>
                </a:lnTo>
                <a:lnTo>
                  <a:pt x="1394" y="4007"/>
                </a:lnTo>
                <a:lnTo>
                  <a:pt x="1397" y="3994"/>
                </a:lnTo>
                <a:lnTo>
                  <a:pt x="1399" y="3982"/>
                </a:lnTo>
                <a:lnTo>
                  <a:pt x="1407" y="3956"/>
                </a:lnTo>
                <a:lnTo>
                  <a:pt x="1416" y="3932"/>
                </a:lnTo>
                <a:lnTo>
                  <a:pt x="1427" y="3909"/>
                </a:lnTo>
                <a:lnTo>
                  <a:pt x="1438" y="3886"/>
                </a:lnTo>
                <a:lnTo>
                  <a:pt x="1452" y="3867"/>
                </a:lnTo>
                <a:lnTo>
                  <a:pt x="1464" y="3847"/>
                </a:lnTo>
                <a:lnTo>
                  <a:pt x="1477" y="3831"/>
                </a:lnTo>
                <a:lnTo>
                  <a:pt x="1490" y="3816"/>
                </a:lnTo>
                <a:lnTo>
                  <a:pt x="1512" y="3791"/>
                </a:lnTo>
                <a:lnTo>
                  <a:pt x="1528" y="3777"/>
                </a:lnTo>
                <a:lnTo>
                  <a:pt x="1534" y="3770"/>
                </a:lnTo>
                <a:lnTo>
                  <a:pt x="1475" y="3764"/>
                </a:lnTo>
                <a:lnTo>
                  <a:pt x="1395" y="3823"/>
                </a:lnTo>
                <a:lnTo>
                  <a:pt x="1395" y="3823"/>
                </a:lnTo>
                <a:lnTo>
                  <a:pt x="1387" y="3826"/>
                </a:lnTo>
                <a:lnTo>
                  <a:pt x="1380" y="3829"/>
                </a:lnTo>
                <a:lnTo>
                  <a:pt x="1373" y="3831"/>
                </a:lnTo>
                <a:lnTo>
                  <a:pt x="1366" y="3831"/>
                </a:lnTo>
                <a:lnTo>
                  <a:pt x="1360" y="3832"/>
                </a:lnTo>
                <a:lnTo>
                  <a:pt x="1354" y="3831"/>
                </a:lnTo>
                <a:lnTo>
                  <a:pt x="1350" y="3830"/>
                </a:lnTo>
                <a:lnTo>
                  <a:pt x="1345" y="3828"/>
                </a:lnTo>
                <a:lnTo>
                  <a:pt x="1342" y="3826"/>
                </a:lnTo>
                <a:lnTo>
                  <a:pt x="1338" y="3823"/>
                </a:lnTo>
                <a:lnTo>
                  <a:pt x="1333" y="3816"/>
                </a:lnTo>
                <a:lnTo>
                  <a:pt x="1329" y="3806"/>
                </a:lnTo>
                <a:lnTo>
                  <a:pt x="1326" y="3797"/>
                </a:lnTo>
                <a:lnTo>
                  <a:pt x="1323" y="3787"/>
                </a:lnTo>
                <a:lnTo>
                  <a:pt x="1322" y="3778"/>
                </a:lnTo>
                <a:lnTo>
                  <a:pt x="1322" y="3759"/>
                </a:lnTo>
                <a:lnTo>
                  <a:pt x="1325" y="3745"/>
                </a:lnTo>
                <a:lnTo>
                  <a:pt x="1325" y="3740"/>
                </a:lnTo>
                <a:lnTo>
                  <a:pt x="1325" y="3740"/>
                </a:lnTo>
                <a:lnTo>
                  <a:pt x="1330" y="3719"/>
                </a:lnTo>
                <a:lnTo>
                  <a:pt x="1332" y="3704"/>
                </a:lnTo>
                <a:lnTo>
                  <a:pt x="1332" y="3699"/>
                </a:lnTo>
                <a:lnTo>
                  <a:pt x="1331" y="3694"/>
                </a:lnTo>
                <a:lnTo>
                  <a:pt x="1330" y="3690"/>
                </a:lnTo>
                <a:lnTo>
                  <a:pt x="1329" y="3687"/>
                </a:lnTo>
                <a:lnTo>
                  <a:pt x="1327" y="3686"/>
                </a:lnTo>
                <a:lnTo>
                  <a:pt x="1323" y="3685"/>
                </a:lnTo>
                <a:lnTo>
                  <a:pt x="1320" y="3685"/>
                </a:lnTo>
                <a:lnTo>
                  <a:pt x="1317" y="3686"/>
                </a:lnTo>
                <a:lnTo>
                  <a:pt x="1310" y="3690"/>
                </a:lnTo>
                <a:lnTo>
                  <a:pt x="1302" y="3696"/>
                </a:lnTo>
                <a:lnTo>
                  <a:pt x="1294" y="3703"/>
                </a:lnTo>
                <a:lnTo>
                  <a:pt x="1286" y="3711"/>
                </a:lnTo>
                <a:lnTo>
                  <a:pt x="1270" y="3727"/>
                </a:lnTo>
                <a:lnTo>
                  <a:pt x="1255" y="3746"/>
                </a:lnTo>
                <a:lnTo>
                  <a:pt x="1273" y="3826"/>
                </a:lnTo>
                <a:lnTo>
                  <a:pt x="1273" y="3826"/>
                </a:lnTo>
                <a:lnTo>
                  <a:pt x="1268" y="3833"/>
                </a:lnTo>
                <a:lnTo>
                  <a:pt x="1264" y="3839"/>
                </a:lnTo>
                <a:lnTo>
                  <a:pt x="1259" y="3843"/>
                </a:lnTo>
                <a:lnTo>
                  <a:pt x="1253" y="3846"/>
                </a:lnTo>
                <a:lnTo>
                  <a:pt x="1248" y="3849"/>
                </a:lnTo>
                <a:lnTo>
                  <a:pt x="1242" y="3852"/>
                </a:lnTo>
                <a:lnTo>
                  <a:pt x="1231" y="3854"/>
                </a:lnTo>
                <a:lnTo>
                  <a:pt x="1221" y="3854"/>
                </a:lnTo>
                <a:lnTo>
                  <a:pt x="1213" y="3853"/>
                </a:lnTo>
                <a:lnTo>
                  <a:pt x="1205" y="3851"/>
                </a:lnTo>
                <a:lnTo>
                  <a:pt x="1147" y="3718"/>
                </a:lnTo>
                <a:lnTo>
                  <a:pt x="1111" y="3712"/>
                </a:lnTo>
                <a:lnTo>
                  <a:pt x="1111" y="3712"/>
                </a:lnTo>
                <a:lnTo>
                  <a:pt x="1098" y="3720"/>
                </a:lnTo>
                <a:lnTo>
                  <a:pt x="1092" y="3723"/>
                </a:lnTo>
                <a:lnTo>
                  <a:pt x="1086" y="3726"/>
                </a:lnTo>
                <a:lnTo>
                  <a:pt x="1081" y="3727"/>
                </a:lnTo>
                <a:lnTo>
                  <a:pt x="1077" y="3727"/>
                </a:lnTo>
                <a:lnTo>
                  <a:pt x="1073" y="3727"/>
                </a:lnTo>
                <a:lnTo>
                  <a:pt x="1069" y="3726"/>
                </a:lnTo>
                <a:lnTo>
                  <a:pt x="1066" y="3725"/>
                </a:lnTo>
                <a:lnTo>
                  <a:pt x="1062" y="3723"/>
                </a:lnTo>
                <a:lnTo>
                  <a:pt x="1057" y="3718"/>
                </a:lnTo>
                <a:lnTo>
                  <a:pt x="1053" y="3711"/>
                </a:lnTo>
                <a:lnTo>
                  <a:pt x="1050" y="3703"/>
                </a:lnTo>
                <a:lnTo>
                  <a:pt x="1046" y="3695"/>
                </a:lnTo>
                <a:lnTo>
                  <a:pt x="1045" y="3685"/>
                </a:lnTo>
                <a:lnTo>
                  <a:pt x="1043" y="3668"/>
                </a:lnTo>
                <a:lnTo>
                  <a:pt x="1043" y="3656"/>
                </a:lnTo>
                <a:lnTo>
                  <a:pt x="1043" y="3650"/>
                </a:lnTo>
                <a:lnTo>
                  <a:pt x="974" y="3647"/>
                </a:lnTo>
                <a:lnTo>
                  <a:pt x="974" y="3647"/>
                </a:lnTo>
                <a:lnTo>
                  <a:pt x="967" y="3655"/>
                </a:lnTo>
                <a:lnTo>
                  <a:pt x="960" y="3662"/>
                </a:lnTo>
                <a:lnTo>
                  <a:pt x="951" y="3669"/>
                </a:lnTo>
                <a:lnTo>
                  <a:pt x="941" y="3675"/>
                </a:lnTo>
                <a:lnTo>
                  <a:pt x="918" y="3687"/>
                </a:lnTo>
                <a:lnTo>
                  <a:pt x="895" y="3699"/>
                </a:lnTo>
                <a:lnTo>
                  <a:pt x="873" y="3708"/>
                </a:lnTo>
                <a:lnTo>
                  <a:pt x="855" y="3715"/>
                </a:lnTo>
                <a:lnTo>
                  <a:pt x="837" y="3721"/>
                </a:lnTo>
                <a:lnTo>
                  <a:pt x="837" y="3721"/>
                </a:lnTo>
                <a:lnTo>
                  <a:pt x="822" y="3727"/>
                </a:lnTo>
                <a:lnTo>
                  <a:pt x="808" y="3732"/>
                </a:lnTo>
                <a:lnTo>
                  <a:pt x="802" y="3732"/>
                </a:lnTo>
                <a:lnTo>
                  <a:pt x="797" y="3732"/>
                </a:lnTo>
                <a:lnTo>
                  <a:pt x="793" y="3730"/>
                </a:lnTo>
                <a:lnTo>
                  <a:pt x="789" y="3729"/>
                </a:lnTo>
                <a:lnTo>
                  <a:pt x="785" y="3727"/>
                </a:lnTo>
                <a:lnTo>
                  <a:pt x="782" y="3725"/>
                </a:lnTo>
                <a:lnTo>
                  <a:pt x="778" y="3720"/>
                </a:lnTo>
                <a:lnTo>
                  <a:pt x="774" y="3713"/>
                </a:lnTo>
                <a:lnTo>
                  <a:pt x="772" y="3705"/>
                </a:lnTo>
                <a:lnTo>
                  <a:pt x="772" y="3696"/>
                </a:lnTo>
                <a:lnTo>
                  <a:pt x="770" y="3687"/>
                </a:lnTo>
                <a:lnTo>
                  <a:pt x="773" y="3671"/>
                </a:lnTo>
                <a:lnTo>
                  <a:pt x="775" y="3659"/>
                </a:lnTo>
                <a:lnTo>
                  <a:pt x="776" y="3654"/>
                </a:lnTo>
                <a:lnTo>
                  <a:pt x="831" y="3586"/>
                </a:lnTo>
                <a:lnTo>
                  <a:pt x="794" y="3547"/>
                </a:lnTo>
                <a:lnTo>
                  <a:pt x="794" y="3547"/>
                </a:lnTo>
                <a:lnTo>
                  <a:pt x="791" y="3537"/>
                </a:lnTo>
                <a:lnTo>
                  <a:pt x="790" y="3526"/>
                </a:lnTo>
                <a:lnTo>
                  <a:pt x="790" y="3517"/>
                </a:lnTo>
                <a:lnTo>
                  <a:pt x="791" y="3509"/>
                </a:lnTo>
                <a:lnTo>
                  <a:pt x="794" y="3500"/>
                </a:lnTo>
                <a:lnTo>
                  <a:pt x="797" y="3492"/>
                </a:lnTo>
                <a:lnTo>
                  <a:pt x="801" y="3485"/>
                </a:lnTo>
                <a:lnTo>
                  <a:pt x="806" y="3478"/>
                </a:lnTo>
                <a:lnTo>
                  <a:pt x="816" y="3467"/>
                </a:lnTo>
                <a:lnTo>
                  <a:pt x="825" y="3459"/>
                </a:lnTo>
                <a:lnTo>
                  <a:pt x="834" y="3451"/>
                </a:lnTo>
                <a:lnTo>
                  <a:pt x="831" y="3328"/>
                </a:lnTo>
                <a:lnTo>
                  <a:pt x="880" y="3295"/>
                </a:lnTo>
                <a:lnTo>
                  <a:pt x="873" y="3267"/>
                </a:lnTo>
                <a:lnTo>
                  <a:pt x="873" y="3267"/>
                </a:lnTo>
                <a:lnTo>
                  <a:pt x="863" y="3265"/>
                </a:lnTo>
                <a:lnTo>
                  <a:pt x="853" y="3262"/>
                </a:lnTo>
                <a:lnTo>
                  <a:pt x="844" y="3258"/>
                </a:lnTo>
                <a:lnTo>
                  <a:pt x="837" y="3254"/>
                </a:lnTo>
                <a:lnTo>
                  <a:pt x="831" y="3250"/>
                </a:lnTo>
                <a:lnTo>
                  <a:pt x="826" y="3247"/>
                </a:lnTo>
                <a:lnTo>
                  <a:pt x="823" y="3243"/>
                </a:lnTo>
                <a:lnTo>
                  <a:pt x="819" y="3239"/>
                </a:lnTo>
                <a:lnTo>
                  <a:pt x="817" y="3234"/>
                </a:lnTo>
                <a:lnTo>
                  <a:pt x="816" y="3230"/>
                </a:lnTo>
                <a:lnTo>
                  <a:pt x="815" y="3226"/>
                </a:lnTo>
                <a:lnTo>
                  <a:pt x="815" y="3221"/>
                </a:lnTo>
                <a:lnTo>
                  <a:pt x="817" y="3211"/>
                </a:lnTo>
                <a:lnTo>
                  <a:pt x="820" y="3203"/>
                </a:lnTo>
                <a:lnTo>
                  <a:pt x="825" y="3194"/>
                </a:lnTo>
                <a:lnTo>
                  <a:pt x="831" y="3186"/>
                </a:lnTo>
                <a:lnTo>
                  <a:pt x="837" y="3179"/>
                </a:lnTo>
                <a:lnTo>
                  <a:pt x="843" y="3172"/>
                </a:lnTo>
                <a:lnTo>
                  <a:pt x="854" y="3163"/>
                </a:lnTo>
                <a:lnTo>
                  <a:pt x="859" y="3159"/>
                </a:lnTo>
                <a:lnTo>
                  <a:pt x="859" y="3159"/>
                </a:lnTo>
                <a:lnTo>
                  <a:pt x="870" y="3145"/>
                </a:lnTo>
                <a:lnTo>
                  <a:pt x="877" y="3132"/>
                </a:lnTo>
                <a:lnTo>
                  <a:pt x="881" y="3122"/>
                </a:lnTo>
                <a:lnTo>
                  <a:pt x="882" y="3118"/>
                </a:lnTo>
                <a:lnTo>
                  <a:pt x="882" y="3115"/>
                </a:lnTo>
                <a:lnTo>
                  <a:pt x="881" y="3112"/>
                </a:lnTo>
                <a:lnTo>
                  <a:pt x="880" y="3110"/>
                </a:lnTo>
                <a:lnTo>
                  <a:pt x="878" y="3108"/>
                </a:lnTo>
                <a:lnTo>
                  <a:pt x="876" y="3107"/>
                </a:lnTo>
                <a:lnTo>
                  <a:pt x="870" y="3105"/>
                </a:lnTo>
                <a:lnTo>
                  <a:pt x="863" y="3105"/>
                </a:lnTo>
                <a:lnTo>
                  <a:pt x="855" y="3105"/>
                </a:lnTo>
                <a:lnTo>
                  <a:pt x="846" y="3107"/>
                </a:lnTo>
                <a:lnTo>
                  <a:pt x="830" y="3111"/>
                </a:lnTo>
                <a:lnTo>
                  <a:pt x="813" y="3116"/>
                </a:lnTo>
                <a:lnTo>
                  <a:pt x="760" y="3177"/>
                </a:lnTo>
                <a:lnTo>
                  <a:pt x="760" y="3177"/>
                </a:lnTo>
                <a:lnTo>
                  <a:pt x="763" y="3188"/>
                </a:lnTo>
                <a:lnTo>
                  <a:pt x="765" y="3198"/>
                </a:lnTo>
                <a:lnTo>
                  <a:pt x="765" y="3208"/>
                </a:lnTo>
                <a:lnTo>
                  <a:pt x="765" y="3219"/>
                </a:lnTo>
                <a:lnTo>
                  <a:pt x="763" y="3228"/>
                </a:lnTo>
                <a:lnTo>
                  <a:pt x="760" y="3238"/>
                </a:lnTo>
                <a:lnTo>
                  <a:pt x="757" y="3247"/>
                </a:lnTo>
                <a:lnTo>
                  <a:pt x="754" y="3256"/>
                </a:lnTo>
                <a:lnTo>
                  <a:pt x="746" y="3272"/>
                </a:lnTo>
                <a:lnTo>
                  <a:pt x="739" y="3284"/>
                </a:lnTo>
                <a:lnTo>
                  <a:pt x="732" y="3295"/>
                </a:lnTo>
                <a:lnTo>
                  <a:pt x="543" y="3295"/>
                </a:lnTo>
                <a:lnTo>
                  <a:pt x="506" y="3204"/>
                </a:lnTo>
                <a:lnTo>
                  <a:pt x="506" y="3204"/>
                </a:lnTo>
                <a:lnTo>
                  <a:pt x="500" y="3194"/>
                </a:lnTo>
                <a:lnTo>
                  <a:pt x="495" y="3185"/>
                </a:lnTo>
                <a:lnTo>
                  <a:pt x="491" y="3174"/>
                </a:lnTo>
                <a:lnTo>
                  <a:pt x="489" y="3166"/>
                </a:lnTo>
                <a:lnTo>
                  <a:pt x="489" y="3157"/>
                </a:lnTo>
                <a:lnTo>
                  <a:pt x="490" y="3149"/>
                </a:lnTo>
                <a:lnTo>
                  <a:pt x="492" y="3142"/>
                </a:lnTo>
                <a:lnTo>
                  <a:pt x="495" y="3134"/>
                </a:lnTo>
                <a:lnTo>
                  <a:pt x="498" y="3128"/>
                </a:lnTo>
                <a:lnTo>
                  <a:pt x="501" y="3123"/>
                </a:lnTo>
                <a:lnTo>
                  <a:pt x="508" y="3114"/>
                </a:lnTo>
                <a:lnTo>
                  <a:pt x="513" y="3109"/>
                </a:lnTo>
                <a:lnTo>
                  <a:pt x="515" y="3107"/>
                </a:lnTo>
                <a:lnTo>
                  <a:pt x="558" y="3057"/>
                </a:lnTo>
                <a:lnTo>
                  <a:pt x="558" y="3057"/>
                </a:lnTo>
                <a:lnTo>
                  <a:pt x="562" y="3048"/>
                </a:lnTo>
                <a:lnTo>
                  <a:pt x="566" y="3041"/>
                </a:lnTo>
                <a:lnTo>
                  <a:pt x="570" y="3035"/>
                </a:lnTo>
                <a:lnTo>
                  <a:pt x="575" y="3029"/>
                </a:lnTo>
                <a:lnTo>
                  <a:pt x="580" y="3024"/>
                </a:lnTo>
                <a:lnTo>
                  <a:pt x="584" y="3020"/>
                </a:lnTo>
                <a:lnTo>
                  <a:pt x="593" y="3014"/>
                </a:lnTo>
                <a:lnTo>
                  <a:pt x="601" y="3010"/>
                </a:lnTo>
                <a:lnTo>
                  <a:pt x="607" y="3009"/>
                </a:lnTo>
                <a:lnTo>
                  <a:pt x="614" y="3008"/>
                </a:lnTo>
                <a:lnTo>
                  <a:pt x="637" y="3054"/>
                </a:lnTo>
                <a:lnTo>
                  <a:pt x="637" y="3054"/>
                </a:lnTo>
                <a:lnTo>
                  <a:pt x="644" y="3056"/>
                </a:lnTo>
                <a:lnTo>
                  <a:pt x="649" y="3055"/>
                </a:lnTo>
                <a:lnTo>
                  <a:pt x="651" y="3055"/>
                </a:lnTo>
                <a:lnTo>
                  <a:pt x="653" y="3053"/>
                </a:lnTo>
                <a:lnTo>
                  <a:pt x="655" y="3049"/>
                </a:lnTo>
                <a:lnTo>
                  <a:pt x="656" y="3044"/>
                </a:lnTo>
                <a:lnTo>
                  <a:pt x="655" y="3037"/>
                </a:lnTo>
                <a:lnTo>
                  <a:pt x="650" y="3022"/>
                </a:lnTo>
                <a:lnTo>
                  <a:pt x="644" y="3005"/>
                </a:lnTo>
                <a:lnTo>
                  <a:pt x="638" y="2991"/>
                </a:lnTo>
                <a:lnTo>
                  <a:pt x="631" y="2975"/>
                </a:lnTo>
                <a:lnTo>
                  <a:pt x="540" y="2975"/>
                </a:lnTo>
                <a:lnTo>
                  <a:pt x="552" y="3005"/>
                </a:lnTo>
                <a:lnTo>
                  <a:pt x="509" y="3063"/>
                </a:lnTo>
                <a:lnTo>
                  <a:pt x="460" y="3097"/>
                </a:lnTo>
                <a:lnTo>
                  <a:pt x="420" y="3095"/>
                </a:lnTo>
                <a:lnTo>
                  <a:pt x="432" y="3037"/>
                </a:lnTo>
                <a:lnTo>
                  <a:pt x="383" y="3025"/>
                </a:lnTo>
                <a:lnTo>
                  <a:pt x="383" y="3025"/>
                </a:lnTo>
                <a:lnTo>
                  <a:pt x="378" y="3023"/>
                </a:lnTo>
                <a:lnTo>
                  <a:pt x="374" y="3022"/>
                </a:lnTo>
                <a:lnTo>
                  <a:pt x="371" y="3018"/>
                </a:lnTo>
                <a:lnTo>
                  <a:pt x="370" y="3016"/>
                </a:lnTo>
                <a:lnTo>
                  <a:pt x="369" y="3014"/>
                </a:lnTo>
                <a:lnTo>
                  <a:pt x="370" y="3012"/>
                </a:lnTo>
                <a:lnTo>
                  <a:pt x="372" y="3007"/>
                </a:lnTo>
                <a:lnTo>
                  <a:pt x="377" y="3004"/>
                </a:lnTo>
                <a:lnTo>
                  <a:pt x="381" y="3000"/>
                </a:lnTo>
                <a:lnTo>
                  <a:pt x="386" y="2997"/>
                </a:lnTo>
                <a:lnTo>
                  <a:pt x="444" y="2982"/>
                </a:lnTo>
                <a:lnTo>
                  <a:pt x="447" y="2911"/>
                </a:lnTo>
                <a:lnTo>
                  <a:pt x="475" y="2895"/>
                </a:lnTo>
                <a:lnTo>
                  <a:pt x="475" y="2895"/>
                </a:lnTo>
                <a:lnTo>
                  <a:pt x="478" y="2888"/>
                </a:lnTo>
                <a:lnTo>
                  <a:pt x="479" y="2882"/>
                </a:lnTo>
                <a:lnTo>
                  <a:pt x="479" y="2877"/>
                </a:lnTo>
                <a:lnTo>
                  <a:pt x="478" y="2872"/>
                </a:lnTo>
                <a:lnTo>
                  <a:pt x="477" y="2869"/>
                </a:lnTo>
                <a:lnTo>
                  <a:pt x="474" y="2866"/>
                </a:lnTo>
                <a:lnTo>
                  <a:pt x="472" y="2864"/>
                </a:lnTo>
                <a:lnTo>
                  <a:pt x="468" y="2862"/>
                </a:lnTo>
                <a:lnTo>
                  <a:pt x="461" y="2860"/>
                </a:lnTo>
                <a:lnTo>
                  <a:pt x="454" y="2860"/>
                </a:lnTo>
                <a:lnTo>
                  <a:pt x="447" y="2861"/>
                </a:lnTo>
                <a:lnTo>
                  <a:pt x="393" y="2828"/>
                </a:lnTo>
                <a:lnTo>
                  <a:pt x="381" y="2788"/>
                </a:lnTo>
                <a:lnTo>
                  <a:pt x="381" y="2788"/>
                </a:lnTo>
                <a:lnTo>
                  <a:pt x="377" y="2786"/>
                </a:lnTo>
                <a:lnTo>
                  <a:pt x="372" y="2781"/>
                </a:lnTo>
                <a:lnTo>
                  <a:pt x="369" y="2775"/>
                </a:lnTo>
                <a:lnTo>
                  <a:pt x="367" y="2768"/>
                </a:lnTo>
                <a:lnTo>
                  <a:pt x="366" y="2761"/>
                </a:lnTo>
                <a:lnTo>
                  <a:pt x="364" y="2752"/>
                </a:lnTo>
                <a:lnTo>
                  <a:pt x="363" y="2733"/>
                </a:lnTo>
                <a:lnTo>
                  <a:pt x="363" y="2715"/>
                </a:lnTo>
                <a:lnTo>
                  <a:pt x="363" y="2698"/>
                </a:lnTo>
                <a:lnTo>
                  <a:pt x="364" y="2683"/>
                </a:lnTo>
                <a:lnTo>
                  <a:pt x="409" y="2671"/>
                </a:lnTo>
                <a:lnTo>
                  <a:pt x="409" y="2609"/>
                </a:lnTo>
                <a:lnTo>
                  <a:pt x="451" y="2620"/>
                </a:lnTo>
                <a:lnTo>
                  <a:pt x="451" y="2551"/>
                </a:lnTo>
                <a:lnTo>
                  <a:pt x="493" y="2520"/>
                </a:lnTo>
                <a:lnTo>
                  <a:pt x="493" y="2520"/>
                </a:lnTo>
                <a:lnTo>
                  <a:pt x="500" y="2511"/>
                </a:lnTo>
                <a:lnTo>
                  <a:pt x="508" y="2502"/>
                </a:lnTo>
                <a:lnTo>
                  <a:pt x="515" y="2495"/>
                </a:lnTo>
                <a:lnTo>
                  <a:pt x="522" y="2488"/>
                </a:lnTo>
                <a:lnTo>
                  <a:pt x="538" y="2477"/>
                </a:lnTo>
                <a:lnTo>
                  <a:pt x="552" y="2469"/>
                </a:lnTo>
                <a:lnTo>
                  <a:pt x="564" y="2462"/>
                </a:lnTo>
                <a:lnTo>
                  <a:pt x="575" y="2458"/>
                </a:lnTo>
                <a:lnTo>
                  <a:pt x="583" y="2455"/>
                </a:lnTo>
                <a:lnTo>
                  <a:pt x="583" y="2455"/>
                </a:lnTo>
                <a:lnTo>
                  <a:pt x="587" y="2455"/>
                </a:lnTo>
                <a:lnTo>
                  <a:pt x="592" y="2453"/>
                </a:lnTo>
                <a:lnTo>
                  <a:pt x="597" y="2449"/>
                </a:lnTo>
                <a:lnTo>
                  <a:pt x="603" y="2443"/>
                </a:lnTo>
                <a:lnTo>
                  <a:pt x="606" y="2439"/>
                </a:lnTo>
                <a:lnTo>
                  <a:pt x="609" y="2434"/>
                </a:lnTo>
                <a:lnTo>
                  <a:pt x="611" y="2426"/>
                </a:lnTo>
                <a:lnTo>
                  <a:pt x="614" y="2419"/>
                </a:lnTo>
                <a:lnTo>
                  <a:pt x="616" y="2410"/>
                </a:lnTo>
                <a:lnTo>
                  <a:pt x="617" y="2400"/>
                </a:lnTo>
                <a:lnTo>
                  <a:pt x="617" y="2400"/>
                </a:lnTo>
                <a:lnTo>
                  <a:pt x="620" y="2380"/>
                </a:lnTo>
                <a:lnTo>
                  <a:pt x="624" y="2365"/>
                </a:lnTo>
                <a:lnTo>
                  <a:pt x="626" y="2359"/>
                </a:lnTo>
                <a:lnTo>
                  <a:pt x="629" y="2354"/>
                </a:lnTo>
                <a:lnTo>
                  <a:pt x="632" y="2350"/>
                </a:lnTo>
                <a:lnTo>
                  <a:pt x="636" y="2345"/>
                </a:lnTo>
                <a:lnTo>
                  <a:pt x="640" y="2342"/>
                </a:lnTo>
                <a:lnTo>
                  <a:pt x="644" y="2339"/>
                </a:lnTo>
                <a:lnTo>
                  <a:pt x="655" y="2335"/>
                </a:lnTo>
                <a:lnTo>
                  <a:pt x="667" y="2332"/>
                </a:lnTo>
                <a:lnTo>
                  <a:pt x="682" y="2330"/>
                </a:lnTo>
                <a:lnTo>
                  <a:pt x="682" y="2330"/>
                </a:lnTo>
                <a:lnTo>
                  <a:pt x="689" y="2328"/>
                </a:lnTo>
                <a:lnTo>
                  <a:pt x="696" y="2325"/>
                </a:lnTo>
                <a:lnTo>
                  <a:pt x="701" y="2322"/>
                </a:lnTo>
                <a:lnTo>
                  <a:pt x="705" y="2318"/>
                </a:lnTo>
                <a:lnTo>
                  <a:pt x="708" y="2314"/>
                </a:lnTo>
                <a:lnTo>
                  <a:pt x="711" y="2308"/>
                </a:lnTo>
                <a:lnTo>
                  <a:pt x="712" y="2303"/>
                </a:lnTo>
                <a:lnTo>
                  <a:pt x="713" y="2298"/>
                </a:lnTo>
                <a:lnTo>
                  <a:pt x="714" y="2288"/>
                </a:lnTo>
                <a:lnTo>
                  <a:pt x="714" y="2280"/>
                </a:lnTo>
                <a:lnTo>
                  <a:pt x="713" y="2272"/>
                </a:lnTo>
                <a:lnTo>
                  <a:pt x="713" y="2272"/>
                </a:lnTo>
                <a:lnTo>
                  <a:pt x="721" y="2273"/>
                </a:lnTo>
                <a:lnTo>
                  <a:pt x="730" y="2274"/>
                </a:lnTo>
                <a:lnTo>
                  <a:pt x="743" y="2275"/>
                </a:lnTo>
                <a:lnTo>
                  <a:pt x="756" y="2274"/>
                </a:lnTo>
                <a:lnTo>
                  <a:pt x="769" y="2272"/>
                </a:lnTo>
                <a:lnTo>
                  <a:pt x="777" y="2269"/>
                </a:lnTo>
                <a:lnTo>
                  <a:pt x="783" y="2266"/>
                </a:lnTo>
                <a:lnTo>
                  <a:pt x="790" y="2263"/>
                </a:lnTo>
                <a:lnTo>
                  <a:pt x="795" y="2259"/>
                </a:lnTo>
                <a:lnTo>
                  <a:pt x="795" y="2259"/>
                </a:lnTo>
                <a:lnTo>
                  <a:pt x="801" y="2255"/>
                </a:lnTo>
                <a:lnTo>
                  <a:pt x="805" y="2254"/>
                </a:lnTo>
                <a:lnTo>
                  <a:pt x="811" y="2254"/>
                </a:lnTo>
                <a:lnTo>
                  <a:pt x="814" y="2256"/>
                </a:lnTo>
                <a:lnTo>
                  <a:pt x="817" y="2259"/>
                </a:lnTo>
                <a:lnTo>
                  <a:pt x="820" y="2264"/>
                </a:lnTo>
                <a:lnTo>
                  <a:pt x="824" y="2275"/>
                </a:lnTo>
                <a:lnTo>
                  <a:pt x="827" y="2286"/>
                </a:lnTo>
                <a:lnTo>
                  <a:pt x="829" y="2297"/>
                </a:lnTo>
                <a:lnTo>
                  <a:pt x="830" y="2308"/>
                </a:lnTo>
                <a:lnTo>
                  <a:pt x="830" y="2308"/>
                </a:lnTo>
                <a:lnTo>
                  <a:pt x="833" y="2315"/>
                </a:lnTo>
                <a:lnTo>
                  <a:pt x="836" y="2321"/>
                </a:lnTo>
                <a:lnTo>
                  <a:pt x="839" y="2326"/>
                </a:lnTo>
                <a:lnTo>
                  <a:pt x="843" y="2330"/>
                </a:lnTo>
                <a:lnTo>
                  <a:pt x="847" y="2333"/>
                </a:lnTo>
                <a:lnTo>
                  <a:pt x="852" y="2336"/>
                </a:lnTo>
                <a:lnTo>
                  <a:pt x="856" y="2338"/>
                </a:lnTo>
                <a:lnTo>
                  <a:pt x="861" y="2340"/>
                </a:lnTo>
                <a:lnTo>
                  <a:pt x="870" y="2341"/>
                </a:lnTo>
                <a:lnTo>
                  <a:pt x="879" y="2340"/>
                </a:lnTo>
                <a:lnTo>
                  <a:pt x="888" y="2337"/>
                </a:lnTo>
                <a:lnTo>
                  <a:pt x="898" y="2334"/>
                </a:lnTo>
                <a:lnTo>
                  <a:pt x="907" y="2329"/>
                </a:lnTo>
                <a:lnTo>
                  <a:pt x="915" y="2324"/>
                </a:lnTo>
                <a:lnTo>
                  <a:pt x="930" y="2314"/>
                </a:lnTo>
                <a:lnTo>
                  <a:pt x="940" y="2305"/>
                </a:lnTo>
                <a:lnTo>
                  <a:pt x="943" y="2301"/>
                </a:lnTo>
                <a:lnTo>
                  <a:pt x="943" y="2301"/>
                </a:lnTo>
                <a:lnTo>
                  <a:pt x="951" y="2292"/>
                </a:lnTo>
                <a:lnTo>
                  <a:pt x="958" y="2283"/>
                </a:lnTo>
                <a:lnTo>
                  <a:pt x="966" y="2276"/>
                </a:lnTo>
                <a:lnTo>
                  <a:pt x="974" y="2268"/>
                </a:lnTo>
                <a:lnTo>
                  <a:pt x="989" y="2258"/>
                </a:lnTo>
                <a:lnTo>
                  <a:pt x="1002" y="2250"/>
                </a:lnTo>
                <a:lnTo>
                  <a:pt x="1015" y="2245"/>
                </a:lnTo>
                <a:lnTo>
                  <a:pt x="1024" y="2242"/>
                </a:lnTo>
                <a:lnTo>
                  <a:pt x="1032" y="2240"/>
                </a:lnTo>
                <a:lnTo>
                  <a:pt x="1124" y="2267"/>
                </a:lnTo>
                <a:lnTo>
                  <a:pt x="1124" y="2267"/>
                </a:lnTo>
                <a:lnTo>
                  <a:pt x="1134" y="2268"/>
                </a:lnTo>
                <a:lnTo>
                  <a:pt x="1142" y="2268"/>
                </a:lnTo>
                <a:lnTo>
                  <a:pt x="1150" y="2267"/>
                </a:lnTo>
                <a:lnTo>
                  <a:pt x="1157" y="2266"/>
                </a:lnTo>
                <a:lnTo>
                  <a:pt x="1165" y="2265"/>
                </a:lnTo>
                <a:lnTo>
                  <a:pt x="1172" y="2262"/>
                </a:lnTo>
                <a:lnTo>
                  <a:pt x="1185" y="2256"/>
                </a:lnTo>
                <a:lnTo>
                  <a:pt x="1197" y="2249"/>
                </a:lnTo>
                <a:lnTo>
                  <a:pt x="1208" y="2240"/>
                </a:lnTo>
                <a:lnTo>
                  <a:pt x="1217" y="2230"/>
                </a:lnTo>
                <a:lnTo>
                  <a:pt x="1225" y="2220"/>
                </a:lnTo>
                <a:lnTo>
                  <a:pt x="1232" y="2210"/>
                </a:lnTo>
                <a:lnTo>
                  <a:pt x="1238" y="2200"/>
                </a:lnTo>
                <a:lnTo>
                  <a:pt x="1247" y="2181"/>
                </a:lnTo>
                <a:lnTo>
                  <a:pt x="1252" y="2168"/>
                </a:lnTo>
                <a:lnTo>
                  <a:pt x="1254" y="2163"/>
                </a:lnTo>
                <a:lnTo>
                  <a:pt x="1226" y="2043"/>
                </a:lnTo>
                <a:lnTo>
                  <a:pt x="1226" y="2043"/>
                </a:lnTo>
                <a:lnTo>
                  <a:pt x="1217" y="2041"/>
                </a:lnTo>
                <a:lnTo>
                  <a:pt x="1211" y="2037"/>
                </a:lnTo>
                <a:lnTo>
                  <a:pt x="1204" y="2032"/>
                </a:lnTo>
                <a:lnTo>
                  <a:pt x="1200" y="2027"/>
                </a:lnTo>
                <a:lnTo>
                  <a:pt x="1198" y="2021"/>
                </a:lnTo>
                <a:lnTo>
                  <a:pt x="1196" y="2015"/>
                </a:lnTo>
                <a:lnTo>
                  <a:pt x="1195" y="2009"/>
                </a:lnTo>
                <a:lnTo>
                  <a:pt x="1195" y="2003"/>
                </a:lnTo>
                <a:lnTo>
                  <a:pt x="1197" y="1991"/>
                </a:lnTo>
                <a:lnTo>
                  <a:pt x="1200" y="1982"/>
                </a:lnTo>
                <a:lnTo>
                  <a:pt x="1204" y="1973"/>
                </a:lnTo>
                <a:lnTo>
                  <a:pt x="1269" y="1961"/>
                </a:lnTo>
                <a:lnTo>
                  <a:pt x="1269" y="1961"/>
                </a:lnTo>
                <a:lnTo>
                  <a:pt x="1274" y="1940"/>
                </a:lnTo>
                <a:lnTo>
                  <a:pt x="1277" y="1923"/>
                </a:lnTo>
                <a:lnTo>
                  <a:pt x="1278" y="1908"/>
                </a:lnTo>
                <a:lnTo>
                  <a:pt x="1277" y="1897"/>
                </a:lnTo>
                <a:lnTo>
                  <a:pt x="1274" y="1887"/>
                </a:lnTo>
                <a:lnTo>
                  <a:pt x="1269" y="1880"/>
                </a:lnTo>
                <a:lnTo>
                  <a:pt x="1263" y="1873"/>
                </a:lnTo>
                <a:lnTo>
                  <a:pt x="1257" y="1869"/>
                </a:lnTo>
                <a:lnTo>
                  <a:pt x="1249" y="1867"/>
                </a:lnTo>
                <a:lnTo>
                  <a:pt x="1241" y="1865"/>
                </a:lnTo>
                <a:lnTo>
                  <a:pt x="1233" y="1864"/>
                </a:lnTo>
                <a:lnTo>
                  <a:pt x="1225" y="1863"/>
                </a:lnTo>
                <a:lnTo>
                  <a:pt x="1210" y="1863"/>
                </a:lnTo>
                <a:lnTo>
                  <a:pt x="1203" y="1863"/>
                </a:lnTo>
                <a:lnTo>
                  <a:pt x="1198" y="1862"/>
                </a:lnTo>
                <a:lnTo>
                  <a:pt x="1198" y="1862"/>
                </a:lnTo>
                <a:lnTo>
                  <a:pt x="1193" y="1862"/>
                </a:lnTo>
                <a:lnTo>
                  <a:pt x="1186" y="1864"/>
                </a:lnTo>
                <a:lnTo>
                  <a:pt x="1177" y="1867"/>
                </a:lnTo>
                <a:lnTo>
                  <a:pt x="1168" y="1872"/>
                </a:lnTo>
                <a:lnTo>
                  <a:pt x="1145" y="1886"/>
                </a:lnTo>
                <a:lnTo>
                  <a:pt x="1121" y="1901"/>
                </a:lnTo>
                <a:lnTo>
                  <a:pt x="1100" y="1918"/>
                </a:lnTo>
                <a:lnTo>
                  <a:pt x="1081" y="1931"/>
                </a:lnTo>
                <a:lnTo>
                  <a:pt x="1063" y="1945"/>
                </a:lnTo>
                <a:lnTo>
                  <a:pt x="1063" y="1945"/>
                </a:lnTo>
                <a:lnTo>
                  <a:pt x="1060" y="1951"/>
                </a:lnTo>
                <a:lnTo>
                  <a:pt x="1057" y="1957"/>
                </a:lnTo>
                <a:lnTo>
                  <a:pt x="1053" y="1961"/>
                </a:lnTo>
                <a:lnTo>
                  <a:pt x="1049" y="1963"/>
                </a:lnTo>
                <a:lnTo>
                  <a:pt x="1045" y="1964"/>
                </a:lnTo>
                <a:lnTo>
                  <a:pt x="1041" y="1965"/>
                </a:lnTo>
                <a:lnTo>
                  <a:pt x="1037" y="1965"/>
                </a:lnTo>
                <a:lnTo>
                  <a:pt x="1033" y="1964"/>
                </a:lnTo>
                <a:lnTo>
                  <a:pt x="1025" y="1960"/>
                </a:lnTo>
                <a:lnTo>
                  <a:pt x="1020" y="1957"/>
                </a:lnTo>
                <a:lnTo>
                  <a:pt x="1014" y="1951"/>
                </a:lnTo>
                <a:lnTo>
                  <a:pt x="1014" y="1951"/>
                </a:lnTo>
                <a:lnTo>
                  <a:pt x="1009" y="1937"/>
                </a:lnTo>
                <a:lnTo>
                  <a:pt x="1004" y="1927"/>
                </a:lnTo>
                <a:lnTo>
                  <a:pt x="1000" y="1919"/>
                </a:lnTo>
                <a:lnTo>
                  <a:pt x="997" y="1913"/>
                </a:lnTo>
                <a:lnTo>
                  <a:pt x="994" y="1910"/>
                </a:lnTo>
                <a:lnTo>
                  <a:pt x="991" y="1910"/>
                </a:lnTo>
                <a:lnTo>
                  <a:pt x="989" y="1911"/>
                </a:lnTo>
                <a:lnTo>
                  <a:pt x="987" y="1913"/>
                </a:lnTo>
                <a:lnTo>
                  <a:pt x="983" y="1921"/>
                </a:lnTo>
                <a:lnTo>
                  <a:pt x="981" y="1929"/>
                </a:lnTo>
                <a:lnTo>
                  <a:pt x="980" y="1939"/>
                </a:lnTo>
                <a:lnTo>
                  <a:pt x="980" y="1939"/>
                </a:lnTo>
                <a:lnTo>
                  <a:pt x="975" y="1946"/>
                </a:lnTo>
                <a:lnTo>
                  <a:pt x="972" y="1948"/>
                </a:lnTo>
                <a:lnTo>
                  <a:pt x="968" y="1949"/>
                </a:lnTo>
                <a:lnTo>
                  <a:pt x="965" y="1949"/>
                </a:lnTo>
                <a:lnTo>
                  <a:pt x="962" y="1949"/>
                </a:lnTo>
                <a:lnTo>
                  <a:pt x="959" y="1948"/>
                </a:lnTo>
                <a:lnTo>
                  <a:pt x="956" y="1946"/>
                </a:lnTo>
                <a:lnTo>
                  <a:pt x="949" y="1940"/>
                </a:lnTo>
                <a:lnTo>
                  <a:pt x="942" y="1931"/>
                </a:lnTo>
                <a:lnTo>
                  <a:pt x="933" y="1919"/>
                </a:lnTo>
                <a:lnTo>
                  <a:pt x="921" y="1903"/>
                </a:lnTo>
                <a:lnTo>
                  <a:pt x="921" y="1903"/>
                </a:lnTo>
                <a:lnTo>
                  <a:pt x="916" y="1896"/>
                </a:lnTo>
                <a:lnTo>
                  <a:pt x="916" y="1896"/>
                </a:lnTo>
                <a:lnTo>
                  <a:pt x="909" y="1890"/>
                </a:lnTo>
                <a:lnTo>
                  <a:pt x="901" y="1886"/>
                </a:lnTo>
                <a:lnTo>
                  <a:pt x="892" y="1883"/>
                </a:lnTo>
                <a:lnTo>
                  <a:pt x="882" y="1881"/>
                </a:lnTo>
                <a:lnTo>
                  <a:pt x="873" y="1879"/>
                </a:lnTo>
                <a:lnTo>
                  <a:pt x="863" y="1879"/>
                </a:lnTo>
                <a:lnTo>
                  <a:pt x="843" y="1880"/>
                </a:lnTo>
                <a:lnTo>
                  <a:pt x="826" y="1883"/>
                </a:lnTo>
                <a:lnTo>
                  <a:pt x="812" y="1887"/>
                </a:lnTo>
                <a:lnTo>
                  <a:pt x="798" y="1891"/>
                </a:lnTo>
                <a:lnTo>
                  <a:pt x="718" y="1888"/>
                </a:lnTo>
                <a:lnTo>
                  <a:pt x="651" y="1857"/>
                </a:lnTo>
                <a:lnTo>
                  <a:pt x="651" y="1857"/>
                </a:lnTo>
                <a:lnTo>
                  <a:pt x="642" y="1856"/>
                </a:lnTo>
                <a:lnTo>
                  <a:pt x="634" y="1855"/>
                </a:lnTo>
                <a:lnTo>
                  <a:pt x="626" y="1854"/>
                </a:lnTo>
                <a:lnTo>
                  <a:pt x="619" y="1851"/>
                </a:lnTo>
                <a:lnTo>
                  <a:pt x="612" y="1848"/>
                </a:lnTo>
                <a:lnTo>
                  <a:pt x="606" y="1844"/>
                </a:lnTo>
                <a:lnTo>
                  <a:pt x="601" y="1840"/>
                </a:lnTo>
                <a:lnTo>
                  <a:pt x="596" y="1835"/>
                </a:lnTo>
                <a:lnTo>
                  <a:pt x="587" y="1824"/>
                </a:lnTo>
                <a:lnTo>
                  <a:pt x="580" y="1813"/>
                </a:lnTo>
                <a:lnTo>
                  <a:pt x="574" y="1800"/>
                </a:lnTo>
                <a:lnTo>
                  <a:pt x="568" y="1786"/>
                </a:lnTo>
                <a:lnTo>
                  <a:pt x="568" y="1786"/>
                </a:lnTo>
                <a:lnTo>
                  <a:pt x="566" y="1779"/>
                </a:lnTo>
                <a:lnTo>
                  <a:pt x="565" y="1773"/>
                </a:lnTo>
                <a:lnTo>
                  <a:pt x="565" y="1767"/>
                </a:lnTo>
                <a:lnTo>
                  <a:pt x="566" y="1762"/>
                </a:lnTo>
                <a:lnTo>
                  <a:pt x="567" y="1755"/>
                </a:lnTo>
                <a:lnTo>
                  <a:pt x="569" y="1750"/>
                </a:lnTo>
                <a:lnTo>
                  <a:pt x="575" y="1742"/>
                </a:lnTo>
                <a:lnTo>
                  <a:pt x="580" y="1735"/>
                </a:lnTo>
                <a:lnTo>
                  <a:pt x="585" y="1729"/>
                </a:lnTo>
                <a:lnTo>
                  <a:pt x="590" y="1725"/>
                </a:lnTo>
                <a:lnTo>
                  <a:pt x="587" y="1645"/>
                </a:lnTo>
                <a:lnTo>
                  <a:pt x="587" y="1645"/>
                </a:lnTo>
                <a:lnTo>
                  <a:pt x="587" y="1631"/>
                </a:lnTo>
                <a:lnTo>
                  <a:pt x="588" y="1621"/>
                </a:lnTo>
                <a:lnTo>
                  <a:pt x="592" y="1614"/>
                </a:lnTo>
                <a:lnTo>
                  <a:pt x="594" y="1611"/>
                </a:lnTo>
                <a:lnTo>
                  <a:pt x="596" y="1608"/>
                </a:lnTo>
                <a:lnTo>
                  <a:pt x="602" y="1605"/>
                </a:lnTo>
                <a:lnTo>
                  <a:pt x="609" y="1604"/>
                </a:lnTo>
                <a:lnTo>
                  <a:pt x="617" y="1604"/>
                </a:lnTo>
                <a:lnTo>
                  <a:pt x="624" y="1605"/>
                </a:lnTo>
                <a:lnTo>
                  <a:pt x="632" y="1607"/>
                </a:lnTo>
                <a:lnTo>
                  <a:pt x="639" y="1609"/>
                </a:lnTo>
                <a:lnTo>
                  <a:pt x="654" y="1616"/>
                </a:lnTo>
                <a:lnTo>
                  <a:pt x="667" y="1623"/>
                </a:lnTo>
                <a:lnTo>
                  <a:pt x="667" y="1623"/>
                </a:lnTo>
                <a:lnTo>
                  <a:pt x="669" y="1613"/>
                </a:lnTo>
                <a:lnTo>
                  <a:pt x="669" y="1603"/>
                </a:lnTo>
                <a:lnTo>
                  <a:pt x="667" y="1594"/>
                </a:lnTo>
                <a:lnTo>
                  <a:pt x="664" y="1587"/>
                </a:lnTo>
                <a:lnTo>
                  <a:pt x="659" y="1581"/>
                </a:lnTo>
                <a:lnTo>
                  <a:pt x="653" y="1576"/>
                </a:lnTo>
                <a:lnTo>
                  <a:pt x="645" y="1572"/>
                </a:lnTo>
                <a:lnTo>
                  <a:pt x="638" y="1568"/>
                </a:lnTo>
                <a:lnTo>
                  <a:pt x="631" y="1565"/>
                </a:lnTo>
                <a:lnTo>
                  <a:pt x="624" y="1563"/>
                </a:lnTo>
                <a:lnTo>
                  <a:pt x="609" y="1559"/>
                </a:lnTo>
                <a:lnTo>
                  <a:pt x="596" y="1558"/>
                </a:lnTo>
                <a:lnTo>
                  <a:pt x="596" y="1558"/>
                </a:lnTo>
                <a:lnTo>
                  <a:pt x="586" y="1562"/>
                </a:lnTo>
                <a:lnTo>
                  <a:pt x="577" y="1563"/>
                </a:lnTo>
                <a:lnTo>
                  <a:pt x="566" y="1563"/>
                </a:lnTo>
                <a:lnTo>
                  <a:pt x="558" y="1559"/>
                </a:lnTo>
                <a:lnTo>
                  <a:pt x="550" y="1555"/>
                </a:lnTo>
                <a:lnTo>
                  <a:pt x="542" y="1550"/>
                </a:lnTo>
                <a:lnTo>
                  <a:pt x="535" y="1545"/>
                </a:lnTo>
                <a:lnTo>
                  <a:pt x="527" y="1538"/>
                </a:lnTo>
                <a:lnTo>
                  <a:pt x="516" y="1525"/>
                </a:lnTo>
                <a:lnTo>
                  <a:pt x="508" y="1512"/>
                </a:lnTo>
                <a:lnTo>
                  <a:pt x="501" y="1500"/>
                </a:lnTo>
                <a:lnTo>
                  <a:pt x="457" y="1443"/>
                </a:lnTo>
                <a:lnTo>
                  <a:pt x="457" y="1443"/>
                </a:lnTo>
                <a:lnTo>
                  <a:pt x="453" y="1437"/>
                </a:lnTo>
                <a:lnTo>
                  <a:pt x="452" y="1433"/>
                </a:lnTo>
                <a:lnTo>
                  <a:pt x="453" y="1430"/>
                </a:lnTo>
                <a:lnTo>
                  <a:pt x="456" y="1428"/>
                </a:lnTo>
                <a:lnTo>
                  <a:pt x="459" y="1426"/>
                </a:lnTo>
                <a:lnTo>
                  <a:pt x="463" y="1425"/>
                </a:lnTo>
                <a:lnTo>
                  <a:pt x="473" y="1424"/>
                </a:lnTo>
                <a:lnTo>
                  <a:pt x="484" y="1423"/>
                </a:lnTo>
                <a:lnTo>
                  <a:pt x="496" y="1422"/>
                </a:lnTo>
                <a:lnTo>
                  <a:pt x="500" y="1420"/>
                </a:lnTo>
                <a:lnTo>
                  <a:pt x="503" y="1418"/>
                </a:lnTo>
                <a:lnTo>
                  <a:pt x="505" y="1416"/>
                </a:lnTo>
                <a:lnTo>
                  <a:pt x="506" y="1412"/>
                </a:lnTo>
                <a:lnTo>
                  <a:pt x="506" y="1412"/>
                </a:lnTo>
                <a:lnTo>
                  <a:pt x="507" y="1408"/>
                </a:lnTo>
                <a:lnTo>
                  <a:pt x="508" y="1405"/>
                </a:lnTo>
                <a:lnTo>
                  <a:pt x="510" y="1401"/>
                </a:lnTo>
                <a:lnTo>
                  <a:pt x="513" y="1399"/>
                </a:lnTo>
                <a:lnTo>
                  <a:pt x="520" y="1395"/>
                </a:lnTo>
                <a:lnTo>
                  <a:pt x="528" y="1393"/>
                </a:lnTo>
                <a:lnTo>
                  <a:pt x="538" y="1391"/>
                </a:lnTo>
                <a:lnTo>
                  <a:pt x="545" y="1390"/>
                </a:lnTo>
                <a:lnTo>
                  <a:pt x="552" y="1390"/>
                </a:lnTo>
                <a:lnTo>
                  <a:pt x="614" y="1378"/>
                </a:lnTo>
                <a:lnTo>
                  <a:pt x="614" y="1378"/>
                </a:lnTo>
                <a:lnTo>
                  <a:pt x="621" y="1369"/>
                </a:lnTo>
                <a:lnTo>
                  <a:pt x="628" y="1360"/>
                </a:lnTo>
                <a:lnTo>
                  <a:pt x="634" y="1354"/>
                </a:lnTo>
                <a:lnTo>
                  <a:pt x="641" y="1348"/>
                </a:lnTo>
                <a:lnTo>
                  <a:pt x="647" y="1344"/>
                </a:lnTo>
                <a:lnTo>
                  <a:pt x="654" y="1341"/>
                </a:lnTo>
                <a:lnTo>
                  <a:pt x="660" y="1338"/>
                </a:lnTo>
                <a:lnTo>
                  <a:pt x="666" y="1336"/>
                </a:lnTo>
                <a:lnTo>
                  <a:pt x="672" y="1335"/>
                </a:lnTo>
                <a:lnTo>
                  <a:pt x="677" y="1335"/>
                </a:lnTo>
                <a:lnTo>
                  <a:pt x="683" y="1336"/>
                </a:lnTo>
                <a:lnTo>
                  <a:pt x="688" y="1337"/>
                </a:lnTo>
                <a:lnTo>
                  <a:pt x="698" y="1341"/>
                </a:lnTo>
                <a:lnTo>
                  <a:pt x="707" y="1346"/>
                </a:lnTo>
                <a:lnTo>
                  <a:pt x="715" y="1353"/>
                </a:lnTo>
                <a:lnTo>
                  <a:pt x="721" y="1360"/>
                </a:lnTo>
                <a:lnTo>
                  <a:pt x="727" y="1369"/>
                </a:lnTo>
                <a:lnTo>
                  <a:pt x="733" y="1376"/>
                </a:lnTo>
                <a:lnTo>
                  <a:pt x="740" y="1388"/>
                </a:lnTo>
                <a:lnTo>
                  <a:pt x="742" y="1393"/>
                </a:lnTo>
                <a:lnTo>
                  <a:pt x="742" y="1393"/>
                </a:lnTo>
                <a:lnTo>
                  <a:pt x="746" y="1395"/>
                </a:lnTo>
                <a:lnTo>
                  <a:pt x="750" y="1396"/>
                </a:lnTo>
                <a:lnTo>
                  <a:pt x="753" y="1397"/>
                </a:lnTo>
                <a:lnTo>
                  <a:pt x="757" y="1396"/>
                </a:lnTo>
                <a:lnTo>
                  <a:pt x="761" y="1394"/>
                </a:lnTo>
                <a:lnTo>
                  <a:pt x="764" y="1392"/>
                </a:lnTo>
                <a:lnTo>
                  <a:pt x="768" y="1388"/>
                </a:lnTo>
                <a:lnTo>
                  <a:pt x="772" y="1385"/>
                </a:lnTo>
                <a:lnTo>
                  <a:pt x="774" y="1381"/>
                </a:lnTo>
                <a:lnTo>
                  <a:pt x="776" y="1376"/>
                </a:lnTo>
                <a:lnTo>
                  <a:pt x="777" y="1371"/>
                </a:lnTo>
                <a:lnTo>
                  <a:pt x="777" y="1366"/>
                </a:lnTo>
                <a:lnTo>
                  <a:pt x="777" y="1360"/>
                </a:lnTo>
                <a:lnTo>
                  <a:pt x="776" y="1355"/>
                </a:lnTo>
                <a:lnTo>
                  <a:pt x="774" y="1349"/>
                </a:lnTo>
                <a:lnTo>
                  <a:pt x="769" y="1344"/>
                </a:lnTo>
                <a:lnTo>
                  <a:pt x="769" y="1344"/>
                </a:lnTo>
                <a:lnTo>
                  <a:pt x="766" y="1339"/>
                </a:lnTo>
                <a:lnTo>
                  <a:pt x="764" y="1335"/>
                </a:lnTo>
                <a:lnTo>
                  <a:pt x="764" y="1331"/>
                </a:lnTo>
                <a:lnTo>
                  <a:pt x="764" y="1327"/>
                </a:lnTo>
                <a:lnTo>
                  <a:pt x="765" y="1322"/>
                </a:lnTo>
                <a:lnTo>
                  <a:pt x="767" y="1319"/>
                </a:lnTo>
                <a:lnTo>
                  <a:pt x="774" y="1314"/>
                </a:lnTo>
                <a:lnTo>
                  <a:pt x="781" y="1310"/>
                </a:lnTo>
                <a:lnTo>
                  <a:pt x="787" y="1307"/>
                </a:lnTo>
                <a:lnTo>
                  <a:pt x="794" y="1304"/>
                </a:lnTo>
                <a:lnTo>
                  <a:pt x="865" y="1301"/>
                </a:lnTo>
                <a:lnTo>
                  <a:pt x="865" y="1301"/>
                </a:lnTo>
                <a:lnTo>
                  <a:pt x="864" y="1308"/>
                </a:lnTo>
                <a:lnTo>
                  <a:pt x="865" y="1312"/>
                </a:lnTo>
                <a:lnTo>
                  <a:pt x="867" y="1316"/>
                </a:lnTo>
                <a:lnTo>
                  <a:pt x="870" y="1318"/>
                </a:lnTo>
                <a:lnTo>
                  <a:pt x="874" y="1318"/>
                </a:lnTo>
                <a:lnTo>
                  <a:pt x="879" y="1318"/>
                </a:lnTo>
                <a:lnTo>
                  <a:pt x="891" y="1316"/>
                </a:lnTo>
                <a:lnTo>
                  <a:pt x="902" y="1311"/>
                </a:lnTo>
                <a:lnTo>
                  <a:pt x="912" y="1307"/>
                </a:lnTo>
                <a:lnTo>
                  <a:pt x="922" y="1301"/>
                </a:lnTo>
                <a:lnTo>
                  <a:pt x="922" y="1301"/>
                </a:lnTo>
                <a:lnTo>
                  <a:pt x="927" y="1295"/>
                </a:lnTo>
                <a:lnTo>
                  <a:pt x="934" y="1289"/>
                </a:lnTo>
                <a:lnTo>
                  <a:pt x="939" y="1285"/>
                </a:lnTo>
                <a:lnTo>
                  <a:pt x="946" y="1280"/>
                </a:lnTo>
                <a:lnTo>
                  <a:pt x="952" y="1278"/>
                </a:lnTo>
                <a:lnTo>
                  <a:pt x="958" y="1276"/>
                </a:lnTo>
                <a:lnTo>
                  <a:pt x="972" y="1274"/>
                </a:lnTo>
                <a:lnTo>
                  <a:pt x="984" y="1274"/>
                </a:lnTo>
                <a:lnTo>
                  <a:pt x="994" y="1275"/>
                </a:lnTo>
                <a:lnTo>
                  <a:pt x="1002" y="1277"/>
                </a:lnTo>
                <a:lnTo>
                  <a:pt x="1002" y="1277"/>
                </a:lnTo>
                <a:lnTo>
                  <a:pt x="1010" y="1278"/>
                </a:lnTo>
                <a:lnTo>
                  <a:pt x="1015" y="1281"/>
                </a:lnTo>
                <a:lnTo>
                  <a:pt x="1019" y="1287"/>
                </a:lnTo>
                <a:lnTo>
                  <a:pt x="1021" y="1293"/>
                </a:lnTo>
                <a:lnTo>
                  <a:pt x="1023" y="1300"/>
                </a:lnTo>
                <a:lnTo>
                  <a:pt x="1023" y="1307"/>
                </a:lnTo>
                <a:lnTo>
                  <a:pt x="1023" y="1316"/>
                </a:lnTo>
                <a:lnTo>
                  <a:pt x="1022" y="1325"/>
                </a:lnTo>
                <a:lnTo>
                  <a:pt x="1020" y="1341"/>
                </a:lnTo>
                <a:lnTo>
                  <a:pt x="1016" y="1355"/>
                </a:lnTo>
                <a:lnTo>
                  <a:pt x="1012" y="1370"/>
                </a:lnTo>
                <a:lnTo>
                  <a:pt x="1012" y="1370"/>
                </a:lnTo>
                <a:lnTo>
                  <a:pt x="1006" y="1378"/>
                </a:lnTo>
                <a:lnTo>
                  <a:pt x="1002" y="1385"/>
                </a:lnTo>
                <a:lnTo>
                  <a:pt x="1000" y="1392"/>
                </a:lnTo>
                <a:lnTo>
                  <a:pt x="1000" y="1399"/>
                </a:lnTo>
                <a:lnTo>
                  <a:pt x="1001" y="1406"/>
                </a:lnTo>
                <a:lnTo>
                  <a:pt x="1003" y="1411"/>
                </a:lnTo>
                <a:lnTo>
                  <a:pt x="1006" y="1416"/>
                </a:lnTo>
                <a:lnTo>
                  <a:pt x="1011" y="1420"/>
                </a:lnTo>
                <a:lnTo>
                  <a:pt x="1019" y="1427"/>
                </a:lnTo>
                <a:lnTo>
                  <a:pt x="1027" y="1432"/>
                </a:lnTo>
                <a:lnTo>
                  <a:pt x="1036" y="1436"/>
                </a:lnTo>
                <a:lnTo>
                  <a:pt x="1036" y="1436"/>
                </a:lnTo>
                <a:lnTo>
                  <a:pt x="1052" y="1433"/>
                </a:lnTo>
                <a:lnTo>
                  <a:pt x="1066" y="1431"/>
                </a:lnTo>
                <a:lnTo>
                  <a:pt x="1081" y="1431"/>
                </a:lnTo>
                <a:lnTo>
                  <a:pt x="1096" y="1432"/>
                </a:lnTo>
                <a:lnTo>
                  <a:pt x="1110" y="1434"/>
                </a:lnTo>
                <a:lnTo>
                  <a:pt x="1124" y="1437"/>
                </a:lnTo>
                <a:lnTo>
                  <a:pt x="1138" y="1442"/>
                </a:lnTo>
                <a:lnTo>
                  <a:pt x="1150" y="1446"/>
                </a:lnTo>
                <a:lnTo>
                  <a:pt x="1173" y="1455"/>
                </a:lnTo>
                <a:lnTo>
                  <a:pt x="1189" y="1464"/>
                </a:lnTo>
                <a:lnTo>
                  <a:pt x="1204" y="1473"/>
                </a:lnTo>
                <a:lnTo>
                  <a:pt x="1204" y="1473"/>
                </a:lnTo>
                <a:lnTo>
                  <a:pt x="1205" y="1485"/>
                </a:lnTo>
                <a:lnTo>
                  <a:pt x="1207" y="1494"/>
                </a:lnTo>
                <a:lnTo>
                  <a:pt x="1208" y="1501"/>
                </a:lnTo>
                <a:lnTo>
                  <a:pt x="1211" y="1507"/>
                </a:lnTo>
                <a:lnTo>
                  <a:pt x="1213" y="1511"/>
                </a:lnTo>
                <a:lnTo>
                  <a:pt x="1216" y="1514"/>
                </a:lnTo>
                <a:lnTo>
                  <a:pt x="1220" y="1516"/>
                </a:lnTo>
                <a:lnTo>
                  <a:pt x="1223" y="1516"/>
                </a:lnTo>
                <a:lnTo>
                  <a:pt x="1226" y="1516"/>
                </a:lnTo>
                <a:lnTo>
                  <a:pt x="1230" y="1515"/>
                </a:lnTo>
                <a:lnTo>
                  <a:pt x="1235" y="1513"/>
                </a:lnTo>
                <a:lnTo>
                  <a:pt x="1241" y="1509"/>
                </a:lnTo>
                <a:lnTo>
                  <a:pt x="1241" y="1509"/>
                </a:lnTo>
                <a:lnTo>
                  <a:pt x="1241" y="1503"/>
                </a:lnTo>
                <a:lnTo>
                  <a:pt x="1242" y="1498"/>
                </a:lnTo>
                <a:lnTo>
                  <a:pt x="1244" y="1493"/>
                </a:lnTo>
                <a:lnTo>
                  <a:pt x="1246" y="1489"/>
                </a:lnTo>
                <a:lnTo>
                  <a:pt x="1251" y="1483"/>
                </a:lnTo>
                <a:lnTo>
                  <a:pt x="1257" y="1477"/>
                </a:lnTo>
                <a:lnTo>
                  <a:pt x="1262" y="1473"/>
                </a:lnTo>
                <a:lnTo>
                  <a:pt x="1267" y="1471"/>
                </a:lnTo>
                <a:lnTo>
                  <a:pt x="1272" y="1470"/>
                </a:lnTo>
                <a:lnTo>
                  <a:pt x="1272" y="1470"/>
                </a:lnTo>
                <a:lnTo>
                  <a:pt x="1278" y="1472"/>
                </a:lnTo>
                <a:lnTo>
                  <a:pt x="1294" y="1477"/>
                </a:lnTo>
                <a:lnTo>
                  <a:pt x="1304" y="1479"/>
                </a:lnTo>
                <a:lnTo>
                  <a:pt x="1314" y="1482"/>
                </a:lnTo>
                <a:lnTo>
                  <a:pt x="1326" y="1483"/>
                </a:lnTo>
                <a:lnTo>
                  <a:pt x="1337" y="1483"/>
                </a:lnTo>
                <a:lnTo>
                  <a:pt x="1337" y="1483"/>
                </a:lnTo>
                <a:lnTo>
                  <a:pt x="1342" y="1482"/>
                </a:lnTo>
                <a:lnTo>
                  <a:pt x="1345" y="1479"/>
                </a:lnTo>
                <a:lnTo>
                  <a:pt x="1347" y="1477"/>
                </a:lnTo>
                <a:lnTo>
                  <a:pt x="1348" y="1474"/>
                </a:lnTo>
                <a:lnTo>
                  <a:pt x="1348" y="1470"/>
                </a:lnTo>
                <a:lnTo>
                  <a:pt x="1348" y="1467"/>
                </a:lnTo>
                <a:lnTo>
                  <a:pt x="1346" y="1459"/>
                </a:lnTo>
                <a:lnTo>
                  <a:pt x="1342" y="1452"/>
                </a:lnTo>
                <a:lnTo>
                  <a:pt x="1338" y="1446"/>
                </a:lnTo>
                <a:lnTo>
                  <a:pt x="1334" y="1439"/>
                </a:lnTo>
                <a:lnTo>
                  <a:pt x="1257" y="1415"/>
                </a:lnTo>
                <a:lnTo>
                  <a:pt x="1232" y="1319"/>
                </a:lnTo>
                <a:lnTo>
                  <a:pt x="1226" y="1276"/>
                </a:lnTo>
                <a:lnTo>
                  <a:pt x="1226" y="1276"/>
                </a:lnTo>
                <a:lnTo>
                  <a:pt x="1226" y="1265"/>
                </a:lnTo>
                <a:lnTo>
                  <a:pt x="1227" y="1258"/>
                </a:lnTo>
                <a:lnTo>
                  <a:pt x="1229" y="1252"/>
                </a:lnTo>
                <a:lnTo>
                  <a:pt x="1231" y="1249"/>
                </a:lnTo>
                <a:lnTo>
                  <a:pt x="1234" y="1247"/>
                </a:lnTo>
                <a:lnTo>
                  <a:pt x="1237" y="1247"/>
                </a:lnTo>
                <a:lnTo>
                  <a:pt x="1240" y="1248"/>
                </a:lnTo>
                <a:lnTo>
                  <a:pt x="1243" y="1250"/>
                </a:lnTo>
                <a:lnTo>
                  <a:pt x="1251" y="1257"/>
                </a:lnTo>
                <a:lnTo>
                  <a:pt x="1257" y="1264"/>
                </a:lnTo>
                <a:lnTo>
                  <a:pt x="1262" y="1273"/>
                </a:lnTo>
                <a:lnTo>
                  <a:pt x="1262" y="1273"/>
                </a:lnTo>
                <a:lnTo>
                  <a:pt x="1267" y="1282"/>
                </a:lnTo>
                <a:lnTo>
                  <a:pt x="1272" y="1290"/>
                </a:lnTo>
                <a:lnTo>
                  <a:pt x="1277" y="1295"/>
                </a:lnTo>
                <a:lnTo>
                  <a:pt x="1282" y="1298"/>
                </a:lnTo>
                <a:lnTo>
                  <a:pt x="1287" y="1300"/>
                </a:lnTo>
                <a:lnTo>
                  <a:pt x="1290" y="1300"/>
                </a:lnTo>
                <a:lnTo>
                  <a:pt x="1293" y="1300"/>
                </a:lnTo>
                <a:lnTo>
                  <a:pt x="1293" y="1300"/>
                </a:lnTo>
                <a:lnTo>
                  <a:pt x="1294" y="1312"/>
                </a:lnTo>
                <a:lnTo>
                  <a:pt x="1298" y="1338"/>
                </a:lnTo>
                <a:lnTo>
                  <a:pt x="1300" y="1351"/>
                </a:lnTo>
                <a:lnTo>
                  <a:pt x="1303" y="1363"/>
                </a:lnTo>
                <a:lnTo>
                  <a:pt x="1305" y="1367"/>
                </a:lnTo>
                <a:lnTo>
                  <a:pt x="1307" y="1370"/>
                </a:lnTo>
                <a:lnTo>
                  <a:pt x="1309" y="1371"/>
                </a:lnTo>
                <a:lnTo>
                  <a:pt x="1311" y="1371"/>
                </a:lnTo>
                <a:lnTo>
                  <a:pt x="1311" y="1371"/>
                </a:lnTo>
                <a:lnTo>
                  <a:pt x="1314" y="1371"/>
                </a:lnTo>
                <a:lnTo>
                  <a:pt x="1318" y="1372"/>
                </a:lnTo>
                <a:lnTo>
                  <a:pt x="1323" y="1374"/>
                </a:lnTo>
                <a:lnTo>
                  <a:pt x="1330" y="1377"/>
                </a:lnTo>
                <a:lnTo>
                  <a:pt x="1343" y="1386"/>
                </a:lnTo>
                <a:lnTo>
                  <a:pt x="1357" y="1397"/>
                </a:lnTo>
                <a:lnTo>
                  <a:pt x="1383" y="1419"/>
                </a:lnTo>
                <a:lnTo>
                  <a:pt x="1394" y="1429"/>
                </a:lnTo>
                <a:lnTo>
                  <a:pt x="1496" y="1432"/>
                </a:lnTo>
                <a:lnTo>
                  <a:pt x="1496" y="1432"/>
                </a:lnTo>
                <a:lnTo>
                  <a:pt x="1489" y="1428"/>
                </a:lnTo>
                <a:lnTo>
                  <a:pt x="1484" y="1423"/>
                </a:lnTo>
                <a:lnTo>
                  <a:pt x="1479" y="1418"/>
                </a:lnTo>
                <a:lnTo>
                  <a:pt x="1476" y="1413"/>
                </a:lnTo>
                <a:lnTo>
                  <a:pt x="1473" y="1407"/>
                </a:lnTo>
                <a:lnTo>
                  <a:pt x="1472" y="1400"/>
                </a:lnTo>
                <a:lnTo>
                  <a:pt x="1471" y="1394"/>
                </a:lnTo>
                <a:lnTo>
                  <a:pt x="1471" y="1389"/>
                </a:lnTo>
                <a:lnTo>
                  <a:pt x="1472" y="1379"/>
                </a:lnTo>
                <a:lnTo>
                  <a:pt x="1474" y="1370"/>
                </a:lnTo>
                <a:lnTo>
                  <a:pt x="1477" y="1361"/>
                </a:lnTo>
                <a:lnTo>
                  <a:pt x="1410" y="1353"/>
                </a:lnTo>
                <a:lnTo>
                  <a:pt x="1410" y="1353"/>
                </a:lnTo>
                <a:lnTo>
                  <a:pt x="1406" y="1349"/>
                </a:lnTo>
                <a:lnTo>
                  <a:pt x="1401" y="1346"/>
                </a:lnTo>
                <a:lnTo>
                  <a:pt x="1397" y="1345"/>
                </a:lnTo>
                <a:lnTo>
                  <a:pt x="1393" y="1345"/>
                </a:lnTo>
                <a:lnTo>
                  <a:pt x="1389" y="1345"/>
                </a:lnTo>
                <a:lnTo>
                  <a:pt x="1386" y="1346"/>
                </a:lnTo>
                <a:lnTo>
                  <a:pt x="1379" y="1350"/>
                </a:lnTo>
                <a:lnTo>
                  <a:pt x="1373" y="1355"/>
                </a:lnTo>
                <a:lnTo>
                  <a:pt x="1368" y="1359"/>
                </a:lnTo>
                <a:lnTo>
                  <a:pt x="1363" y="1366"/>
                </a:lnTo>
                <a:lnTo>
                  <a:pt x="1363" y="1366"/>
                </a:lnTo>
                <a:lnTo>
                  <a:pt x="1359" y="1367"/>
                </a:lnTo>
                <a:lnTo>
                  <a:pt x="1354" y="1367"/>
                </a:lnTo>
                <a:lnTo>
                  <a:pt x="1350" y="1366"/>
                </a:lnTo>
                <a:lnTo>
                  <a:pt x="1346" y="1364"/>
                </a:lnTo>
                <a:lnTo>
                  <a:pt x="1343" y="1361"/>
                </a:lnTo>
                <a:lnTo>
                  <a:pt x="1339" y="1358"/>
                </a:lnTo>
                <a:lnTo>
                  <a:pt x="1333" y="1350"/>
                </a:lnTo>
                <a:lnTo>
                  <a:pt x="1327" y="1341"/>
                </a:lnTo>
                <a:lnTo>
                  <a:pt x="1320" y="1330"/>
                </a:lnTo>
                <a:lnTo>
                  <a:pt x="1315" y="1316"/>
                </a:lnTo>
                <a:lnTo>
                  <a:pt x="1311" y="1303"/>
                </a:lnTo>
                <a:lnTo>
                  <a:pt x="1305" y="1276"/>
                </a:lnTo>
                <a:lnTo>
                  <a:pt x="1300" y="1253"/>
                </a:lnTo>
                <a:lnTo>
                  <a:pt x="1296" y="1230"/>
                </a:lnTo>
                <a:lnTo>
                  <a:pt x="1296" y="1230"/>
                </a:lnTo>
                <a:lnTo>
                  <a:pt x="1296" y="1222"/>
                </a:lnTo>
                <a:lnTo>
                  <a:pt x="1295" y="1216"/>
                </a:lnTo>
                <a:lnTo>
                  <a:pt x="1293" y="1211"/>
                </a:lnTo>
                <a:lnTo>
                  <a:pt x="1290" y="1208"/>
                </a:lnTo>
                <a:lnTo>
                  <a:pt x="1287" y="1207"/>
                </a:lnTo>
                <a:lnTo>
                  <a:pt x="1283" y="1206"/>
                </a:lnTo>
                <a:lnTo>
                  <a:pt x="1279" y="1207"/>
                </a:lnTo>
                <a:lnTo>
                  <a:pt x="1274" y="1208"/>
                </a:lnTo>
                <a:lnTo>
                  <a:pt x="1264" y="1212"/>
                </a:lnTo>
                <a:lnTo>
                  <a:pt x="1254" y="1216"/>
                </a:lnTo>
                <a:lnTo>
                  <a:pt x="1242" y="1220"/>
                </a:lnTo>
                <a:lnTo>
                  <a:pt x="1236" y="1221"/>
                </a:lnTo>
                <a:lnTo>
                  <a:pt x="1231" y="1221"/>
                </a:lnTo>
                <a:lnTo>
                  <a:pt x="1231" y="1221"/>
                </a:lnTo>
                <a:lnTo>
                  <a:pt x="1226" y="1220"/>
                </a:lnTo>
                <a:lnTo>
                  <a:pt x="1222" y="1218"/>
                </a:lnTo>
                <a:lnTo>
                  <a:pt x="1217" y="1216"/>
                </a:lnTo>
                <a:lnTo>
                  <a:pt x="1213" y="1213"/>
                </a:lnTo>
                <a:lnTo>
                  <a:pt x="1207" y="1206"/>
                </a:lnTo>
                <a:lnTo>
                  <a:pt x="1200" y="1196"/>
                </a:lnTo>
                <a:lnTo>
                  <a:pt x="1196" y="1189"/>
                </a:lnTo>
                <a:lnTo>
                  <a:pt x="1194" y="1182"/>
                </a:lnTo>
                <a:lnTo>
                  <a:pt x="1191" y="1175"/>
                </a:lnTo>
                <a:lnTo>
                  <a:pt x="1137" y="1178"/>
                </a:lnTo>
                <a:lnTo>
                  <a:pt x="1137" y="1178"/>
                </a:lnTo>
                <a:lnTo>
                  <a:pt x="1132" y="1177"/>
                </a:lnTo>
                <a:lnTo>
                  <a:pt x="1126" y="1175"/>
                </a:lnTo>
                <a:lnTo>
                  <a:pt x="1122" y="1172"/>
                </a:lnTo>
                <a:lnTo>
                  <a:pt x="1118" y="1168"/>
                </a:lnTo>
                <a:lnTo>
                  <a:pt x="1115" y="1163"/>
                </a:lnTo>
                <a:lnTo>
                  <a:pt x="1111" y="1158"/>
                </a:lnTo>
                <a:lnTo>
                  <a:pt x="1106" y="1146"/>
                </a:lnTo>
                <a:lnTo>
                  <a:pt x="1101" y="1133"/>
                </a:lnTo>
                <a:lnTo>
                  <a:pt x="1097" y="1117"/>
                </a:lnTo>
                <a:lnTo>
                  <a:pt x="1094" y="1102"/>
                </a:lnTo>
                <a:lnTo>
                  <a:pt x="1092" y="1085"/>
                </a:lnTo>
                <a:lnTo>
                  <a:pt x="1089" y="1054"/>
                </a:lnTo>
                <a:lnTo>
                  <a:pt x="1088" y="1026"/>
                </a:lnTo>
                <a:lnTo>
                  <a:pt x="1088" y="1000"/>
                </a:lnTo>
                <a:lnTo>
                  <a:pt x="1088" y="1000"/>
                </a:lnTo>
                <a:lnTo>
                  <a:pt x="1018" y="907"/>
                </a:lnTo>
                <a:lnTo>
                  <a:pt x="958" y="828"/>
                </a:lnTo>
                <a:lnTo>
                  <a:pt x="928" y="791"/>
                </a:lnTo>
                <a:lnTo>
                  <a:pt x="904" y="760"/>
                </a:lnTo>
                <a:lnTo>
                  <a:pt x="904" y="760"/>
                </a:lnTo>
                <a:lnTo>
                  <a:pt x="893" y="748"/>
                </a:lnTo>
                <a:lnTo>
                  <a:pt x="884" y="737"/>
                </a:lnTo>
                <a:lnTo>
                  <a:pt x="877" y="725"/>
                </a:lnTo>
                <a:lnTo>
                  <a:pt x="872" y="716"/>
                </a:lnTo>
                <a:lnTo>
                  <a:pt x="868" y="708"/>
                </a:lnTo>
                <a:lnTo>
                  <a:pt x="866" y="701"/>
                </a:lnTo>
                <a:lnTo>
                  <a:pt x="864" y="695"/>
                </a:lnTo>
                <a:lnTo>
                  <a:pt x="864" y="689"/>
                </a:lnTo>
                <a:lnTo>
                  <a:pt x="864" y="684"/>
                </a:lnTo>
                <a:lnTo>
                  <a:pt x="864" y="681"/>
                </a:lnTo>
                <a:lnTo>
                  <a:pt x="866" y="675"/>
                </a:lnTo>
                <a:lnTo>
                  <a:pt x="868" y="672"/>
                </a:lnTo>
                <a:lnTo>
                  <a:pt x="869" y="671"/>
                </a:lnTo>
                <a:lnTo>
                  <a:pt x="869" y="671"/>
                </a:lnTo>
                <a:lnTo>
                  <a:pt x="876" y="669"/>
                </a:lnTo>
                <a:lnTo>
                  <a:pt x="882" y="665"/>
                </a:lnTo>
                <a:lnTo>
                  <a:pt x="888" y="661"/>
                </a:lnTo>
                <a:lnTo>
                  <a:pt x="895" y="656"/>
                </a:lnTo>
                <a:lnTo>
                  <a:pt x="907" y="643"/>
                </a:lnTo>
                <a:lnTo>
                  <a:pt x="917" y="629"/>
                </a:lnTo>
                <a:lnTo>
                  <a:pt x="926" y="616"/>
                </a:lnTo>
                <a:lnTo>
                  <a:pt x="934" y="605"/>
                </a:lnTo>
                <a:lnTo>
                  <a:pt x="940" y="594"/>
                </a:lnTo>
                <a:lnTo>
                  <a:pt x="940" y="594"/>
                </a:lnTo>
                <a:lnTo>
                  <a:pt x="939" y="582"/>
                </a:lnTo>
                <a:lnTo>
                  <a:pt x="939" y="571"/>
                </a:lnTo>
                <a:lnTo>
                  <a:pt x="942" y="564"/>
                </a:lnTo>
                <a:lnTo>
                  <a:pt x="945" y="557"/>
                </a:lnTo>
                <a:lnTo>
                  <a:pt x="950" y="553"/>
                </a:lnTo>
                <a:lnTo>
                  <a:pt x="955" y="549"/>
                </a:lnTo>
                <a:lnTo>
                  <a:pt x="961" y="547"/>
                </a:lnTo>
                <a:lnTo>
                  <a:pt x="967" y="546"/>
                </a:lnTo>
                <a:lnTo>
                  <a:pt x="975" y="546"/>
                </a:lnTo>
                <a:lnTo>
                  <a:pt x="981" y="546"/>
                </a:lnTo>
                <a:lnTo>
                  <a:pt x="993" y="548"/>
                </a:lnTo>
                <a:lnTo>
                  <a:pt x="1004" y="551"/>
                </a:lnTo>
                <a:lnTo>
                  <a:pt x="1004" y="551"/>
                </a:lnTo>
                <a:lnTo>
                  <a:pt x="1038" y="550"/>
                </a:lnTo>
                <a:lnTo>
                  <a:pt x="1075" y="549"/>
                </a:lnTo>
                <a:lnTo>
                  <a:pt x="1150" y="543"/>
                </a:lnTo>
                <a:lnTo>
                  <a:pt x="1209" y="538"/>
                </a:lnTo>
                <a:lnTo>
                  <a:pt x="1232" y="536"/>
                </a:lnTo>
                <a:lnTo>
                  <a:pt x="1232" y="536"/>
                </a:lnTo>
                <a:lnTo>
                  <a:pt x="1242" y="532"/>
                </a:lnTo>
                <a:lnTo>
                  <a:pt x="1252" y="529"/>
                </a:lnTo>
                <a:lnTo>
                  <a:pt x="1261" y="526"/>
                </a:lnTo>
                <a:lnTo>
                  <a:pt x="1269" y="522"/>
                </a:lnTo>
                <a:lnTo>
                  <a:pt x="1286" y="512"/>
                </a:lnTo>
                <a:lnTo>
                  <a:pt x="1300" y="501"/>
                </a:lnTo>
                <a:lnTo>
                  <a:pt x="1314" y="487"/>
                </a:lnTo>
                <a:lnTo>
                  <a:pt x="1327" y="473"/>
                </a:lnTo>
                <a:lnTo>
                  <a:pt x="1337" y="459"/>
                </a:lnTo>
                <a:lnTo>
                  <a:pt x="1347" y="444"/>
                </a:lnTo>
                <a:lnTo>
                  <a:pt x="1355" y="430"/>
                </a:lnTo>
                <a:lnTo>
                  <a:pt x="1363" y="416"/>
                </a:lnTo>
                <a:lnTo>
                  <a:pt x="1375" y="392"/>
                </a:lnTo>
                <a:lnTo>
                  <a:pt x="1381" y="376"/>
                </a:lnTo>
                <a:lnTo>
                  <a:pt x="1383" y="369"/>
                </a:lnTo>
                <a:lnTo>
                  <a:pt x="1414" y="348"/>
                </a:lnTo>
                <a:lnTo>
                  <a:pt x="1451" y="289"/>
                </a:lnTo>
                <a:lnTo>
                  <a:pt x="1451" y="289"/>
                </a:lnTo>
                <a:lnTo>
                  <a:pt x="1456" y="280"/>
                </a:lnTo>
                <a:lnTo>
                  <a:pt x="1461" y="273"/>
                </a:lnTo>
                <a:lnTo>
                  <a:pt x="1467" y="266"/>
                </a:lnTo>
                <a:lnTo>
                  <a:pt x="1473" y="260"/>
                </a:lnTo>
                <a:lnTo>
                  <a:pt x="1479" y="254"/>
                </a:lnTo>
                <a:lnTo>
                  <a:pt x="1486" y="249"/>
                </a:lnTo>
                <a:lnTo>
                  <a:pt x="1499" y="241"/>
                </a:lnTo>
                <a:lnTo>
                  <a:pt x="1512" y="235"/>
                </a:lnTo>
                <a:lnTo>
                  <a:pt x="1527" y="232"/>
                </a:lnTo>
                <a:lnTo>
                  <a:pt x="1540" y="230"/>
                </a:lnTo>
                <a:lnTo>
                  <a:pt x="1552" y="229"/>
                </a:lnTo>
                <a:lnTo>
                  <a:pt x="1565" y="229"/>
                </a:lnTo>
                <a:lnTo>
                  <a:pt x="1576" y="230"/>
                </a:lnTo>
                <a:lnTo>
                  <a:pt x="1587" y="232"/>
                </a:lnTo>
                <a:lnTo>
                  <a:pt x="1595" y="234"/>
                </a:lnTo>
                <a:lnTo>
                  <a:pt x="1609" y="238"/>
                </a:lnTo>
                <a:lnTo>
                  <a:pt x="1614" y="240"/>
                </a:lnTo>
                <a:lnTo>
                  <a:pt x="1614" y="240"/>
                </a:lnTo>
                <a:lnTo>
                  <a:pt x="1638" y="226"/>
                </a:lnTo>
                <a:lnTo>
                  <a:pt x="1662" y="209"/>
                </a:lnTo>
                <a:lnTo>
                  <a:pt x="1685" y="194"/>
                </a:lnTo>
                <a:lnTo>
                  <a:pt x="1705" y="179"/>
                </a:lnTo>
                <a:lnTo>
                  <a:pt x="1735" y="154"/>
                </a:lnTo>
                <a:lnTo>
                  <a:pt x="1745" y="145"/>
                </a:lnTo>
                <a:lnTo>
                  <a:pt x="1745" y="145"/>
                </a:lnTo>
                <a:lnTo>
                  <a:pt x="1751" y="136"/>
                </a:lnTo>
                <a:lnTo>
                  <a:pt x="1756" y="129"/>
                </a:lnTo>
                <a:lnTo>
                  <a:pt x="1762" y="123"/>
                </a:lnTo>
                <a:lnTo>
                  <a:pt x="1768" y="118"/>
                </a:lnTo>
                <a:lnTo>
                  <a:pt x="1774" y="114"/>
                </a:lnTo>
                <a:lnTo>
                  <a:pt x="1780" y="111"/>
                </a:lnTo>
                <a:lnTo>
                  <a:pt x="1785" y="108"/>
                </a:lnTo>
                <a:lnTo>
                  <a:pt x="1791" y="106"/>
                </a:lnTo>
                <a:lnTo>
                  <a:pt x="1804" y="103"/>
                </a:lnTo>
                <a:lnTo>
                  <a:pt x="1816" y="103"/>
                </a:lnTo>
                <a:lnTo>
                  <a:pt x="1828" y="104"/>
                </a:lnTo>
                <a:lnTo>
                  <a:pt x="1840" y="107"/>
                </a:lnTo>
                <a:lnTo>
                  <a:pt x="1851" y="110"/>
                </a:lnTo>
                <a:lnTo>
                  <a:pt x="1861" y="115"/>
                </a:lnTo>
                <a:lnTo>
                  <a:pt x="1869" y="119"/>
                </a:lnTo>
                <a:lnTo>
                  <a:pt x="1877" y="124"/>
                </a:lnTo>
                <a:lnTo>
                  <a:pt x="1889" y="132"/>
                </a:lnTo>
                <a:lnTo>
                  <a:pt x="1893" y="135"/>
                </a:lnTo>
                <a:lnTo>
                  <a:pt x="1893" y="135"/>
                </a:lnTo>
                <a:lnTo>
                  <a:pt x="1912" y="133"/>
                </a:lnTo>
                <a:lnTo>
                  <a:pt x="1931" y="129"/>
                </a:lnTo>
                <a:lnTo>
                  <a:pt x="1947" y="124"/>
                </a:lnTo>
                <a:lnTo>
                  <a:pt x="1963" y="117"/>
                </a:lnTo>
                <a:lnTo>
                  <a:pt x="1976" y="109"/>
                </a:lnTo>
                <a:lnTo>
                  <a:pt x="1989" y="100"/>
                </a:lnTo>
                <a:lnTo>
                  <a:pt x="2001" y="90"/>
                </a:lnTo>
                <a:lnTo>
                  <a:pt x="2010" y="80"/>
                </a:lnTo>
                <a:lnTo>
                  <a:pt x="2019" y="71"/>
                </a:lnTo>
                <a:lnTo>
                  <a:pt x="2026" y="61"/>
                </a:lnTo>
                <a:lnTo>
                  <a:pt x="2038" y="44"/>
                </a:lnTo>
                <a:lnTo>
                  <a:pt x="2045" y="32"/>
                </a:lnTo>
                <a:lnTo>
                  <a:pt x="2047" y="28"/>
                </a:lnTo>
                <a:lnTo>
                  <a:pt x="2047" y="28"/>
                </a:lnTo>
                <a:lnTo>
                  <a:pt x="2055" y="17"/>
                </a:lnTo>
                <a:lnTo>
                  <a:pt x="2064" y="10"/>
                </a:lnTo>
                <a:lnTo>
                  <a:pt x="2072" y="5"/>
                </a:lnTo>
                <a:lnTo>
                  <a:pt x="2081" y="2"/>
                </a:lnTo>
                <a:lnTo>
                  <a:pt x="2088" y="0"/>
                </a:lnTo>
                <a:lnTo>
                  <a:pt x="2096" y="1"/>
                </a:lnTo>
                <a:lnTo>
                  <a:pt x="2102" y="2"/>
                </a:lnTo>
                <a:lnTo>
                  <a:pt x="2109" y="4"/>
                </a:lnTo>
                <a:lnTo>
                  <a:pt x="2116" y="8"/>
                </a:lnTo>
                <a:lnTo>
                  <a:pt x="2121" y="11"/>
                </a:lnTo>
                <a:lnTo>
                  <a:pt x="2130" y="19"/>
                </a:lnTo>
                <a:lnTo>
                  <a:pt x="2135" y="26"/>
                </a:lnTo>
                <a:lnTo>
                  <a:pt x="2137" y="28"/>
                </a:lnTo>
                <a:lnTo>
                  <a:pt x="2161" y="74"/>
                </a:lnTo>
                <a:lnTo>
                  <a:pt x="2151" y="89"/>
                </a:lnTo>
                <a:lnTo>
                  <a:pt x="2151" y="89"/>
                </a:lnTo>
                <a:lnTo>
                  <a:pt x="2144" y="109"/>
                </a:lnTo>
                <a:lnTo>
                  <a:pt x="2140" y="123"/>
                </a:lnTo>
                <a:lnTo>
                  <a:pt x="2138" y="133"/>
                </a:lnTo>
                <a:lnTo>
                  <a:pt x="2138" y="142"/>
                </a:lnTo>
                <a:lnTo>
                  <a:pt x="2138" y="144"/>
                </a:lnTo>
                <a:lnTo>
                  <a:pt x="2139" y="146"/>
                </a:lnTo>
                <a:lnTo>
                  <a:pt x="2140" y="148"/>
                </a:lnTo>
                <a:lnTo>
                  <a:pt x="2142" y="148"/>
                </a:lnTo>
                <a:lnTo>
                  <a:pt x="2146" y="148"/>
                </a:lnTo>
                <a:lnTo>
                  <a:pt x="2151" y="147"/>
                </a:lnTo>
                <a:lnTo>
                  <a:pt x="2157" y="144"/>
                </a:lnTo>
                <a:lnTo>
                  <a:pt x="2163" y="140"/>
                </a:lnTo>
                <a:lnTo>
                  <a:pt x="2174" y="130"/>
                </a:lnTo>
                <a:lnTo>
                  <a:pt x="2186" y="120"/>
                </a:lnTo>
                <a:lnTo>
                  <a:pt x="2186" y="120"/>
                </a:lnTo>
                <a:lnTo>
                  <a:pt x="2198" y="109"/>
                </a:lnTo>
                <a:lnTo>
                  <a:pt x="2209" y="101"/>
                </a:lnTo>
                <a:lnTo>
                  <a:pt x="2219" y="94"/>
                </a:lnTo>
                <a:lnTo>
                  <a:pt x="2228" y="91"/>
                </a:lnTo>
                <a:lnTo>
                  <a:pt x="2237" y="90"/>
                </a:lnTo>
                <a:lnTo>
                  <a:pt x="2245" y="90"/>
                </a:lnTo>
                <a:lnTo>
                  <a:pt x="2252" y="91"/>
                </a:lnTo>
                <a:lnTo>
                  <a:pt x="2258" y="94"/>
                </a:lnTo>
                <a:lnTo>
                  <a:pt x="2263" y="97"/>
                </a:lnTo>
                <a:lnTo>
                  <a:pt x="2268" y="102"/>
                </a:lnTo>
                <a:lnTo>
                  <a:pt x="2276" y="110"/>
                </a:lnTo>
                <a:lnTo>
                  <a:pt x="2280" y="117"/>
                </a:lnTo>
                <a:lnTo>
                  <a:pt x="2282" y="120"/>
                </a:lnTo>
                <a:lnTo>
                  <a:pt x="2282" y="120"/>
                </a:lnTo>
                <a:lnTo>
                  <a:pt x="2282" y="127"/>
                </a:lnTo>
                <a:lnTo>
                  <a:pt x="2283" y="133"/>
                </a:lnTo>
                <a:lnTo>
                  <a:pt x="2285" y="140"/>
                </a:lnTo>
                <a:lnTo>
                  <a:pt x="2287" y="145"/>
                </a:lnTo>
                <a:lnTo>
                  <a:pt x="2292" y="155"/>
                </a:lnTo>
                <a:lnTo>
                  <a:pt x="2298" y="162"/>
                </a:lnTo>
                <a:lnTo>
                  <a:pt x="2304" y="168"/>
                </a:lnTo>
                <a:lnTo>
                  <a:pt x="2310" y="172"/>
                </a:lnTo>
                <a:lnTo>
                  <a:pt x="2316" y="175"/>
                </a:lnTo>
                <a:lnTo>
                  <a:pt x="2316" y="175"/>
                </a:lnTo>
                <a:lnTo>
                  <a:pt x="2325" y="165"/>
                </a:lnTo>
                <a:lnTo>
                  <a:pt x="2335" y="159"/>
                </a:lnTo>
                <a:lnTo>
                  <a:pt x="2344" y="154"/>
                </a:lnTo>
                <a:lnTo>
                  <a:pt x="2353" y="152"/>
                </a:lnTo>
                <a:lnTo>
                  <a:pt x="2362" y="152"/>
                </a:lnTo>
                <a:lnTo>
                  <a:pt x="2370" y="154"/>
                </a:lnTo>
                <a:lnTo>
                  <a:pt x="2377" y="156"/>
                </a:lnTo>
                <a:lnTo>
                  <a:pt x="2384" y="160"/>
                </a:lnTo>
                <a:lnTo>
                  <a:pt x="2390" y="164"/>
                </a:lnTo>
                <a:lnTo>
                  <a:pt x="2397" y="169"/>
                </a:lnTo>
                <a:lnTo>
                  <a:pt x="2406" y="180"/>
                </a:lnTo>
                <a:lnTo>
                  <a:pt x="2412" y="187"/>
                </a:lnTo>
                <a:lnTo>
                  <a:pt x="2414" y="190"/>
                </a:lnTo>
                <a:lnTo>
                  <a:pt x="2448" y="184"/>
                </a:lnTo>
                <a:lnTo>
                  <a:pt x="2448" y="184"/>
                </a:lnTo>
                <a:lnTo>
                  <a:pt x="2458" y="177"/>
                </a:lnTo>
                <a:lnTo>
                  <a:pt x="2466" y="175"/>
                </a:lnTo>
                <a:lnTo>
                  <a:pt x="2470" y="174"/>
                </a:lnTo>
                <a:lnTo>
                  <a:pt x="2474" y="175"/>
                </a:lnTo>
                <a:lnTo>
                  <a:pt x="2477" y="176"/>
                </a:lnTo>
                <a:lnTo>
                  <a:pt x="2479" y="177"/>
                </a:lnTo>
                <a:lnTo>
                  <a:pt x="2484" y="182"/>
                </a:lnTo>
                <a:lnTo>
                  <a:pt x="2487" y="188"/>
                </a:lnTo>
                <a:lnTo>
                  <a:pt x="2489" y="195"/>
                </a:lnTo>
                <a:lnTo>
                  <a:pt x="2491" y="202"/>
                </a:lnTo>
                <a:lnTo>
                  <a:pt x="2492" y="220"/>
                </a:lnTo>
                <a:lnTo>
                  <a:pt x="2492" y="235"/>
                </a:lnTo>
                <a:lnTo>
                  <a:pt x="2491" y="251"/>
                </a:lnTo>
                <a:lnTo>
                  <a:pt x="2491" y="251"/>
                </a:lnTo>
                <a:lnTo>
                  <a:pt x="2496" y="249"/>
                </a:lnTo>
                <a:lnTo>
                  <a:pt x="2502" y="249"/>
                </a:lnTo>
                <a:lnTo>
                  <a:pt x="2508" y="250"/>
                </a:lnTo>
                <a:lnTo>
                  <a:pt x="2515" y="252"/>
                </a:lnTo>
                <a:lnTo>
                  <a:pt x="2520" y="255"/>
                </a:lnTo>
                <a:lnTo>
                  <a:pt x="2526" y="259"/>
                </a:lnTo>
                <a:lnTo>
                  <a:pt x="2536" y="268"/>
                </a:lnTo>
                <a:lnTo>
                  <a:pt x="2545" y="277"/>
                </a:lnTo>
                <a:lnTo>
                  <a:pt x="2552" y="285"/>
                </a:lnTo>
                <a:lnTo>
                  <a:pt x="2558" y="293"/>
                </a:lnTo>
                <a:lnTo>
                  <a:pt x="2610" y="307"/>
                </a:lnTo>
                <a:lnTo>
                  <a:pt x="2610" y="307"/>
                </a:lnTo>
                <a:lnTo>
                  <a:pt x="2617" y="302"/>
                </a:lnTo>
                <a:lnTo>
                  <a:pt x="2624" y="299"/>
                </a:lnTo>
                <a:lnTo>
                  <a:pt x="2631" y="295"/>
                </a:lnTo>
                <a:lnTo>
                  <a:pt x="2637" y="294"/>
                </a:lnTo>
                <a:lnTo>
                  <a:pt x="2644" y="293"/>
                </a:lnTo>
                <a:lnTo>
                  <a:pt x="2650" y="293"/>
                </a:lnTo>
                <a:lnTo>
                  <a:pt x="2661" y="295"/>
                </a:lnTo>
                <a:lnTo>
                  <a:pt x="2671" y="299"/>
                </a:lnTo>
                <a:lnTo>
                  <a:pt x="2678" y="303"/>
                </a:lnTo>
                <a:lnTo>
                  <a:pt x="2684" y="307"/>
                </a:lnTo>
                <a:lnTo>
                  <a:pt x="2684" y="307"/>
                </a:lnTo>
                <a:lnTo>
                  <a:pt x="2687" y="312"/>
                </a:lnTo>
                <a:lnTo>
                  <a:pt x="2691" y="315"/>
                </a:lnTo>
                <a:lnTo>
                  <a:pt x="2695" y="318"/>
                </a:lnTo>
                <a:lnTo>
                  <a:pt x="2699" y="320"/>
                </a:lnTo>
                <a:lnTo>
                  <a:pt x="2704" y="321"/>
                </a:lnTo>
                <a:lnTo>
                  <a:pt x="2710" y="321"/>
                </a:lnTo>
                <a:lnTo>
                  <a:pt x="2719" y="320"/>
                </a:lnTo>
                <a:lnTo>
                  <a:pt x="2728" y="318"/>
                </a:lnTo>
                <a:lnTo>
                  <a:pt x="2735" y="316"/>
                </a:lnTo>
                <a:lnTo>
                  <a:pt x="2742" y="313"/>
                </a:lnTo>
                <a:lnTo>
                  <a:pt x="2742" y="313"/>
                </a:lnTo>
                <a:lnTo>
                  <a:pt x="2753" y="310"/>
                </a:lnTo>
                <a:lnTo>
                  <a:pt x="2764" y="308"/>
                </a:lnTo>
                <a:lnTo>
                  <a:pt x="2774" y="307"/>
                </a:lnTo>
                <a:lnTo>
                  <a:pt x="2784" y="307"/>
                </a:lnTo>
                <a:lnTo>
                  <a:pt x="2795" y="307"/>
                </a:lnTo>
                <a:lnTo>
                  <a:pt x="2805" y="308"/>
                </a:lnTo>
                <a:lnTo>
                  <a:pt x="2825" y="312"/>
                </a:lnTo>
                <a:lnTo>
                  <a:pt x="2844" y="318"/>
                </a:lnTo>
                <a:lnTo>
                  <a:pt x="2862" y="325"/>
                </a:lnTo>
                <a:lnTo>
                  <a:pt x="2879" y="334"/>
                </a:lnTo>
                <a:lnTo>
                  <a:pt x="2895" y="345"/>
                </a:lnTo>
                <a:lnTo>
                  <a:pt x="2910" y="354"/>
                </a:lnTo>
                <a:lnTo>
                  <a:pt x="2922" y="364"/>
                </a:lnTo>
                <a:lnTo>
                  <a:pt x="2933" y="374"/>
                </a:lnTo>
                <a:lnTo>
                  <a:pt x="2942" y="383"/>
                </a:lnTo>
                <a:lnTo>
                  <a:pt x="2956" y="396"/>
                </a:lnTo>
                <a:lnTo>
                  <a:pt x="2961" y="401"/>
                </a:lnTo>
                <a:lnTo>
                  <a:pt x="3077" y="393"/>
                </a:lnTo>
                <a:lnTo>
                  <a:pt x="3077" y="393"/>
                </a:lnTo>
                <a:lnTo>
                  <a:pt x="3083" y="391"/>
                </a:lnTo>
                <a:lnTo>
                  <a:pt x="3088" y="390"/>
                </a:lnTo>
                <a:lnTo>
                  <a:pt x="3100" y="389"/>
                </a:lnTo>
                <a:lnTo>
                  <a:pt x="3113" y="391"/>
                </a:lnTo>
                <a:lnTo>
                  <a:pt x="3125" y="394"/>
                </a:lnTo>
                <a:lnTo>
                  <a:pt x="3137" y="399"/>
                </a:lnTo>
                <a:lnTo>
                  <a:pt x="3150" y="404"/>
                </a:lnTo>
                <a:lnTo>
                  <a:pt x="3161" y="411"/>
                </a:lnTo>
                <a:lnTo>
                  <a:pt x="3173" y="419"/>
                </a:lnTo>
                <a:lnTo>
                  <a:pt x="3194" y="433"/>
                </a:lnTo>
                <a:lnTo>
                  <a:pt x="3210" y="446"/>
                </a:lnTo>
                <a:lnTo>
                  <a:pt x="3225" y="460"/>
                </a:lnTo>
                <a:lnTo>
                  <a:pt x="3305" y="444"/>
                </a:lnTo>
                <a:lnTo>
                  <a:pt x="3305" y="444"/>
                </a:lnTo>
                <a:lnTo>
                  <a:pt x="3310" y="436"/>
                </a:lnTo>
                <a:lnTo>
                  <a:pt x="3314" y="429"/>
                </a:lnTo>
                <a:lnTo>
                  <a:pt x="3320" y="423"/>
                </a:lnTo>
                <a:lnTo>
                  <a:pt x="3325" y="418"/>
                </a:lnTo>
                <a:lnTo>
                  <a:pt x="3336" y="407"/>
                </a:lnTo>
                <a:lnTo>
                  <a:pt x="3348" y="401"/>
                </a:lnTo>
                <a:lnTo>
                  <a:pt x="3360" y="396"/>
                </a:lnTo>
                <a:lnTo>
                  <a:pt x="3372" y="394"/>
                </a:lnTo>
                <a:lnTo>
                  <a:pt x="3384" y="392"/>
                </a:lnTo>
                <a:lnTo>
                  <a:pt x="3395" y="393"/>
                </a:lnTo>
                <a:lnTo>
                  <a:pt x="3406" y="394"/>
                </a:lnTo>
                <a:lnTo>
                  <a:pt x="3416" y="396"/>
                </a:lnTo>
                <a:lnTo>
                  <a:pt x="3434" y="401"/>
                </a:lnTo>
                <a:lnTo>
                  <a:pt x="3445" y="405"/>
                </a:lnTo>
                <a:lnTo>
                  <a:pt x="3449" y="407"/>
                </a:lnTo>
                <a:lnTo>
                  <a:pt x="3449" y="407"/>
                </a:lnTo>
                <a:lnTo>
                  <a:pt x="3458" y="414"/>
                </a:lnTo>
                <a:lnTo>
                  <a:pt x="3471" y="423"/>
                </a:lnTo>
                <a:lnTo>
                  <a:pt x="3486" y="431"/>
                </a:lnTo>
                <a:lnTo>
                  <a:pt x="3505" y="439"/>
                </a:lnTo>
                <a:lnTo>
                  <a:pt x="3546" y="456"/>
                </a:lnTo>
                <a:lnTo>
                  <a:pt x="3589" y="472"/>
                </a:lnTo>
                <a:lnTo>
                  <a:pt x="3631" y="486"/>
                </a:lnTo>
                <a:lnTo>
                  <a:pt x="3667" y="498"/>
                </a:lnTo>
                <a:lnTo>
                  <a:pt x="3701" y="508"/>
                </a:lnTo>
                <a:lnTo>
                  <a:pt x="3701" y="528"/>
                </a:lnTo>
                <a:lnTo>
                  <a:pt x="4048" y="3291"/>
                </a:lnTo>
                <a:lnTo>
                  <a:pt x="4051" y="3329"/>
                </a:lnTo>
                <a:lnTo>
                  <a:pt x="4080" y="3343"/>
                </a:lnTo>
                <a:lnTo>
                  <a:pt x="4080" y="3343"/>
                </a:lnTo>
                <a:lnTo>
                  <a:pt x="4082" y="3342"/>
                </a:lnTo>
                <a:lnTo>
                  <a:pt x="4087" y="3339"/>
                </a:lnTo>
                <a:lnTo>
                  <a:pt x="4091" y="3334"/>
                </a:lnTo>
                <a:lnTo>
                  <a:pt x="4096" y="3330"/>
                </a:lnTo>
                <a:lnTo>
                  <a:pt x="4100" y="3324"/>
                </a:lnTo>
                <a:lnTo>
                  <a:pt x="4104" y="3316"/>
                </a:lnTo>
                <a:lnTo>
                  <a:pt x="4104" y="3316"/>
                </a:lnTo>
                <a:lnTo>
                  <a:pt x="4106" y="3313"/>
                </a:lnTo>
                <a:lnTo>
                  <a:pt x="4109" y="3311"/>
                </a:lnTo>
                <a:lnTo>
                  <a:pt x="4112" y="3310"/>
                </a:lnTo>
                <a:lnTo>
                  <a:pt x="4116" y="3309"/>
                </a:lnTo>
                <a:lnTo>
                  <a:pt x="4121" y="3310"/>
                </a:lnTo>
                <a:lnTo>
                  <a:pt x="4125" y="3312"/>
                </a:lnTo>
                <a:lnTo>
                  <a:pt x="4135" y="3317"/>
                </a:lnTo>
                <a:lnTo>
                  <a:pt x="4144" y="3322"/>
                </a:lnTo>
                <a:lnTo>
                  <a:pt x="4151" y="3328"/>
                </a:lnTo>
                <a:lnTo>
                  <a:pt x="4158" y="3334"/>
                </a:lnTo>
                <a:lnTo>
                  <a:pt x="4158" y="3334"/>
                </a:lnTo>
                <a:lnTo>
                  <a:pt x="4165" y="3335"/>
                </a:lnTo>
                <a:lnTo>
                  <a:pt x="4173" y="3337"/>
                </a:lnTo>
                <a:lnTo>
                  <a:pt x="4182" y="3337"/>
                </a:lnTo>
                <a:lnTo>
                  <a:pt x="4192" y="3334"/>
                </a:lnTo>
                <a:lnTo>
                  <a:pt x="4197" y="3333"/>
                </a:lnTo>
                <a:lnTo>
                  <a:pt x="4202" y="3331"/>
                </a:lnTo>
                <a:lnTo>
                  <a:pt x="4207" y="3328"/>
                </a:lnTo>
                <a:lnTo>
                  <a:pt x="4212" y="3324"/>
                </a:lnTo>
                <a:lnTo>
                  <a:pt x="4217" y="3319"/>
                </a:lnTo>
                <a:lnTo>
                  <a:pt x="4221" y="3314"/>
                </a:lnTo>
                <a:lnTo>
                  <a:pt x="4221" y="3314"/>
                </a:lnTo>
                <a:lnTo>
                  <a:pt x="4225" y="3308"/>
                </a:lnTo>
                <a:lnTo>
                  <a:pt x="4230" y="3304"/>
                </a:lnTo>
                <a:lnTo>
                  <a:pt x="4235" y="3301"/>
                </a:lnTo>
                <a:lnTo>
                  <a:pt x="4242" y="3300"/>
                </a:lnTo>
                <a:lnTo>
                  <a:pt x="4248" y="3299"/>
                </a:lnTo>
                <a:lnTo>
                  <a:pt x="4256" y="3299"/>
                </a:lnTo>
                <a:lnTo>
                  <a:pt x="4269" y="3301"/>
                </a:lnTo>
                <a:lnTo>
                  <a:pt x="4281" y="3305"/>
                </a:lnTo>
                <a:lnTo>
                  <a:pt x="4292" y="3309"/>
                </a:lnTo>
                <a:lnTo>
                  <a:pt x="4302" y="3314"/>
                </a:lnTo>
                <a:lnTo>
                  <a:pt x="4302" y="3314"/>
                </a:lnTo>
                <a:lnTo>
                  <a:pt x="4298" y="3330"/>
                </a:lnTo>
                <a:lnTo>
                  <a:pt x="4296" y="3348"/>
                </a:lnTo>
                <a:lnTo>
                  <a:pt x="4295" y="3366"/>
                </a:lnTo>
                <a:lnTo>
                  <a:pt x="4295" y="3377"/>
                </a:lnTo>
                <a:lnTo>
                  <a:pt x="4296" y="3385"/>
                </a:lnTo>
                <a:lnTo>
                  <a:pt x="4298" y="3393"/>
                </a:lnTo>
                <a:lnTo>
                  <a:pt x="4301" y="3400"/>
                </a:lnTo>
                <a:lnTo>
                  <a:pt x="4305" y="3406"/>
                </a:lnTo>
                <a:lnTo>
                  <a:pt x="4307" y="3408"/>
                </a:lnTo>
                <a:lnTo>
                  <a:pt x="4310" y="3409"/>
                </a:lnTo>
                <a:lnTo>
                  <a:pt x="4313" y="3410"/>
                </a:lnTo>
                <a:lnTo>
                  <a:pt x="4316" y="3410"/>
                </a:lnTo>
                <a:lnTo>
                  <a:pt x="4320" y="3410"/>
                </a:lnTo>
                <a:lnTo>
                  <a:pt x="4325" y="3409"/>
                </a:lnTo>
                <a:lnTo>
                  <a:pt x="4325" y="3409"/>
                </a:lnTo>
                <a:lnTo>
                  <a:pt x="4330" y="3409"/>
                </a:lnTo>
                <a:lnTo>
                  <a:pt x="4335" y="3408"/>
                </a:lnTo>
                <a:lnTo>
                  <a:pt x="4344" y="3409"/>
                </a:lnTo>
                <a:lnTo>
                  <a:pt x="4353" y="3413"/>
                </a:lnTo>
                <a:lnTo>
                  <a:pt x="4361" y="3418"/>
                </a:lnTo>
                <a:lnTo>
                  <a:pt x="4370" y="3424"/>
                </a:lnTo>
                <a:lnTo>
                  <a:pt x="4378" y="3431"/>
                </a:lnTo>
                <a:lnTo>
                  <a:pt x="4386" y="3439"/>
                </a:lnTo>
                <a:lnTo>
                  <a:pt x="4393" y="3448"/>
                </a:lnTo>
                <a:lnTo>
                  <a:pt x="4405" y="3465"/>
                </a:lnTo>
                <a:lnTo>
                  <a:pt x="4416" y="3480"/>
                </a:lnTo>
                <a:lnTo>
                  <a:pt x="4424" y="3496"/>
                </a:lnTo>
                <a:lnTo>
                  <a:pt x="4453" y="3501"/>
                </a:lnTo>
                <a:lnTo>
                  <a:pt x="4546" y="3592"/>
                </a:lnTo>
                <a:lnTo>
                  <a:pt x="4588" y="3657"/>
                </a:lnTo>
                <a:lnTo>
                  <a:pt x="4612" y="3667"/>
                </a:lnTo>
                <a:lnTo>
                  <a:pt x="4659" y="3635"/>
                </a:lnTo>
                <a:lnTo>
                  <a:pt x="4738" y="3616"/>
                </a:lnTo>
                <a:lnTo>
                  <a:pt x="4738" y="3523"/>
                </a:lnTo>
                <a:lnTo>
                  <a:pt x="4738" y="3523"/>
                </a:lnTo>
                <a:lnTo>
                  <a:pt x="4743" y="3518"/>
                </a:lnTo>
                <a:lnTo>
                  <a:pt x="4749" y="3513"/>
                </a:lnTo>
                <a:lnTo>
                  <a:pt x="4755" y="3506"/>
                </a:lnTo>
                <a:lnTo>
                  <a:pt x="4761" y="3498"/>
                </a:lnTo>
                <a:lnTo>
                  <a:pt x="4767" y="3488"/>
                </a:lnTo>
                <a:lnTo>
                  <a:pt x="4771" y="3479"/>
                </a:lnTo>
                <a:lnTo>
                  <a:pt x="4771" y="3474"/>
                </a:lnTo>
                <a:lnTo>
                  <a:pt x="4771" y="3469"/>
                </a:lnTo>
                <a:lnTo>
                  <a:pt x="4771" y="3469"/>
                </a:lnTo>
                <a:lnTo>
                  <a:pt x="4771" y="3464"/>
                </a:lnTo>
                <a:lnTo>
                  <a:pt x="4773" y="3459"/>
                </a:lnTo>
                <a:lnTo>
                  <a:pt x="4775" y="3454"/>
                </a:lnTo>
                <a:lnTo>
                  <a:pt x="4779" y="3449"/>
                </a:lnTo>
                <a:lnTo>
                  <a:pt x="4788" y="3440"/>
                </a:lnTo>
                <a:lnTo>
                  <a:pt x="4798" y="3432"/>
                </a:lnTo>
                <a:lnTo>
                  <a:pt x="4809" y="3425"/>
                </a:lnTo>
                <a:lnTo>
                  <a:pt x="4818" y="3420"/>
                </a:lnTo>
                <a:lnTo>
                  <a:pt x="4827" y="3414"/>
                </a:lnTo>
                <a:lnTo>
                  <a:pt x="4827" y="3414"/>
                </a:lnTo>
                <a:lnTo>
                  <a:pt x="4834" y="3411"/>
                </a:lnTo>
                <a:lnTo>
                  <a:pt x="4851" y="3404"/>
                </a:lnTo>
                <a:lnTo>
                  <a:pt x="4861" y="3399"/>
                </a:lnTo>
                <a:lnTo>
                  <a:pt x="4871" y="3393"/>
                </a:lnTo>
                <a:lnTo>
                  <a:pt x="4883" y="3385"/>
                </a:lnTo>
                <a:lnTo>
                  <a:pt x="4893" y="3375"/>
                </a:lnTo>
                <a:lnTo>
                  <a:pt x="4893" y="3375"/>
                </a:lnTo>
                <a:lnTo>
                  <a:pt x="4895" y="3373"/>
                </a:lnTo>
                <a:lnTo>
                  <a:pt x="4898" y="3372"/>
                </a:lnTo>
                <a:lnTo>
                  <a:pt x="4900" y="3372"/>
                </a:lnTo>
                <a:lnTo>
                  <a:pt x="4903" y="3373"/>
                </a:lnTo>
                <a:lnTo>
                  <a:pt x="4909" y="3378"/>
                </a:lnTo>
                <a:lnTo>
                  <a:pt x="4915" y="3384"/>
                </a:lnTo>
                <a:lnTo>
                  <a:pt x="4923" y="3393"/>
                </a:lnTo>
                <a:lnTo>
                  <a:pt x="4929" y="3404"/>
                </a:lnTo>
                <a:lnTo>
                  <a:pt x="4941" y="3429"/>
                </a:lnTo>
                <a:lnTo>
                  <a:pt x="4953" y="3456"/>
                </a:lnTo>
                <a:lnTo>
                  <a:pt x="4963" y="3479"/>
                </a:lnTo>
                <a:lnTo>
                  <a:pt x="4971" y="3503"/>
                </a:lnTo>
                <a:lnTo>
                  <a:pt x="5069" y="3547"/>
                </a:lnTo>
                <a:lnTo>
                  <a:pt x="5155" y="3612"/>
                </a:lnTo>
                <a:lnTo>
                  <a:pt x="5291" y="3723"/>
                </a:lnTo>
                <a:lnTo>
                  <a:pt x="5314" y="3762"/>
                </a:lnTo>
                <a:lnTo>
                  <a:pt x="5440" y="3908"/>
                </a:lnTo>
                <a:lnTo>
                  <a:pt x="5545" y="3998"/>
                </a:lnTo>
                <a:lnTo>
                  <a:pt x="5572" y="4063"/>
                </a:lnTo>
                <a:lnTo>
                  <a:pt x="5623" y="4083"/>
                </a:lnTo>
                <a:lnTo>
                  <a:pt x="5662" y="4204"/>
                </a:lnTo>
                <a:lnTo>
                  <a:pt x="5662" y="4204"/>
                </a:lnTo>
                <a:lnTo>
                  <a:pt x="5668" y="4208"/>
                </a:lnTo>
                <a:lnTo>
                  <a:pt x="5675" y="4211"/>
                </a:lnTo>
                <a:lnTo>
                  <a:pt x="5683" y="4214"/>
                </a:lnTo>
                <a:lnTo>
                  <a:pt x="5692" y="4215"/>
                </a:lnTo>
                <a:lnTo>
                  <a:pt x="5701" y="4215"/>
                </a:lnTo>
                <a:lnTo>
                  <a:pt x="5706" y="4215"/>
                </a:lnTo>
                <a:lnTo>
                  <a:pt x="5710" y="4213"/>
                </a:lnTo>
                <a:lnTo>
                  <a:pt x="5716" y="4211"/>
                </a:lnTo>
                <a:lnTo>
                  <a:pt x="5720" y="4208"/>
                </a:lnTo>
                <a:lnTo>
                  <a:pt x="5720" y="4208"/>
                </a:lnTo>
                <a:lnTo>
                  <a:pt x="5725" y="4206"/>
                </a:lnTo>
                <a:lnTo>
                  <a:pt x="5730" y="4204"/>
                </a:lnTo>
                <a:lnTo>
                  <a:pt x="5736" y="4204"/>
                </a:lnTo>
                <a:lnTo>
                  <a:pt x="5743" y="4207"/>
                </a:lnTo>
                <a:lnTo>
                  <a:pt x="5750" y="4210"/>
                </a:lnTo>
                <a:lnTo>
                  <a:pt x="5758" y="4213"/>
                </a:lnTo>
                <a:lnTo>
                  <a:pt x="5771" y="4221"/>
                </a:lnTo>
                <a:lnTo>
                  <a:pt x="5784" y="4231"/>
                </a:lnTo>
                <a:lnTo>
                  <a:pt x="5795" y="4239"/>
                </a:lnTo>
                <a:lnTo>
                  <a:pt x="5805" y="4249"/>
                </a:lnTo>
                <a:lnTo>
                  <a:pt x="5888" y="4249"/>
                </a:lnTo>
                <a:lnTo>
                  <a:pt x="5904" y="4263"/>
                </a:lnTo>
                <a:lnTo>
                  <a:pt x="5904" y="4263"/>
                </a:lnTo>
                <a:lnTo>
                  <a:pt x="5904" y="4264"/>
                </a:lnTo>
                <a:lnTo>
                  <a:pt x="5904" y="4268"/>
                </a:lnTo>
                <a:lnTo>
                  <a:pt x="5906" y="4272"/>
                </a:lnTo>
                <a:lnTo>
                  <a:pt x="5909" y="4277"/>
                </a:lnTo>
                <a:lnTo>
                  <a:pt x="5913" y="4280"/>
                </a:lnTo>
                <a:lnTo>
                  <a:pt x="5917" y="4282"/>
                </a:lnTo>
                <a:lnTo>
                  <a:pt x="5922" y="4283"/>
                </a:lnTo>
                <a:lnTo>
                  <a:pt x="5928" y="4286"/>
                </a:lnTo>
                <a:lnTo>
                  <a:pt x="5935" y="4286"/>
                </a:lnTo>
                <a:lnTo>
                  <a:pt x="5944" y="4286"/>
                </a:lnTo>
                <a:lnTo>
                  <a:pt x="5955" y="4285"/>
                </a:lnTo>
                <a:lnTo>
                  <a:pt x="5966" y="4282"/>
                </a:lnTo>
                <a:lnTo>
                  <a:pt x="5966" y="4282"/>
                </a:lnTo>
                <a:lnTo>
                  <a:pt x="5978" y="4281"/>
                </a:lnTo>
                <a:lnTo>
                  <a:pt x="5988" y="4282"/>
                </a:lnTo>
                <a:lnTo>
                  <a:pt x="5998" y="4286"/>
                </a:lnTo>
                <a:lnTo>
                  <a:pt x="6006" y="4290"/>
                </a:lnTo>
                <a:lnTo>
                  <a:pt x="6013" y="4296"/>
                </a:lnTo>
                <a:lnTo>
                  <a:pt x="6019" y="4303"/>
                </a:lnTo>
                <a:lnTo>
                  <a:pt x="6024" y="4311"/>
                </a:lnTo>
                <a:lnTo>
                  <a:pt x="6028" y="4319"/>
                </a:lnTo>
                <a:lnTo>
                  <a:pt x="6032" y="4328"/>
                </a:lnTo>
                <a:lnTo>
                  <a:pt x="6034" y="4336"/>
                </a:lnTo>
                <a:lnTo>
                  <a:pt x="6038" y="4351"/>
                </a:lnTo>
                <a:lnTo>
                  <a:pt x="6039" y="4361"/>
                </a:lnTo>
                <a:lnTo>
                  <a:pt x="6040" y="4366"/>
                </a:lnTo>
                <a:lnTo>
                  <a:pt x="6040" y="4366"/>
                </a:lnTo>
                <a:lnTo>
                  <a:pt x="6039" y="4387"/>
                </a:lnTo>
                <a:lnTo>
                  <a:pt x="6039" y="4409"/>
                </a:lnTo>
                <a:lnTo>
                  <a:pt x="6041" y="4429"/>
                </a:lnTo>
                <a:lnTo>
                  <a:pt x="6043" y="4449"/>
                </a:lnTo>
                <a:lnTo>
                  <a:pt x="6047" y="4467"/>
                </a:lnTo>
                <a:lnTo>
                  <a:pt x="6051" y="4484"/>
                </a:lnTo>
                <a:lnTo>
                  <a:pt x="6055" y="4500"/>
                </a:lnTo>
                <a:lnTo>
                  <a:pt x="6060" y="4515"/>
                </a:lnTo>
                <a:lnTo>
                  <a:pt x="6071" y="4541"/>
                </a:lnTo>
                <a:lnTo>
                  <a:pt x="6079" y="4561"/>
                </a:lnTo>
                <a:lnTo>
                  <a:pt x="6088" y="4577"/>
                </a:lnTo>
                <a:lnTo>
                  <a:pt x="6088" y="4577"/>
                </a:lnTo>
                <a:close/>
                <a:moveTo>
                  <a:pt x="5714" y="4348"/>
                </a:moveTo>
                <a:lnTo>
                  <a:pt x="5714" y="4348"/>
                </a:lnTo>
                <a:lnTo>
                  <a:pt x="5713" y="4343"/>
                </a:lnTo>
                <a:lnTo>
                  <a:pt x="5709" y="4339"/>
                </a:lnTo>
                <a:lnTo>
                  <a:pt x="5705" y="4337"/>
                </a:lnTo>
                <a:lnTo>
                  <a:pt x="5700" y="4335"/>
                </a:lnTo>
                <a:lnTo>
                  <a:pt x="5693" y="4335"/>
                </a:lnTo>
                <a:lnTo>
                  <a:pt x="5687" y="4335"/>
                </a:lnTo>
                <a:lnTo>
                  <a:pt x="5679" y="4336"/>
                </a:lnTo>
                <a:lnTo>
                  <a:pt x="5671" y="4338"/>
                </a:lnTo>
                <a:lnTo>
                  <a:pt x="5656" y="4343"/>
                </a:lnTo>
                <a:lnTo>
                  <a:pt x="5642" y="4349"/>
                </a:lnTo>
                <a:lnTo>
                  <a:pt x="5636" y="4353"/>
                </a:lnTo>
                <a:lnTo>
                  <a:pt x="5630" y="4356"/>
                </a:lnTo>
                <a:lnTo>
                  <a:pt x="5627" y="4360"/>
                </a:lnTo>
                <a:lnTo>
                  <a:pt x="5625" y="4364"/>
                </a:lnTo>
                <a:lnTo>
                  <a:pt x="5666" y="4431"/>
                </a:lnTo>
                <a:lnTo>
                  <a:pt x="5666" y="4431"/>
                </a:lnTo>
                <a:lnTo>
                  <a:pt x="5675" y="4423"/>
                </a:lnTo>
                <a:lnTo>
                  <a:pt x="5682" y="4414"/>
                </a:lnTo>
                <a:lnTo>
                  <a:pt x="5691" y="4401"/>
                </a:lnTo>
                <a:lnTo>
                  <a:pt x="5700" y="4388"/>
                </a:lnTo>
                <a:lnTo>
                  <a:pt x="5707" y="4375"/>
                </a:lnTo>
                <a:lnTo>
                  <a:pt x="5710" y="4368"/>
                </a:lnTo>
                <a:lnTo>
                  <a:pt x="5713" y="4360"/>
                </a:lnTo>
                <a:lnTo>
                  <a:pt x="5714" y="4354"/>
                </a:lnTo>
                <a:lnTo>
                  <a:pt x="5714" y="4348"/>
                </a:lnTo>
                <a:lnTo>
                  <a:pt x="5714" y="4348"/>
                </a:lnTo>
                <a:close/>
                <a:moveTo>
                  <a:pt x="4887" y="3865"/>
                </a:moveTo>
                <a:lnTo>
                  <a:pt x="4887" y="3865"/>
                </a:lnTo>
                <a:lnTo>
                  <a:pt x="4878" y="3873"/>
                </a:lnTo>
                <a:lnTo>
                  <a:pt x="4870" y="3882"/>
                </a:lnTo>
                <a:lnTo>
                  <a:pt x="4860" y="3894"/>
                </a:lnTo>
                <a:lnTo>
                  <a:pt x="4851" y="3907"/>
                </a:lnTo>
                <a:lnTo>
                  <a:pt x="4842" y="3921"/>
                </a:lnTo>
                <a:lnTo>
                  <a:pt x="4839" y="3927"/>
                </a:lnTo>
                <a:lnTo>
                  <a:pt x="4837" y="3935"/>
                </a:lnTo>
                <a:lnTo>
                  <a:pt x="4836" y="3942"/>
                </a:lnTo>
                <a:lnTo>
                  <a:pt x="4837" y="3948"/>
                </a:lnTo>
                <a:lnTo>
                  <a:pt x="4837" y="3948"/>
                </a:lnTo>
                <a:lnTo>
                  <a:pt x="4839" y="3955"/>
                </a:lnTo>
                <a:lnTo>
                  <a:pt x="4844" y="3963"/>
                </a:lnTo>
                <a:lnTo>
                  <a:pt x="4850" y="3974"/>
                </a:lnTo>
                <a:lnTo>
                  <a:pt x="4858" y="3984"/>
                </a:lnTo>
                <a:lnTo>
                  <a:pt x="4877" y="4006"/>
                </a:lnTo>
                <a:lnTo>
                  <a:pt x="4899" y="4029"/>
                </a:lnTo>
                <a:lnTo>
                  <a:pt x="4919" y="4050"/>
                </a:lnTo>
                <a:lnTo>
                  <a:pt x="4938" y="4067"/>
                </a:lnTo>
                <a:lnTo>
                  <a:pt x="4956" y="4083"/>
                </a:lnTo>
                <a:lnTo>
                  <a:pt x="4956" y="4083"/>
                </a:lnTo>
                <a:lnTo>
                  <a:pt x="4962" y="4088"/>
                </a:lnTo>
                <a:lnTo>
                  <a:pt x="4968" y="4091"/>
                </a:lnTo>
                <a:lnTo>
                  <a:pt x="4974" y="4093"/>
                </a:lnTo>
                <a:lnTo>
                  <a:pt x="4981" y="4095"/>
                </a:lnTo>
                <a:lnTo>
                  <a:pt x="4983" y="4095"/>
                </a:lnTo>
                <a:lnTo>
                  <a:pt x="4986" y="4094"/>
                </a:lnTo>
                <a:lnTo>
                  <a:pt x="4988" y="4093"/>
                </a:lnTo>
                <a:lnTo>
                  <a:pt x="4990" y="4091"/>
                </a:lnTo>
                <a:lnTo>
                  <a:pt x="4991" y="4088"/>
                </a:lnTo>
                <a:lnTo>
                  <a:pt x="4991" y="4083"/>
                </a:lnTo>
                <a:lnTo>
                  <a:pt x="4991" y="4083"/>
                </a:lnTo>
                <a:lnTo>
                  <a:pt x="4992" y="4079"/>
                </a:lnTo>
                <a:lnTo>
                  <a:pt x="4994" y="4075"/>
                </a:lnTo>
                <a:lnTo>
                  <a:pt x="4997" y="4071"/>
                </a:lnTo>
                <a:lnTo>
                  <a:pt x="5000" y="4067"/>
                </a:lnTo>
                <a:lnTo>
                  <a:pt x="5006" y="4064"/>
                </a:lnTo>
                <a:lnTo>
                  <a:pt x="5010" y="4062"/>
                </a:lnTo>
                <a:lnTo>
                  <a:pt x="5015" y="4060"/>
                </a:lnTo>
                <a:lnTo>
                  <a:pt x="5021" y="4059"/>
                </a:lnTo>
                <a:lnTo>
                  <a:pt x="5026" y="4059"/>
                </a:lnTo>
                <a:lnTo>
                  <a:pt x="5031" y="4059"/>
                </a:lnTo>
                <a:lnTo>
                  <a:pt x="5035" y="4060"/>
                </a:lnTo>
                <a:lnTo>
                  <a:pt x="5039" y="4062"/>
                </a:lnTo>
                <a:lnTo>
                  <a:pt x="5044" y="4065"/>
                </a:lnTo>
                <a:lnTo>
                  <a:pt x="5046" y="4069"/>
                </a:lnTo>
                <a:lnTo>
                  <a:pt x="5048" y="4074"/>
                </a:lnTo>
                <a:lnTo>
                  <a:pt x="5048" y="4080"/>
                </a:lnTo>
                <a:lnTo>
                  <a:pt x="5048" y="4080"/>
                </a:lnTo>
                <a:lnTo>
                  <a:pt x="5046" y="4093"/>
                </a:lnTo>
                <a:lnTo>
                  <a:pt x="5044" y="4104"/>
                </a:lnTo>
                <a:lnTo>
                  <a:pt x="5038" y="4121"/>
                </a:lnTo>
                <a:lnTo>
                  <a:pt x="5037" y="4131"/>
                </a:lnTo>
                <a:lnTo>
                  <a:pt x="5038" y="4139"/>
                </a:lnTo>
                <a:lnTo>
                  <a:pt x="5042" y="4149"/>
                </a:lnTo>
                <a:lnTo>
                  <a:pt x="5048" y="4161"/>
                </a:lnTo>
                <a:lnTo>
                  <a:pt x="5048" y="4161"/>
                </a:lnTo>
                <a:lnTo>
                  <a:pt x="5051" y="4167"/>
                </a:lnTo>
                <a:lnTo>
                  <a:pt x="5059" y="4180"/>
                </a:lnTo>
                <a:lnTo>
                  <a:pt x="5063" y="4188"/>
                </a:lnTo>
                <a:lnTo>
                  <a:pt x="5066" y="4196"/>
                </a:lnTo>
                <a:lnTo>
                  <a:pt x="5068" y="4206"/>
                </a:lnTo>
                <a:lnTo>
                  <a:pt x="5068" y="4214"/>
                </a:lnTo>
                <a:lnTo>
                  <a:pt x="5068" y="4214"/>
                </a:lnTo>
                <a:lnTo>
                  <a:pt x="5067" y="4232"/>
                </a:lnTo>
                <a:lnTo>
                  <a:pt x="5067" y="4252"/>
                </a:lnTo>
                <a:lnTo>
                  <a:pt x="5068" y="4275"/>
                </a:lnTo>
                <a:lnTo>
                  <a:pt x="5211" y="4431"/>
                </a:lnTo>
                <a:lnTo>
                  <a:pt x="5211" y="4431"/>
                </a:lnTo>
                <a:lnTo>
                  <a:pt x="5213" y="4429"/>
                </a:lnTo>
                <a:lnTo>
                  <a:pt x="5218" y="4423"/>
                </a:lnTo>
                <a:lnTo>
                  <a:pt x="5224" y="4413"/>
                </a:lnTo>
                <a:lnTo>
                  <a:pt x="5227" y="4407"/>
                </a:lnTo>
                <a:lnTo>
                  <a:pt x="5229" y="4400"/>
                </a:lnTo>
                <a:lnTo>
                  <a:pt x="5231" y="4393"/>
                </a:lnTo>
                <a:lnTo>
                  <a:pt x="5232" y="4385"/>
                </a:lnTo>
                <a:lnTo>
                  <a:pt x="5232" y="4378"/>
                </a:lnTo>
                <a:lnTo>
                  <a:pt x="5231" y="4369"/>
                </a:lnTo>
                <a:lnTo>
                  <a:pt x="5229" y="4360"/>
                </a:lnTo>
                <a:lnTo>
                  <a:pt x="5225" y="4352"/>
                </a:lnTo>
                <a:lnTo>
                  <a:pt x="5219" y="4343"/>
                </a:lnTo>
                <a:lnTo>
                  <a:pt x="5211" y="4335"/>
                </a:lnTo>
                <a:lnTo>
                  <a:pt x="5211" y="4335"/>
                </a:lnTo>
                <a:lnTo>
                  <a:pt x="5203" y="4326"/>
                </a:lnTo>
                <a:lnTo>
                  <a:pt x="5195" y="4317"/>
                </a:lnTo>
                <a:lnTo>
                  <a:pt x="5190" y="4308"/>
                </a:lnTo>
                <a:lnTo>
                  <a:pt x="5185" y="4299"/>
                </a:lnTo>
                <a:lnTo>
                  <a:pt x="5182" y="4290"/>
                </a:lnTo>
                <a:lnTo>
                  <a:pt x="5179" y="4279"/>
                </a:lnTo>
                <a:lnTo>
                  <a:pt x="5176" y="4262"/>
                </a:lnTo>
                <a:lnTo>
                  <a:pt x="5173" y="4244"/>
                </a:lnTo>
                <a:lnTo>
                  <a:pt x="5170" y="4229"/>
                </a:lnTo>
                <a:lnTo>
                  <a:pt x="5168" y="4222"/>
                </a:lnTo>
                <a:lnTo>
                  <a:pt x="5165" y="4216"/>
                </a:lnTo>
                <a:lnTo>
                  <a:pt x="5161" y="4211"/>
                </a:lnTo>
                <a:lnTo>
                  <a:pt x="5156" y="4206"/>
                </a:lnTo>
                <a:lnTo>
                  <a:pt x="5156" y="4206"/>
                </a:lnTo>
                <a:lnTo>
                  <a:pt x="5151" y="4200"/>
                </a:lnTo>
                <a:lnTo>
                  <a:pt x="5145" y="4194"/>
                </a:lnTo>
                <a:lnTo>
                  <a:pt x="5135" y="4179"/>
                </a:lnTo>
                <a:lnTo>
                  <a:pt x="5126" y="4161"/>
                </a:lnTo>
                <a:lnTo>
                  <a:pt x="5117" y="4144"/>
                </a:lnTo>
                <a:lnTo>
                  <a:pt x="5104" y="4113"/>
                </a:lnTo>
                <a:lnTo>
                  <a:pt x="5099" y="4100"/>
                </a:lnTo>
                <a:lnTo>
                  <a:pt x="5084" y="4017"/>
                </a:lnTo>
                <a:lnTo>
                  <a:pt x="5096" y="3928"/>
                </a:lnTo>
                <a:lnTo>
                  <a:pt x="5096" y="3928"/>
                </a:lnTo>
                <a:lnTo>
                  <a:pt x="5089" y="3923"/>
                </a:lnTo>
                <a:lnTo>
                  <a:pt x="5081" y="3918"/>
                </a:lnTo>
                <a:lnTo>
                  <a:pt x="5070" y="3914"/>
                </a:lnTo>
                <a:lnTo>
                  <a:pt x="5058" y="3910"/>
                </a:lnTo>
                <a:lnTo>
                  <a:pt x="5051" y="3908"/>
                </a:lnTo>
                <a:lnTo>
                  <a:pt x="5045" y="3907"/>
                </a:lnTo>
                <a:lnTo>
                  <a:pt x="5037" y="3907"/>
                </a:lnTo>
                <a:lnTo>
                  <a:pt x="5031" y="3908"/>
                </a:lnTo>
                <a:lnTo>
                  <a:pt x="5024" y="3910"/>
                </a:lnTo>
                <a:lnTo>
                  <a:pt x="5018" y="3912"/>
                </a:lnTo>
                <a:lnTo>
                  <a:pt x="5018" y="3912"/>
                </a:lnTo>
                <a:lnTo>
                  <a:pt x="5012" y="3915"/>
                </a:lnTo>
                <a:lnTo>
                  <a:pt x="5005" y="3916"/>
                </a:lnTo>
                <a:lnTo>
                  <a:pt x="4998" y="3917"/>
                </a:lnTo>
                <a:lnTo>
                  <a:pt x="4992" y="3916"/>
                </a:lnTo>
                <a:lnTo>
                  <a:pt x="4986" y="3915"/>
                </a:lnTo>
                <a:lnTo>
                  <a:pt x="4980" y="3913"/>
                </a:lnTo>
                <a:lnTo>
                  <a:pt x="4969" y="3907"/>
                </a:lnTo>
                <a:lnTo>
                  <a:pt x="4959" y="3901"/>
                </a:lnTo>
                <a:lnTo>
                  <a:pt x="4951" y="3895"/>
                </a:lnTo>
                <a:lnTo>
                  <a:pt x="4945" y="3888"/>
                </a:lnTo>
                <a:lnTo>
                  <a:pt x="4887" y="3865"/>
                </a:lnTo>
                <a:close/>
                <a:moveTo>
                  <a:pt x="4962" y="4148"/>
                </a:moveTo>
                <a:lnTo>
                  <a:pt x="4962" y="4148"/>
                </a:lnTo>
                <a:lnTo>
                  <a:pt x="4965" y="4162"/>
                </a:lnTo>
                <a:lnTo>
                  <a:pt x="4969" y="4178"/>
                </a:lnTo>
                <a:lnTo>
                  <a:pt x="4974" y="4196"/>
                </a:lnTo>
                <a:lnTo>
                  <a:pt x="4981" y="4215"/>
                </a:lnTo>
                <a:lnTo>
                  <a:pt x="4988" y="4231"/>
                </a:lnTo>
                <a:lnTo>
                  <a:pt x="4993" y="4238"/>
                </a:lnTo>
                <a:lnTo>
                  <a:pt x="4997" y="4244"/>
                </a:lnTo>
                <a:lnTo>
                  <a:pt x="5003" y="4249"/>
                </a:lnTo>
                <a:lnTo>
                  <a:pt x="5008" y="4252"/>
                </a:lnTo>
                <a:lnTo>
                  <a:pt x="5008" y="4252"/>
                </a:lnTo>
                <a:lnTo>
                  <a:pt x="5012" y="4240"/>
                </a:lnTo>
                <a:lnTo>
                  <a:pt x="5015" y="4228"/>
                </a:lnTo>
                <a:lnTo>
                  <a:pt x="5017" y="4213"/>
                </a:lnTo>
                <a:lnTo>
                  <a:pt x="5019" y="4196"/>
                </a:lnTo>
                <a:lnTo>
                  <a:pt x="5019" y="4187"/>
                </a:lnTo>
                <a:lnTo>
                  <a:pt x="5018" y="4179"/>
                </a:lnTo>
                <a:lnTo>
                  <a:pt x="5017" y="4171"/>
                </a:lnTo>
                <a:lnTo>
                  <a:pt x="5015" y="4162"/>
                </a:lnTo>
                <a:lnTo>
                  <a:pt x="5012" y="4155"/>
                </a:lnTo>
                <a:lnTo>
                  <a:pt x="5008" y="4148"/>
                </a:lnTo>
                <a:lnTo>
                  <a:pt x="5008" y="4148"/>
                </a:lnTo>
                <a:lnTo>
                  <a:pt x="5000" y="4146"/>
                </a:lnTo>
                <a:lnTo>
                  <a:pt x="4985" y="4141"/>
                </a:lnTo>
                <a:lnTo>
                  <a:pt x="4976" y="4139"/>
                </a:lnTo>
                <a:lnTo>
                  <a:pt x="4969" y="4138"/>
                </a:lnTo>
                <a:lnTo>
                  <a:pt x="4964" y="4138"/>
                </a:lnTo>
                <a:lnTo>
                  <a:pt x="4962" y="4139"/>
                </a:lnTo>
                <a:lnTo>
                  <a:pt x="4962" y="4140"/>
                </a:lnTo>
                <a:lnTo>
                  <a:pt x="4962" y="4148"/>
                </a:lnTo>
                <a:close/>
                <a:moveTo>
                  <a:pt x="5261" y="4225"/>
                </a:moveTo>
                <a:lnTo>
                  <a:pt x="5261" y="4225"/>
                </a:lnTo>
                <a:lnTo>
                  <a:pt x="5256" y="4236"/>
                </a:lnTo>
                <a:lnTo>
                  <a:pt x="5244" y="4262"/>
                </a:lnTo>
                <a:lnTo>
                  <a:pt x="5237" y="4277"/>
                </a:lnTo>
                <a:lnTo>
                  <a:pt x="5232" y="4292"/>
                </a:lnTo>
                <a:lnTo>
                  <a:pt x="5230" y="4304"/>
                </a:lnTo>
                <a:lnTo>
                  <a:pt x="5229" y="4309"/>
                </a:lnTo>
                <a:lnTo>
                  <a:pt x="5230" y="4313"/>
                </a:lnTo>
                <a:lnTo>
                  <a:pt x="5230" y="4313"/>
                </a:lnTo>
                <a:lnTo>
                  <a:pt x="5232" y="4316"/>
                </a:lnTo>
                <a:lnTo>
                  <a:pt x="5234" y="4319"/>
                </a:lnTo>
                <a:lnTo>
                  <a:pt x="5242" y="4326"/>
                </a:lnTo>
                <a:lnTo>
                  <a:pt x="5249" y="4331"/>
                </a:lnTo>
                <a:lnTo>
                  <a:pt x="5258" y="4335"/>
                </a:lnTo>
                <a:lnTo>
                  <a:pt x="5273" y="4343"/>
                </a:lnTo>
                <a:lnTo>
                  <a:pt x="5279" y="4347"/>
                </a:lnTo>
                <a:lnTo>
                  <a:pt x="5281" y="4349"/>
                </a:lnTo>
                <a:lnTo>
                  <a:pt x="5281" y="4351"/>
                </a:lnTo>
                <a:lnTo>
                  <a:pt x="5281" y="4351"/>
                </a:lnTo>
                <a:lnTo>
                  <a:pt x="5281" y="4415"/>
                </a:lnTo>
                <a:lnTo>
                  <a:pt x="5281" y="4415"/>
                </a:lnTo>
                <a:lnTo>
                  <a:pt x="5293" y="4423"/>
                </a:lnTo>
                <a:lnTo>
                  <a:pt x="5306" y="4430"/>
                </a:lnTo>
                <a:lnTo>
                  <a:pt x="5321" y="4437"/>
                </a:lnTo>
                <a:lnTo>
                  <a:pt x="5336" y="4444"/>
                </a:lnTo>
                <a:lnTo>
                  <a:pt x="5342" y="4445"/>
                </a:lnTo>
                <a:lnTo>
                  <a:pt x="5348" y="4446"/>
                </a:lnTo>
                <a:lnTo>
                  <a:pt x="5353" y="4445"/>
                </a:lnTo>
                <a:lnTo>
                  <a:pt x="5356" y="4443"/>
                </a:lnTo>
                <a:lnTo>
                  <a:pt x="5359" y="4437"/>
                </a:lnTo>
                <a:lnTo>
                  <a:pt x="5360" y="4431"/>
                </a:lnTo>
                <a:lnTo>
                  <a:pt x="5360" y="4431"/>
                </a:lnTo>
                <a:lnTo>
                  <a:pt x="5358" y="4418"/>
                </a:lnTo>
                <a:lnTo>
                  <a:pt x="5353" y="4405"/>
                </a:lnTo>
                <a:lnTo>
                  <a:pt x="5349" y="4394"/>
                </a:lnTo>
                <a:lnTo>
                  <a:pt x="5344" y="4385"/>
                </a:lnTo>
                <a:lnTo>
                  <a:pt x="5339" y="4377"/>
                </a:lnTo>
                <a:lnTo>
                  <a:pt x="5335" y="4372"/>
                </a:lnTo>
                <a:lnTo>
                  <a:pt x="5331" y="4367"/>
                </a:lnTo>
                <a:lnTo>
                  <a:pt x="5346" y="4335"/>
                </a:lnTo>
                <a:lnTo>
                  <a:pt x="5346" y="4335"/>
                </a:lnTo>
                <a:lnTo>
                  <a:pt x="5347" y="4326"/>
                </a:lnTo>
                <a:lnTo>
                  <a:pt x="5347" y="4316"/>
                </a:lnTo>
                <a:lnTo>
                  <a:pt x="5346" y="4304"/>
                </a:lnTo>
                <a:lnTo>
                  <a:pt x="5345" y="4297"/>
                </a:lnTo>
                <a:lnTo>
                  <a:pt x="5343" y="4290"/>
                </a:lnTo>
                <a:lnTo>
                  <a:pt x="5340" y="4283"/>
                </a:lnTo>
                <a:lnTo>
                  <a:pt x="5336" y="4276"/>
                </a:lnTo>
                <a:lnTo>
                  <a:pt x="5331" y="4269"/>
                </a:lnTo>
                <a:lnTo>
                  <a:pt x="5326" y="4263"/>
                </a:lnTo>
                <a:lnTo>
                  <a:pt x="5319" y="4257"/>
                </a:lnTo>
                <a:lnTo>
                  <a:pt x="5309" y="4252"/>
                </a:lnTo>
                <a:lnTo>
                  <a:pt x="5309" y="4252"/>
                </a:lnTo>
                <a:lnTo>
                  <a:pt x="5301" y="4247"/>
                </a:lnTo>
                <a:lnTo>
                  <a:pt x="5295" y="4242"/>
                </a:lnTo>
                <a:lnTo>
                  <a:pt x="5290" y="4238"/>
                </a:lnTo>
                <a:lnTo>
                  <a:pt x="5287" y="4234"/>
                </a:lnTo>
                <a:lnTo>
                  <a:pt x="5282" y="4227"/>
                </a:lnTo>
                <a:lnTo>
                  <a:pt x="5280" y="4223"/>
                </a:lnTo>
                <a:lnTo>
                  <a:pt x="5279" y="4220"/>
                </a:lnTo>
                <a:lnTo>
                  <a:pt x="5277" y="4219"/>
                </a:lnTo>
                <a:lnTo>
                  <a:pt x="5276" y="4219"/>
                </a:lnTo>
                <a:lnTo>
                  <a:pt x="5271" y="4221"/>
                </a:lnTo>
                <a:lnTo>
                  <a:pt x="5261" y="4225"/>
                </a:lnTo>
                <a:lnTo>
                  <a:pt x="5261" y="4225"/>
                </a:lnTo>
                <a:close/>
                <a:moveTo>
                  <a:pt x="5406" y="4381"/>
                </a:moveTo>
                <a:lnTo>
                  <a:pt x="5406" y="4406"/>
                </a:lnTo>
                <a:lnTo>
                  <a:pt x="5388" y="4509"/>
                </a:lnTo>
                <a:lnTo>
                  <a:pt x="5388" y="4509"/>
                </a:lnTo>
                <a:lnTo>
                  <a:pt x="5392" y="4512"/>
                </a:lnTo>
                <a:lnTo>
                  <a:pt x="5397" y="4514"/>
                </a:lnTo>
                <a:lnTo>
                  <a:pt x="5402" y="4516"/>
                </a:lnTo>
                <a:lnTo>
                  <a:pt x="5408" y="4517"/>
                </a:lnTo>
                <a:lnTo>
                  <a:pt x="5414" y="4517"/>
                </a:lnTo>
                <a:lnTo>
                  <a:pt x="5417" y="4516"/>
                </a:lnTo>
                <a:lnTo>
                  <a:pt x="5419" y="4514"/>
                </a:lnTo>
                <a:lnTo>
                  <a:pt x="5422" y="4512"/>
                </a:lnTo>
                <a:lnTo>
                  <a:pt x="5424" y="4509"/>
                </a:lnTo>
                <a:lnTo>
                  <a:pt x="5424" y="4509"/>
                </a:lnTo>
                <a:lnTo>
                  <a:pt x="5430" y="4502"/>
                </a:lnTo>
                <a:lnTo>
                  <a:pt x="5439" y="4494"/>
                </a:lnTo>
                <a:lnTo>
                  <a:pt x="5448" y="4487"/>
                </a:lnTo>
                <a:lnTo>
                  <a:pt x="5453" y="4484"/>
                </a:lnTo>
                <a:lnTo>
                  <a:pt x="5457" y="4482"/>
                </a:lnTo>
                <a:lnTo>
                  <a:pt x="5461" y="4480"/>
                </a:lnTo>
                <a:lnTo>
                  <a:pt x="5464" y="4480"/>
                </a:lnTo>
                <a:lnTo>
                  <a:pt x="5467" y="4483"/>
                </a:lnTo>
                <a:lnTo>
                  <a:pt x="5469" y="4486"/>
                </a:lnTo>
                <a:lnTo>
                  <a:pt x="5470" y="4491"/>
                </a:lnTo>
                <a:lnTo>
                  <a:pt x="5470" y="4497"/>
                </a:lnTo>
                <a:lnTo>
                  <a:pt x="5469" y="4506"/>
                </a:lnTo>
                <a:lnTo>
                  <a:pt x="5466" y="4517"/>
                </a:lnTo>
                <a:lnTo>
                  <a:pt x="5470" y="4556"/>
                </a:lnTo>
                <a:lnTo>
                  <a:pt x="5504" y="4575"/>
                </a:lnTo>
                <a:lnTo>
                  <a:pt x="5504" y="4575"/>
                </a:lnTo>
                <a:lnTo>
                  <a:pt x="5513" y="4590"/>
                </a:lnTo>
                <a:lnTo>
                  <a:pt x="5523" y="4605"/>
                </a:lnTo>
                <a:lnTo>
                  <a:pt x="5531" y="4616"/>
                </a:lnTo>
                <a:lnTo>
                  <a:pt x="5531" y="4616"/>
                </a:lnTo>
                <a:lnTo>
                  <a:pt x="5536" y="4621"/>
                </a:lnTo>
                <a:lnTo>
                  <a:pt x="5542" y="4624"/>
                </a:lnTo>
                <a:lnTo>
                  <a:pt x="5548" y="4626"/>
                </a:lnTo>
                <a:lnTo>
                  <a:pt x="5556" y="4628"/>
                </a:lnTo>
                <a:lnTo>
                  <a:pt x="5568" y="4629"/>
                </a:lnTo>
                <a:lnTo>
                  <a:pt x="5573" y="4630"/>
                </a:lnTo>
                <a:lnTo>
                  <a:pt x="5593" y="4669"/>
                </a:lnTo>
                <a:lnTo>
                  <a:pt x="5645" y="4669"/>
                </a:lnTo>
                <a:lnTo>
                  <a:pt x="5675" y="4741"/>
                </a:lnTo>
                <a:lnTo>
                  <a:pt x="5710" y="4767"/>
                </a:lnTo>
                <a:lnTo>
                  <a:pt x="5710" y="4767"/>
                </a:lnTo>
                <a:lnTo>
                  <a:pt x="5719" y="4772"/>
                </a:lnTo>
                <a:lnTo>
                  <a:pt x="5726" y="4777"/>
                </a:lnTo>
                <a:lnTo>
                  <a:pt x="5735" y="4782"/>
                </a:lnTo>
                <a:lnTo>
                  <a:pt x="5744" y="4786"/>
                </a:lnTo>
                <a:lnTo>
                  <a:pt x="5748" y="4787"/>
                </a:lnTo>
                <a:lnTo>
                  <a:pt x="5753" y="4787"/>
                </a:lnTo>
                <a:lnTo>
                  <a:pt x="5756" y="4787"/>
                </a:lnTo>
                <a:lnTo>
                  <a:pt x="5758" y="4786"/>
                </a:lnTo>
                <a:lnTo>
                  <a:pt x="5760" y="4783"/>
                </a:lnTo>
                <a:lnTo>
                  <a:pt x="5760" y="4780"/>
                </a:lnTo>
                <a:lnTo>
                  <a:pt x="5760" y="4780"/>
                </a:lnTo>
                <a:lnTo>
                  <a:pt x="5760" y="4771"/>
                </a:lnTo>
                <a:lnTo>
                  <a:pt x="5758" y="4761"/>
                </a:lnTo>
                <a:lnTo>
                  <a:pt x="5753" y="4742"/>
                </a:lnTo>
                <a:lnTo>
                  <a:pt x="5746" y="4729"/>
                </a:lnTo>
                <a:lnTo>
                  <a:pt x="5744" y="4723"/>
                </a:lnTo>
                <a:lnTo>
                  <a:pt x="5734" y="4655"/>
                </a:lnTo>
                <a:lnTo>
                  <a:pt x="5734" y="4655"/>
                </a:lnTo>
                <a:lnTo>
                  <a:pt x="5733" y="4647"/>
                </a:lnTo>
                <a:lnTo>
                  <a:pt x="5729" y="4627"/>
                </a:lnTo>
                <a:lnTo>
                  <a:pt x="5726" y="4616"/>
                </a:lnTo>
                <a:lnTo>
                  <a:pt x="5723" y="4607"/>
                </a:lnTo>
                <a:lnTo>
                  <a:pt x="5720" y="4601"/>
                </a:lnTo>
                <a:lnTo>
                  <a:pt x="5718" y="4598"/>
                </a:lnTo>
                <a:lnTo>
                  <a:pt x="5716" y="4598"/>
                </a:lnTo>
                <a:lnTo>
                  <a:pt x="5716" y="4598"/>
                </a:lnTo>
                <a:lnTo>
                  <a:pt x="5711" y="4597"/>
                </a:lnTo>
                <a:lnTo>
                  <a:pt x="5705" y="4593"/>
                </a:lnTo>
                <a:lnTo>
                  <a:pt x="5691" y="4584"/>
                </a:lnTo>
                <a:lnTo>
                  <a:pt x="5680" y="4574"/>
                </a:lnTo>
                <a:lnTo>
                  <a:pt x="5675" y="4570"/>
                </a:lnTo>
                <a:lnTo>
                  <a:pt x="5664" y="4508"/>
                </a:lnTo>
                <a:lnTo>
                  <a:pt x="5604" y="4444"/>
                </a:lnTo>
                <a:lnTo>
                  <a:pt x="5535" y="4444"/>
                </a:lnTo>
                <a:lnTo>
                  <a:pt x="5502" y="4372"/>
                </a:lnTo>
                <a:lnTo>
                  <a:pt x="5406" y="4381"/>
                </a:lnTo>
                <a:close/>
                <a:moveTo>
                  <a:pt x="5313" y="4146"/>
                </a:moveTo>
                <a:lnTo>
                  <a:pt x="5313" y="4196"/>
                </a:lnTo>
                <a:lnTo>
                  <a:pt x="5313" y="4196"/>
                </a:lnTo>
                <a:lnTo>
                  <a:pt x="5321" y="4201"/>
                </a:lnTo>
                <a:lnTo>
                  <a:pt x="5328" y="4207"/>
                </a:lnTo>
                <a:lnTo>
                  <a:pt x="5335" y="4214"/>
                </a:lnTo>
                <a:lnTo>
                  <a:pt x="5342" y="4224"/>
                </a:lnTo>
                <a:lnTo>
                  <a:pt x="5344" y="4229"/>
                </a:lnTo>
                <a:lnTo>
                  <a:pt x="5347" y="4235"/>
                </a:lnTo>
                <a:lnTo>
                  <a:pt x="5348" y="4242"/>
                </a:lnTo>
                <a:lnTo>
                  <a:pt x="5349" y="4250"/>
                </a:lnTo>
                <a:lnTo>
                  <a:pt x="5348" y="4257"/>
                </a:lnTo>
                <a:lnTo>
                  <a:pt x="5346" y="4265"/>
                </a:lnTo>
                <a:lnTo>
                  <a:pt x="5346" y="4265"/>
                </a:lnTo>
                <a:lnTo>
                  <a:pt x="5345" y="4273"/>
                </a:lnTo>
                <a:lnTo>
                  <a:pt x="5345" y="4280"/>
                </a:lnTo>
                <a:lnTo>
                  <a:pt x="5346" y="4288"/>
                </a:lnTo>
                <a:lnTo>
                  <a:pt x="5348" y="4294"/>
                </a:lnTo>
                <a:lnTo>
                  <a:pt x="5350" y="4300"/>
                </a:lnTo>
                <a:lnTo>
                  <a:pt x="5354" y="4306"/>
                </a:lnTo>
                <a:lnTo>
                  <a:pt x="5359" y="4311"/>
                </a:lnTo>
                <a:lnTo>
                  <a:pt x="5363" y="4315"/>
                </a:lnTo>
                <a:lnTo>
                  <a:pt x="5372" y="4322"/>
                </a:lnTo>
                <a:lnTo>
                  <a:pt x="5380" y="4328"/>
                </a:lnTo>
                <a:lnTo>
                  <a:pt x="5388" y="4333"/>
                </a:lnTo>
                <a:lnTo>
                  <a:pt x="5438" y="4320"/>
                </a:lnTo>
                <a:lnTo>
                  <a:pt x="5448" y="4283"/>
                </a:lnTo>
                <a:lnTo>
                  <a:pt x="5427" y="4252"/>
                </a:lnTo>
                <a:lnTo>
                  <a:pt x="5448" y="4239"/>
                </a:lnTo>
                <a:lnTo>
                  <a:pt x="5448" y="4239"/>
                </a:lnTo>
                <a:lnTo>
                  <a:pt x="5449" y="4235"/>
                </a:lnTo>
                <a:lnTo>
                  <a:pt x="5449" y="4225"/>
                </a:lnTo>
                <a:lnTo>
                  <a:pt x="5449" y="4211"/>
                </a:lnTo>
                <a:lnTo>
                  <a:pt x="5448" y="4202"/>
                </a:lnTo>
                <a:lnTo>
                  <a:pt x="5446" y="4194"/>
                </a:lnTo>
                <a:lnTo>
                  <a:pt x="5444" y="4186"/>
                </a:lnTo>
                <a:lnTo>
                  <a:pt x="5440" y="4178"/>
                </a:lnTo>
                <a:lnTo>
                  <a:pt x="5434" y="4170"/>
                </a:lnTo>
                <a:lnTo>
                  <a:pt x="5428" y="4163"/>
                </a:lnTo>
                <a:lnTo>
                  <a:pt x="5421" y="4157"/>
                </a:lnTo>
                <a:lnTo>
                  <a:pt x="5412" y="4152"/>
                </a:lnTo>
                <a:lnTo>
                  <a:pt x="5402" y="4149"/>
                </a:lnTo>
                <a:lnTo>
                  <a:pt x="5388" y="4148"/>
                </a:lnTo>
                <a:lnTo>
                  <a:pt x="5388" y="4148"/>
                </a:lnTo>
                <a:lnTo>
                  <a:pt x="5358" y="4147"/>
                </a:lnTo>
                <a:lnTo>
                  <a:pt x="5382" y="4148"/>
                </a:lnTo>
                <a:lnTo>
                  <a:pt x="5313" y="4146"/>
                </a:lnTo>
                <a:close/>
                <a:moveTo>
                  <a:pt x="5388" y="4609"/>
                </a:moveTo>
                <a:lnTo>
                  <a:pt x="5388" y="4609"/>
                </a:lnTo>
                <a:lnTo>
                  <a:pt x="5392" y="4613"/>
                </a:lnTo>
                <a:lnTo>
                  <a:pt x="5397" y="4618"/>
                </a:lnTo>
                <a:lnTo>
                  <a:pt x="5403" y="4623"/>
                </a:lnTo>
                <a:lnTo>
                  <a:pt x="5411" y="4627"/>
                </a:lnTo>
                <a:lnTo>
                  <a:pt x="5422" y="4630"/>
                </a:lnTo>
                <a:lnTo>
                  <a:pt x="5427" y="4631"/>
                </a:lnTo>
                <a:lnTo>
                  <a:pt x="5434" y="4631"/>
                </a:lnTo>
                <a:lnTo>
                  <a:pt x="5442" y="4630"/>
                </a:lnTo>
                <a:lnTo>
                  <a:pt x="5449" y="4629"/>
                </a:lnTo>
                <a:lnTo>
                  <a:pt x="5449" y="4629"/>
                </a:lnTo>
                <a:lnTo>
                  <a:pt x="5448" y="4637"/>
                </a:lnTo>
                <a:lnTo>
                  <a:pt x="5447" y="4646"/>
                </a:lnTo>
                <a:lnTo>
                  <a:pt x="5447" y="4656"/>
                </a:lnTo>
                <a:lnTo>
                  <a:pt x="5449" y="4667"/>
                </a:lnTo>
                <a:lnTo>
                  <a:pt x="5451" y="4672"/>
                </a:lnTo>
                <a:lnTo>
                  <a:pt x="5453" y="4677"/>
                </a:lnTo>
                <a:lnTo>
                  <a:pt x="5456" y="4682"/>
                </a:lnTo>
                <a:lnTo>
                  <a:pt x="5460" y="4686"/>
                </a:lnTo>
                <a:lnTo>
                  <a:pt x="5465" y="4689"/>
                </a:lnTo>
                <a:lnTo>
                  <a:pt x="5471" y="4692"/>
                </a:lnTo>
                <a:lnTo>
                  <a:pt x="5471" y="4692"/>
                </a:lnTo>
                <a:lnTo>
                  <a:pt x="5484" y="4696"/>
                </a:lnTo>
                <a:lnTo>
                  <a:pt x="5492" y="4700"/>
                </a:lnTo>
                <a:lnTo>
                  <a:pt x="5498" y="4704"/>
                </a:lnTo>
                <a:lnTo>
                  <a:pt x="5502" y="4707"/>
                </a:lnTo>
                <a:lnTo>
                  <a:pt x="5505" y="4711"/>
                </a:lnTo>
                <a:lnTo>
                  <a:pt x="5508" y="4713"/>
                </a:lnTo>
                <a:lnTo>
                  <a:pt x="5512" y="4714"/>
                </a:lnTo>
                <a:lnTo>
                  <a:pt x="5519" y="4714"/>
                </a:lnTo>
                <a:lnTo>
                  <a:pt x="5519" y="4714"/>
                </a:lnTo>
                <a:lnTo>
                  <a:pt x="5522" y="4714"/>
                </a:lnTo>
                <a:lnTo>
                  <a:pt x="5525" y="4716"/>
                </a:lnTo>
                <a:lnTo>
                  <a:pt x="5528" y="4721"/>
                </a:lnTo>
                <a:lnTo>
                  <a:pt x="5531" y="4725"/>
                </a:lnTo>
                <a:lnTo>
                  <a:pt x="5537" y="4736"/>
                </a:lnTo>
                <a:lnTo>
                  <a:pt x="5542" y="4750"/>
                </a:lnTo>
                <a:lnTo>
                  <a:pt x="5552" y="4776"/>
                </a:lnTo>
                <a:lnTo>
                  <a:pt x="5557" y="4784"/>
                </a:lnTo>
                <a:lnTo>
                  <a:pt x="5559" y="4786"/>
                </a:lnTo>
                <a:lnTo>
                  <a:pt x="5561" y="4787"/>
                </a:lnTo>
                <a:lnTo>
                  <a:pt x="5561" y="4787"/>
                </a:lnTo>
                <a:lnTo>
                  <a:pt x="5563" y="4788"/>
                </a:lnTo>
                <a:lnTo>
                  <a:pt x="5567" y="4790"/>
                </a:lnTo>
                <a:lnTo>
                  <a:pt x="5577" y="4796"/>
                </a:lnTo>
                <a:lnTo>
                  <a:pt x="5602" y="4817"/>
                </a:lnTo>
                <a:lnTo>
                  <a:pt x="5625" y="4838"/>
                </a:lnTo>
                <a:lnTo>
                  <a:pt x="5636" y="4847"/>
                </a:lnTo>
                <a:lnTo>
                  <a:pt x="5649" y="4787"/>
                </a:lnTo>
                <a:lnTo>
                  <a:pt x="5575" y="4704"/>
                </a:lnTo>
                <a:lnTo>
                  <a:pt x="5532" y="4675"/>
                </a:lnTo>
                <a:lnTo>
                  <a:pt x="5532" y="4641"/>
                </a:lnTo>
                <a:lnTo>
                  <a:pt x="5532" y="4641"/>
                </a:lnTo>
                <a:lnTo>
                  <a:pt x="5525" y="4636"/>
                </a:lnTo>
                <a:lnTo>
                  <a:pt x="5508" y="4629"/>
                </a:lnTo>
                <a:lnTo>
                  <a:pt x="5499" y="4625"/>
                </a:lnTo>
                <a:lnTo>
                  <a:pt x="5492" y="4623"/>
                </a:lnTo>
                <a:lnTo>
                  <a:pt x="5486" y="4622"/>
                </a:lnTo>
                <a:lnTo>
                  <a:pt x="5485" y="4622"/>
                </a:lnTo>
                <a:lnTo>
                  <a:pt x="5484" y="4623"/>
                </a:lnTo>
                <a:lnTo>
                  <a:pt x="5484" y="4623"/>
                </a:lnTo>
                <a:lnTo>
                  <a:pt x="5484" y="4624"/>
                </a:lnTo>
                <a:lnTo>
                  <a:pt x="5484" y="4625"/>
                </a:lnTo>
                <a:lnTo>
                  <a:pt x="5481" y="4624"/>
                </a:lnTo>
                <a:lnTo>
                  <a:pt x="5473" y="4618"/>
                </a:lnTo>
                <a:lnTo>
                  <a:pt x="5463" y="4608"/>
                </a:lnTo>
                <a:lnTo>
                  <a:pt x="5449" y="4579"/>
                </a:lnTo>
                <a:lnTo>
                  <a:pt x="5449" y="4579"/>
                </a:lnTo>
                <a:lnTo>
                  <a:pt x="5441" y="4577"/>
                </a:lnTo>
                <a:lnTo>
                  <a:pt x="5432" y="4576"/>
                </a:lnTo>
                <a:lnTo>
                  <a:pt x="5422" y="4576"/>
                </a:lnTo>
                <a:lnTo>
                  <a:pt x="5417" y="4577"/>
                </a:lnTo>
                <a:lnTo>
                  <a:pt x="5411" y="4578"/>
                </a:lnTo>
                <a:lnTo>
                  <a:pt x="5406" y="4580"/>
                </a:lnTo>
                <a:lnTo>
                  <a:pt x="5402" y="4583"/>
                </a:lnTo>
                <a:lnTo>
                  <a:pt x="5398" y="4588"/>
                </a:lnTo>
                <a:lnTo>
                  <a:pt x="5393" y="4593"/>
                </a:lnTo>
                <a:lnTo>
                  <a:pt x="5390" y="4601"/>
                </a:lnTo>
                <a:lnTo>
                  <a:pt x="5388" y="4609"/>
                </a:lnTo>
                <a:lnTo>
                  <a:pt x="5388" y="4609"/>
                </a:lnTo>
                <a:close/>
                <a:moveTo>
                  <a:pt x="3104" y="3389"/>
                </a:moveTo>
                <a:lnTo>
                  <a:pt x="3104" y="3389"/>
                </a:lnTo>
                <a:lnTo>
                  <a:pt x="3093" y="3392"/>
                </a:lnTo>
                <a:lnTo>
                  <a:pt x="3082" y="3397"/>
                </a:lnTo>
                <a:lnTo>
                  <a:pt x="3069" y="3403"/>
                </a:lnTo>
                <a:lnTo>
                  <a:pt x="3054" y="3412"/>
                </a:lnTo>
                <a:lnTo>
                  <a:pt x="3040" y="3423"/>
                </a:lnTo>
                <a:lnTo>
                  <a:pt x="3033" y="3429"/>
                </a:lnTo>
                <a:lnTo>
                  <a:pt x="3026" y="3436"/>
                </a:lnTo>
                <a:lnTo>
                  <a:pt x="3019" y="3443"/>
                </a:lnTo>
                <a:lnTo>
                  <a:pt x="3014" y="3450"/>
                </a:lnTo>
                <a:lnTo>
                  <a:pt x="3014" y="3450"/>
                </a:lnTo>
                <a:lnTo>
                  <a:pt x="3005" y="3467"/>
                </a:lnTo>
                <a:lnTo>
                  <a:pt x="2999" y="3484"/>
                </a:lnTo>
                <a:lnTo>
                  <a:pt x="2994" y="3500"/>
                </a:lnTo>
                <a:lnTo>
                  <a:pt x="2992" y="3515"/>
                </a:lnTo>
                <a:lnTo>
                  <a:pt x="2992" y="3528"/>
                </a:lnTo>
                <a:lnTo>
                  <a:pt x="2993" y="3533"/>
                </a:lnTo>
                <a:lnTo>
                  <a:pt x="2994" y="3539"/>
                </a:lnTo>
                <a:lnTo>
                  <a:pt x="2996" y="3543"/>
                </a:lnTo>
                <a:lnTo>
                  <a:pt x="2998" y="3545"/>
                </a:lnTo>
                <a:lnTo>
                  <a:pt x="3001" y="3547"/>
                </a:lnTo>
                <a:lnTo>
                  <a:pt x="3004" y="3548"/>
                </a:lnTo>
                <a:lnTo>
                  <a:pt x="3004" y="3548"/>
                </a:lnTo>
                <a:lnTo>
                  <a:pt x="3008" y="3547"/>
                </a:lnTo>
                <a:lnTo>
                  <a:pt x="3013" y="3545"/>
                </a:lnTo>
                <a:lnTo>
                  <a:pt x="3018" y="3542"/>
                </a:lnTo>
                <a:lnTo>
                  <a:pt x="3023" y="3537"/>
                </a:lnTo>
                <a:lnTo>
                  <a:pt x="3035" y="3525"/>
                </a:lnTo>
                <a:lnTo>
                  <a:pt x="3046" y="3513"/>
                </a:lnTo>
                <a:lnTo>
                  <a:pt x="3066" y="3489"/>
                </a:lnTo>
                <a:lnTo>
                  <a:pt x="3074" y="3478"/>
                </a:lnTo>
                <a:lnTo>
                  <a:pt x="3104" y="3434"/>
                </a:lnTo>
                <a:lnTo>
                  <a:pt x="3104" y="3389"/>
                </a:lnTo>
                <a:lnTo>
                  <a:pt x="3104" y="3389"/>
                </a:lnTo>
                <a:close/>
                <a:moveTo>
                  <a:pt x="3117" y="3400"/>
                </a:moveTo>
                <a:lnTo>
                  <a:pt x="3157" y="3430"/>
                </a:lnTo>
                <a:lnTo>
                  <a:pt x="3208" y="3430"/>
                </a:lnTo>
                <a:lnTo>
                  <a:pt x="3232" y="3363"/>
                </a:lnTo>
                <a:lnTo>
                  <a:pt x="3232" y="3363"/>
                </a:lnTo>
                <a:lnTo>
                  <a:pt x="3213" y="3363"/>
                </a:lnTo>
                <a:lnTo>
                  <a:pt x="3195" y="3364"/>
                </a:lnTo>
                <a:lnTo>
                  <a:pt x="3173" y="3366"/>
                </a:lnTo>
                <a:lnTo>
                  <a:pt x="3162" y="3367"/>
                </a:lnTo>
                <a:lnTo>
                  <a:pt x="3152" y="3370"/>
                </a:lnTo>
                <a:lnTo>
                  <a:pt x="3142" y="3373"/>
                </a:lnTo>
                <a:lnTo>
                  <a:pt x="3133" y="3377"/>
                </a:lnTo>
                <a:lnTo>
                  <a:pt x="3126" y="3382"/>
                </a:lnTo>
                <a:lnTo>
                  <a:pt x="3121" y="3387"/>
                </a:lnTo>
                <a:lnTo>
                  <a:pt x="3119" y="3390"/>
                </a:lnTo>
                <a:lnTo>
                  <a:pt x="3118" y="3393"/>
                </a:lnTo>
                <a:lnTo>
                  <a:pt x="3117" y="3396"/>
                </a:lnTo>
                <a:lnTo>
                  <a:pt x="3117" y="3400"/>
                </a:lnTo>
                <a:lnTo>
                  <a:pt x="3117" y="3400"/>
                </a:lnTo>
                <a:close/>
                <a:moveTo>
                  <a:pt x="2257" y="3916"/>
                </a:moveTo>
                <a:lnTo>
                  <a:pt x="2228" y="3973"/>
                </a:lnTo>
                <a:lnTo>
                  <a:pt x="2182" y="3982"/>
                </a:lnTo>
                <a:lnTo>
                  <a:pt x="2163" y="4025"/>
                </a:lnTo>
                <a:lnTo>
                  <a:pt x="2128" y="4025"/>
                </a:lnTo>
                <a:lnTo>
                  <a:pt x="2103" y="4094"/>
                </a:lnTo>
                <a:lnTo>
                  <a:pt x="2084" y="4103"/>
                </a:lnTo>
                <a:lnTo>
                  <a:pt x="2058" y="4146"/>
                </a:lnTo>
                <a:lnTo>
                  <a:pt x="2033" y="4134"/>
                </a:lnTo>
                <a:lnTo>
                  <a:pt x="2023" y="4146"/>
                </a:lnTo>
                <a:lnTo>
                  <a:pt x="2023" y="4213"/>
                </a:lnTo>
                <a:lnTo>
                  <a:pt x="1989" y="4197"/>
                </a:lnTo>
                <a:lnTo>
                  <a:pt x="1920" y="4213"/>
                </a:lnTo>
                <a:lnTo>
                  <a:pt x="1860" y="4279"/>
                </a:lnTo>
                <a:lnTo>
                  <a:pt x="1860" y="4279"/>
                </a:lnTo>
                <a:lnTo>
                  <a:pt x="1861" y="4286"/>
                </a:lnTo>
                <a:lnTo>
                  <a:pt x="1863" y="4292"/>
                </a:lnTo>
                <a:lnTo>
                  <a:pt x="1866" y="4298"/>
                </a:lnTo>
                <a:lnTo>
                  <a:pt x="1871" y="4305"/>
                </a:lnTo>
                <a:lnTo>
                  <a:pt x="1874" y="4308"/>
                </a:lnTo>
                <a:lnTo>
                  <a:pt x="1879" y="4310"/>
                </a:lnTo>
                <a:lnTo>
                  <a:pt x="1884" y="4312"/>
                </a:lnTo>
                <a:lnTo>
                  <a:pt x="1889" y="4313"/>
                </a:lnTo>
                <a:lnTo>
                  <a:pt x="1895" y="4314"/>
                </a:lnTo>
                <a:lnTo>
                  <a:pt x="1902" y="4313"/>
                </a:lnTo>
                <a:lnTo>
                  <a:pt x="1902" y="4313"/>
                </a:lnTo>
                <a:lnTo>
                  <a:pt x="1908" y="4313"/>
                </a:lnTo>
                <a:lnTo>
                  <a:pt x="1911" y="4314"/>
                </a:lnTo>
                <a:lnTo>
                  <a:pt x="1913" y="4316"/>
                </a:lnTo>
                <a:lnTo>
                  <a:pt x="1915" y="4320"/>
                </a:lnTo>
                <a:lnTo>
                  <a:pt x="1918" y="4326"/>
                </a:lnTo>
                <a:lnTo>
                  <a:pt x="1918" y="4333"/>
                </a:lnTo>
                <a:lnTo>
                  <a:pt x="1916" y="4341"/>
                </a:lnTo>
                <a:lnTo>
                  <a:pt x="1913" y="4358"/>
                </a:lnTo>
                <a:lnTo>
                  <a:pt x="1908" y="4376"/>
                </a:lnTo>
                <a:lnTo>
                  <a:pt x="1905" y="4391"/>
                </a:lnTo>
                <a:lnTo>
                  <a:pt x="1905" y="4397"/>
                </a:lnTo>
                <a:lnTo>
                  <a:pt x="1906" y="4401"/>
                </a:lnTo>
                <a:lnTo>
                  <a:pt x="1908" y="4405"/>
                </a:lnTo>
                <a:lnTo>
                  <a:pt x="1909" y="4405"/>
                </a:lnTo>
                <a:lnTo>
                  <a:pt x="1911" y="4405"/>
                </a:lnTo>
                <a:lnTo>
                  <a:pt x="1911" y="4405"/>
                </a:lnTo>
                <a:lnTo>
                  <a:pt x="1931" y="4401"/>
                </a:lnTo>
                <a:lnTo>
                  <a:pt x="1948" y="4398"/>
                </a:lnTo>
                <a:lnTo>
                  <a:pt x="1955" y="4397"/>
                </a:lnTo>
                <a:lnTo>
                  <a:pt x="1962" y="4398"/>
                </a:lnTo>
                <a:lnTo>
                  <a:pt x="1964" y="4399"/>
                </a:lnTo>
                <a:lnTo>
                  <a:pt x="1965" y="4400"/>
                </a:lnTo>
                <a:lnTo>
                  <a:pt x="1966" y="4403"/>
                </a:lnTo>
                <a:lnTo>
                  <a:pt x="1967" y="4405"/>
                </a:lnTo>
                <a:lnTo>
                  <a:pt x="1967" y="4405"/>
                </a:lnTo>
                <a:lnTo>
                  <a:pt x="1965" y="4411"/>
                </a:lnTo>
                <a:lnTo>
                  <a:pt x="1962" y="4418"/>
                </a:lnTo>
                <a:lnTo>
                  <a:pt x="1958" y="4425"/>
                </a:lnTo>
                <a:lnTo>
                  <a:pt x="1952" y="4432"/>
                </a:lnTo>
                <a:lnTo>
                  <a:pt x="1943" y="4445"/>
                </a:lnTo>
                <a:lnTo>
                  <a:pt x="1939" y="4450"/>
                </a:lnTo>
                <a:lnTo>
                  <a:pt x="1981" y="4462"/>
                </a:lnTo>
                <a:lnTo>
                  <a:pt x="2024" y="4407"/>
                </a:lnTo>
                <a:lnTo>
                  <a:pt x="2047" y="4360"/>
                </a:lnTo>
                <a:lnTo>
                  <a:pt x="2084" y="4375"/>
                </a:lnTo>
                <a:lnTo>
                  <a:pt x="2147" y="4355"/>
                </a:lnTo>
                <a:lnTo>
                  <a:pt x="2145" y="4315"/>
                </a:lnTo>
                <a:lnTo>
                  <a:pt x="2198" y="4313"/>
                </a:lnTo>
                <a:lnTo>
                  <a:pt x="2212" y="4269"/>
                </a:lnTo>
                <a:lnTo>
                  <a:pt x="2212" y="4269"/>
                </a:lnTo>
                <a:lnTo>
                  <a:pt x="2217" y="4271"/>
                </a:lnTo>
                <a:lnTo>
                  <a:pt x="2223" y="4272"/>
                </a:lnTo>
                <a:lnTo>
                  <a:pt x="2231" y="4271"/>
                </a:lnTo>
                <a:lnTo>
                  <a:pt x="2236" y="4270"/>
                </a:lnTo>
                <a:lnTo>
                  <a:pt x="2241" y="4269"/>
                </a:lnTo>
                <a:lnTo>
                  <a:pt x="2246" y="4267"/>
                </a:lnTo>
                <a:lnTo>
                  <a:pt x="2251" y="4264"/>
                </a:lnTo>
                <a:lnTo>
                  <a:pt x="2256" y="4259"/>
                </a:lnTo>
                <a:lnTo>
                  <a:pt x="2261" y="4254"/>
                </a:lnTo>
                <a:lnTo>
                  <a:pt x="2266" y="4248"/>
                </a:lnTo>
                <a:lnTo>
                  <a:pt x="2271" y="4239"/>
                </a:lnTo>
                <a:lnTo>
                  <a:pt x="2271" y="4239"/>
                </a:lnTo>
                <a:lnTo>
                  <a:pt x="2276" y="4230"/>
                </a:lnTo>
                <a:lnTo>
                  <a:pt x="2278" y="4221"/>
                </a:lnTo>
                <a:lnTo>
                  <a:pt x="2278" y="4212"/>
                </a:lnTo>
                <a:lnTo>
                  <a:pt x="2277" y="4202"/>
                </a:lnTo>
                <a:lnTo>
                  <a:pt x="2275" y="4194"/>
                </a:lnTo>
                <a:lnTo>
                  <a:pt x="2270" y="4185"/>
                </a:lnTo>
                <a:lnTo>
                  <a:pt x="2265" y="4177"/>
                </a:lnTo>
                <a:lnTo>
                  <a:pt x="2260" y="4169"/>
                </a:lnTo>
                <a:lnTo>
                  <a:pt x="2255" y="4161"/>
                </a:lnTo>
                <a:lnTo>
                  <a:pt x="2249" y="4155"/>
                </a:lnTo>
                <a:lnTo>
                  <a:pt x="2237" y="4144"/>
                </a:lnTo>
                <a:lnTo>
                  <a:pt x="2226" y="4137"/>
                </a:lnTo>
                <a:lnTo>
                  <a:pt x="2222" y="4136"/>
                </a:lnTo>
                <a:lnTo>
                  <a:pt x="2219" y="4136"/>
                </a:lnTo>
                <a:lnTo>
                  <a:pt x="2219" y="4136"/>
                </a:lnTo>
                <a:lnTo>
                  <a:pt x="2214" y="4136"/>
                </a:lnTo>
                <a:lnTo>
                  <a:pt x="2209" y="4136"/>
                </a:lnTo>
                <a:lnTo>
                  <a:pt x="2197" y="4134"/>
                </a:lnTo>
                <a:lnTo>
                  <a:pt x="2182" y="4131"/>
                </a:lnTo>
                <a:lnTo>
                  <a:pt x="2184" y="4093"/>
                </a:lnTo>
                <a:lnTo>
                  <a:pt x="2231" y="4051"/>
                </a:lnTo>
                <a:lnTo>
                  <a:pt x="2278" y="4080"/>
                </a:lnTo>
                <a:lnTo>
                  <a:pt x="2338" y="4043"/>
                </a:lnTo>
                <a:lnTo>
                  <a:pt x="2338" y="4043"/>
                </a:lnTo>
                <a:lnTo>
                  <a:pt x="2338" y="4033"/>
                </a:lnTo>
                <a:lnTo>
                  <a:pt x="2337" y="4024"/>
                </a:lnTo>
                <a:lnTo>
                  <a:pt x="2336" y="4014"/>
                </a:lnTo>
                <a:lnTo>
                  <a:pt x="2333" y="4003"/>
                </a:lnTo>
                <a:lnTo>
                  <a:pt x="2331" y="3999"/>
                </a:lnTo>
                <a:lnTo>
                  <a:pt x="2328" y="3996"/>
                </a:lnTo>
                <a:lnTo>
                  <a:pt x="2325" y="3993"/>
                </a:lnTo>
                <a:lnTo>
                  <a:pt x="2321" y="3992"/>
                </a:lnTo>
                <a:lnTo>
                  <a:pt x="2317" y="3992"/>
                </a:lnTo>
                <a:lnTo>
                  <a:pt x="2310" y="3994"/>
                </a:lnTo>
                <a:lnTo>
                  <a:pt x="2310" y="3994"/>
                </a:lnTo>
                <a:lnTo>
                  <a:pt x="2300" y="3997"/>
                </a:lnTo>
                <a:lnTo>
                  <a:pt x="2292" y="3997"/>
                </a:lnTo>
                <a:lnTo>
                  <a:pt x="2286" y="3996"/>
                </a:lnTo>
                <a:lnTo>
                  <a:pt x="2282" y="3994"/>
                </a:lnTo>
                <a:lnTo>
                  <a:pt x="2279" y="3990"/>
                </a:lnTo>
                <a:lnTo>
                  <a:pt x="2277" y="3988"/>
                </a:lnTo>
                <a:lnTo>
                  <a:pt x="2277" y="3984"/>
                </a:lnTo>
                <a:lnTo>
                  <a:pt x="2277" y="3984"/>
                </a:lnTo>
                <a:lnTo>
                  <a:pt x="2279" y="3972"/>
                </a:lnTo>
                <a:lnTo>
                  <a:pt x="2280" y="3958"/>
                </a:lnTo>
                <a:lnTo>
                  <a:pt x="2280" y="3944"/>
                </a:lnTo>
                <a:lnTo>
                  <a:pt x="2279" y="3931"/>
                </a:lnTo>
                <a:lnTo>
                  <a:pt x="2278" y="3924"/>
                </a:lnTo>
                <a:lnTo>
                  <a:pt x="2276" y="3919"/>
                </a:lnTo>
                <a:lnTo>
                  <a:pt x="2272" y="3916"/>
                </a:lnTo>
                <a:lnTo>
                  <a:pt x="2268" y="3914"/>
                </a:lnTo>
                <a:lnTo>
                  <a:pt x="2263" y="3914"/>
                </a:lnTo>
                <a:lnTo>
                  <a:pt x="2257" y="3916"/>
                </a:lnTo>
                <a:lnTo>
                  <a:pt x="2257" y="3916"/>
                </a:lnTo>
                <a:close/>
              </a:path>
            </a:pathLst>
          </a:custGeom>
          <a:solidFill>
            <a:schemeClr val="bg1">
              <a:lumMod val="95000"/>
            </a:schemeClr>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a:t>
            </a:r>
          </a:p>
        </p:txBody>
      </p:sp>
      <p:pic>
        <p:nvPicPr>
          <p:cNvPr id="122" name="Picture 121">
            <a:extLst>
              <a:ext uri="{FF2B5EF4-FFF2-40B4-BE49-F238E27FC236}">
                <a16:creationId xmlns:a16="http://schemas.microsoft.com/office/drawing/2014/main" xmlns="" id="{35DE1A11-00F8-4C68-98B3-EFDADC64F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519" y="5518302"/>
            <a:ext cx="815411" cy="937341"/>
          </a:xfrm>
          <a:prstGeom prst="rect">
            <a:avLst/>
          </a:prstGeom>
        </p:spPr>
      </p:pic>
    </p:spTree>
    <p:extLst>
      <p:ext uri="{BB962C8B-B14F-4D97-AF65-F5344CB8AC3E}">
        <p14:creationId xmlns:p14="http://schemas.microsoft.com/office/powerpoint/2010/main" val="322510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noProof="0" dirty="0">
                <a:solidFill>
                  <a:srgbClr val="163A78"/>
                </a:solidFill>
                <a:latin typeface="Arial" panose="020B0604020202020204" pitchFamily="34" charset="0"/>
                <a:cs typeface="Arial" panose="020B0604020202020204" pitchFamily="34" charset="0"/>
              </a:rPr>
              <a:t>Voters prefer fair and open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692" name="Rectangle 14">
            <a:extLst>
              <a:ext uri="{FF2B5EF4-FFF2-40B4-BE49-F238E27FC236}">
                <a16:creationId xmlns:a16="http://schemas.microsoft.com/office/drawing/2014/main" xmlns="" id="{BAB227B7-E751-44D1-8C93-1F9DCD4B04D8}"/>
              </a:ext>
            </a:extLst>
          </p:cNvPr>
          <p:cNvSpPr>
            <a:spLocks noChangeArrowheads="1"/>
          </p:cNvSpPr>
          <p:nvPr/>
        </p:nvSpPr>
        <p:spPr bwMode="auto">
          <a:xfrm>
            <a:off x="1524494" y="829001"/>
            <a:ext cx="5955806" cy="64633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lang="en-US" altLang="en-US" sz="1800" noProof="0" dirty="0">
                <a:solidFill>
                  <a:prstClr val="black"/>
                </a:solidFill>
                <a:latin typeface="Arial" panose="020B0604020202020204" pitchFamily="34" charset="0"/>
                <a:cs typeface="Arial" panose="020B0604020202020204" pitchFamily="34" charset="0"/>
              </a:rPr>
              <a:t>Question asked: </a:t>
            </a:r>
            <a:r>
              <a:rPr lang="en-US" altLang="en-US" sz="1800" dirty="0">
                <a:solidFill>
                  <a:prstClr val="black"/>
                </a:solidFill>
                <a:latin typeface="Arial" panose="020B0604020202020204" pitchFamily="34" charset="0"/>
                <a:cs typeface="Arial" panose="020B0604020202020204" pitchFamily="34" charset="0"/>
              </a:rPr>
              <a:t>If you </a:t>
            </a:r>
            <a:r>
              <a:rPr lang="en-US" altLang="en-US" sz="1800" i="1" dirty="0">
                <a:solidFill>
                  <a:prstClr val="black"/>
                </a:solidFill>
                <a:latin typeface="Arial" panose="020B0604020202020204" pitchFamily="34" charset="0"/>
                <a:cs typeface="Arial" panose="020B0604020202020204" pitchFamily="34" charset="0"/>
              </a:rPr>
              <a:t>had </a:t>
            </a:r>
            <a:r>
              <a:rPr lang="en-US" altLang="en-US" sz="1800" dirty="0">
                <a:solidFill>
                  <a:prstClr val="black"/>
                </a:solidFill>
                <a:latin typeface="Arial" panose="020B0604020202020204" pitchFamily="34" charset="0"/>
                <a:cs typeface="Arial" panose="020B0604020202020204" pitchFamily="34" charset="0"/>
              </a:rPr>
              <a:t>to choose, which policy would provide a better value for taxpayers?</a:t>
            </a:r>
            <a:endParaRPr lang="en-US" altLang="en-US" sz="1800" noProof="0" dirty="0">
              <a:solidFill>
                <a:prstClr val="black"/>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graphicFrame>
        <p:nvGraphicFramePr>
          <p:cNvPr id="4" name="Chart 3"/>
          <p:cNvGraphicFramePr/>
          <p:nvPr>
            <p:extLst>
              <p:ext uri="{D42A27DB-BD31-4B8C-83A1-F6EECF244321}">
                <p14:modId xmlns:p14="http://schemas.microsoft.com/office/powerpoint/2010/main" val="1012285795"/>
              </p:ext>
            </p:extLst>
          </p:nvPr>
        </p:nvGraphicFramePr>
        <p:xfrm>
          <a:off x="1010093" y="1028010"/>
          <a:ext cx="10345478"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21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6BEF3D01-8C4E-4792-9620-8C202F7D3332}"/>
              </a:ext>
            </a:extLst>
          </p:cNvPr>
          <p:cNvSpPr txBox="1">
            <a:spLocks/>
          </p:cNvSpPr>
          <p:nvPr/>
        </p:nvSpPr>
        <p:spPr>
          <a:xfrm>
            <a:off x="1427962" y="514426"/>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Fair and open competition via Rep. DeCesare’s HB 471 is a win-win </a:t>
            </a:r>
            <a:r>
              <a:rPr lang="en-US" sz="3000" b="1" dirty="0">
                <a:solidFill>
                  <a:srgbClr val="163A78"/>
                </a:solidFill>
                <a:latin typeface="Arial" panose="020B0604020202020204" pitchFamily="34" charset="0"/>
                <a:cs typeface="Arial" panose="020B0604020202020204" pitchFamily="34" charset="0"/>
              </a:rPr>
              <a:t>f</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or </a:t>
            </a:r>
            <a:r>
              <a:rPr lang="en-US" sz="3000" b="1" dirty="0">
                <a:solidFill>
                  <a:srgbClr val="163A78"/>
                </a:solidFill>
                <a:latin typeface="Arial" panose="020B0604020202020204" pitchFamily="34" charset="0"/>
                <a:cs typeface="Arial" panose="020B0604020202020204" pitchFamily="34" charset="0"/>
              </a:rPr>
              <a:t>t</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axpayers</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and the economy</a:t>
            </a:r>
          </a:p>
        </p:txBody>
      </p:sp>
      <p:sp>
        <p:nvSpPr>
          <p:cNvPr id="5" name="TextBox 4">
            <a:extLst>
              <a:ext uri="{FF2B5EF4-FFF2-40B4-BE49-F238E27FC236}">
                <a16:creationId xmlns:a16="http://schemas.microsoft.com/office/drawing/2014/main" xmlns="" id="{5EFDCEB3-D5E0-454D-A5A6-AB2DC3C8FF6D}"/>
              </a:ext>
            </a:extLst>
          </p:cNvPr>
          <p:cNvSpPr txBox="1"/>
          <p:nvPr/>
        </p:nvSpPr>
        <p:spPr>
          <a:xfrm>
            <a:off x="216405" y="1434394"/>
            <a:ext cx="11688380" cy="4909180"/>
          </a:xfrm>
          <a:prstGeom prst="rect">
            <a:avLst/>
          </a:prstGeom>
          <a:noFill/>
        </p:spPr>
        <p:txBody>
          <a:bodyPr wrap="square" rtlCol="0" anchor="ctr">
            <a:noAutofit/>
          </a:bodyPr>
          <a:lstStyle/>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Inclusive policy benefitting </a:t>
            </a:r>
            <a:r>
              <a:rPr lang="en-US" sz="2400" b="1" u="sng"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of Kentucky’s construction industry</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Ensures fair and open competition</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Reduces costs, ensures taxpayer dollars are spent effectively</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Helps small businesses compete and grow</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Results in more of the best possible construction projects built at the best possible price</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Allows firms to voluntarily utilize PLAs. Government simply can’t mandate PLAs</a:t>
            </a:r>
            <a:endParaRPr lang="en-US" sz="2000" dirty="0">
              <a:latin typeface="Arial" panose="020B0604020202020204" pitchFamily="34" charset="0"/>
              <a:cs typeface="Arial" panose="020B0604020202020204" pitchFamily="34" charset="0"/>
            </a:endParaRP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Will not exacerbate Kentucky’s skilled workforce shortage</a:t>
            </a:r>
          </a:p>
        </p:txBody>
      </p:sp>
    </p:spTree>
    <p:extLst>
      <p:ext uri="{BB962C8B-B14F-4D97-AF65-F5344CB8AC3E}">
        <p14:creationId xmlns:p14="http://schemas.microsoft.com/office/powerpoint/2010/main" val="110545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126639C-552C-4AA9-8D4B-79912BB87FE3}"/>
              </a:ext>
            </a:extLst>
          </p:cNvPr>
          <p:cNvPicPr>
            <a:picLocks noChangeAspect="1"/>
          </p:cNvPicPr>
          <p:nvPr/>
        </p:nvPicPr>
        <p:blipFill>
          <a:blip r:embed="rId3"/>
          <a:stretch>
            <a:fillRect/>
          </a:stretch>
        </p:blipFill>
        <p:spPr>
          <a:xfrm>
            <a:off x="87085" y="2849538"/>
            <a:ext cx="5205412" cy="1902075"/>
          </a:xfrm>
          <a:prstGeom prst="rect">
            <a:avLst/>
          </a:prstGeom>
        </p:spPr>
      </p:pic>
      <p:sp>
        <p:nvSpPr>
          <p:cNvPr id="3" name="Title 3">
            <a:extLst>
              <a:ext uri="{FF2B5EF4-FFF2-40B4-BE49-F238E27FC236}">
                <a16:creationId xmlns:a16="http://schemas.microsoft.com/office/drawing/2014/main" xmlns="" id="{6BEF3D01-8C4E-4792-9620-8C202F7D3332}"/>
              </a:ext>
            </a:extLst>
          </p:cNvPr>
          <p:cNvSpPr txBox="1">
            <a:spLocks/>
          </p:cNvSpPr>
          <p:nvPr/>
        </p:nvSpPr>
        <p:spPr>
          <a:xfrm>
            <a:off x="1427962" y="514426"/>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Rep. DeCesare’s HB 471 is a win-win </a:t>
            </a:r>
            <a:r>
              <a:rPr lang="en-US" sz="3000" b="1" dirty="0">
                <a:solidFill>
                  <a:srgbClr val="163A78"/>
                </a:solidFill>
                <a:latin typeface="Arial" panose="020B0604020202020204" pitchFamily="34" charset="0"/>
                <a:cs typeface="Arial" panose="020B0604020202020204" pitchFamily="34" charset="0"/>
              </a:rPr>
              <a:t>f</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or </a:t>
            </a:r>
            <a:r>
              <a:rPr lang="en-US" sz="3000" b="1" dirty="0">
                <a:solidFill>
                  <a:srgbClr val="163A78"/>
                </a:solidFill>
                <a:latin typeface="Arial" panose="020B0604020202020204" pitchFamily="34" charset="0"/>
                <a:cs typeface="Arial" panose="020B0604020202020204" pitchFamily="34" charset="0"/>
              </a:rPr>
              <a:t>t</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axpayers</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and the economy</a:t>
            </a:r>
          </a:p>
        </p:txBody>
      </p:sp>
      <p:sp>
        <p:nvSpPr>
          <p:cNvPr id="5" name="TextBox 4">
            <a:extLst>
              <a:ext uri="{FF2B5EF4-FFF2-40B4-BE49-F238E27FC236}">
                <a16:creationId xmlns:a16="http://schemas.microsoft.com/office/drawing/2014/main" xmlns="" id="{5EFDCEB3-D5E0-454D-A5A6-AB2DC3C8FF6D}"/>
              </a:ext>
            </a:extLst>
          </p:cNvPr>
          <p:cNvSpPr txBox="1"/>
          <p:nvPr/>
        </p:nvSpPr>
        <p:spPr>
          <a:xfrm>
            <a:off x="5368697" y="1434395"/>
            <a:ext cx="6660017" cy="4909180"/>
          </a:xfrm>
          <a:prstGeom prst="rect">
            <a:avLst/>
          </a:prstGeom>
          <a:noFill/>
        </p:spPr>
        <p:txBody>
          <a:bodyPr wrap="square" rtlCol="0" anchor="ctr">
            <a:noAutofit/>
          </a:bodyPr>
          <a:lstStyle/>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Inclusive policy benefitting </a:t>
            </a:r>
            <a:r>
              <a:rPr lang="en-US" sz="2400" b="1" u="sng"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of Kentucky’s construction industry</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Increases fair and open competition</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Ensures taxpayer dollars are spent effectively</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Helps small businesses compete and grow</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Results in more of the best possible construction projects built at the best possible price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36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514426"/>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What is a </a:t>
            </a:r>
            <a:r>
              <a:rPr lang="en-US" sz="3000" b="1" dirty="0">
                <a:solidFill>
                  <a:srgbClr val="163A78"/>
                </a:solidFill>
                <a:latin typeface="Arial" panose="020B0604020202020204" pitchFamily="34" charset="0"/>
                <a:cs typeface="Arial" panose="020B0604020202020204" pitchFamily="34" charset="0"/>
              </a:rPr>
              <a:t>g</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overnment</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-mandated </a:t>
            </a:r>
            <a:r>
              <a:rPr lang="en-US" sz="3000" b="1" dirty="0">
                <a:solidFill>
                  <a:srgbClr val="163A78"/>
                </a:solidFill>
                <a:latin typeface="Arial" panose="020B0604020202020204" pitchFamily="34" charset="0"/>
                <a:cs typeface="Arial" panose="020B0604020202020204" pitchFamily="34" charset="0"/>
              </a:rPr>
              <a:t>p</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roject</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labor </a:t>
            </a:r>
            <a:r>
              <a:rPr lang="en-US" sz="3000" b="1" dirty="0">
                <a:solidFill>
                  <a:srgbClr val="163A78"/>
                </a:solidFill>
                <a:latin typeface="Arial" panose="020B0604020202020204" pitchFamily="34" charset="0"/>
                <a:cs typeface="Arial" panose="020B0604020202020204" pitchFamily="34" charset="0"/>
              </a:rPr>
              <a:t>a</a:t>
            </a:r>
            <a:r>
              <a:rPr kumimoji="0" lang="en-US" sz="3000" b="1" i="0" u="none" strike="noStrike" kern="1200" cap="none" spc="0" normalizeH="0" baseline="0" noProof="0" dirty="0" err="1">
                <a:ln>
                  <a:noFill/>
                </a:ln>
                <a:solidFill>
                  <a:srgbClr val="163A78"/>
                </a:solidFill>
                <a:effectLst/>
                <a:uLnTx/>
                <a:uFillTx/>
                <a:latin typeface="Arial" panose="020B0604020202020204" pitchFamily="34" charset="0"/>
                <a:ea typeface="+mj-ea"/>
                <a:cs typeface="Arial" panose="020B0604020202020204" pitchFamily="34" charset="0"/>
              </a:rPr>
              <a:t>greement</a:t>
            </a: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 (PLA)?</a:t>
            </a:r>
          </a:p>
        </p:txBody>
      </p:sp>
      <p:pic>
        <p:nvPicPr>
          <p:cNvPr id="2" name="Picture 1">
            <a:extLst>
              <a:ext uri="{FF2B5EF4-FFF2-40B4-BE49-F238E27FC236}">
                <a16:creationId xmlns:a16="http://schemas.microsoft.com/office/drawing/2014/main" xmlns="" id="{AD891DC7-AF3C-41DD-965A-890BB290E0A7}"/>
              </a:ext>
            </a:extLst>
          </p:cNvPr>
          <p:cNvPicPr>
            <a:picLocks noChangeAspect="1"/>
          </p:cNvPicPr>
          <p:nvPr/>
        </p:nvPicPr>
        <p:blipFill>
          <a:blip r:embed="rId3"/>
          <a:stretch>
            <a:fillRect/>
          </a:stretch>
        </p:blipFill>
        <p:spPr>
          <a:xfrm>
            <a:off x="1181100" y="1405542"/>
            <a:ext cx="9829800" cy="4905375"/>
          </a:xfrm>
          <a:prstGeom prst="rect">
            <a:avLst/>
          </a:prstGeom>
        </p:spPr>
      </p:pic>
    </p:spTree>
    <p:extLst>
      <p:ext uri="{BB962C8B-B14F-4D97-AF65-F5344CB8AC3E}">
        <p14:creationId xmlns:p14="http://schemas.microsoft.com/office/powerpoint/2010/main" val="290689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Government-mandated PLAs reduce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1048982" y="1665121"/>
            <a:ext cx="4394200" cy="4648278"/>
          </a:xfrm>
          <a:prstGeom prst="rect">
            <a:avLst/>
          </a:prstGeom>
          <a:noFill/>
        </p:spPr>
        <p:txBody>
          <a:bodyPr wrap="square" rtlCol="0" anchor="ctr">
            <a:noAutofit/>
          </a:bodyPr>
          <a:lstStyle/>
          <a:p>
            <a:r>
              <a:rPr lang="en-US" sz="2400" dirty="0">
                <a:latin typeface="Arial" panose="020B0604020202020204" pitchFamily="34" charset="0"/>
                <a:cs typeface="Arial" panose="020B0604020202020204" pitchFamily="34" charset="0"/>
              </a:rPr>
              <a:t>Typical provisions in government-mandated PLAs discourage </a:t>
            </a:r>
            <a:r>
              <a:rPr lang="en-US" sz="2400" i="1" dirty="0">
                <a:latin typeface="Arial" panose="020B0604020202020204" pitchFamily="34" charset="0"/>
                <a:cs typeface="Arial" panose="020B0604020202020204" pitchFamily="34" charset="0"/>
              </a:rPr>
              <a:t>most</a:t>
            </a:r>
            <a:r>
              <a:rPr lang="en-US" sz="2400" dirty="0">
                <a:latin typeface="Arial" panose="020B0604020202020204" pitchFamily="34" charset="0"/>
                <a:cs typeface="Arial" panose="020B0604020202020204" pitchFamily="34" charset="0"/>
              </a:rPr>
              <a:t> merit shop contractors from bidding because </a:t>
            </a:r>
            <a:r>
              <a:rPr lang="en-US" sz="2400" b="1" dirty="0">
                <a:solidFill>
                  <a:srgbClr val="ED273A"/>
                </a:solidFill>
                <a:latin typeface="Arial" panose="020B0604020202020204" pitchFamily="34" charset="0"/>
                <a:cs typeface="Arial" panose="020B0604020202020204" pitchFamily="34" charset="0"/>
              </a:rPr>
              <a:t>PLAs can </a:t>
            </a:r>
            <a:r>
              <a:rPr lang="en-US" sz="2400" b="1" dirty="0">
                <a:solidFill>
                  <a:srgbClr val="EE293C"/>
                </a:solidFill>
                <a:latin typeface="Arial" panose="020B0604020202020204" pitchFamily="34" charset="0"/>
                <a:cs typeface="Arial" panose="020B0604020202020204" pitchFamily="34" charset="0"/>
              </a:rPr>
              <a:t>harm a company’s existing workforce that chooses not to belong to a union.</a:t>
            </a:r>
          </a:p>
        </p:txBody>
      </p:sp>
      <p:pic>
        <p:nvPicPr>
          <p:cNvPr id="7" name="Picture 2" descr="H:\PLAs\PLA Cartoons\PLAcolorNo1.jpg">
            <a:extLst>
              <a:ext uri="{FF2B5EF4-FFF2-40B4-BE49-F238E27FC236}">
                <a16:creationId xmlns:a16="http://schemas.microsoft.com/office/drawing/2014/main" xmlns="" id="{164B53F8-50FF-4BAC-8DF2-0AA9A048FA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0123" y="1957383"/>
            <a:ext cx="5551388" cy="43560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xmlns="" id="{40931211-7ECA-48F8-B048-04E7B3C072B2}"/>
              </a:ext>
            </a:extLst>
          </p:cNvPr>
          <p:cNvSpPr>
            <a:spLocks noChangeArrowheads="1"/>
          </p:cNvSpPr>
          <p:nvPr/>
        </p:nvSpPr>
        <p:spPr bwMode="auto">
          <a:xfrm>
            <a:off x="1524493" y="829001"/>
            <a:ext cx="9470077" cy="1421928"/>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2400" dirty="0">
                <a:latin typeface="Arial" panose="020B0604020202020204" pitchFamily="34" charset="0"/>
                <a:cs typeface="Arial" panose="020B0604020202020204" pitchFamily="34" charset="0"/>
              </a:rPr>
              <a:t>A PLA mandate is a tool to artificially create a </a:t>
            </a:r>
            <a:r>
              <a:rPr lang="en-US" sz="2400" b="1" dirty="0">
                <a:solidFill>
                  <a:srgbClr val="EE293C"/>
                </a:solidFill>
                <a:latin typeface="Arial" panose="020B0604020202020204" pitchFamily="34" charset="0"/>
                <a:cs typeface="Arial" panose="020B0604020202020204" pitchFamily="34" charset="0"/>
              </a:rPr>
              <a:t>union monopoly</a:t>
            </a:r>
            <a:r>
              <a:rPr lang="en-US" sz="2400" dirty="0">
                <a:latin typeface="Arial" panose="020B0604020202020204" pitchFamily="34" charset="0"/>
                <a:cs typeface="Arial" panose="020B0604020202020204" pitchFamily="34" charset="0"/>
              </a:rPr>
              <a:t> on taxpayer-funded construction jobsites by </a:t>
            </a:r>
            <a:r>
              <a:rPr lang="en-US" sz="2400" b="1" dirty="0">
                <a:solidFill>
                  <a:srgbClr val="EE293C"/>
                </a:solidFill>
                <a:latin typeface="Arial" panose="020B0604020202020204" pitchFamily="34" charset="0"/>
                <a:cs typeface="Arial" panose="020B0604020202020204" pitchFamily="34" charset="0"/>
              </a:rPr>
              <a:t>reducing competition</a:t>
            </a:r>
            <a:r>
              <a:rPr lang="en-US" sz="2400" dirty="0">
                <a:solidFill>
                  <a:srgbClr val="EE293C"/>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from quality contractors and local construction professionals not affiliated with unions</a:t>
            </a:r>
          </a:p>
        </p:txBody>
      </p:sp>
    </p:spTree>
    <p:extLst>
      <p:ext uri="{BB962C8B-B14F-4D97-AF65-F5344CB8AC3E}">
        <p14:creationId xmlns:p14="http://schemas.microsoft.com/office/powerpoint/2010/main" val="97667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How does a PLA discourage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712439" y="1278854"/>
            <a:ext cx="6428095" cy="5335265"/>
          </a:xfrm>
          <a:prstGeom prst="rect">
            <a:avLst/>
          </a:prstGeom>
          <a:noFill/>
        </p:spPr>
        <p:txBody>
          <a:bodyPr wrap="square" rtlCol="0" anchor="ctr">
            <a:noAutofit/>
          </a:bodyPr>
          <a:lstStyle/>
          <a:p>
            <a:pPr marL="342900" indent="-34290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PLAs require contractors to obtain </a:t>
            </a:r>
            <a:r>
              <a:rPr lang="en-US" sz="2000" b="1" dirty="0">
                <a:solidFill>
                  <a:srgbClr val="EE293C"/>
                </a:solidFill>
                <a:latin typeface="Arial" panose="020B0604020202020204" pitchFamily="34" charset="0"/>
                <a:cs typeface="Arial" panose="020B0604020202020204" pitchFamily="34" charset="0"/>
              </a:rPr>
              <a:t>most or all employees from union hiring halls and union apprenticeship programs</a:t>
            </a:r>
          </a:p>
          <a:p>
            <a:pPr marL="342900" indent="-34290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PLAs </a:t>
            </a:r>
            <a:r>
              <a:rPr lang="en-US" sz="2000" b="1" dirty="0">
                <a:solidFill>
                  <a:srgbClr val="EE293C"/>
                </a:solidFill>
                <a:latin typeface="Arial" panose="020B0604020202020204" pitchFamily="34" charset="0"/>
                <a:cs typeface="Arial" panose="020B0604020202020204" pitchFamily="34" charset="0"/>
              </a:rPr>
              <a:t>force</a:t>
            </a:r>
            <a:r>
              <a:rPr lang="en-US" sz="2000" dirty="0">
                <a:latin typeface="Arial" panose="020B0604020202020204" pitchFamily="34" charset="0"/>
                <a:cs typeface="Arial" panose="020B0604020202020204" pitchFamily="34" charset="0"/>
              </a:rPr>
              <a:t> contractors and employees to follow </a:t>
            </a:r>
            <a:r>
              <a:rPr lang="en-US" sz="2000" b="1" dirty="0">
                <a:solidFill>
                  <a:srgbClr val="EE293C"/>
                </a:solidFill>
                <a:latin typeface="Arial" panose="020B0604020202020204" pitchFamily="34" charset="0"/>
                <a:cs typeface="Arial" panose="020B0604020202020204" pitchFamily="34" charset="0"/>
              </a:rPr>
              <a:t>inefficient and counterproductive </a:t>
            </a:r>
            <a:r>
              <a:rPr lang="en-US" sz="2000" dirty="0">
                <a:latin typeface="Arial" panose="020B0604020202020204" pitchFamily="34" charset="0"/>
                <a:cs typeface="Arial" panose="020B0604020202020204" pitchFamily="34" charset="0"/>
              </a:rPr>
              <a:t>union job classifications and </a:t>
            </a:r>
            <a:r>
              <a:rPr lang="en-US" sz="2000" b="1" dirty="0">
                <a:solidFill>
                  <a:srgbClr val="EE293C"/>
                </a:solidFill>
                <a:latin typeface="Arial" panose="020B0604020202020204" pitchFamily="34" charset="0"/>
                <a:cs typeface="Arial" panose="020B0604020202020204" pitchFamily="34" charset="0"/>
              </a:rPr>
              <a:t>work rules</a:t>
            </a:r>
            <a:r>
              <a:rPr lang="en-US" sz="2000" dirty="0">
                <a:solidFill>
                  <a:srgbClr val="EE293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contained in local union collective bargaining agreements. This adds </a:t>
            </a:r>
            <a:r>
              <a:rPr lang="en-US" sz="2000" b="1" dirty="0">
                <a:solidFill>
                  <a:srgbClr val="EE293C"/>
                </a:solidFill>
                <a:latin typeface="Arial" panose="020B0604020202020204" pitchFamily="34" charset="0"/>
                <a:cs typeface="Arial" panose="020B0604020202020204" pitchFamily="34" charset="0"/>
              </a:rPr>
              <a:t>additional costs because it eliminates multiskilling, </a:t>
            </a:r>
            <a:r>
              <a:rPr lang="en-US" sz="2000" dirty="0">
                <a:latin typeface="Arial" panose="020B0604020202020204" pitchFamily="34" charset="0"/>
                <a:cs typeface="Arial" panose="020B0604020202020204" pitchFamily="34" charset="0"/>
              </a:rPr>
              <a:t>and it is a source of </a:t>
            </a:r>
            <a:r>
              <a:rPr lang="en-US" sz="2000" b="1" dirty="0">
                <a:solidFill>
                  <a:srgbClr val="EE293C"/>
                </a:solidFill>
                <a:latin typeface="Arial" panose="020B0604020202020204" pitchFamily="34" charset="0"/>
                <a:cs typeface="Arial" panose="020B0604020202020204" pitchFamily="34" charset="0"/>
              </a:rPr>
              <a:t>bureaucratic frustration</a:t>
            </a:r>
            <a:r>
              <a:rPr lang="en-US" sz="2000" dirty="0">
                <a:solidFill>
                  <a:srgbClr val="EE293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employees and contractors </a:t>
            </a:r>
          </a:p>
          <a:p>
            <a:pPr marL="342900" indent="-34290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PLAs force contractors to pay into union benefit plans, including multi-employer union pension plans that can put merit shop contractors at risk of huge pension withdrawal liabilities, especially if the plans are underfunded </a:t>
            </a:r>
          </a:p>
          <a:p>
            <a:pPr marL="342900" indent="-342900">
              <a:spcAft>
                <a:spcPts val="18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6921500" y="1737286"/>
            <a:ext cx="4413618" cy="1600278"/>
          </a:xfrm>
          <a:prstGeom prst="rect">
            <a:avLst/>
          </a:prstGeom>
          <a:noFill/>
        </p:spPr>
        <p:txBody>
          <a:bodyPr wrap="square" rtlCol="0" anchor="ctr">
            <a:noAutofit/>
          </a:bodyPr>
          <a:lstStyle/>
          <a:p>
            <a:endParaRPr lang="en-US" sz="2400" b="1" dirty="0">
              <a:solidFill>
                <a:srgbClr val="EE293C"/>
              </a:solidFill>
              <a:latin typeface="Arial" panose="020B0604020202020204" pitchFamily="34" charset="0"/>
              <a:cs typeface="Arial" panose="020B0604020202020204" pitchFamily="34" charset="0"/>
            </a:endParaRPr>
          </a:p>
        </p:txBody>
      </p:sp>
      <p:pic>
        <p:nvPicPr>
          <p:cNvPr id="8" name="Picture 7" descr="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66088" y="1278854"/>
            <a:ext cx="2924437" cy="3899706"/>
          </a:xfrm>
          <a:prstGeom prst="rect">
            <a:avLst/>
          </a:prstGeom>
        </p:spPr>
      </p:pic>
      <p:sp>
        <p:nvSpPr>
          <p:cNvPr id="2" name="TextBox 1">
            <a:extLst>
              <a:ext uri="{FF2B5EF4-FFF2-40B4-BE49-F238E27FC236}">
                <a16:creationId xmlns:a16="http://schemas.microsoft.com/office/drawing/2014/main" xmlns="" id="{B5B41E09-BFF7-43B9-8CCD-EB897C95BE91}"/>
              </a:ext>
            </a:extLst>
          </p:cNvPr>
          <p:cNvSpPr txBox="1"/>
          <p:nvPr/>
        </p:nvSpPr>
        <p:spPr>
          <a:xfrm>
            <a:off x="7576457" y="5279246"/>
            <a:ext cx="3102429" cy="1200329"/>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Multiple Union Collective Bargaining Agreements Contractors Must Obey Via A PLA</a:t>
            </a:r>
          </a:p>
        </p:txBody>
      </p:sp>
    </p:spTree>
    <p:extLst>
      <p:ext uri="{BB962C8B-B14F-4D97-AF65-F5344CB8AC3E}">
        <p14:creationId xmlns:p14="http://schemas.microsoft.com/office/powerpoint/2010/main" val="32151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How does a PLA harm nonunion employees?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sp>
        <p:nvSpPr>
          <p:cNvPr id="11" name="TextBox 10"/>
          <p:cNvSpPr txBox="1"/>
          <p:nvPr/>
        </p:nvSpPr>
        <p:spPr>
          <a:xfrm>
            <a:off x="3783746" y="1129036"/>
            <a:ext cx="7424592" cy="5024951"/>
          </a:xfrm>
          <a:prstGeom prst="rect">
            <a:avLst/>
          </a:prstGeom>
          <a:noFill/>
        </p:spPr>
        <p:txBody>
          <a:bodyPr wrap="square" rtlCol="0" anchor="ctr">
            <a:noAutofit/>
          </a:bodyPr>
          <a:lstStyle/>
          <a:p>
            <a:pPr marL="342900" indent="-342900">
              <a:spcAft>
                <a:spcPts val="24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PLAs force existing employees to accept union representation as a condition of employment, without a union representation election</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Nonunion employees are </a:t>
            </a:r>
            <a:r>
              <a:rPr lang="en-US" sz="2400" b="1" dirty="0">
                <a:solidFill>
                  <a:srgbClr val="ED273A"/>
                </a:solidFill>
                <a:latin typeface="Arial" panose="020B0604020202020204" pitchFamily="34" charset="0"/>
                <a:cs typeface="Arial" panose="020B0604020202020204" pitchFamily="34" charset="0"/>
              </a:rPr>
              <a:t>required</a:t>
            </a:r>
            <a:r>
              <a:rPr lang="en-US" sz="2400" dirty="0">
                <a:latin typeface="Arial" panose="020B0604020202020204" pitchFamily="34" charset="0"/>
                <a:cs typeface="Arial" panose="020B0604020202020204" pitchFamily="34" charset="0"/>
              </a:rPr>
              <a:t> to pay non-refundable union dues and/or </a:t>
            </a:r>
            <a:r>
              <a:rPr lang="en-US" sz="2400" b="1" dirty="0">
                <a:solidFill>
                  <a:srgbClr val="EE293C"/>
                </a:solidFill>
                <a:latin typeface="Arial" panose="020B0604020202020204" pitchFamily="34" charset="0"/>
                <a:cs typeface="Arial" panose="020B0604020202020204" pitchFamily="34" charset="0"/>
              </a:rPr>
              <a:t>join a union</a:t>
            </a:r>
            <a:r>
              <a:rPr lang="en-US" sz="2400" dirty="0">
                <a:solidFill>
                  <a:srgbClr val="EE293C"/>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order to work on a PLA project and receive benefits</a:t>
            </a:r>
          </a:p>
          <a:p>
            <a:pPr marL="342900" indent="-342900">
              <a:spcAft>
                <a:spcPts val="2400"/>
              </a:spcAft>
              <a:buFont typeface="Arial" panose="020B0604020202020204" pitchFamily="34" charset="0"/>
              <a:buChar char="•"/>
            </a:pPr>
            <a:r>
              <a:rPr lang="en-US" sz="2400" dirty="0">
                <a:latin typeface="Arial" panose="020B0604020202020204" pitchFamily="34" charset="0"/>
                <a:cs typeface="Arial" panose="020B0604020202020204" pitchFamily="34" charset="0"/>
              </a:rPr>
              <a:t>PLAs </a:t>
            </a:r>
            <a:r>
              <a:rPr lang="en-US" sz="2400" b="1" dirty="0">
                <a:solidFill>
                  <a:srgbClr val="FF0000"/>
                </a:solidFill>
                <a:latin typeface="Arial" panose="020B0604020202020204" pitchFamily="34" charset="0"/>
                <a:cs typeface="Arial" panose="020B0604020202020204" pitchFamily="34" charset="0"/>
              </a:rPr>
              <a:t>require</a:t>
            </a:r>
            <a:r>
              <a:rPr lang="en-US" sz="2400" dirty="0">
                <a:latin typeface="Arial" panose="020B0604020202020204" pitchFamily="34" charset="0"/>
                <a:cs typeface="Arial" panose="020B0604020202020204" pitchFamily="34" charset="0"/>
              </a:rPr>
              <a:t> non-signatory contractors </a:t>
            </a:r>
            <a:r>
              <a:rPr lang="en-US" sz="2400" b="1" dirty="0">
                <a:solidFill>
                  <a:srgbClr val="FF0000"/>
                </a:solidFill>
                <a:latin typeface="Arial" panose="020B0604020202020204" pitchFamily="34" charset="0"/>
                <a:cs typeface="Arial" panose="020B0604020202020204" pitchFamily="34" charset="0"/>
              </a:rPr>
              <a:t>to pay their employees’ health and welfare fringe benefits </a:t>
            </a:r>
            <a:r>
              <a:rPr lang="en-US" sz="2400" dirty="0">
                <a:latin typeface="Arial" panose="020B0604020202020204" pitchFamily="34" charset="0"/>
                <a:cs typeface="Arial" panose="020B0604020202020204" pitchFamily="34" charset="0"/>
              </a:rPr>
              <a:t>to union benefit funds, even if they have existing plans. Increased costs.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Nonunion employees </a:t>
            </a:r>
            <a:r>
              <a:rPr lang="en-US" sz="2400" b="1" dirty="0">
                <a:solidFill>
                  <a:srgbClr val="FF0000"/>
                </a:solidFill>
                <a:latin typeface="Arial" panose="020B0604020202020204" pitchFamily="34" charset="0"/>
                <a:cs typeface="Arial" panose="020B0604020202020204" pitchFamily="34" charset="0"/>
              </a:rPr>
              <a:t>lose</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these benefits and money unless they join a union. Reduced pay.</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7" name="Picture 2" descr="https://d30y9cdsu7xlg0.cloudfront.net/png/407152-200.png">
            <a:extLst>
              <a:ext uri="{FF2B5EF4-FFF2-40B4-BE49-F238E27FC236}">
                <a16:creationId xmlns:a16="http://schemas.microsoft.com/office/drawing/2014/main" xmlns="" id="{41C8DD9E-23BE-4A53-87C1-2AB7AED2D2B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422" y="3819485"/>
            <a:ext cx="1414722" cy="1414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d30y9cdsu7xlg0.cloudfront.net/png/1236047-200.png">
            <a:extLst>
              <a:ext uri="{FF2B5EF4-FFF2-40B4-BE49-F238E27FC236}">
                <a16:creationId xmlns:a16="http://schemas.microsoft.com/office/drawing/2014/main" xmlns="" id="{01175490-8365-403C-8D0F-4A9B8E1F0333}"/>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940" y="5234207"/>
            <a:ext cx="1476898" cy="14768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d30y9cdsu7xlg0.cloudfront.net/png/739223-200.png">
            <a:extLst>
              <a:ext uri="{FF2B5EF4-FFF2-40B4-BE49-F238E27FC236}">
                <a16:creationId xmlns:a16="http://schemas.microsoft.com/office/drawing/2014/main" xmlns="" id="{98C39374-4719-43E0-A3D7-1BDEE87B1BF1}"/>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083" y="2665047"/>
            <a:ext cx="104140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d30y9cdsu7xlg0.cloudfront.net/png/1237314-200.png">
            <a:extLst>
              <a:ext uri="{FF2B5EF4-FFF2-40B4-BE49-F238E27FC236}">
                <a16:creationId xmlns:a16="http://schemas.microsoft.com/office/drawing/2014/main" xmlns="" id="{2F548EEA-F827-4FF0-A8F5-AD9F226B2B2C}"/>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940" y="957196"/>
            <a:ext cx="1284066" cy="128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2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416861507"/>
              </p:ext>
            </p:extLst>
          </p:nvPr>
        </p:nvGraphicFramePr>
        <p:xfrm>
          <a:off x="5250267" y="1188988"/>
          <a:ext cx="7175500" cy="4783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203086309"/>
              </p:ext>
            </p:extLst>
          </p:nvPr>
        </p:nvGraphicFramePr>
        <p:xfrm>
          <a:off x="-621268" y="1188989"/>
          <a:ext cx="7175500" cy="4783667"/>
        </p:xfrm>
        <a:graphic>
          <a:graphicData uri="http://schemas.openxmlformats.org/drawingml/2006/chart">
            <c:chart xmlns:c="http://schemas.openxmlformats.org/drawingml/2006/chart" xmlns:r="http://schemas.openxmlformats.org/officeDocument/2006/relationships" r:id="rId4"/>
          </a:graphicData>
        </a:graphic>
      </p:graphicFrame>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8027" y="460716"/>
            <a:ext cx="10252409"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How does a PLA mandate exacerbate the construction industry’s skilled workforce shortage?</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sp>
        <p:nvSpPr>
          <p:cNvPr id="7" name="TextBox 6"/>
          <p:cNvSpPr txBox="1"/>
          <p:nvPr/>
        </p:nvSpPr>
        <p:spPr>
          <a:xfrm>
            <a:off x="7719826" y="2843257"/>
            <a:ext cx="2236383"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Union membership in 2017 for the </a:t>
            </a:r>
            <a:r>
              <a:rPr lang="en-US" b="1" dirty="0">
                <a:latin typeface="Arial" panose="020B0604020202020204" pitchFamily="34" charset="0"/>
                <a:cs typeface="Arial" panose="020B0604020202020204" pitchFamily="34" charset="0"/>
              </a:rPr>
              <a:t>US</a:t>
            </a:r>
            <a:r>
              <a:rPr lang="en-US" dirty="0">
                <a:latin typeface="Arial" panose="020B0604020202020204" pitchFamily="34" charset="0"/>
                <a:cs typeface="Arial" panose="020B0604020202020204" pitchFamily="34" charset="0"/>
              </a:rPr>
              <a:t> private construction workforce</a:t>
            </a:r>
          </a:p>
        </p:txBody>
      </p:sp>
      <p:sp>
        <p:nvSpPr>
          <p:cNvPr id="12" name="TextBox 11"/>
          <p:cNvSpPr txBox="1"/>
          <p:nvPr/>
        </p:nvSpPr>
        <p:spPr>
          <a:xfrm>
            <a:off x="1796901" y="2704758"/>
            <a:ext cx="2339163"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Union membership in 2018 for </a:t>
            </a:r>
            <a:r>
              <a:rPr lang="en-US" b="1" dirty="0">
                <a:latin typeface="Arial" panose="020B0604020202020204" pitchFamily="34" charset="0"/>
                <a:cs typeface="Arial" panose="020B0604020202020204" pitchFamily="34" charset="0"/>
              </a:rPr>
              <a:t>Kentucky’s </a:t>
            </a:r>
            <a:r>
              <a:rPr lang="en-US" dirty="0">
                <a:latin typeface="Arial" panose="020B0604020202020204" pitchFamily="34" charset="0"/>
                <a:cs typeface="Arial" panose="020B0604020202020204" pitchFamily="34" charset="0"/>
              </a:rPr>
              <a:t>private construction workforce</a:t>
            </a:r>
          </a:p>
        </p:txBody>
      </p:sp>
    </p:spTree>
    <p:extLst>
      <p:ext uri="{BB962C8B-B14F-4D97-AF65-F5344CB8AC3E}">
        <p14:creationId xmlns:p14="http://schemas.microsoft.com/office/powerpoint/2010/main" val="403131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What is the PLA cost premium?</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sp>
        <p:nvSpPr>
          <p:cNvPr id="10" name="TextBox 9"/>
          <p:cNvSpPr txBox="1"/>
          <p:nvPr/>
        </p:nvSpPr>
        <p:spPr>
          <a:xfrm>
            <a:off x="598059" y="1168358"/>
            <a:ext cx="4834017" cy="4804298"/>
          </a:xfrm>
          <a:prstGeom prst="rect">
            <a:avLst/>
          </a:prstGeom>
          <a:noFill/>
        </p:spPr>
        <p:txBody>
          <a:bodyPr wrap="square" rtlCol="0" anchor="ctr">
            <a:noAutofit/>
          </a:bodyPr>
          <a:lstStyle/>
          <a:p>
            <a:pPr>
              <a:spcAft>
                <a:spcPts val="600"/>
              </a:spcAft>
            </a:pPr>
            <a:r>
              <a:rPr lang="en-US" sz="2400" dirty="0">
                <a:latin typeface="Arial" panose="020B0604020202020204" pitchFamily="34" charset="0"/>
                <a:cs typeface="Arial" panose="020B0604020202020204" pitchFamily="34" charset="0"/>
              </a:rPr>
              <a:t>Government-mandated PLAs increase costs between </a:t>
            </a:r>
            <a:r>
              <a:rPr lang="en-US" sz="2400" b="1" dirty="0">
                <a:latin typeface="Arial" panose="020B0604020202020204" pitchFamily="34" charset="0"/>
                <a:cs typeface="Arial" panose="020B0604020202020204" pitchFamily="34" charset="0"/>
              </a:rPr>
              <a:t>12% and 18%, on average</a:t>
            </a:r>
            <a:endParaRPr lang="en-US"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Studies conducted in MA, CT, NY, NJ, CA and OH on hundreds of school construction built with and without PLA mandates</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Studies available at </a:t>
            </a:r>
            <a:r>
              <a:rPr lang="en-US" sz="2400" dirty="0">
                <a:solidFill>
                  <a:srgbClr val="4878A6"/>
                </a:solidFill>
                <a:latin typeface="Arial" panose="020B0604020202020204" pitchFamily="34" charset="0"/>
                <a:cs typeface="Arial" panose="020B0604020202020204" pitchFamily="34" charset="0"/>
              </a:rPr>
              <a:t>TheTruthAboutPLAs.com</a:t>
            </a:r>
          </a:p>
        </p:txBody>
      </p:sp>
      <p:pic>
        <p:nvPicPr>
          <p:cNvPr id="12" name="Picture 6">
            <a:extLst>
              <a:ext uri="{FF2B5EF4-FFF2-40B4-BE49-F238E27FC236}">
                <a16:creationId xmlns:a16="http://schemas.microsoft.com/office/drawing/2014/main" xmlns="" id="{33E8C2E5-1056-44CA-AB70-BE51F3CE5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28366" y="1591576"/>
            <a:ext cx="6208853" cy="4139235"/>
          </a:xfrm>
          <a:prstGeom prst="rect">
            <a:avLst/>
          </a:prstGeom>
        </p:spPr>
      </p:pic>
    </p:spTree>
    <p:extLst>
      <p:ext uri="{BB962C8B-B14F-4D97-AF65-F5344CB8AC3E}">
        <p14:creationId xmlns:p14="http://schemas.microsoft.com/office/powerpoint/2010/main" val="196078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xmlns=""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How do PLAs increase costs by 12% to 18%?</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9" name="Rectangle 3"/>
          <p:cNvSpPr txBox="1">
            <a:spLocks noChangeArrowheads="1"/>
          </p:cNvSpPr>
          <p:nvPr/>
        </p:nvSpPr>
        <p:spPr>
          <a:xfrm>
            <a:off x="6719776" y="2005433"/>
            <a:ext cx="4038600" cy="3967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endParaRPr lang="en-US" dirty="0"/>
          </a:p>
        </p:txBody>
      </p:sp>
      <p:sp>
        <p:nvSpPr>
          <p:cNvPr id="10" name="TextBox 9"/>
          <p:cNvSpPr txBox="1"/>
          <p:nvPr/>
        </p:nvSpPr>
        <p:spPr>
          <a:xfrm>
            <a:off x="699972" y="3429000"/>
            <a:ext cx="3202173" cy="2700669"/>
          </a:xfrm>
          <a:prstGeom prst="rect">
            <a:avLst/>
          </a:prstGeom>
          <a:noFill/>
        </p:spPr>
        <p:txBody>
          <a:bodyPr wrap="square" rtlCol="0" anchor="ctr">
            <a:noAutofit/>
          </a:bodyPr>
          <a:lstStyle/>
          <a:p>
            <a:pPr algn="ctr">
              <a:spcAft>
                <a:spcPts val="600"/>
              </a:spcAft>
            </a:pPr>
            <a:r>
              <a:rPr lang="en-US" sz="2000" b="1" dirty="0">
                <a:latin typeface="Arial" panose="020B0604020202020204" pitchFamily="34" charset="0"/>
                <a:cs typeface="Arial" panose="020B0604020202020204" pitchFamily="34" charset="0"/>
              </a:rPr>
              <a:t>Labor costs</a:t>
            </a:r>
            <a:endParaRPr lang="en-US" sz="2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Inefficient union work rules &amp; lost productivity</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Double health &amp; pension costs to any nonunion contractors who pursue PLA projects</a:t>
            </a:r>
          </a:p>
        </p:txBody>
      </p:sp>
      <p:sp>
        <p:nvSpPr>
          <p:cNvPr id="7" name="TextBox 6"/>
          <p:cNvSpPr txBox="1"/>
          <p:nvPr/>
        </p:nvSpPr>
        <p:spPr>
          <a:xfrm>
            <a:off x="7654192" y="3163697"/>
            <a:ext cx="3202173" cy="2954844"/>
          </a:xfrm>
          <a:prstGeom prst="rect">
            <a:avLst/>
          </a:prstGeom>
          <a:noFill/>
        </p:spPr>
        <p:txBody>
          <a:bodyPr wrap="square" rtlCol="0" anchor="ctr">
            <a:noAutofit/>
          </a:bodyPr>
          <a:lstStyle/>
          <a:p>
            <a:pPr algn="ctr">
              <a:spcAft>
                <a:spcPts val="600"/>
              </a:spcAft>
            </a:pPr>
            <a:r>
              <a:rPr lang="en-US" sz="2000" b="1" dirty="0">
                <a:latin typeface="Arial" panose="020B0604020202020204" pitchFamily="34" charset="0"/>
                <a:cs typeface="Arial" panose="020B0604020202020204" pitchFamily="34" charset="0"/>
              </a:rPr>
              <a:t>Competitive costs</a:t>
            </a:r>
            <a:endParaRPr lang="en-US" sz="2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Economic theory in competitive bidding</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Correlation between less competition &amp; higher labor and construction costs</a:t>
            </a:r>
          </a:p>
        </p:txBody>
      </p:sp>
      <p:sp>
        <p:nvSpPr>
          <p:cNvPr id="8" name="TextBox 7"/>
          <p:cNvSpPr txBox="1"/>
          <p:nvPr/>
        </p:nvSpPr>
        <p:spPr>
          <a:xfrm>
            <a:off x="4013240" y="2990087"/>
            <a:ext cx="3202173" cy="1997913"/>
          </a:xfrm>
          <a:prstGeom prst="rect">
            <a:avLst/>
          </a:prstGeom>
          <a:noFill/>
        </p:spPr>
        <p:txBody>
          <a:bodyPr wrap="square" rtlCol="0" anchor="ctr">
            <a:noAutofit/>
          </a:bodyPr>
          <a:lstStyle/>
          <a:p>
            <a:pPr algn="ctr">
              <a:spcAft>
                <a:spcPts val="600"/>
              </a:spcAft>
            </a:pPr>
            <a:endParaRPr lang="en-US" sz="2000" b="1" dirty="0">
              <a:latin typeface="Arial" panose="020B0604020202020204" pitchFamily="34" charset="0"/>
              <a:cs typeface="Arial" panose="020B0604020202020204" pitchFamily="34" charset="0"/>
            </a:endParaRPr>
          </a:p>
          <a:p>
            <a:pPr algn="ctr">
              <a:spcAft>
                <a:spcPts val="600"/>
              </a:spcAft>
            </a:pPr>
            <a:endParaRPr lang="en-US" sz="2000" b="1" dirty="0">
              <a:latin typeface="Arial" panose="020B0604020202020204" pitchFamily="34" charset="0"/>
              <a:cs typeface="Arial" panose="020B0604020202020204" pitchFamily="34" charset="0"/>
            </a:endParaRPr>
          </a:p>
          <a:p>
            <a:pPr algn="ctr">
              <a:spcAft>
                <a:spcPts val="600"/>
              </a:spcAft>
            </a:pPr>
            <a:r>
              <a:rPr lang="en-US" sz="2000" b="1" dirty="0">
                <a:latin typeface="Arial" panose="020B0604020202020204" pitchFamily="34" charset="0"/>
                <a:cs typeface="Arial" panose="020B0604020202020204" pitchFamily="34" charset="0"/>
              </a:rPr>
              <a:t>Compliance costs</a:t>
            </a:r>
            <a:endParaRPr lang="en-US" sz="2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Attorney costs &amp; delays complying with PLA</a:t>
            </a:r>
          </a:p>
          <a:p>
            <a:pPr marL="342900" indent="-342900">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Lost nonunion worker wages and benefits</a:t>
            </a:r>
          </a:p>
        </p:txBody>
      </p:sp>
      <p:pic>
        <p:nvPicPr>
          <p:cNvPr id="8194" name="Picture 2" descr="https://d30y9cdsu7xlg0.cloudfront.net/png/1206499-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8559" y="14008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30y9cdsu7xlg0.cloudfront.net/png/870851-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9701" y="1208392"/>
            <a:ext cx="2289896" cy="228989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d30y9cdsu7xlg0.cloudfront.net/png/1568617-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9130" y="136504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69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22612</TotalTime>
  <Words>1193</Words>
  <Application>Microsoft Office PowerPoint</Application>
  <PresentationFormat>Widescreen</PresentationFormat>
  <Paragraphs>230</Paragraphs>
  <Slides>13</Slides>
  <Notes>13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vt:i4>
      </vt:variant>
    </vt:vector>
  </HeadingPairs>
  <TitlesOfParts>
    <vt:vector size="24" baseType="lpstr">
      <vt:lpstr>ＭＳ Ｐゴシック</vt:lpstr>
      <vt:lpstr>Arial</vt:lpstr>
      <vt:lpstr>Calibri</vt:lpstr>
      <vt:lpstr>Calibri Light</vt:lpstr>
      <vt:lpstr>Garamond</vt:lpstr>
      <vt:lpstr>Office Theme</vt:lpstr>
      <vt:lpstr>Custom Design</vt:lpstr>
      <vt:lpstr>1_Custom Design</vt:lpstr>
      <vt:lpstr>2_Custom Design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Woodall</dc:creator>
  <cp:lastModifiedBy>Allen, Sasche (LRC)</cp:lastModifiedBy>
  <cp:revision>188</cp:revision>
  <cp:lastPrinted>2018-11-13T21:00:04Z</cp:lastPrinted>
  <dcterms:created xsi:type="dcterms:W3CDTF">2018-02-13T16:31:01Z</dcterms:created>
  <dcterms:modified xsi:type="dcterms:W3CDTF">2018-11-13T21:04:03Z</dcterms:modified>
</cp:coreProperties>
</file>