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58" r:id="rId4"/>
    <p:sldId id="261" r:id="rId5"/>
    <p:sldId id="260" r:id="rId6"/>
    <p:sldId id="264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41555EF-3B0B-4D6F-9549-BF1CB059400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B62776-42E5-411A-8177-DA46C130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114"/>
              </a:spcBef>
            </a:pPr>
            <a:r>
              <a:rPr lang="en-US" sz="1300" dirty="0"/>
              <a:t>A range of factors affect the cost of care -- wages, prescription drugs, food, medical devices, utilities and professional insurance. This chart reflects the national breakdown of expenses in a hospital.</a:t>
            </a:r>
          </a:p>
          <a:p>
            <a:pPr>
              <a:spcBef>
                <a:spcPts val="2114"/>
              </a:spcBef>
            </a:pPr>
            <a:r>
              <a:rPr lang="en-US" dirty="0"/>
              <a:t>You can see that about 75% of a hospital’s expenses are for labor, drugs and supplies.</a:t>
            </a:r>
          </a:p>
          <a:p>
            <a:pPr>
              <a:spcBef>
                <a:spcPts val="2114"/>
              </a:spcBef>
            </a:pPr>
            <a:r>
              <a:rPr lang="en-US" sz="1300" dirty="0"/>
              <a:t>Steep increases in these costs can undermine hospitals’ efforts to maintain access to care .  We are seeing hospitals across the country lay off staff and curtail services.  As a rural state where much of our population is already underserved,  these actions would be devastating to the communities we serve.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9C1A-8830-4F80-8EF3-6EEC7BA580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5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50% of the population is commercially insured, the majority of patients served</a:t>
            </a:r>
            <a:r>
              <a:rPr lang="en-US" baseline="0" dirty="0"/>
              <a:t> by hospitals are on a government program – Medicare being the largest 40-50%, followed by Medicaid at about 30%</a:t>
            </a:r>
          </a:p>
          <a:p>
            <a:r>
              <a:rPr lang="en-US" baseline="0" dirty="0"/>
              <a:t>Rural hospitals have a larger share of government patients</a:t>
            </a:r>
          </a:p>
          <a:p>
            <a:r>
              <a:rPr lang="en-US" baseline="0" dirty="0"/>
              <a:t>This puts a strain because both pay below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097C4-7797-4009-898D-FAB428E8D4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1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A3EE-D179-3B43-8FB2-E99C49D64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38" y="288123"/>
            <a:ext cx="11601092" cy="597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3900"/>
              </a:lnSpc>
              <a:defRPr sz="3400" b="1" i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2A91-924E-2A4C-A900-5B5A816791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438" y="955097"/>
            <a:ext cx="11601092" cy="457458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37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37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Ø"/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7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7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ü"/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7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F8749-9015-6B49-9CC3-F726D4461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9613" y="5835029"/>
            <a:ext cx="1682815" cy="628551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20F072D-59CF-4C47-A164-37C7323C1B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5289" y="5994282"/>
            <a:ext cx="9561512" cy="4692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B2B98-5349-1A4D-BC70-BF44ABF1A595}"/>
              </a:ext>
            </a:extLst>
          </p:cNvPr>
          <p:cNvSpPr/>
          <p:nvPr userDrawn="1"/>
        </p:nvSpPr>
        <p:spPr>
          <a:xfrm>
            <a:off x="0" y="6671170"/>
            <a:ext cx="12191999" cy="18683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2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1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9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7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7B3B-FB05-4E63-A11E-D984ABBAD615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C975-7DC4-4D1F-8C4E-17031216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86426"/>
            <a:ext cx="12192000" cy="11715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1"/>
            <a:ext cx="12192001" cy="68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7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5C45B-0885-B043-9277-B927400F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98" y="203009"/>
            <a:ext cx="5457927" cy="120937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i="0" dirty="0">
                <a:solidFill>
                  <a:schemeClr val="bg1"/>
                </a:solidFill>
              </a:rPr>
              <a:t>Many factors affect the </a:t>
            </a:r>
            <a:br>
              <a:rPr lang="en-US" sz="3600" i="0" dirty="0">
                <a:solidFill>
                  <a:schemeClr val="bg1"/>
                </a:solidFill>
              </a:rPr>
            </a:br>
            <a:r>
              <a:rPr lang="en-US" sz="3600" i="0" dirty="0">
                <a:solidFill>
                  <a:schemeClr val="bg1"/>
                </a:solidFill>
              </a:rPr>
              <a:t>cost of care. </a:t>
            </a:r>
          </a:p>
        </p:txBody>
      </p:sp>
      <p:sp>
        <p:nvSpPr>
          <p:cNvPr id="12" name="AutoShape 2" descr="Senator Manchin on COVID-19 Relief Bill | C-SPAN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979C2EA6-24D3-7149-BA7D-3DF00349F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2" t="1840"/>
          <a:stretch/>
        </p:blipFill>
        <p:spPr>
          <a:xfrm>
            <a:off x="0" y="-19051"/>
            <a:ext cx="5991225" cy="66916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5450" y="5200650"/>
            <a:ext cx="2708433" cy="13430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98" y="1509184"/>
            <a:ext cx="5457927" cy="4412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95" y="5996624"/>
            <a:ext cx="2002872" cy="5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259" y="256901"/>
            <a:ext cx="11414216" cy="73629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Hospitals </a:t>
            </a: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Simply Can’t Raise Prices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259" y="1088445"/>
            <a:ext cx="11414216" cy="530442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sz="2600" dirty="0">
                <a:solidFill>
                  <a:schemeClr val="bg1"/>
                </a:solidFill>
              </a:rPr>
              <a:t>70 - 80% of hospital patients are governmental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</a:rPr>
              <a:t>Medicare pays 90% of Cost</a:t>
            </a:r>
          </a:p>
          <a:p>
            <a:pPr lvl="1">
              <a:buClr>
                <a:srgbClr val="FFC000"/>
              </a:buClr>
            </a:pPr>
            <a:r>
              <a:rPr lang="en-US" dirty="0">
                <a:solidFill>
                  <a:schemeClr val="bg1"/>
                </a:solidFill>
              </a:rPr>
              <a:t>Medicaid pays 95% of Medicare (85% of cost)</a:t>
            </a:r>
          </a:p>
          <a:p>
            <a:pPr lvl="1">
              <a:spcAft>
                <a:spcPts val="600"/>
              </a:spcAft>
              <a:buClr>
                <a:srgbClr val="FFC000"/>
              </a:buClr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Governmental payment rates are NON-NEGOTIABLE</a:t>
            </a:r>
          </a:p>
          <a:p>
            <a:pPr>
              <a:buClr>
                <a:srgbClr val="FFC000"/>
              </a:buClr>
            </a:pPr>
            <a:r>
              <a:rPr lang="en-US" sz="2600" dirty="0">
                <a:solidFill>
                  <a:schemeClr val="bg1"/>
                </a:solidFill>
              </a:rPr>
              <a:t>Rural hospitals have fewer commercial and more Medicare and Medicaid patients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1" y="3379551"/>
            <a:ext cx="3206053" cy="3213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4" y="3379543"/>
            <a:ext cx="3133702" cy="3213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07" y="5871304"/>
            <a:ext cx="1966168" cy="6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8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41" y="450474"/>
            <a:ext cx="10222969" cy="1375157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Fuel for the Economic Engine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2" y="5796659"/>
            <a:ext cx="1966168" cy="69622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2943" y="1825631"/>
            <a:ext cx="10094167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Outpatient HRIP program is needed</a:t>
            </a:r>
          </a:p>
          <a:p>
            <a:pPr lvl="1"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b="1" u="sng" dirty="0">
                <a:solidFill>
                  <a:schemeClr val="bg1"/>
                </a:solidFill>
              </a:rPr>
              <a:t>NO COST to the State</a:t>
            </a:r>
          </a:p>
          <a:p>
            <a:pPr lvl="1"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Infrastructure already in place</a:t>
            </a:r>
          </a:p>
          <a:p>
            <a:pPr lvl="1"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Will particularly assist rural hospitals </a:t>
            </a:r>
          </a:p>
          <a:p>
            <a:pPr lvl="1"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Will be tied to quality outcomes</a:t>
            </a:r>
          </a:p>
          <a:p>
            <a:pPr lvl="1"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Must be federally approved</a:t>
            </a:r>
          </a:p>
        </p:txBody>
      </p:sp>
    </p:spTree>
    <p:extLst>
      <p:ext uri="{BB962C8B-B14F-4D97-AF65-F5344CB8AC3E}">
        <p14:creationId xmlns:p14="http://schemas.microsoft.com/office/powerpoint/2010/main" val="277054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6834"/>
            <a:ext cx="12192000" cy="23438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Thank you for having us.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br>
              <a:rPr lang="en-US" sz="6000" b="1" dirty="0">
                <a:solidFill>
                  <a:schemeClr val="bg1"/>
                </a:solidFill>
                <a:latin typeface="+mn-lt"/>
              </a:rPr>
            </a:br>
            <a:r>
              <a:rPr lang="en-US" sz="6700" b="1" dirty="0">
                <a:solidFill>
                  <a:schemeClr val="bg1"/>
                </a:solidFill>
                <a:latin typeface="+mn-lt"/>
              </a:rPr>
              <a:t>Are there 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5703353"/>
            <a:ext cx="1966168" cy="6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272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Many factors affect the  cost of care. </vt:lpstr>
      <vt:lpstr>Hospitals Simply Can’t Raise Prices</vt:lpstr>
      <vt:lpstr>Fuel for the Economic Engine</vt:lpstr>
      <vt:lpstr>Thank you for having us.  Are there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Galvagni</dc:creator>
  <cp:lastModifiedBy>Allen, Sasche (LRC)</cp:lastModifiedBy>
  <cp:revision>41</cp:revision>
  <cp:lastPrinted>2022-06-20T16:08:40Z</cp:lastPrinted>
  <dcterms:created xsi:type="dcterms:W3CDTF">2022-06-01T20:49:04Z</dcterms:created>
  <dcterms:modified xsi:type="dcterms:W3CDTF">2022-09-27T14:52:30Z</dcterms:modified>
</cp:coreProperties>
</file>