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9" r:id="rId2"/>
    <p:sldId id="296" r:id="rId3"/>
    <p:sldId id="260" r:id="rId4"/>
    <p:sldId id="258" r:id="rId5"/>
    <p:sldId id="303" r:id="rId6"/>
    <p:sldId id="304" r:id="rId7"/>
    <p:sldId id="284" r:id="rId8"/>
    <p:sldId id="286" r:id="rId9"/>
    <p:sldId id="291" r:id="rId10"/>
    <p:sldId id="297" r:id="rId11"/>
    <p:sldId id="298" r:id="rId12"/>
    <p:sldId id="299" r:id="rId13"/>
    <p:sldId id="300" r:id="rId14"/>
    <p:sldId id="301" r:id="rId15"/>
    <p:sldId id="302" r:id="rId16"/>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35935A3-86AF-9A06-359C-CF67B62D8B52}" name="Chan, Michelle" initials="CM" userId="Chan, Michelle"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eal, Patrick Dean" initials="KPD" lastIdx="4" clrIdx="0">
    <p:extLst>
      <p:ext uri="{19B8F6BF-5375-455C-9EA6-DF929625EA0E}">
        <p15:presenceInfo xmlns:p15="http://schemas.microsoft.com/office/powerpoint/2012/main" userId="S::Patrick.Keal@duke-energy.com::bbb5e2d6-2f30-4af6-bab8-0c0b3d25c372" providerId="AD"/>
      </p:ext>
    </p:extLst>
  </p:cmAuthor>
  <p:cmAuthor id="2" name="Hunton Andrews Kurth" initials="HAK" lastIdx="4" clrIdx="1">
    <p:extLst>
      <p:ext uri="{19B8F6BF-5375-455C-9EA6-DF929625EA0E}">
        <p15:presenceInfo xmlns:p15="http://schemas.microsoft.com/office/powerpoint/2012/main" userId="Hunton Andrews Kurth" providerId="None"/>
      </p:ext>
    </p:extLst>
  </p:cmAuthor>
  <p:cmAuthor id="3" name="Chan, Michelle" initials="CM" lastIdx="5" clrIdx="2">
    <p:extLst>
      <p:ext uri="{19B8F6BF-5375-455C-9EA6-DF929625EA0E}">
        <p15:presenceInfo xmlns:p15="http://schemas.microsoft.com/office/powerpoint/2012/main" userId="Chan, Miche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5" autoAdjust="0"/>
    <p:restoredTop sz="96201" autoAdjust="0"/>
  </p:normalViewPr>
  <p:slideViewPr>
    <p:cSldViewPr snapToGrid="0">
      <p:cViewPr varScale="1">
        <p:scale>
          <a:sx n="62" d="100"/>
          <a:sy n="62" d="100"/>
        </p:scale>
        <p:origin x="167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7"/>
          </a:xfrm>
          <a:prstGeom prst="rect">
            <a:avLst/>
          </a:prstGeom>
        </p:spPr>
        <p:txBody>
          <a:bodyPr vert="horz" lIns="92484" tIns="46242" rIns="92484" bIns="46242" rtlCol="0"/>
          <a:lstStyle>
            <a:lvl1pPr algn="l">
              <a:defRPr sz="1200"/>
            </a:lvl1pPr>
          </a:lstStyle>
          <a:p>
            <a:endParaRPr lang="en-US"/>
          </a:p>
        </p:txBody>
      </p:sp>
      <p:sp>
        <p:nvSpPr>
          <p:cNvPr id="3" name="Date Placeholder 2"/>
          <p:cNvSpPr>
            <a:spLocks noGrp="1"/>
          </p:cNvSpPr>
          <p:nvPr>
            <p:ph type="dt" idx="1"/>
          </p:nvPr>
        </p:nvSpPr>
        <p:spPr>
          <a:xfrm>
            <a:off x="3936768" y="1"/>
            <a:ext cx="3011699" cy="463407"/>
          </a:xfrm>
          <a:prstGeom prst="rect">
            <a:avLst/>
          </a:prstGeom>
        </p:spPr>
        <p:txBody>
          <a:bodyPr vert="horz" lIns="92484" tIns="46242" rIns="92484" bIns="46242" rtlCol="0"/>
          <a:lstStyle>
            <a:lvl1pPr algn="r">
              <a:defRPr sz="1200"/>
            </a:lvl1pPr>
          </a:lstStyle>
          <a:p>
            <a:fld id="{F005637E-9FE6-45D5-B54D-2B4EA36FA720}" type="datetimeFigureOut">
              <a:rPr lang="en-US" smtClean="0"/>
              <a:t>11/16/2022</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84" tIns="46242" rIns="92484" bIns="46242" rtlCol="0" anchor="ctr"/>
          <a:lstStyle/>
          <a:p>
            <a:endParaRPr lang="en-US"/>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84" tIns="46242" rIns="92484" bIns="4624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4" tIns="46242" rIns="92484" bIns="4624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4" tIns="46242" rIns="92484" bIns="46242" rtlCol="0" anchor="b"/>
          <a:lstStyle>
            <a:lvl1pPr algn="r">
              <a:defRPr sz="1200"/>
            </a:lvl1pPr>
          </a:lstStyle>
          <a:p>
            <a:fld id="{358C979C-04C5-4CBF-A3AD-3249B23D69B5}" type="slidenum">
              <a:rPr lang="en-US" smtClean="0"/>
              <a:t>‹#›</a:t>
            </a:fld>
            <a:endParaRPr lang="en-US"/>
          </a:p>
        </p:txBody>
      </p:sp>
    </p:spTree>
    <p:extLst>
      <p:ext uri="{BB962C8B-B14F-4D97-AF65-F5344CB8AC3E}">
        <p14:creationId xmlns:p14="http://schemas.microsoft.com/office/powerpoint/2010/main" val="1077566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C979C-04C5-4CBF-A3AD-3249B23D69B5}" type="slidenum">
              <a:rPr lang="en-US" smtClean="0"/>
              <a:t>1</a:t>
            </a:fld>
            <a:endParaRPr lang="en-US"/>
          </a:p>
        </p:txBody>
      </p:sp>
    </p:spTree>
    <p:extLst>
      <p:ext uri="{BB962C8B-B14F-4D97-AF65-F5344CB8AC3E}">
        <p14:creationId xmlns:p14="http://schemas.microsoft.com/office/powerpoint/2010/main" val="1725154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C979C-04C5-4CBF-A3AD-3249B23D69B5}" type="slidenum">
              <a:rPr lang="en-US" smtClean="0"/>
              <a:t>11</a:t>
            </a:fld>
            <a:endParaRPr lang="en-US"/>
          </a:p>
        </p:txBody>
      </p:sp>
    </p:spTree>
    <p:extLst>
      <p:ext uri="{BB962C8B-B14F-4D97-AF65-F5344CB8AC3E}">
        <p14:creationId xmlns:p14="http://schemas.microsoft.com/office/powerpoint/2010/main" val="409244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C979C-04C5-4CBF-A3AD-3249B23D69B5}" type="slidenum">
              <a:rPr lang="en-US" smtClean="0"/>
              <a:t>12</a:t>
            </a:fld>
            <a:endParaRPr lang="en-US"/>
          </a:p>
        </p:txBody>
      </p:sp>
    </p:spTree>
    <p:extLst>
      <p:ext uri="{BB962C8B-B14F-4D97-AF65-F5344CB8AC3E}">
        <p14:creationId xmlns:p14="http://schemas.microsoft.com/office/powerpoint/2010/main" val="3097566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C979C-04C5-4CBF-A3AD-3249B23D69B5}" type="slidenum">
              <a:rPr lang="en-US" smtClean="0"/>
              <a:t>13</a:t>
            </a:fld>
            <a:endParaRPr lang="en-US"/>
          </a:p>
        </p:txBody>
      </p:sp>
    </p:spTree>
    <p:extLst>
      <p:ext uri="{BB962C8B-B14F-4D97-AF65-F5344CB8AC3E}">
        <p14:creationId xmlns:p14="http://schemas.microsoft.com/office/powerpoint/2010/main" val="3254736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C979C-04C5-4CBF-A3AD-3249B23D69B5}" type="slidenum">
              <a:rPr lang="en-US" smtClean="0"/>
              <a:t>14</a:t>
            </a:fld>
            <a:endParaRPr lang="en-US"/>
          </a:p>
        </p:txBody>
      </p:sp>
    </p:spTree>
    <p:extLst>
      <p:ext uri="{BB962C8B-B14F-4D97-AF65-F5344CB8AC3E}">
        <p14:creationId xmlns:p14="http://schemas.microsoft.com/office/powerpoint/2010/main" val="2157285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C979C-04C5-4CBF-A3AD-3249B23D69B5}" type="slidenum">
              <a:rPr lang="en-US" smtClean="0"/>
              <a:t>15</a:t>
            </a:fld>
            <a:endParaRPr lang="en-US"/>
          </a:p>
        </p:txBody>
      </p:sp>
    </p:spTree>
    <p:extLst>
      <p:ext uri="{BB962C8B-B14F-4D97-AF65-F5344CB8AC3E}">
        <p14:creationId xmlns:p14="http://schemas.microsoft.com/office/powerpoint/2010/main" val="921916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DBEEC5-83AD-4FDA-921B-DC3D89D0B420}" type="datetime1">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93464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E45081-D17E-4B96-9EEF-131DF9E3800F}" type="datetime1">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356019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8EF184-418A-47AA-8FE8-9AAE79923637}" type="datetime1">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404013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9725AC-22CC-42EE-B4F5-AFA285360597}" type="datetime1">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2459591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FA462D-D285-4EBA-B77D-AC626C863418}" type="datetime1">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1946128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7E63CE5-33C1-40CC-810F-B0B521018FFC}" type="datetime1">
              <a:rPr lang="en-US" smtClean="0"/>
              <a:t>11/16/2022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182287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2F5AE575-33CA-420F-9FB6-6B4F94E9A214}" type="datetime1">
              <a:rPr lang="en-US" smtClean="0"/>
              <a:t>11/16/2022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60785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3F55A1C8-2C46-4504-9194-1AA4F9A0C945}" type="datetime1">
              <a:rPr lang="en-US" smtClean="0"/>
              <a:t>11/16/2022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3893073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28F42A4-B6AB-4C0F-BF8B-4C10364A5440}" type="datetime1">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902068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49A517-F78B-4FE6-B14B-A266E471D6C7}" type="datetime1">
              <a:rPr lang="en-US" smtClean="0"/>
              <a:t>11/16/2022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251700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A5C6FAB5-4785-40C0-9231-77EA45B9EEDD}" type="datetime1">
              <a:rPr lang="en-US" smtClean="0"/>
              <a:t>11/16/2022</a:t>
            </a:fld>
            <a:endParaRPr lang="en-US"/>
          </a:p>
        </p:txBody>
      </p:sp>
      <p:sp>
        <p:nvSpPr>
          <p:cNvPr id="9" name="Footer Placeholder 8"/>
          <p:cNvSpPr>
            <a:spLocks noGrp="1"/>
          </p:cNvSpPr>
          <p:nvPr>
            <p:ph type="ftr" sz="quarter" idx="11"/>
          </p:nvPr>
        </p:nvSpPr>
        <p:spPr>
          <a:xfrm>
            <a:off x="2624326" y="6356351"/>
            <a:ext cx="4433638" cy="365125"/>
          </a:xfrm>
        </p:spPr>
        <p:txBody>
          <a:bodyPr/>
          <a:lstStyle/>
          <a:p>
            <a:endParaRPr lang="en-US"/>
          </a:p>
        </p:txBody>
      </p:sp>
      <p:sp>
        <p:nvSpPr>
          <p:cNvPr id="10" name="Slide Number Placeholder 9"/>
          <p:cNvSpPr>
            <a:spLocks noGrp="1"/>
          </p:cNvSpPr>
          <p:nvPr>
            <p:ph type="sldNum" sz="quarter" idx="12"/>
          </p:nvPr>
        </p:nvSpPr>
        <p:spPr/>
        <p:txBody>
          <a:bodyPr/>
          <a:lstStyle/>
          <a:p>
            <a:fld id="{B463636C-54B8-4FA0-BE4B-5D0838203D42}" type="slidenum">
              <a:rPr lang="en-US" smtClean="0"/>
              <a:t>‹#›</a:t>
            </a:fld>
            <a:endParaRPr lang="en-US"/>
          </a:p>
        </p:txBody>
      </p:sp>
    </p:spTree>
    <p:extLst>
      <p:ext uri="{BB962C8B-B14F-4D97-AF65-F5344CB8AC3E}">
        <p14:creationId xmlns:p14="http://schemas.microsoft.com/office/powerpoint/2010/main" val="257844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D27EFF23-B55C-4FBD-B7A8-575C14DAC6FB}" type="datetime1">
              <a:rPr lang="en-US" smtClean="0"/>
              <a:t>11/16/2022</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B463636C-54B8-4FA0-BE4B-5D0838203D42}" type="slidenum">
              <a:rPr lang="en-US" smtClean="0"/>
              <a:t>‹#›</a:t>
            </a:fld>
            <a:endParaRPr lang="en-US"/>
          </a:p>
        </p:txBody>
      </p:sp>
      <p:sp>
        <p:nvSpPr>
          <p:cNvPr id="8" name="MSIPCMContentMarking" descr="{&quot;HashCode&quot;:1475708350,&quot;Placement&quot;:&quot;Footer&quot;,&quot;Top&quot;:513.960144,&quot;Left&quot;:0.0,&quot;SlideWidth&quot;:720,&quot;SlideHeight&quot;:540}">
            <a:extLst>
              <a:ext uri="{FF2B5EF4-FFF2-40B4-BE49-F238E27FC236}">
                <a16:creationId xmlns:a16="http://schemas.microsoft.com/office/drawing/2014/main" id="{AEEC0C55-672F-4BD8-888A-E61678B4791D}"/>
              </a:ext>
            </a:extLst>
          </p:cNvPr>
          <p:cNvSpPr txBox="1"/>
          <p:nvPr userDrawn="1"/>
        </p:nvSpPr>
        <p:spPr>
          <a:xfrm>
            <a:off x="0" y="6527294"/>
            <a:ext cx="1290172" cy="330706"/>
          </a:xfrm>
          <a:prstGeom prst="rect">
            <a:avLst/>
          </a:prstGeom>
          <a:noFill/>
        </p:spPr>
        <p:txBody>
          <a:bodyPr vert="horz" wrap="square" lIns="0" tIns="0" rIns="0" bIns="0" rtlCol="0" anchor="ctr" anchorCtr="1">
            <a:spAutoFit/>
          </a:bodyPr>
          <a:lstStyle/>
          <a:p>
            <a:pPr algn="l">
              <a:spcBef>
                <a:spcPts val="0"/>
              </a:spcBef>
              <a:spcAft>
                <a:spcPts val="0"/>
              </a:spcAft>
            </a:pPr>
            <a:r>
              <a:rPr lang="en-US" sz="1400">
                <a:solidFill>
                  <a:srgbClr val="000000"/>
                </a:solidFill>
                <a:latin typeface="Calibri" panose="020F0502020204030204" pitchFamily="34" charset="0"/>
              </a:rPr>
              <a:t>Business Use</a:t>
            </a:r>
          </a:p>
        </p:txBody>
      </p:sp>
    </p:spTree>
    <p:extLst>
      <p:ext uri="{BB962C8B-B14F-4D97-AF65-F5344CB8AC3E}">
        <p14:creationId xmlns:p14="http://schemas.microsoft.com/office/powerpoint/2010/main" val="32284097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2385" y="1298448"/>
            <a:ext cx="5845157" cy="3255264"/>
          </a:xfrm>
        </p:spPr>
        <p:txBody>
          <a:bodyPr>
            <a:noAutofit/>
          </a:bodyPr>
          <a:lstStyle/>
          <a:p>
            <a:r>
              <a:rPr lang="en-US" sz="3200" b="1" dirty="0"/>
              <a:t>Energy Reliability &amp; Affordability: </a:t>
            </a:r>
            <a:br>
              <a:rPr lang="en-US" sz="3200" b="1" dirty="0"/>
            </a:br>
            <a:r>
              <a:rPr lang="en-US" sz="2800" dirty="0"/>
              <a:t>Kentucky’s Regulatory Compact and Securitization as a Financing Tool</a:t>
            </a:r>
            <a:endParaRPr lang="en-US" sz="3200" dirty="0"/>
          </a:p>
        </p:txBody>
      </p:sp>
      <p:sp>
        <p:nvSpPr>
          <p:cNvPr id="3" name="Subtitle 2"/>
          <p:cNvSpPr>
            <a:spLocks noGrp="1"/>
          </p:cNvSpPr>
          <p:nvPr>
            <p:ph type="subTitle" idx="1"/>
          </p:nvPr>
        </p:nvSpPr>
        <p:spPr/>
        <p:txBody>
          <a:bodyPr/>
          <a:lstStyle/>
          <a:p>
            <a:r>
              <a:rPr lang="en-US" dirty="0"/>
              <a:t>November 17, 2022</a:t>
            </a:r>
          </a:p>
        </p:txBody>
      </p:sp>
      <p:sp>
        <p:nvSpPr>
          <p:cNvPr id="4" name="Slide Number Placeholder 3"/>
          <p:cNvSpPr>
            <a:spLocks noGrp="1"/>
          </p:cNvSpPr>
          <p:nvPr>
            <p:ph type="sldNum" sz="quarter" idx="12"/>
          </p:nvPr>
        </p:nvSpPr>
        <p:spPr/>
        <p:txBody>
          <a:bodyPr/>
          <a:lstStyle/>
          <a:p>
            <a:fld id="{B463636C-54B8-4FA0-BE4B-5D0838203D42}" type="slidenum">
              <a:rPr lang="en-US" smtClean="0"/>
              <a:t>1</a:t>
            </a:fld>
            <a:endParaRPr lang="en-US"/>
          </a:p>
        </p:txBody>
      </p:sp>
    </p:spTree>
    <p:extLst>
      <p:ext uri="{BB962C8B-B14F-4D97-AF65-F5344CB8AC3E}">
        <p14:creationId xmlns:p14="http://schemas.microsoft.com/office/powerpoint/2010/main" val="524820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a:t>Previous Energy Provider Securitization Transactions</a:t>
            </a:r>
          </a:p>
        </p:txBody>
      </p:sp>
      <p:graphicFrame>
        <p:nvGraphicFramePr>
          <p:cNvPr id="13" name="Table 12"/>
          <p:cNvGraphicFramePr>
            <a:graphicFrameLocks noGrp="1"/>
          </p:cNvGraphicFramePr>
          <p:nvPr>
            <p:extLst>
              <p:ext uri="{D42A27DB-BD31-4B8C-83A1-F6EECF244321}">
                <p14:modId xmlns:p14="http://schemas.microsoft.com/office/powerpoint/2010/main" val="1714283569"/>
              </p:ext>
            </p:extLst>
          </p:nvPr>
        </p:nvGraphicFramePr>
        <p:xfrm>
          <a:off x="2669894" y="876139"/>
          <a:ext cx="6098551" cy="5566350"/>
        </p:xfrm>
        <a:graphic>
          <a:graphicData uri="http://schemas.openxmlformats.org/drawingml/2006/table">
            <a:tbl>
              <a:tblPr firstRow="1" bandRow="1">
                <a:tableStyleId>{9D7B26C5-4107-4FEC-AEDC-1716B250A1EF}</a:tableStyleId>
              </a:tblPr>
              <a:tblGrid>
                <a:gridCol w="382225">
                  <a:extLst>
                    <a:ext uri="{9D8B030D-6E8A-4147-A177-3AD203B41FA5}">
                      <a16:colId xmlns:a16="http://schemas.microsoft.com/office/drawing/2014/main" val="2366331085"/>
                    </a:ext>
                  </a:extLst>
                </a:gridCol>
                <a:gridCol w="1025611">
                  <a:extLst>
                    <a:ext uri="{9D8B030D-6E8A-4147-A177-3AD203B41FA5}">
                      <a16:colId xmlns:a16="http://schemas.microsoft.com/office/drawing/2014/main" val="719690023"/>
                    </a:ext>
                  </a:extLst>
                </a:gridCol>
                <a:gridCol w="2459991">
                  <a:extLst>
                    <a:ext uri="{9D8B030D-6E8A-4147-A177-3AD203B41FA5}">
                      <a16:colId xmlns:a16="http://schemas.microsoft.com/office/drawing/2014/main" val="3379931798"/>
                    </a:ext>
                  </a:extLst>
                </a:gridCol>
                <a:gridCol w="1160538">
                  <a:extLst>
                    <a:ext uri="{9D8B030D-6E8A-4147-A177-3AD203B41FA5}">
                      <a16:colId xmlns:a16="http://schemas.microsoft.com/office/drawing/2014/main" val="2293092001"/>
                    </a:ext>
                  </a:extLst>
                </a:gridCol>
                <a:gridCol w="1070186">
                  <a:extLst>
                    <a:ext uri="{9D8B030D-6E8A-4147-A177-3AD203B41FA5}">
                      <a16:colId xmlns:a16="http://schemas.microsoft.com/office/drawing/2014/main" val="2367555955"/>
                    </a:ext>
                  </a:extLst>
                </a:gridCol>
              </a:tblGrid>
              <a:tr h="297766">
                <a:tc>
                  <a:txBody>
                    <a:bodyPr/>
                    <a:lstStyle/>
                    <a:p>
                      <a:endParaRPr lang="en-US" sz="1400" dirty="0">
                        <a:latin typeface="+mj-lt"/>
                      </a:endParaRPr>
                    </a:p>
                  </a:txBody>
                  <a:tcPr/>
                </a:tc>
                <a:tc>
                  <a:txBody>
                    <a:bodyPr/>
                    <a:lstStyle/>
                    <a:p>
                      <a:r>
                        <a:rPr lang="en-US" sz="1400" dirty="0">
                          <a:latin typeface="+mj-lt"/>
                        </a:rPr>
                        <a:t>State</a:t>
                      </a:r>
                    </a:p>
                  </a:txBody>
                  <a:tcPr/>
                </a:tc>
                <a:tc>
                  <a:txBody>
                    <a:bodyPr/>
                    <a:lstStyle/>
                    <a:p>
                      <a:r>
                        <a:rPr lang="en-US" sz="1400" dirty="0">
                          <a:latin typeface="+mj-lt"/>
                        </a:rPr>
                        <a:t>Sponsor Energy Provider</a:t>
                      </a:r>
                    </a:p>
                  </a:txBody>
                  <a:tcPr/>
                </a:tc>
                <a:tc>
                  <a:txBody>
                    <a:bodyPr/>
                    <a:lstStyle/>
                    <a:p>
                      <a:r>
                        <a:rPr lang="en-US" sz="1400" dirty="0">
                          <a:latin typeface="+mj-lt"/>
                        </a:rPr>
                        <a:t>Pricing Date</a:t>
                      </a:r>
                    </a:p>
                  </a:txBody>
                  <a:tcPr/>
                </a:tc>
                <a:tc>
                  <a:txBody>
                    <a:bodyPr/>
                    <a:lstStyle/>
                    <a:p>
                      <a:r>
                        <a:rPr lang="en-US" sz="1400" dirty="0">
                          <a:latin typeface="+mj-lt"/>
                        </a:rPr>
                        <a:t>Amount </a:t>
                      </a:r>
                    </a:p>
                    <a:p>
                      <a:r>
                        <a:rPr lang="en-US" sz="1100" dirty="0">
                          <a:latin typeface="+mj-lt"/>
                        </a:rPr>
                        <a:t>($ millions)</a:t>
                      </a:r>
                      <a:endParaRPr lang="en-US" sz="1400" dirty="0">
                        <a:latin typeface="+mj-lt"/>
                      </a:endParaRPr>
                    </a:p>
                  </a:txBody>
                  <a:tcPr/>
                </a:tc>
                <a:extLst>
                  <a:ext uri="{0D108BD9-81ED-4DB2-BD59-A6C34878D82A}">
                    <a16:rowId xmlns:a16="http://schemas.microsoft.com/office/drawing/2014/main" val="359855446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1.</a:t>
                      </a:r>
                    </a:p>
                  </a:txBody>
                  <a:tcPr anchor="ctr"/>
                </a:tc>
                <a:tc>
                  <a:txBody>
                    <a:bodyPr/>
                    <a:lstStyle/>
                    <a:p>
                      <a:pPr marL="0" marR="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Kansas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Trebuchet MS" panose="020B0603020202020204" pitchFamily="34" charset="0"/>
                          <a:cs typeface="Trebuchet MS" panose="020B0603020202020204" pitchFamily="34" charset="0"/>
                        </a:rPr>
                        <a:t>Kansas Gas Service</a:t>
                      </a:r>
                    </a:p>
                  </a:txBody>
                  <a:tcPr anchor="ctr"/>
                </a:tc>
                <a:tc>
                  <a:txBody>
                    <a:bodyPr/>
                    <a:lstStyle/>
                    <a:p>
                      <a:pPr marL="0" marR="0" algn="l" defTabSz="914400" rtl="0" eaLnBrk="1" latinLnBrk="0" hangingPunct="1">
                        <a:spcBef>
                          <a:spcPts val="0"/>
                        </a:spcBef>
                        <a:spcAft>
                          <a:spcPts val="0"/>
                        </a:spcAft>
                      </a:pPr>
                      <a:r>
                        <a:rPr lang="en-US" sz="1000" kern="1200">
                          <a:solidFill>
                            <a:schemeClr val="tx1"/>
                          </a:solidFill>
                          <a:effectLst/>
                          <a:latin typeface="+mj-lt"/>
                          <a:ea typeface="Trebuchet MS" panose="020B0603020202020204" pitchFamily="34" charset="0"/>
                          <a:cs typeface="Trebuchet MS" panose="020B0603020202020204" pitchFamily="34" charset="0"/>
                        </a:rPr>
                        <a:t>11/9/2022</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336</a:t>
                      </a:r>
                    </a:p>
                  </a:txBody>
                  <a:tcPr anchor="ctr"/>
                </a:tc>
                <a:extLst>
                  <a:ext uri="{0D108BD9-81ED-4DB2-BD59-A6C34878D82A}">
                    <a16:rowId xmlns:a16="http://schemas.microsoft.com/office/drawing/2014/main" val="423819436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2.</a:t>
                      </a:r>
                    </a:p>
                  </a:txBody>
                  <a:tcPr anchor="ctr"/>
                </a:tc>
                <a:tc>
                  <a:txBody>
                    <a:bodyPr/>
                    <a:lstStyle/>
                    <a:p>
                      <a:pPr marL="0" marR="0">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Oklahoma</a:t>
                      </a:r>
                      <a:endParaRPr lang="en-US" sz="1000" dirty="0">
                        <a:effectLst/>
                        <a:latin typeface="+mj-lt"/>
                        <a:ea typeface="Trebuchet MS" panose="020B0603020202020204" pitchFamily="34" charset="0"/>
                        <a:cs typeface="Trebuchet MS" panose="020B0603020202020204" pitchFamily="34" charset="0"/>
                      </a:endParaRPr>
                    </a:p>
                  </a:txBody>
                  <a:tcPr anchor="ctr"/>
                </a:tc>
                <a:tc>
                  <a:txBody>
                    <a:bodyPr/>
                    <a:lstStyle/>
                    <a:p>
                      <a:pPr marL="0" marR="0" indent="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Summit Utilities Oklahoma, Inc.*</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10/12/2022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82</a:t>
                      </a:r>
                    </a:p>
                  </a:txBody>
                  <a:tcPr anchor="ctr"/>
                </a:tc>
                <a:extLst>
                  <a:ext uri="{0D108BD9-81ED-4DB2-BD59-A6C34878D82A}">
                    <a16:rowId xmlns:a16="http://schemas.microsoft.com/office/drawing/2014/main" val="3015271257"/>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3.</a:t>
                      </a:r>
                    </a:p>
                  </a:txBody>
                  <a:tcPr anchor="ctr"/>
                </a:tc>
                <a:tc>
                  <a:txBody>
                    <a:bodyPr/>
                    <a:lstStyle/>
                    <a:p>
                      <a:pPr marL="0" marR="0">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Oklahoma</a:t>
                      </a:r>
                      <a:endParaRPr lang="en-US" sz="1000" dirty="0">
                        <a:effectLst/>
                        <a:latin typeface="+mj-lt"/>
                        <a:ea typeface="Trebuchet MS" panose="020B0603020202020204" pitchFamily="34" charset="0"/>
                        <a:cs typeface="Trebuchet MS" panose="020B0603020202020204" pitchFamily="34" charset="0"/>
                      </a:endParaRPr>
                    </a:p>
                  </a:txBody>
                  <a:tcPr anchor="ctr"/>
                </a:tc>
                <a:tc>
                  <a:txBody>
                    <a:bodyPr/>
                    <a:lstStyle/>
                    <a:p>
                      <a:pPr marL="0" marR="0" indent="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Public Service Company of Oklahoma*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08/30/2022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693</a:t>
                      </a:r>
                    </a:p>
                  </a:txBody>
                  <a:tcPr anchor="ctr"/>
                </a:tc>
                <a:extLst>
                  <a:ext uri="{0D108BD9-81ED-4DB2-BD59-A6C34878D82A}">
                    <a16:rowId xmlns:a16="http://schemas.microsoft.com/office/drawing/2014/main" val="2914172756"/>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a:t>
                      </a:r>
                    </a:p>
                  </a:txBody>
                  <a:tcPr anchor="ctr"/>
                </a:tc>
                <a:tc>
                  <a:txBody>
                    <a:bodyPr/>
                    <a:lstStyle/>
                    <a:p>
                      <a:pPr marL="0" marR="0">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Oklahoma</a:t>
                      </a:r>
                      <a:endParaRPr lang="en-US" sz="1000" dirty="0">
                        <a:effectLst/>
                        <a:latin typeface="+mj-lt"/>
                        <a:ea typeface="Trebuchet MS" panose="020B0603020202020204" pitchFamily="34" charset="0"/>
                        <a:cs typeface="Trebuchet MS" panose="020B0603020202020204" pitchFamily="34" charset="0"/>
                      </a:endParaRPr>
                    </a:p>
                  </a:txBody>
                  <a:tcPr anchor="ctr"/>
                </a:tc>
                <a:tc>
                  <a:txBody>
                    <a:bodyPr/>
                    <a:lstStyle/>
                    <a:p>
                      <a:pPr marL="0" marR="0" indent="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Oklahoma Natural Gas Company*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08/18/2022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1,354</a:t>
                      </a:r>
                    </a:p>
                  </a:txBody>
                  <a:tcPr anchor="ctr"/>
                </a:tc>
                <a:extLst>
                  <a:ext uri="{0D108BD9-81ED-4DB2-BD59-A6C34878D82A}">
                    <a16:rowId xmlns:a16="http://schemas.microsoft.com/office/drawing/2014/main" val="1397717063"/>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5.</a:t>
                      </a:r>
                    </a:p>
                  </a:txBody>
                  <a:tcPr anchor="ctr"/>
                </a:tc>
                <a:tc>
                  <a:txBody>
                    <a:bodyPr/>
                    <a:lstStyle/>
                    <a:p>
                      <a:pPr marL="0" marR="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indent="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Pacific Gas and Electric Company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7/13/2022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3,900</a:t>
                      </a:r>
                    </a:p>
                  </a:txBody>
                  <a:tcPr anchor="ctr"/>
                </a:tc>
                <a:extLst>
                  <a:ext uri="{0D108BD9-81ED-4DB2-BD59-A6C34878D82A}">
                    <a16:rowId xmlns:a16="http://schemas.microsoft.com/office/drawing/2014/main" val="2224664858"/>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6.</a:t>
                      </a:r>
                    </a:p>
                  </a:txBody>
                  <a:tcPr anchor="ctr"/>
                </a:tc>
                <a:tc>
                  <a:txBody>
                    <a:bodyPr/>
                    <a:lstStyle/>
                    <a:p>
                      <a:pPr marL="0" marR="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Oklahoma</a:t>
                      </a:r>
                    </a:p>
                  </a:txBody>
                  <a:tcPr anchor="ctr"/>
                </a:tc>
                <a:tc>
                  <a:txBody>
                    <a:bodyPr/>
                    <a:lstStyle/>
                    <a:p>
                      <a:pPr marL="0" marR="0" indent="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Oklahoma Gas and Electric Company*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7/8/2022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762</a:t>
                      </a:r>
                    </a:p>
                  </a:txBody>
                  <a:tcPr anchor="ctr"/>
                </a:tc>
                <a:extLst>
                  <a:ext uri="{0D108BD9-81ED-4DB2-BD59-A6C34878D82A}">
                    <a16:rowId xmlns:a16="http://schemas.microsoft.com/office/drawing/2014/main" val="189697381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7.</a:t>
                      </a:r>
                    </a:p>
                  </a:txBody>
                  <a:tcPr anchor="ctr"/>
                </a:tc>
                <a:tc>
                  <a:txBody>
                    <a:bodyPr/>
                    <a:lstStyle/>
                    <a:p>
                      <a:pPr marL="0" marR="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spcBef>
                          <a:spcPts val="0"/>
                        </a:spcBef>
                        <a:spcAft>
                          <a:spcPts val="0"/>
                        </a:spcAft>
                      </a:pPr>
                      <a:r>
                        <a:rPr lang="en-US" sz="1000" dirty="0" err="1">
                          <a:effectLst/>
                          <a:latin typeface="+mj-lt"/>
                          <a:ea typeface="Trebuchet MS" panose="020B0603020202020204" pitchFamily="34" charset="0"/>
                          <a:cs typeface="Trebuchet MS" panose="020B0603020202020204" pitchFamily="34" charset="0"/>
                        </a:rPr>
                        <a:t>Cleco</a:t>
                      </a:r>
                      <a:r>
                        <a:rPr lang="en-US" sz="1000" dirty="0">
                          <a:effectLst/>
                          <a:latin typeface="+mj-lt"/>
                          <a:ea typeface="Trebuchet MS" panose="020B0603020202020204" pitchFamily="34" charset="0"/>
                          <a:cs typeface="Trebuchet MS" panose="020B0603020202020204" pitchFamily="34" charset="0"/>
                        </a:rPr>
                        <a:t> Power LLC</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6/9/2022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425</a:t>
                      </a:r>
                    </a:p>
                  </a:txBody>
                  <a:tcPr anchor="ctr"/>
                </a:tc>
                <a:extLst>
                  <a:ext uri="{0D108BD9-81ED-4DB2-BD59-A6C34878D82A}">
                    <a16:rowId xmlns:a16="http://schemas.microsoft.com/office/drawing/2014/main" val="217588118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8.</a:t>
                      </a:r>
                    </a:p>
                  </a:txBody>
                  <a:tcPr anchor="ctr"/>
                </a:tc>
                <a:tc>
                  <a:txBody>
                    <a:bodyPr/>
                    <a:lstStyle/>
                    <a:p>
                      <a:pPr marL="0" marR="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Electric Reliability Council of Texas,  Inc.</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6/8/2022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2,116</a:t>
                      </a:r>
                    </a:p>
                  </a:txBody>
                  <a:tcPr anchor="ctr"/>
                </a:tc>
                <a:extLst>
                  <a:ext uri="{0D108BD9-81ED-4DB2-BD59-A6C34878D82A}">
                    <a16:rowId xmlns:a16="http://schemas.microsoft.com/office/drawing/2014/main" val="2927893199"/>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9.</a:t>
                      </a:r>
                    </a:p>
                  </a:txBody>
                  <a:tcPr anchor="ctr"/>
                </a:tc>
                <a:tc>
                  <a:txBody>
                    <a:bodyPr/>
                    <a:lstStyle/>
                    <a:p>
                      <a:pPr marL="0" marR="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Entergy Louisiana, LLC**</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5/11/2022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3,193</a:t>
                      </a:r>
                    </a:p>
                  </a:txBody>
                  <a:tcPr anchor="ctr"/>
                </a:tc>
                <a:extLst>
                  <a:ext uri="{0D108BD9-81ED-4DB2-BD59-A6C34878D82A}">
                    <a16:rowId xmlns:a16="http://schemas.microsoft.com/office/drawing/2014/main" val="3465020164"/>
                  </a:ext>
                </a:extLst>
              </a:tr>
              <a:tr h="297766">
                <a:tc>
                  <a:txBody>
                    <a:bodyPr/>
                    <a:lstStyle/>
                    <a:p>
                      <a:pPr marL="0" marR="0" indent="0">
                        <a:spcBef>
                          <a:spcPts val="605"/>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10.</a:t>
                      </a:r>
                    </a:p>
                  </a:txBody>
                  <a:tcPr anchor="ctr"/>
                </a:tc>
                <a:tc>
                  <a:txBody>
                    <a:bodyPr/>
                    <a:lstStyle/>
                    <a:p>
                      <a:pPr marL="0" marR="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indent="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Pacific Gas and Electric Company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5/3/2022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3,600</a:t>
                      </a:r>
                    </a:p>
                  </a:txBody>
                  <a:tcPr anchor="ctr"/>
                </a:tc>
                <a:extLst>
                  <a:ext uri="{0D108BD9-81ED-4DB2-BD59-A6C34878D82A}">
                    <a16:rowId xmlns:a16="http://schemas.microsoft.com/office/drawing/2014/main" val="3560472966"/>
                  </a:ext>
                </a:extLst>
              </a:tr>
              <a:tr h="297766">
                <a:tc>
                  <a:txBody>
                    <a:bodyPr/>
                    <a:lstStyle/>
                    <a:p>
                      <a:pPr marL="0" marR="0" indent="0">
                        <a:spcBef>
                          <a:spcPts val="605"/>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11.</a:t>
                      </a:r>
                    </a:p>
                  </a:txBody>
                  <a:tcPr anchor="ctr"/>
                </a:tc>
                <a:tc>
                  <a:txBody>
                    <a:bodyPr/>
                    <a:lstStyle/>
                    <a:p>
                      <a:pPr marL="0" marR="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Entergy Texas, Inc.</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03/24/2022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291</a:t>
                      </a:r>
                    </a:p>
                  </a:txBody>
                  <a:tcPr anchor="ctr"/>
                </a:tc>
                <a:extLst>
                  <a:ext uri="{0D108BD9-81ED-4DB2-BD59-A6C34878D82A}">
                    <a16:rowId xmlns:a16="http://schemas.microsoft.com/office/drawing/2014/main" val="1877098110"/>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12.</a:t>
                      </a:r>
                    </a:p>
                  </a:txBody>
                  <a:tcPr anchor="ctr"/>
                </a:tc>
                <a:tc>
                  <a:txBody>
                    <a:bodyPr/>
                    <a:lstStyle/>
                    <a:p>
                      <a:pPr marL="0" marR="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Michigan</a:t>
                      </a:r>
                    </a:p>
                  </a:txBody>
                  <a:tcPr anchor="ctr"/>
                </a:tc>
                <a:tc>
                  <a:txBody>
                    <a:bodyPr/>
                    <a:lstStyle/>
                    <a:p>
                      <a:pPr marL="0" marR="0" indent="0">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DTE Electric Company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03/10/2022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236</a:t>
                      </a:r>
                    </a:p>
                  </a:txBody>
                  <a:tcPr anchor="ctr"/>
                </a:tc>
                <a:extLst>
                  <a:ext uri="{0D108BD9-81ED-4DB2-BD59-A6C34878D82A}">
                    <a16:rowId xmlns:a16="http://schemas.microsoft.com/office/drawing/2014/main" val="1570248438"/>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13.</a:t>
                      </a:r>
                    </a:p>
                  </a:txBody>
                  <a:tcPr anchor="ctr"/>
                </a:tc>
                <a:tc>
                  <a:txBody>
                    <a:bodyPr/>
                    <a:lstStyle/>
                    <a:p>
                      <a:pPr marL="0" marR="0">
                        <a:spcBef>
                          <a:spcPts val="605"/>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indent="0">
                        <a:spcBef>
                          <a:spcPts val="605"/>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Southern California Edison Company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02/08/2022</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533</a:t>
                      </a:r>
                    </a:p>
                  </a:txBody>
                  <a:tcPr anchor="ctr"/>
                </a:tc>
                <a:extLst>
                  <a:ext uri="{0D108BD9-81ED-4DB2-BD59-A6C34878D82A}">
                    <a16:rowId xmlns:a16="http://schemas.microsoft.com/office/drawing/2014/main" val="3957828045"/>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14.</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North Carolina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Duke Energy Carolinas</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11/17/2021</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237</a:t>
                      </a:r>
                    </a:p>
                  </a:txBody>
                  <a:tcPr anchor="ctr"/>
                </a:tc>
                <a:extLst>
                  <a:ext uri="{0D108BD9-81ED-4DB2-BD59-A6C34878D82A}">
                    <a16:rowId xmlns:a16="http://schemas.microsoft.com/office/drawing/2014/main" val="2289640467"/>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15.</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North Carolina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Duke Energy Progress</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11/17/2021</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770</a:t>
                      </a:r>
                    </a:p>
                  </a:txBody>
                  <a:tcPr anchor="ctr"/>
                </a:tc>
                <a:extLst>
                  <a:ext uri="{0D108BD9-81ED-4DB2-BD59-A6C34878D82A}">
                    <a16:rowId xmlns:a16="http://schemas.microsoft.com/office/drawing/2014/main" val="2666342949"/>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16.</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Pacific Gas and Electric Company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11/04/2021</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860</a:t>
                      </a:r>
                    </a:p>
                  </a:txBody>
                  <a:tcPr anchor="ctr"/>
                </a:tc>
                <a:extLst>
                  <a:ext uri="{0D108BD9-81ED-4DB2-BD59-A6C34878D82A}">
                    <a16:rowId xmlns:a16="http://schemas.microsoft.com/office/drawing/2014/main" val="1826632514"/>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17.</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Wisconsin</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WEC Energy Group</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05/04/2021</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119</a:t>
                      </a:r>
                    </a:p>
                  </a:txBody>
                  <a:tcPr anchor="ctr"/>
                </a:tc>
                <a:extLst>
                  <a:ext uri="{0D108BD9-81ED-4DB2-BD59-A6C34878D82A}">
                    <a16:rowId xmlns:a16="http://schemas.microsoft.com/office/drawing/2014/main" val="3887237582"/>
                  </a:ext>
                </a:extLst>
              </a:tr>
            </a:tbl>
          </a:graphicData>
        </a:graphic>
      </p:graphicFrame>
      <p:sp>
        <p:nvSpPr>
          <p:cNvPr id="2" name="Slide Number Placeholder 1"/>
          <p:cNvSpPr>
            <a:spLocks noGrp="1"/>
          </p:cNvSpPr>
          <p:nvPr>
            <p:ph type="sldNum" sz="quarter" idx="12"/>
          </p:nvPr>
        </p:nvSpPr>
        <p:spPr/>
        <p:txBody>
          <a:bodyPr/>
          <a:lstStyle/>
          <a:p>
            <a:fld id="{B463636C-54B8-4FA0-BE4B-5D0838203D42}" type="slidenum">
              <a:rPr lang="en-US" smtClean="0"/>
              <a:t>10</a:t>
            </a:fld>
            <a:endParaRPr lang="en-US"/>
          </a:p>
        </p:txBody>
      </p:sp>
      <p:sp>
        <p:nvSpPr>
          <p:cNvPr id="5" name="TextBox 4">
            <a:extLst>
              <a:ext uri="{FF2B5EF4-FFF2-40B4-BE49-F238E27FC236}">
                <a16:creationId xmlns:a16="http://schemas.microsoft.com/office/drawing/2014/main" id="{0705631F-238C-4CFE-A162-75A246AAF857}"/>
              </a:ext>
            </a:extLst>
          </p:cNvPr>
          <p:cNvSpPr txBox="1"/>
          <p:nvPr/>
        </p:nvSpPr>
        <p:spPr>
          <a:xfrm>
            <a:off x="0" y="6125519"/>
            <a:ext cx="2210612" cy="369332"/>
          </a:xfrm>
          <a:prstGeom prst="rect">
            <a:avLst/>
          </a:prstGeom>
          <a:noFill/>
        </p:spPr>
        <p:txBody>
          <a:bodyPr wrap="square">
            <a:spAutoFit/>
          </a:bodyPr>
          <a:lstStyle/>
          <a:p>
            <a:r>
              <a:rPr lang="en-US" sz="900" dirty="0"/>
              <a:t>* Issuer was Oklahoma Development Finance Authority</a:t>
            </a:r>
          </a:p>
        </p:txBody>
      </p:sp>
      <p:sp>
        <p:nvSpPr>
          <p:cNvPr id="6" name="TextBox 5">
            <a:extLst>
              <a:ext uri="{FF2B5EF4-FFF2-40B4-BE49-F238E27FC236}">
                <a16:creationId xmlns:a16="http://schemas.microsoft.com/office/drawing/2014/main" id="{A3618FE8-445E-4E3C-9CAC-D45455B21FB5}"/>
              </a:ext>
            </a:extLst>
          </p:cNvPr>
          <p:cNvSpPr txBox="1"/>
          <p:nvPr/>
        </p:nvSpPr>
        <p:spPr>
          <a:xfrm>
            <a:off x="0" y="6488668"/>
            <a:ext cx="2210612" cy="230832"/>
          </a:xfrm>
          <a:prstGeom prst="rect">
            <a:avLst/>
          </a:prstGeom>
          <a:noFill/>
        </p:spPr>
        <p:txBody>
          <a:bodyPr wrap="square">
            <a:spAutoFit/>
          </a:bodyPr>
          <a:lstStyle/>
          <a:p>
            <a:r>
              <a:rPr lang="en-US" sz="900" dirty="0"/>
              <a:t>** Issuer was a Louisiana state entity</a:t>
            </a:r>
          </a:p>
        </p:txBody>
      </p:sp>
    </p:spTree>
    <p:extLst>
      <p:ext uri="{BB962C8B-B14F-4D97-AF65-F5344CB8AC3E}">
        <p14:creationId xmlns:p14="http://schemas.microsoft.com/office/powerpoint/2010/main" val="127142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a:t>Previous Energy Provider Securitization Transactions</a:t>
            </a:r>
          </a:p>
        </p:txBody>
      </p:sp>
      <p:graphicFrame>
        <p:nvGraphicFramePr>
          <p:cNvPr id="13" name="Table 12"/>
          <p:cNvGraphicFramePr>
            <a:graphicFrameLocks noGrp="1"/>
          </p:cNvGraphicFramePr>
          <p:nvPr>
            <p:extLst>
              <p:ext uri="{D42A27DB-BD31-4B8C-83A1-F6EECF244321}">
                <p14:modId xmlns:p14="http://schemas.microsoft.com/office/powerpoint/2010/main" val="3484526768"/>
              </p:ext>
            </p:extLst>
          </p:nvPr>
        </p:nvGraphicFramePr>
        <p:xfrm>
          <a:off x="2669894" y="876139"/>
          <a:ext cx="6098551" cy="5763298"/>
        </p:xfrm>
        <a:graphic>
          <a:graphicData uri="http://schemas.openxmlformats.org/drawingml/2006/table">
            <a:tbl>
              <a:tblPr firstRow="1" bandRow="1">
                <a:tableStyleId>{9D7B26C5-4107-4FEC-AEDC-1716B250A1EF}</a:tableStyleId>
              </a:tblPr>
              <a:tblGrid>
                <a:gridCol w="382225">
                  <a:extLst>
                    <a:ext uri="{9D8B030D-6E8A-4147-A177-3AD203B41FA5}">
                      <a16:colId xmlns:a16="http://schemas.microsoft.com/office/drawing/2014/main" val="2366331085"/>
                    </a:ext>
                  </a:extLst>
                </a:gridCol>
                <a:gridCol w="1025611">
                  <a:extLst>
                    <a:ext uri="{9D8B030D-6E8A-4147-A177-3AD203B41FA5}">
                      <a16:colId xmlns:a16="http://schemas.microsoft.com/office/drawing/2014/main" val="719690023"/>
                    </a:ext>
                  </a:extLst>
                </a:gridCol>
                <a:gridCol w="2459991">
                  <a:extLst>
                    <a:ext uri="{9D8B030D-6E8A-4147-A177-3AD203B41FA5}">
                      <a16:colId xmlns:a16="http://schemas.microsoft.com/office/drawing/2014/main" val="3379931798"/>
                    </a:ext>
                  </a:extLst>
                </a:gridCol>
                <a:gridCol w="1160538">
                  <a:extLst>
                    <a:ext uri="{9D8B030D-6E8A-4147-A177-3AD203B41FA5}">
                      <a16:colId xmlns:a16="http://schemas.microsoft.com/office/drawing/2014/main" val="2293092001"/>
                    </a:ext>
                  </a:extLst>
                </a:gridCol>
                <a:gridCol w="1070186">
                  <a:extLst>
                    <a:ext uri="{9D8B030D-6E8A-4147-A177-3AD203B41FA5}">
                      <a16:colId xmlns:a16="http://schemas.microsoft.com/office/drawing/2014/main" val="2367555955"/>
                    </a:ext>
                  </a:extLst>
                </a:gridCol>
              </a:tblGrid>
              <a:tr h="297766">
                <a:tc>
                  <a:txBody>
                    <a:bodyPr/>
                    <a:lstStyle/>
                    <a:p>
                      <a:endParaRPr lang="en-US" sz="1400" dirty="0">
                        <a:latin typeface="+mj-lt"/>
                      </a:endParaRPr>
                    </a:p>
                  </a:txBody>
                  <a:tcPr/>
                </a:tc>
                <a:tc>
                  <a:txBody>
                    <a:bodyPr/>
                    <a:lstStyle/>
                    <a:p>
                      <a:r>
                        <a:rPr lang="en-US" sz="1400" dirty="0">
                          <a:latin typeface="+mj-lt"/>
                        </a:rPr>
                        <a:t>State</a:t>
                      </a:r>
                    </a:p>
                  </a:txBody>
                  <a:tcPr/>
                </a:tc>
                <a:tc>
                  <a:txBody>
                    <a:bodyPr/>
                    <a:lstStyle/>
                    <a:p>
                      <a:r>
                        <a:rPr lang="en-US" sz="1400" dirty="0">
                          <a:latin typeface="+mj-lt"/>
                        </a:rPr>
                        <a:t>Sponsor Energy Provider</a:t>
                      </a:r>
                    </a:p>
                  </a:txBody>
                  <a:tcPr/>
                </a:tc>
                <a:tc>
                  <a:txBody>
                    <a:bodyPr/>
                    <a:lstStyle/>
                    <a:p>
                      <a:r>
                        <a:rPr lang="en-US" sz="1400" dirty="0">
                          <a:latin typeface="+mj-lt"/>
                        </a:rPr>
                        <a:t>Pricing Date</a:t>
                      </a:r>
                    </a:p>
                  </a:txBody>
                  <a:tcPr/>
                </a:tc>
                <a:tc>
                  <a:txBody>
                    <a:bodyPr/>
                    <a:lstStyle/>
                    <a:p>
                      <a:r>
                        <a:rPr lang="en-US" sz="1400" dirty="0">
                          <a:latin typeface="+mj-lt"/>
                        </a:rPr>
                        <a:t>Amount </a:t>
                      </a:r>
                    </a:p>
                    <a:p>
                      <a:r>
                        <a:rPr lang="en-US" sz="1100" dirty="0">
                          <a:latin typeface="+mj-lt"/>
                        </a:rPr>
                        <a:t>($ millions)</a:t>
                      </a:r>
                      <a:endParaRPr lang="en-US" sz="1400" dirty="0">
                        <a:latin typeface="+mj-lt"/>
                      </a:endParaRPr>
                    </a:p>
                  </a:txBody>
                  <a:tcPr/>
                </a:tc>
                <a:extLst>
                  <a:ext uri="{0D108BD9-81ED-4DB2-BD59-A6C34878D82A}">
                    <a16:rowId xmlns:a16="http://schemas.microsoft.com/office/drawing/2014/main" val="3598554464"/>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18.</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Southern California Edison</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02/17/2021</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338</a:t>
                      </a:r>
                    </a:p>
                  </a:txBody>
                  <a:tcPr anchor="ctr"/>
                </a:tc>
                <a:extLst>
                  <a:ext uri="{0D108BD9-81ED-4DB2-BD59-A6C34878D82A}">
                    <a16:rowId xmlns:a16="http://schemas.microsoft.com/office/drawing/2014/main" val="807044402"/>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19.</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AEP Texas </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09/11/2019</a:t>
                      </a:r>
                    </a:p>
                  </a:txBody>
                  <a:tcPr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j-lt"/>
                          <a:ea typeface="Trebuchet MS" panose="020B0603020202020204" pitchFamily="34" charset="0"/>
                          <a:cs typeface="Trebuchet MS" panose="020B0603020202020204" pitchFamily="34" charset="0"/>
                        </a:rPr>
                        <a:t>235</a:t>
                      </a:r>
                    </a:p>
                  </a:txBody>
                  <a:tcPr anchor="ctr"/>
                </a:tc>
                <a:extLst>
                  <a:ext uri="{0D108BD9-81ED-4DB2-BD59-A6C34878D82A}">
                    <a16:rowId xmlns:a16="http://schemas.microsoft.com/office/drawing/2014/main" val="1820923262"/>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20.</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New Hampshire</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Public Service Company of New Hampshire</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05/01/2018</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635</a:t>
                      </a:r>
                    </a:p>
                  </a:txBody>
                  <a:tcPr anchor="ctr"/>
                </a:tc>
                <a:extLst>
                  <a:ext uri="{0D108BD9-81ED-4DB2-BD59-A6C34878D82A}">
                    <a16:rowId xmlns:a16="http://schemas.microsoft.com/office/drawing/2014/main" val="1841453506"/>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21.</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New York</a:t>
                      </a:r>
                    </a:p>
                  </a:txBody>
                  <a:tcPr anchor="ctr"/>
                </a:tc>
                <a:tc>
                  <a:txBody>
                    <a:bodyPr/>
                    <a:lstStyle/>
                    <a:p>
                      <a:pPr marL="0" marR="0" algn="l" defTabSz="914400" rtl="0" eaLnBrk="1" latinLnBrk="0" hangingPunct="1">
                        <a:spcBef>
                          <a:spcPts val="0"/>
                        </a:spcBef>
                        <a:spcAft>
                          <a:spcPts val="0"/>
                        </a:spcAft>
                      </a:pPr>
                      <a:r>
                        <a:rPr lang="en-US" sz="1000" kern="1200">
                          <a:solidFill>
                            <a:schemeClr val="tx1"/>
                          </a:solidFill>
                          <a:effectLst/>
                          <a:latin typeface="+mj-lt"/>
                          <a:ea typeface="Trebuchet MS" panose="020B0603020202020204" pitchFamily="34" charset="0"/>
                          <a:cs typeface="Trebuchet MS" panose="020B0603020202020204" pitchFamily="34" charset="0"/>
                        </a:rPr>
                        <a:t>Long Island Power Authority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10/25/2017</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370</a:t>
                      </a:r>
                    </a:p>
                  </a:txBody>
                  <a:tcPr anchor="ctr"/>
                </a:tc>
                <a:extLst>
                  <a:ext uri="{0D108BD9-81ED-4DB2-BD59-A6C34878D82A}">
                    <a16:rowId xmlns:a16="http://schemas.microsoft.com/office/drawing/2014/main" val="1420502238"/>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22.</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New York</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Long Island Power Authority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03/02/2016</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469</a:t>
                      </a:r>
                    </a:p>
                  </a:txBody>
                  <a:tcPr anchor="ctr"/>
                </a:tc>
                <a:extLst>
                  <a:ext uri="{0D108BD9-81ED-4DB2-BD59-A6C34878D82A}">
                    <a16:rowId xmlns:a16="http://schemas.microsoft.com/office/drawing/2014/main" val="423819436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23.</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Florida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Duke Energy Florida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06/15/2016</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1,294</a:t>
                      </a:r>
                    </a:p>
                  </a:txBody>
                  <a:tcPr anchor="ctr"/>
                </a:tc>
                <a:extLst>
                  <a:ext uri="{0D108BD9-81ED-4DB2-BD59-A6C34878D82A}">
                    <a16:rowId xmlns:a16="http://schemas.microsoft.com/office/drawing/2014/main" val="2224664858"/>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24.</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New York</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Long Island Power Authority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10/16/2015</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1,002</a:t>
                      </a:r>
                    </a:p>
                  </a:txBody>
                  <a:tcPr anchor="ctr"/>
                </a:tc>
                <a:extLst>
                  <a:ext uri="{0D108BD9-81ED-4DB2-BD59-A6C34878D82A}">
                    <a16:rowId xmlns:a16="http://schemas.microsoft.com/office/drawing/2014/main" val="189697381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25.</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Entergy New Orleans</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07/14/2015</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99</a:t>
                      </a:r>
                    </a:p>
                  </a:txBody>
                  <a:tcPr anchor="ctr"/>
                </a:tc>
                <a:extLst>
                  <a:ext uri="{0D108BD9-81ED-4DB2-BD59-A6C34878D82A}">
                    <a16:rowId xmlns:a16="http://schemas.microsoft.com/office/drawing/2014/main" val="217588118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26.</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Hawaii</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Hawaiian Electric; Hawaii Electric Light; Maui Electric</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11/04/2014</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150</a:t>
                      </a:r>
                    </a:p>
                  </a:txBody>
                  <a:tcPr anchor="ctr"/>
                </a:tc>
                <a:extLst>
                  <a:ext uri="{0D108BD9-81ED-4DB2-BD59-A6C34878D82A}">
                    <a16:rowId xmlns:a16="http://schemas.microsoft.com/office/drawing/2014/main" val="2927893199"/>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27.</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Entergy Gulf States Louisiana**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07/29/2014</a:t>
                      </a:r>
                    </a:p>
                  </a:txBody>
                  <a:tcPr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71</a:t>
                      </a:r>
                    </a:p>
                  </a:txBody>
                  <a:tcPr anchor="ctr"/>
                </a:tc>
                <a:extLst>
                  <a:ext uri="{0D108BD9-81ED-4DB2-BD59-A6C34878D82A}">
                    <a16:rowId xmlns:a16="http://schemas.microsoft.com/office/drawing/2014/main" val="3465020164"/>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28.</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Entergy Louisiana**</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07/29/2014</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244</a:t>
                      </a:r>
                    </a:p>
                  </a:txBody>
                  <a:tcPr anchor="ctr"/>
                </a:tc>
                <a:extLst>
                  <a:ext uri="{0D108BD9-81ED-4DB2-BD59-A6C34878D82A}">
                    <a16:rowId xmlns:a16="http://schemas.microsoft.com/office/drawing/2014/main" val="3560472966"/>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29.</a:t>
                      </a:r>
                    </a:p>
                  </a:txBody>
                  <a:tcPr anchor="ctr"/>
                </a:tc>
                <a:tc>
                  <a:txBody>
                    <a:bodyPr/>
                    <a:lstStyle/>
                    <a:p>
                      <a:pPr marL="0" marR="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Michigan</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Consumers</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Energy</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07/14/2014</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378</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extLst>
                  <a:ext uri="{0D108BD9-81ED-4DB2-BD59-A6C34878D82A}">
                    <a16:rowId xmlns:a16="http://schemas.microsoft.com/office/drawing/2014/main" val="1371805446"/>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30.</a:t>
                      </a:r>
                    </a:p>
                  </a:txBody>
                  <a:tcPr anchor="ctr"/>
                </a:tc>
                <a:tc>
                  <a:txBody>
                    <a:bodyPr/>
                    <a:lstStyle/>
                    <a:p>
                      <a:pPr marL="0" marR="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New York</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Long</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Island</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Authority</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12/12/2013</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2,022</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extLst>
                  <a:ext uri="{0D108BD9-81ED-4DB2-BD59-A6C34878D82A}">
                    <a16:rowId xmlns:a16="http://schemas.microsoft.com/office/drawing/2014/main" val="4221126249"/>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31.</a:t>
                      </a:r>
                    </a:p>
                  </a:txBody>
                  <a:tcPr anchor="ctr"/>
                </a:tc>
                <a:tc>
                  <a:txBody>
                    <a:bodyPr/>
                    <a:lstStyle/>
                    <a:p>
                      <a:pPr marL="0" marR="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West</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Virginia</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Appalachian</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11/06/2013</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380</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extLst>
                  <a:ext uri="{0D108BD9-81ED-4DB2-BD59-A6C34878D82A}">
                    <a16:rowId xmlns:a16="http://schemas.microsoft.com/office/drawing/2014/main" val="4129129844"/>
                  </a:ext>
                </a:extLst>
              </a:tr>
              <a:tr h="297766">
                <a:tc>
                  <a:txBody>
                    <a:bodyPr/>
                    <a:lstStyle/>
                    <a:p>
                      <a:pPr marL="0" marR="0" indent="0">
                        <a:spcBef>
                          <a:spcPts val="605"/>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32.</a:t>
                      </a:r>
                    </a:p>
                  </a:txBody>
                  <a:tcPr anchor="ctr"/>
                </a:tc>
                <a:tc>
                  <a:txBody>
                    <a:bodyPr/>
                    <a:lstStyle/>
                    <a:p>
                      <a:pPr marL="0" marR="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Ohio</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Ohio</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07/23/2013</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267</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extLst>
                  <a:ext uri="{0D108BD9-81ED-4DB2-BD59-A6C34878D82A}">
                    <a16:rowId xmlns:a16="http://schemas.microsoft.com/office/drawing/2014/main" val="2539044020"/>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33.</a:t>
                      </a:r>
                    </a:p>
                  </a:txBody>
                  <a:tcPr anchor="ctr"/>
                </a:tc>
                <a:tc>
                  <a:txBody>
                    <a:bodyPr/>
                    <a:lstStyle/>
                    <a:p>
                      <a:pPr marL="0" marR="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Ohio</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Cleveland</a:t>
                      </a:r>
                      <a:r>
                        <a:rPr lang="en-US" sz="1000" spc="-2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Illuminating;</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Ohio</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Edison;</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Toledo</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Edison</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06/12/2013</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445</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extLst>
                  <a:ext uri="{0D108BD9-81ED-4DB2-BD59-A6C34878D82A}">
                    <a16:rowId xmlns:a16="http://schemas.microsoft.com/office/drawing/2014/main" val="923038982"/>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34.</a:t>
                      </a:r>
                    </a:p>
                  </a:txBody>
                  <a:tcPr anchor="ctr"/>
                </a:tc>
                <a:tc>
                  <a:txBody>
                    <a:bodyPr/>
                    <a:lstStyle/>
                    <a:p>
                      <a:pPr marL="0" marR="0" algn="l">
                        <a:spcBef>
                          <a:spcPts val="605"/>
                        </a:spcBef>
                        <a:spcAft>
                          <a:spcPts val="0"/>
                        </a:spcAft>
                      </a:pPr>
                      <a:r>
                        <a:rPr lang="en-US" sz="100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AEP</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Texas</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Central</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03/07/2012</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800</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extLst>
                  <a:ext uri="{0D108BD9-81ED-4DB2-BD59-A6C34878D82A}">
                    <a16:rowId xmlns:a16="http://schemas.microsoft.com/office/drawing/2014/main" val="3028314042"/>
                  </a:ext>
                </a:extLst>
              </a:tr>
            </a:tbl>
          </a:graphicData>
        </a:graphic>
      </p:graphicFrame>
      <p:sp>
        <p:nvSpPr>
          <p:cNvPr id="2" name="Slide Number Placeholder 1"/>
          <p:cNvSpPr>
            <a:spLocks noGrp="1"/>
          </p:cNvSpPr>
          <p:nvPr>
            <p:ph type="sldNum" sz="quarter" idx="12"/>
          </p:nvPr>
        </p:nvSpPr>
        <p:spPr/>
        <p:txBody>
          <a:bodyPr/>
          <a:lstStyle/>
          <a:p>
            <a:fld id="{B463636C-54B8-4FA0-BE4B-5D0838203D42}" type="slidenum">
              <a:rPr lang="en-US" smtClean="0"/>
              <a:t>11</a:t>
            </a:fld>
            <a:endParaRPr lang="en-US"/>
          </a:p>
        </p:txBody>
      </p:sp>
      <p:sp>
        <p:nvSpPr>
          <p:cNvPr id="5" name="TextBox 4">
            <a:extLst>
              <a:ext uri="{FF2B5EF4-FFF2-40B4-BE49-F238E27FC236}">
                <a16:creationId xmlns:a16="http://schemas.microsoft.com/office/drawing/2014/main" id="{60A53B31-A261-4C4D-A856-3CF38C5DF9F5}"/>
              </a:ext>
            </a:extLst>
          </p:cNvPr>
          <p:cNvSpPr txBox="1"/>
          <p:nvPr/>
        </p:nvSpPr>
        <p:spPr>
          <a:xfrm>
            <a:off x="0" y="6125519"/>
            <a:ext cx="2210612" cy="230832"/>
          </a:xfrm>
          <a:prstGeom prst="rect">
            <a:avLst/>
          </a:prstGeom>
          <a:noFill/>
        </p:spPr>
        <p:txBody>
          <a:bodyPr wrap="square">
            <a:spAutoFit/>
          </a:bodyPr>
          <a:lstStyle/>
          <a:p>
            <a:r>
              <a:rPr lang="en-US" sz="900" dirty="0"/>
              <a:t>** Issuer was a Louisiana state entity</a:t>
            </a:r>
          </a:p>
        </p:txBody>
      </p:sp>
    </p:spTree>
    <p:extLst>
      <p:ext uri="{BB962C8B-B14F-4D97-AF65-F5344CB8AC3E}">
        <p14:creationId xmlns:p14="http://schemas.microsoft.com/office/powerpoint/2010/main" val="2912818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a:t>Previous Energy Provider Securitization Transactions</a:t>
            </a:r>
          </a:p>
        </p:txBody>
      </p:sp>
      <p:graphicFrame>
        <p:nvGraphicFramePr>
          <p:cNvPr id="13" name="Table 12"/>
          <p:cNvGraphicFramePr>
            <a:graphicFrameLocks noGrp="1"/>
          </p:cNvGraphicFramePr>
          <p:nvPr>
            <p:extLst>
              <p:ext uri="{D42A27DB-BD31-4B8C-83A1-F6EECF244321}">
                <p14:modId xmlns:p14="http://schemas.microsoft.com/office/powerpoint/2010/main" val="824251777"/>
              </p:ext>
            </p:extLst>
          </p:nvPr>
        </p:nvGraphicFramePr>
        <p:xfrm>
          <a:off x="2669894" y="876139"/>
          <a:ext cx="6098551" cy="5872088"/>
        </p:xfrm>
        <a:graphic>
          <a:graphicData uri="http://schemas.openxmlformats.org/drawingml/2006/table">
            <a:tbl>
              <a:tblPr firstRow="1" bandRow="1">
                <a:tableStyleId>{9D7B26C5-4107-4FEC-AEDC-1716B250A1EF}</a:tableStyleId>
              </a:tblPr>
              <a:tblGrid>
                <a:gridCol w="382225">
                  <a:extLst>
                    <a:ext uri="{9D8B030D-6E8A-4147-A177-3AD203B41FA5}">
                      <a16:colId xmlns:a16="http://schemas.microsoft.com/office/drawing/2014/main" val="2366331085"/>
                    </a:ext>
                  </a:extLst>
                </a:gridCol>
                <a:gridCol w="1025611">
                  <a:extLst>
                    <a:ext uri="{9D8B030D-6E8A-4147-A177-3AD203B41FA5}">
                      <a16:colId xmlns:a16="http://schemas.microsoft.com/office/drawing/2014/main" val="719690023"/>
                    </a:ext>
                  </a:extLst>
                </a:gridCol>
                <a:gridCol w="2459991">
                  <a:extLst>
                    <a:ext uri="{9D8B030D-6E8A-4147-A177-3AD203B41FA5}">
                      <a16:colId xmlns:a16="http://schemas.microsoft.com/office/drawing/2014/main" val="3379931798"/>
                    </a:ext>
                  </a:extLst>
                </a:gridCol>
                <a:gridCol w="1160538">
                  <a:extLst>
                    <a:ext uri="{9D8B030D-6E8A-4147-A177-3AD203B41FA5}">
                      <a16:colId xmlns:a16="http://schemas.microsoft.com/office/drawing/2014/main" val="2293092001"/>
                    </a:ext>
                  </a:extLst>
                </a:gridCol>
                <a:gridCol w="1070186">
                  <a:extLst>
                    <a:ext uri="{9D8B030D-6E8A-4147-A177-3AD203B41FA5}">
                      <a16:colId xmlns:a16="http://schemas.microsoft.com/office/drawing/2014/main" val="2367555955"/>
                    </a:ext>
                  </a:extLst>
                </a:gridCol>
              </a:tblGrid>
              <a:tr h="297766">
                <a:tc>
                  <a:txBody>
                    <a:bodyPr/>
                    <a:lstStyle/>
                    <a:p>
                      <a:endParaRPr lang="en-US" sz="1400" dirty="0">
                        <a:latin typeface="+mj-lt"/>
                      </a:endParaRPr>
                    </a:p>
                  </a:txBody>
                  <a:tcPr/>
                </a:tc>
                <a:tc>
                  <a:txBody>
                    <a:bodyPr/>
                    <a:lstStyle/>
                    <a:p>
                      <a:r>
                        <a:rPr lang="en-US" sz="1400" dirty="0">
                          <a:latin typeface="+mj-lt"/>
                        </a:rPr>
                        <a:t>State</a:t>
                      </a:r>
                    </a:p>
                  </a:txBody>
                  <a:tcPr/>
                </a:tc>
                <a:tc>
                  <a:txBody>
                    <a:bodyPr/>
                    <a:lstStyle/>
                    <a:p>
                      <a:r>
                        <a:rPr lang="en-US" sz="1400" dirty="0">
                          <a:latin typeface="+mj-lt"/>
                        </a:rPr>
                        <a:t>Sponsor Energy Provider</a:t>
                      </a:r>
                    </a:p>
                  </a:txBody>
                  <a:tcPr/>
                </a:tc>
                <a:tc>
                  <a:txBody>
                    <a:bodyPr/>
                    <a:lstStyle/>
                    <a:p>
                      <a:r>
                        <a:rPr lang="en-US" sz="1400" dirty="0">
                          <a:latin typeface="+mj-lt"/>
                        </a:rPr>
                        <a:t>Pricing Date</a:t>
                      </a:r>
                    </a:p>
                  </a:txBody>
                  <a:tcPr/>
                </a:tc>
                <a:tc>
                  <a:txBody>
                    <a:bodyPr/>
                    <a:lstStyle/>
                    <a:p>
                      <a:r>
                        <a:rPr lang="en-US" sz="1400" dirty="0">
                          <a:latin typeface="+mj-lt"/>
                        </a:rPr>
                        <a:t>Amount </a:t>
                      </a:r>
                    </a:p>
                    <a:p>
                      <a:r>
                        <a:rPr lang="en-US" sz="1100" dirty="0">
                          <a:latin typeface="+mj-lt"/>
                        </a:rPr>
                        <a:t>($ millions)</a:t>
                      </a:r>
                      <a:endParaRPr lang="en-US" sz="1400" dirty="0">
                        <a:latin typeface="+mj-lt"/>
                      </a:endParaRPr>
                    </a:p>
                  </a:txBody>
                  <a:tcPr/>
                </a:tc>
                <a:extLst>
                  <a:ext uri="{0D108BD9-81ED-4DB2-BD59-A6C34878D82A}">
                    <a16:rowId xmlns:a16="http://schemas.microsoft.com/office/drawing/2014/main" val="3598554464"/>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35.</a:t>
                      </a:r>
                    </a:p>
                  </a:txBody>
                  <a:tcPr anchor="ctr"/>
                </a:tc>
                <a:tc>
                  <a:txBody>
                    <a:bodyPr/>
                    <a:lstStyle/>
                    <a:p>
                      <a:pPr marL="0" marR="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CenterPoint</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Energy</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Houston</a:t>
                      </a:r>
                      <a:r>
                        <a:rPr lang="en-US" sz="1000" spc="-2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01/11/2012</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1,695</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extLst>
                  <a:ext uri="{0D108BD9-81ED-4DB2-BD59-A6C34878D82A}">
                    <a16:rowId xmlns:a16="http://schemas.microsoft.com/office/drawing/2014/main" val="3249550309"/>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36.</a:t>
                      </a:r>
                    </a:p>
                  </a:txBody>
                  <a:tcPr anchor="ctr"/>
                </a:tc>
                <a:tc>
                  <a:txBody>
                    <a:bodyPr/>
                    <a:lstStyle/>
                    <a:p>
                      <a:pPr marL="0" marR="0" algn="l">
                        <a:spcBef>
                          <a:spcPts val="605"/>
                        </a:spcBef>
                        <a:spcAft>
                          <a:spcPts val="0"/>
                        </a:spcAft>
                      </a:pPr>
                      <a:r>
                        <a:rPr lang="en-US" sz="100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Entergy</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09/15/2011</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207</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extLst>
                  <a:ext uri="{0D108BD9-81ED-4DB2-BD59-A6C34878D82A}">
                    <a16:rowId xmlns:a16="http://schemas.microsoft.com/office/drawing/2014/main" val="2537832707"/>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37.</a:t>
                      </a:r>
                    </a:p>
                  </a:txBody>
                  <a:tcPr anchor="ctr"/>
                </a:tc>
                <a:tc>
                  <a:txBody>
                    <a:bodyPr/>
                    <a:lstStyle/>
                    <a:p>
                      <a:pPr marL="0" marR="0" algn="l">
                        <a:lnSpc>
                          <a:spcPts val="830"/>
                        </a:lnSpc>
                        <a:spcBef>
                          <a:spcPts val="595"/>
                        </a:spcBef>
                        <a:spcAft>
                          <a:spcPts val="0"/>
                        </a:spcAft>
                      </a:pPr>
                      <a:r>
                        <a:rPr lang="en-US" sz="1000">
                          <a:effectLst/>
                          <a:latin typeface="+mj-lt"/>
                          <a:ea typeface="Trebuchet MS" panose="020B0603020202020204" pitchFamily="34" charset="0"/>
                          <a:cs typeface="Trebuchet MS" panose="020B0603020202020204" pitchFamily="34" charset="0"/>
                        </a:rPr>
                        <a:t>Arkansas</a:t>
                      </a:r>
                    </a:p>
                  </a:txBody>
                  <a:tcPr anchor="ctr"/>
                </a:tc>
                <a:tc>
                  <a:txBody>
                    <a:bodyPr/>
                    <a:lstStyle/>
                    <a:p>
                      <a:pPr marL="0" marR="0" indent="0" algn="l">
                        <a:lnSpc>
                          <a:spcPts val="83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Entergy</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Arkansas</a:t>
                      </a:r>
                    </a:p>
                  </a:txBody>
                  <a:tcPr anchor="ctr"/>
                </a:tc>
                <a:tc>
                  <a:txBody>
                    <a:bodyPr/>
                    <a:lstStyle/>
                    <a:p>
                      <a:pPr marL="0" marR="0" indent="0" algn="l">
                        <a:lnSpc>
                          <a:spcPts val="83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08/11/2010</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124</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extLst>
                  <a:ext uri="{0D108BD9-81ED-4DB2-BD59-A6C34878D82A}">
                    <a16:rowId xmlns:a16="http://schemas.microsoft.com/office/drawing/2014/main" val="1585630653"/>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38.</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New York</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Long Island Power Authority</a:t>
                      </a:r>
                    </a:p>
                  </a:txBody>
                  <a:tcPr anchor="ct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mj-lt"/>
                          <a:ea typeface="Trebuchet MS" panose="020B0603020202020204" pitchFamily="34" charset="0"/>
                          <a:cs typeface="Trebuchet MS" panose="020B0603020202020204" pitchFamily="34" charset="0"/>
                        </a:rPr>
                        <a:t>10/25/2017</a:t>
                      </a:r>
                    </a:p>
                  </a:txBody>
                  <a:tcPr anchor="ctr"/>
                </a:tc>
                <a:tc>
                  <a:txBody>
                    <a:bodyPr/>
                    <a:lstStyle/>
                    <a:p>
                      <a:pPr marL="0" marR="0" indent="0" algn="ctr" defTabSz="1314450" rtl="0" eaLnBrk="1" latinLnBrk="0" hangingPunct="1">
                        <a:spcBef>
                          <a:spcPts val="0"/>
                        </a:spcBef>
                        <a:spcAft>
                          <a:spcPts val="0"/>
                        </a:spcAft>
                      </a:pPr>
                      <a:r>
                        <a:rPr lang="en-US" sz="1000" kern="1200" dirty="0">
                          <a:solidFill>
                            <a:schemeClr val="tx1"/>
                          </a:solidFill>
                          <a:effectLst/>
                          <a:latin typeface="+mn-lt"/>
                          <a:ea typeface="Trebuchet MS" panose="020B0603020202020204" pitchFamily="34" charset="0"/>
                          <a:cs typeface="Trebuchet MS" panose="020B0603020202020204" pitchFamily="34" charset="0"/>
                        </a:rPr>
                        <a:t>370</a:t>
                      </a: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extLst>
                  <a:ext uri="{0D108BD9-81ED-4DB2-BD59-A6C34878D82A}">
                    <a16:rowId xmlns:a16="http://schemas.microsoft.com/office/drawing/2014/main" val="1049900023"/>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39.</a:t>
                      </a:r>
                    </a:p>
                  </a:txBody>
                  <a:tcPr anchor="ctr"/>
                </a:tc>
                <a:tc>
                  <a:txBody>
                    <a:bodyPr/>
                    <a:lstStyle/>
                    <a:p>
                      <a:pPr marL="0" marR="0" algn="l">
                        <a:lnSpc>
                          <a:spcPts val="885"/>
                        </a:lnSpc>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lgn="l">
                        <a:lnSpc>
                          <a:spcPts val="885"/>
                        </a:lnSpc>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Entergy</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Gulf</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States</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lgn="l">
                        <a:lnSpc>
                          <a:spcPts val="885"/>
                        </a:lnSpc>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07/15/2010</a:t>
                      </a:r>
                    </a:p>
                  </a:txBody>
                  <a:tcPr anchor="ctr"/>
                </a:tc>
                <a:tc>
                  <a:txBody>
                    <a:bodyPr/>
                    <a:lstStyle/>
                    <a:p>
                      <a:pPr marL="0" marR="170815" algn="ctr">
                        <a:lnSpc>
                          <a:spcPct val="100000"/>
                        </a:lnSpc>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244</a:t>
                      </a:r>
                    </a:p>
                  </a:txBody>
                  <a:tcPr anchor="ctr"/>
                </a:tc>
                <a:extLst>
                  <a:ext uri="{0D108BD9-81ED-4DB2-BD59-A6C34878D82A}">
                    <a16:rowId xmlns:a16="http://schemas.microsoft.com/office/drawing/2014/main" val="1420502238"/>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40.</a:t>
                      </a:r>
                    </a:p>
                  </a:txBody>
                  <a:tcPr anchor="ctr"/>
                </a:tc>
                <a:tc>
                  <a:txBody>
                    <a:bodyPr/>
                    <a:lstStyle/>
                    <a:p>
                      <a:pPr marL="0" marR="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Entergy</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07/15/2010</a:t>
                      </a:r>
                    </a:p>
                  </a:txBody>
                  <a:tcPr anchor="ctr"/>
                </a:tc>
                <a:tc>
                  <a:txBody>
                    <a:bodyPr/>
                    <a:lstStyle/>
                    <a:p>
                      <a:pPr marL="0" marR="170815" algn="ctr">
                        <a:lnSpc>
                          <a:spcPct val="10000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469</a:t>
                      </a:r>
                    </a:p>
                  </a:txBody>
                  <a:tcPr anchor="ctr"/>
                </a:tc>
                <a:extLst>
                  <a:ext uri="{0D108BD9-81ED-4DB2-BD59-A6C34878D82A}">
                    <a16:rowId xmlns:a16="http://schemas.microsoft.com/office/drawing/2014/main" val="423819436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41.</a:t>
                      </a:r>
                    </a:p>
                  </a:txBody>
                  <a:tcPr anchor="ctr"/>
                </a:tc>
                <a:tc>
                  <a:txBody>
                    <a:bodyPr/>
                    <a:lstStyle/>
                    <a:p>
                      <a:pPr marL="0" marR="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West</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Virginia</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Monongahela</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12/16/2009</a:t>
                      </a:r>
                    </a:p>
                  </a:txBody>
                  <a:tcPr anchor="ctr"/>
                </a:tc>
                <a:tc>
                  <a:txBody>
                    <a:bodyPr/>
                    <a:lstStyle/>
                    <a:p>
                      <a:pPr marL="0" marR="170815" algn="ctr">
                        <a:lnSpc>
                          <a:spcPct val="100000"/>
                        </a:lnSpc>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64</a:t>
                      </a:r>
                    </a:p>
                  </a:txBody>
                  <a:tcPr anchor="ctr"/>
                </a:tc>
                <a:extLst>
                  <a:ext uri="{0D108BD9-81ED-4DB2-BD59-A6C34878D82A}">
                    <a16:rowId xmlns:a16="http://schemas.microsoft.com/office/drawing/2014/main" val="2224664858"/>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42.</a:t>
                      </a:r>
                    </a:p>
                  </a:txBody>
                  <a:tcPr anchor="ctr"/>
                </a:tc>
                <a:tc>
                  <a:txBody>
                    <a:bodyPr/>
                    <a:lstStyle/>
                    <a:p>
                      <a:pPr marL="0" marR="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West</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Virginia</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Potomac</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Edison</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12/16/2009</a:t>
                      </a:r>
                    </a:p>
                  </a:txBody>
                  <a:tcPr anchor="ctr"/>
                </a:tc>
                <a:tc>
                  <a:txBody>
                    <a:bodyPr/>
                    <a:lstStyle/>
                    <a:p>
                      <a:pPr marL="0" marR="170815" algn="ctr">
                        <a:lnSpc>
                          <a:spcPct val="10000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22</a:t>
                      </a:r>
                    </a:p>
                  </a:txBody>
                  <a:tcPr anchor="ctr"/>
                </a:tc>
                <a:extLst>
                  <a:ext uri="{0D108BD9-81ED-4DB2-BD59-A6C34878D82A}">
                    <a16:rowId xmlns:a16="http://schemas.microsoft.com/office/drawing/2014/main" val="189697381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43.</a:t>
                      </a:r>
                    </a:p>
                  </a:txBody>
                  <a:tcPr anchor="ctr"/>
                </a:tc>
                <a:tc>
                  <a:txBody>
                    <a:bodyPr/>
                    <a:lstStyle/>
                    <a:p>
                      <a:pPr marL="0" marR="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CenterPoint</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Energy</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Houston</a:t>
                      </a:r>
                      <a:r>
                        <a:rPr lang="en-US" sz="1000" spc="-2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11/18/2009</a:t>
                      </a:r>
                    </a:p>
                  </a:txBody>
                  <a:tcPr anchor="ctr"/>
                </a:tc>
                <a:tc>
                  <a:txBody>
                    <a:bodyPr/>
                    <a:lstStyle/>
                    <a:p>
                      <a:pPr marL="0" marR="170815" algn="ctr">
                        <a:lnSpc>
                          <a:spcPct val="100000"/>
                        </a:lnSpc>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665</a:t>
                      </a:r>
                    </a:p>
                  </a:txBody>
                  <a:tcPr anchor="ctr"/>
                </a:tc>
                <a:extLst>
                  <a:ext uri="{0D108BD9-81ED-4DB2-BD59-A6C34878D82A}">
                    <a16:rowId xmlns:a16="http://schemas.microsoft.com/office/drawing/2014/main" val="217588118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44.</a:t>
                      </a:r>
                    </a:p>
                  </a:txBody>
                  <a:tcPr anchor="ctr"/>
                </a:tc>
                <a:tc>
                  <a:txBody>
                    <a:bodyPr/>
                    <a:lstStyle/>
                    <a:p>
                      <a:pPr marL="0" marR="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Entergy</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10/29/2009</a:t>
                      </a:r>
                    </a:p>
                  </a:txBody>
                  <a:tcPr anchor="ctr"/>
                </a:tc>
                <a:tc>
                  <a:txBody>
                    <a:bodyPr/>
                    <a:lstStyle/>
                    <a:p>
                      <a:pPr marL="0" marR="170815" algn="ctr">
                        <a:lnSpc>
                          <a:spcPct val="10000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546</a:t>
                      </a:r>
                    </a:p>
                  </a:txBody>
                  <a:tcPr anchor="ctr"/>
                </a:tc>
                <a:extLst>
                  <a:ext uri="{0D108BD9-81ED-4DB2-BD59-A6C34878D82A}">
                    <a16:rowId xmlns:a16="http://schemas.microsoft.com/office/drawing/2014/main" val="2927893199"/>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45.</a:t>
                      </a:r>
                    </a:p>
                  </a:txBody>
                  <a:tcPr anchor="ctr"/>
                </a:tc>
                <a:tc>
                  <a:txBody>
                    <a:bodyPr/>
                    <a:lstStyle/>
                    <a:p>
                      <a:pPr marL="0" marR="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Entergy</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Gulf</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States</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lgn="l">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08/20/2008</a:t>
                      </a:r>
                    </a:p>
                  </a:txBody>
                  <a:tcPr anchor="ctr"/>
                </a:tc>
                <a:tc>
                  <a:txBody>
                    <a:bodyPr/>
                    <a:lstStyle/>
                    <a:p>
                      <a:pPr marL="0" marR="170815" algn="ctr">
                        <a:lnSpc>
                          <a:spcPct val="100000"/>
                        </a:lnSpc>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278</a:t>
                      </a:r>
                    </a:p>
                  </a:txBody>
                  <a:tcPr anchor="ctr"/>
                </a:tc>
                <a:extLst>
                  <a:ext uri="{0D108BD9-81ED-4DB2-BD59-A6C34878D82A}">
                    <a16:rowId xmlns:a16="http://schemas.microsoft.com/office/drawing/2014/main" val="3465020164"/>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46.</a:t>
                      </a:r>
                    </a:p>
                  </a:txBody>
                  <a:tcPr anchor="ctr"/>
                </a:tc>
                <a:tc>
                  <a:txBody>
                    <a:bodyPr/>
                    <a:lstStyle/>
                    <a:p>
                      <a:pPr marL="0" marR="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Entergy</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lgn="l">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07/22/2008</a:t>
                      </a:r>
                    </a:p>
                  </a:txBody>
                  <a:tcPr anchor="ctr"/>
                </a:tc>
                <a:tc>
                  <a:txBody>
                    <a:bodyPr/>
                    <a:lstStyle/>
                    <a:p>
                      <a:pPr marL="0" marR="170815" algn="ctr">
                        <a:lnSpc>
                          <a:spcPct val="10000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688</a:t>
                      </a:r>
                    </a:p>
                  </a:txBody>
                  <a:tcPr anchor="ctr"/>
                </a:tc>
                <a:extLst>
                  <a:ext uri="{0D108BD9-81ED-4DB2-BD59-A6C34878D82A}">
                    <a16:rowId xmlns:a16="http://schemas.microsoft.com/office/drawing/2014/main" val="3560472966"/>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47.</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Louisiana</a:t>
                      </a:r>
                    </a:p>
                  </a:txBody>
                  <a:tcPr anchor="ctr"/>
                </a:tc>
                <a:tc>
                  <a:txBody>
                    <a:bodyPr/>
                    <a:lstStyle/>
                    <a:p>
                      <a:pPr marL="0" marR="0" indent="0">
                        <a:spcBef>
                          <a:spcPts val="595"/>
                        </a:spcBef>
                        <a:spcAft>
                          <a:spcPts val="0"/>
                        </a:spcAft>
                      </a:pPr>
                      <a:r>
                        <a:rPr lang="en-US" sz="1000" dirty="0" err="1">
                          <a:effectLst/>
                          <a:latin typeface="+mj-lt"/>
                          <a:ea typeface="Trebuchet MS" panose="020B0603020202020204" pitchFamily="34" charset="0"/>
                          <a:cs typeface="Trebuchet MS" panose="020B0603020202020204" pitchFamily="34" charset="0"/>
                        </a:rPr>
                        <a:t>Cleco</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02/28/2008</a:t>
                      </a:r>
                    </a:p>
                  </a:txBody>
                  <a:tcPr anchor="ctr"/>
                </a:tc>
                <a:tc>
                  <a:txBody>
                    <a:bodyPr/>
                    <a:lstStyle/>
                    <a:p>
                      <a:pPr marL="0" marR="170815" algn="ctr">
                        <a:lnSpc>
                          <a:spcPct val="10000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181</a:t>
                      </a:r>
                    </a:p>
                  </a:txBody>
                  <a:tcPr anchor="ctr"/>
                </a:tc>
                <a:extLst>
                  <a:ext uri="{0D108BD9-81ED-4DB2-BD59-A6C34878D82A}">
                    <a16:rowId xmlns:a16="http://schemas.microsoft.com/office/drawing/2014/main" val="1877098110"/>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48.</a:t>
                      </a:r>
                    </a:p>
                  </a:txBody>
                  <a:tcPr anchor="ctr"/>
                </a:tc>
                <a:tc>
                  <a:txBody>
                    <a:bodyPr/>
                    <a:lstStyle/>
                    <a:p>
                      <a:pPr marL="0" marR="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CenterPoint</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Energy</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Houston</a:t>
                      </a:r>
                      <a:r>
                        <a:rPr lang="en-US" sz="1000" spc="-2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01/29/2008</a:t>
                      </a:r>
                    </a:p>
                  </a:txBody>
                  <a:tcPr anchor="ctr"/>
                </a:tc>
                <a:tc>
                  <a:txBody>
                    <a:bodyPr/>
                    <a:lstStyle/>
                    <a:p>
                      <a:pPr marL="0" marR="17081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488</a:t>
                      </a:r>
                    </a:p>
                  </a:txBody>
                  <a:tcPr anchor="ctr"/>
                </a:tc>
                <a:extLst>
                  <a:ext uri="{0D108BD9-81ED-4DB2-BD59-A6C34878D82A}">
                    <a16:rowId xmlns:a16="http://schemas.microsoft.com/office/drawing/2014/main" val="1570248438"/>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49.</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Entergy</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Gulf States</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06/22/2007</a:t>
                      </a:r>
                    </a:p>
                  </a:txBody>
                  <a:tcPr anchor="ctr"/>
                </a:tc>
                <a:tc>
                  <a:txBody>
                    <a:bodyPr/>
                    <a:lstStyle/>
                    <a:p>
                      <a:pPr marL="0" marR="17081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330</a:t>
                      </a:r>
                    </a:p>
                  </a:txBody>
                  <a:tcPr anchor="ctr"/>
                </a:tc>
                <a:extLst>
                  <a:ext uri="{0D108BD9-81ED-4DB2-BD59-A6C34878D82A}">
                    <a16:rowId xmlns:a16="http://schemas.microsoft.com/office/drawing/2014/main" val="3957828045"/>
                  </a:ext>
                </a:extLst>
              </a:tr>
              <a:tr h="297766">
                <a:tc>
                  <a:txBody>
                    <a:bodyPr/>
                    <a:lstStyle/>
                    <a:p>
                      <a:pPr marL="0" marR="0" indent="0">
                        <a:spcBef>
                          <a:spcPts val="605"/>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50.</a:t>
                      </a:r>
                    </a:p>
                  </a:txBody>
                  <a:tcPr anchor="ctr"/>
                </a:tc>
                <a:tc>
                  <a:txBody>
                    <a:bodyPr/>
                    <a:lstStyle/>
                    <a:p>
                      <a:pPr marL="0" marR="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Maryland</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Baltimore</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Gas</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and</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06/22/2007</a:t>
                      </a:r>
                    </a:p>
                  </a:txBody>
                  <a:tcPr anchor="ctr"/>
                </a:tc>
                <a:tc>
                  <a:txBody>
                    <a:bodyPr/>
                    <a:lstStyle/>
                    <a:p>
                      <a:pPr marL="0" marR="17081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623</a:t>
                      </a:r>
                    </a:p>
                  </a:txBody>
                  <a:tcPr anchor="ctr"/>
                </a:tc>
                <a:extLst>
                  <a:ext uri="{0D108BD9-81ED-4DB2-BD59-A6C34878D82A}">
                    <a16:rowId xmlns:a16="http://schemas.microsoft.com/office/drawing/2014/main" val="2289640467"/>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51.</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Florida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Florida</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&amp;</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Light</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05/17/2007</a:t>
                      </a:r>
                    </a:p>
                  </a:txBody>
                  <a:tcPr anchor="ctr"/>
                </a:tc>
                <a:tc>
                  <a:txBody>
                    <a:bodyPr/>
                    <a:lstStyle/>
                    <a:p>
                      <a:pPr marL="0" marR="17081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652</a:t>
                      </a:r>
                    </a:p>
                  </a:txBody>
                  <a:tcPr anchor="ctr"/>
                </a:tc>
                <a:extLst>
                  <a:ext uri="{0D108BD9-81ED-4DB2-BD59-A6C34878D82A}">
                    <a16:rowId xmlns:a16="http://schemas.microsoft.com/office/drawing/2014/main" val="2666342949"/>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52.</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West</a:t>
                      </a:r>
                      <a:r>
                        <a:rPr lang="en-US" sz="1000" spc="-10">
                          <a:effectLst/>
                          <a:latin typeface="+mj-lt"/>
                          <a:ea typeface="Trebuchet MS" panose="020B0603020202020204" pitchFamily="34" charset="0"/>
                          <a:cs typeface="Trebuchet MS" panose="020B0603020202020204" pitchFamily="34" charset="0"/>
                        </a:rPr>
                        <a:t> </a:t>
                      </a:r>
                      <a:r>
                        <a:rPr lang="en-US" sz="1000">
                          <a:effectLst/>
                          <a:latin typeface="+mj-lt"/>
                          <a:ea typeface="Trebuchet MS" panose="020B0603020202020204" pitchFamily="34" charset="0"/>
                          <a:cs typeface="Trebuchet MS" panose="020B0603020202020204" pitchFamily="34" charset="0"/>
                        </a:rPr>
                        <a:t>Virginia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Monongahela</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04/03/2007</a:t>
                      </a:r>
                    </a:p>
                  </a:txBody>
                  <a:tcPr anchor="ctr"/>
                </a:tc>
                <a:tc>
                  <a:txBody>
                    <a:bodyPr/>
                    <a:lstStyle/>
                    <a:p>
                      <a:pPr marL="0" marR="17081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345</a:t>
                      </a:r>
                    </a:p>
                  </a:txBody>
                  <a:tcPr anchor="ctr"/>
                </a:tc>
                <a:extLst>
                  <a:ext uri="{0D108BD9-81ED-4DB2-BD59-A6C34878D82A}">
                    <a16:rowId xmlns:a16="http://schemas.microsoft.com/office/drawing/2014/main" val="1826632514"/>
                  </a:ext>
                </a:extLst>
              </a:tr>
            </a:tbl>
          </a:graphicData>
        </a:graphic>
      </p:graphicFrame>
      <p:sp>
        <p:nvSpPr>
          <p:cNvPr id="2" name="Slide Number Placeholder 1"/>
          <p:cNvSpPr>
            <a:spLocks noGrp="1"/>
          </p:cNvSpPr>
          <p:nvPr>
            <p:ph type="sldNum" sz="quarter" idx="12"/>
          </p:nvPr>
        </p:nvSpPr>
        <p:spPr/>
        <p:txBody>
          <a:bodyPr/>
          <a:lstStyle/>
          <a:p>
            <a:fld id="{B463636C-54B8-4FA0-BE4B-5D0838203D42}" type="slidenum">
              <a:rPr lang="en-US" smtClean="0"/>
              <a:t>12</a:t>
            </a:fld>
            <a:endParaRPr lang="en-US"/>
          </a:p>
        </p:txBody>
      </p:sp>
      <p:sp>
        <p:nvSpPr>
          <p:cNvPr id="6" name="TextBox 5">
            <a:extLst>
              <a:ext uri="{FF2B5EF4-FFF2-40B4-BE49-F238E27FC236}">
                <a16:creationId xmlns:a16="http://schemas.microsoft.com/office/drawing/2014/main" id="{A5C6EA2E-193F-4A33-812E-FEC4101C1DBD}"/>
              </a:ext>
            </a:extLst>
          </p:cNvPr>
          <p:cNvSpPr txBox="1"/>
          <p:nvPr/>
        </p:nvSpPr>
        <p:spPr>
          <a:xfrm>
            <a:off x="0" y="6125519"/>
            <a:ext cx="2210612" cy="230832"/>
          </a:xfrm>
          <a:prstGeom prst="rect">
            <a:avLst/>
          </a:prstGeom>
          <a:noFill/>
        </p:spPr>
        <p:txBody>
          <a:bodyPr wrap="square">
            <a:spAutoFit/>
          </a:bodyPr>
          <a:lstStyle/>
          <a:p>
            <a:r>
              <a:rPr lang="en-US" sz="900" dirty="0"/>
              <a:t>** Issuer was a Louisiana state entity</a:t>
            </a:r>
          </a:p>
        </p:txBody>
      </p:sp>
    </p:spTree>
    <p:extLst>
      <p:ext uri="{BB962C8B-B14F-4D97-AF65-F5344CB8AC3E}">
        <p14:creationId xmlns:p14="http://schemas.microsoft.com/office/powerpoint/2010/main" val="784177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a:t>Previous Energy Provider Securitization Transactions</a:t>
            </a:r>
          </a:p>
        </p:txBody>
      </p:sp>
      <p:graphicFrame>
        <p:nvGraphicFramePr>
          <p:cNvPr id="13" name="Table 12"/>
          <p:cNvGraphicFramePr>
            <a:graphicFrameLocks noGrp="1"/>
          </p:cNvGraphicFramePr>
          <p:nvPr>
            <p:extLst>
              <p:ext uri="{D42A27DB-BD31-4B8C-83A1-F6EECF244321}">
                <p14:modId xmlns:p14="http://schemas.microsoft.com/office/powerpoint/2010/main" val="211489158"/>
              </p:ext>
            </p:extLst>
          </p:nvPr>
        </p:nvGraphicFramePr>
        <p:xfrm>
          <a:off x="2669894" y="876139"/>
          <a:ext cx="6098551" cy="5872088"/>
        </p:xfrm>
        <a:graphic>
          <a:graphicData uri="http://schemas.openxmlformats.org/drawingml/2006/table">
            <a:tbl>
              <a:tblPr firstRow="1" bandRow="1">
                <a:tableStyleId>{9D7B26C5-4107-4FEC-AEDC-1716B250A1EF}</a:tableStyleId>
              </a:tblPr>
              <a:tblGrid>
                <a:gridCol w="382225">
                  <a:extLst>
                    <a:ext uri="{9D8B030D-6E8A-4147-A177-3AD203B41FA5}">
                      <a16:colId xmlns:a16="http://schemas.microsoft.com/office/drawing/2014/main" val="2366331085"/>
                    </a:ext>
                  </a:extLst>
                </a:gridCol>
                <a:gridCol w="1025611">
                  <a:extLst>
                    <a:ext uri="{9D8B030D-6E8A-4147-A177-3AD203B41FA5}">
                      <a16:colId xmlns:a16="http://schemas.microsoft.com/office/drawing/2014/main" val="719690023"/>
                    </a:ext>
                  </a:extLst>
                </a:gridCol>
                <a:gridCol w="2459991">
                  <a:extLst>
                    <a:ext uri="{9D8B030D-6E8A-4147-A177-3AD203B41FA5}">
                      <a16:colId xmlns:a16="http://schemas.microsoft.com/office/drawing/2014/main" val="3379931798"/>
                    </a:ext>
                  </a:extLst>
                </a:gridCol>
                <a:gridCol w="1160538">
                  <a:extLst>
                    <a:ext uri="{9D8B030D-6E8A-4147-A177-3AD203B41FA5}">
                      <a16:colId xmlns:a16="http://schemas.microsoft.com/office/drawing/2014/main" val="2293092001"/>
                    </a:ext>
                  </a:extLst>
                </a:gridCol>
                <a:gridCol w="1070186">
                  <a:extLst>
                    <a:ext uri="{9D8B030D-6E8A-4147-A177-3AD203B41FA5}">
                      <a16:colId xmlns:a16="http://schemas.microsoft.com/office/drawing/2014/main" val="2367555955"/>
                    </a:ext>
                  </a:extLst>
                </a:gridCol>
              </a:tblGrid>
              <a:tr h="297766">
                <a:tc>
                  <a:txBody>
                    <a:bodyPr/>
                    <a:lstStyle/>
                    <a:p>
                      <a:endParaRPr lang="en-US" sz="1400" dirty="0">
                        <a:latin typeface="+mj-lt"/>
                      </a:endParaRPr>
                    </a:p>
                  </a:txBody>
                  <a:tcPr/>
                </a:tc>
                <a:tc>
                  <a:txBody>
                    <a:bodyPr/>
                    <a:lstStyle/>
                    <a:p>
                      <a:r>
                        <a:rPr lang="en-US" sz="1400" dirty="0">
                          <a:latin typeface="+mj-lt"/>
                        </a:rPr>
                        <a:t>State</a:t>
                      </a:r>
                    </a:p>
                  </a:txBody>
                  <a:tcPr/>
                </a:tc>
                <a:tc>
                  <a:txBody>
                    <a:bodyPr/>
                    <a:lstStyle/>
                    <a:p>
                      <a:r>
                        <a:rPr lang="en-US" sz="1400" dirty="0">
                          <a:latin typeface="+mj-lt"/>
                        </a:rPr>
                        <a:t>Sponsor Energy Provider</a:t>
                      </a:r>
                    </a:p>
                  </a:txBody>
                  <a:tcPr/>
                </a:tc>
                <a:tc>
                  <a:txBody>
                    <a:bodyPr/>
                    <a:lstStyle/>
                    <a:p>
                      <a:r>
                        <a:rPr lang="en-US" sz="1400" dirty="0">
                          <a:latin typeface="+mj-lt"/>
                        </a:rPr>
                        <a:t>Pricing Date</a:t>
                      </a:r>
                    </a:p>
                  </a:txBody>
                  <a:tcPr/>
                </a:tc>
                <a:tc>
                  <a:txBody>
                    <a:bodyPr/>
                    <a:lstStyle/>
                    <a:p>
                      <a:r>
                        <a:rPr lang="en-US" sz="1400" dirty="0">
                          <a:latin typeface="+mj-lt"/>
                        </a:rPr>
                        <a:t>Amount </a:t>
                      </a:r>
                    </a:p>
                    <a:p>
                      <a:r>
                        <a:rPr lang="en-US" sz="1100" dirty="0">
                          <a:latin typeface="+mj-lt"/>
                        </a:rPr>
                        <a:t>($ millions)</a:t>
                      </a:r>
                      <a:endParaRPr lang="en-US" sz="1400" dirty="0">
                        <a:latin typeface="+mj-lt"/>
                      </a:endParaRPr>
                    </a:p>
                  </a:txBody>
                  <a:tcPr/>
                </a:tc>
                <a:extLst>
                  <a:ext uri="{0D108BD9-81ED-4DB2-BD59-A6C34878D82A}">
                    <a16:rowId xmlns:a16="http://schemas.microsoft.com/office/drawing/2014/main" val="3598554464"/>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53.</a:t>
                      </a:r>
                    </a:p>
                  </a:txBody>
                  <a:tcPr anchor="ctr"/>
                </a:tc>
                <a:tc>
                  <a:txBody>
                    <a:bodyPr/>
                    <a:lstStyle/>
                    <a:p>
                      <a:pPr marL="0" marR="0">
                        <a:spcBef>
                          <a:spcPts val="605"/>
                        </a:spcBef>
                        <a:spcAft>
                          <a:spcPts val="0"/>
                        </a:spcAft>
                      </a:pPr>
                      <a:r>
                        <a:rPr lang="en-US" sz="1000">
                          <a:effectLst/>
                          <a:latin typeface="+mj-lt"/>
                          <a:ea typeface="Trebuchet MS" panose="020B0603020202020204" pitchFamily="34" charset="0"/>
                          <a:cs typeface="Trebuchet MS" panose="020B0603020202020204" pitchFamily="34" charset="0"/>
                        </a:rPr>
                        <a:t>West</a:t>
                      </a:r>
                      <a:r>
                        <a:rPr lang="en-US" sz="1000" spc="-10">
                          <a:effectLst/>
                          <a:latin typeface="+mj-lt"/>
                          <a:ea typeface="Trebuchet MS" panose="020B0603020202020204" pitchFamily="34" charset="0"/>
                          <a:cs typeface="Trebuchet MS" panose="020B0603020202020204" pitchFamily="34" charset="0"/>
                        </a:rPr>
                        <a:t> </a:t>
                      </a:r>
                      <a:r>
                        <a:rPr lang="en-US" sz="1000">
                          <a:effectLst/>
                          <a:latin typeface="+mj-lt"/>
                          <a:ea typeface="Trebuchet MS" panose="020B0603020202020204" pitchFamily="34" charset="0"/>
                          <a:cs typeface="Trebuchet MS" panose="020B0603020202020204" pitchFamily="34" charset="0"/>
                        </a:rPr>
                        <a:t>Virginia</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Potomac</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Edison</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04/03/2007</a:t>
                      </a:r>
                    </a:p>
                  </a:txBody>
                  <a:tcPr anchor="ctr"/>
                </a:tc>
                <a:tc>
                  <a:txBody>
                    <a:bodyPr/>
                    <a:lstStyle/>
                    <a:p>
                      <a:pPr marL="0" marR="17081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115</a:t>
                      </a:r>
                    </a:p>
                  </a:txBody>
                  <a:tcPr anchor="ctr"/>
                </a:tc>
                <a:extLst>
                  <a:ext uri="{0D108BD9-81ED-4DB2-BD59-A6C34878D82A}">
                    <a16:rowId xmlns:a16="http://schemas.microsoft.com/office/drawing/2014/main" val="995999142"/>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54.</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AEP</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Texas</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Central</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10/04/2006</a:t>
                      </a:r>
                    </a:p>
                  </a:txBody>
                  <a:tcPr anchor="ctr"/>
                </a:tc>
                <a:tc>
                  <a:txBody>
                    <a:bodyPr/>
                    <a:lstStyle/>
                    <a:p>
                      <a:pPr marL="0" marR="168910"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1,740</a:t>
                      </a:r>
                    </a:p>
                  </a:txBody>
                  <a:tcPr anchor="ctr"/>
                </a:tc>
                <a:extLst>
                  <a:ext uri="{0D108BD9-81ED-4DB2-BD59-A6C34878D82A}">
                    <a16:rowId xmlns:a16="http://schemas.microsoft.com/office/drawing/2014/main" val="2250244473"/>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55.</a:t>
                      </a:r>
                    </a:p>
                  </a:txBody>
                  <a:tcPr anchor="ctr"/>
                </a:tc>
                <a:tc>
                  <a:txBody>
                    <a:bodyPr/>
                    <a:lstStyle/>
                    <a:p>
                      <a:pPr marL="0" marR="0">
                        <a:spcBef>
                          <a:spcPts val="605"/>
                        </a:spcBef>
                        <a:spcAft>
                          <a:spcPts val="0"/>
                        </a:spcAft>
                      </a:pPr>
                      <a:r>
                        <a:rPr lang="en-US" sz="1000">
                          <a:effectLst/>
                          <a:latin typeface="+mj-lt"/>
                          <a:ea typeface="Trebuchet MS" panose="020B0603020202020204" pitchFamily="34" charset="0"/>
                          <a:cs typeface="Trebuchet MS" panose="020B0603020202020204" pitchFamily="34" charset="0"/>
                        </a:rPr>
                        <a:t>New</a:t>
                      </a:r>
                      <a:r>
                        <a:rPr lang="en-US" sz="1000" spc="-10">
                          <a:effectLst/>
                          <a:latin typeface="+mj-lt"/>
                          <a:ea typeface="Trebuchet MS" panose="020B0603020202020204" pitchFamily="34" charset="0"/>
                          <a:cs typeface="Trebuchet MS" panose="020B0603020202020204" pitchFamily="34" charset="0"/>
                        </a:rPr>
                        <a:t> </a:t>
                      </a:r>
                      <a:r>
                        <a:rPr lang="en-US" sz="1000">
                          <a:effectLst/>
                          <a:latin typeface="+mj-lt"/>
                          <a:ea typeface="Trebuchet MS" panose="020B0603020202020204" pitchFamily="34" charset="0"/>
                          <a:cs typeface="Trebuchet MS" panose="020B0603020202020204" pitchFamily="34" charset="0"/>
                        </a:rPr>
                        <a:t>Jersey</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Jersey</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Central</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&amp;</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Light</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08/04/2006</a:t>
                      </a:r>
                    </a:p>
                  </a:txBody>
                  <a:tcPr anchor="ctr"/>
                </a:tc>
                <a:tc>
                  <a:txBody>
                    <a:bodyPr/>
                    <a:lstStyle/>
                    <a:p>
                      <a:pPr marL="0" marR="17081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182</a:t>
                      </a:r>
                    </a:p>
                  </a:txBody>
                  <a:tcPr anchor="ctr"/>
                </a:tc>
                <a:extLst>
                  <a:ext uri="{0D108BD9-81ED-4DB2-BD59-A6C34878D82A}">
                    <a16:rowId xmlns:a16="http://schemas.microsoft.com/office/drawing/2014/main" val="1488992179"/>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56.</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CenterPoint</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Energy</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Houston</a:t>
                      </a:r>
                      <a:r>
                        <a:rPr lang="en-US" sz="1000" spc="-2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12/09/2005</a:t>
                      </a:r>
                    </a:p>
                  </a:txBody>
                  <a:tcPr anchor="ctr"/>
                </a:tc>
                <a:tc>
                  <a:txBody>
                    <a:bodyPr/>
                    <a:lstStyle/>
                    <a:p>
                      <a:pPr marL="0" marR="168910"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1,851</a:t>
                      </a:r>
                    </a:p>
                  </a:txBody>
                  <a:tcPr anchor="ctr"/>
                </a:tc>
                <a:extLst>
                  <a:ext uri="{0D108BD9-81ED-4DB2-BD59-A6C34878D82A}">
                    <a16:rowId xmlns:a16="http://schemas.microsoft.com/office/drawing/2014/main" val="4275746507"/>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57.</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Pacific</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Gas</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and</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11/03/2005</a:t>
                      </a:r>
                    </a:p>
                  </a:txBody>
                  <a:tcPr anchor="ctr"/>
                </a:tc>
                <a:tc>
                  <a:txBody>
                    <a:bodyPr/>
                    <a:lstStyle/>
                    <a:p>
                      <a:pPr marL="0" marR="17081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844</a:t>
                      </a:r>
                    </a:p>
                  </a:txBody>
                  <a:tcPr anchor="ctr"/>
                </a:tc>
                <a:extLst>
                  <a:ext uri="{0D108BD9-81ED-4DB2-BD59-A6C34878D82A}">
                    <a16:rowId xmlns:a16="http://schemas.microsoft.com/office/drawing/2014/main" val="1420502238"/>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58.</a:t>
                      </a:r>
                    </a:p>
                  </a:txBody>
                  <a:tcPr anchor="ctr"/>
                </a:tc>
                <a:tc>
                  <a:txBody>
                    <a:bodyPr/>
                    <a:lstStyle/>
                    <a:p>
                      <a:pPr marL="0" marR="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Pennsylvania</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West</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Penn</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09/22/2005</a:t>
                      </a:r>
                    </a:p>
                  </a:txBody>
                  <a:tcPr anchor="ctr"/>
                </a:tc>
                <a:tc>
                  <a:txBody>
                    <a:bodyPr/>
                    <a:lstStyle/>
                    <a:p>
                      <a:pPr marL="0" marR="17081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115</a:t>
                      </a:r>
                    </a:p>
                  </a:txBody>
                  <a:tcPr anchor="ctr"/>
                </a:tc>
                <a:extLst>
                  <a:ext uri="{0D108BD9-81ED-4DB2-BD59-A6C34878D82A}">
                    <a16:rowId xmlns:a16="http://schemas.microsoft.com/office/drawing/2014/main" val="423819436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59.</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New</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Jersey</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Public</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Service</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and</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Gas</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09/09/2005</a:t>
                      </a:r>
                    </a:p>
                  </a:txBody>
                  <a:tcPr anchor="ctr"/>
                </a:tc>
                <a:tc>
                  <a:txBody>
                    <a:bodyPr/>
                    <a:lstStyle/>
                    <a:p>
                      <a:pPr marL="0" marR="17081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103</a:t>
                      </a:r>
                    </a:p>
                  </a:txBody>
                  <a:tcPr anchor="ctr"/>
                </a:tc>
                <a:extLst>
                  <a:ext uri="{0D108BD9-81ED-4DB2-BD59-A6C34878D82A}">
                    <a16:rowId xmlns:a16="http://schemas.microsoft.com/office/drawing/2014/main" val="2224664858"/>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60.</a:t>
                      </a:r>
                    </a:p>
                  </a:txBody>
                  <a:tcPr anchor="ctr"/>
                </a:tc>
                <a:tc>
                  <a:txBody>
                    <a:bodyPr/>
                    <a:lstStyle/>
                    <a:p>
                      <a:pPr marL="0" marR="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Massachusetts</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Boston</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Edison;</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Commonwealth</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02/15/2005</a:t>
                      </a:r>
                    </a:p>
                  </a:txBody>
                  <a:tcPr anchor="ctr"/>
                </a:tc>
                <a:tc>
                  <a:txBody>
                    <a:bodyPr/>
                    <a:lstStyle/>
                    <a:p>
                      <a:pPr marL="0" marR="17081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675</a:t>
                      </a:r>
                    </a:p>
                  </a:txBody>
                  <a:tcPr anchor="ctr"/>
                </a:tc>
                <a:extLst>
                  <a:ext uri="{0D108BD9-81ED-4DB2-BD59-A6C34878D82A}">
                    <a16:rowId xmlns:a16="http://schemas.microsoft.com/office/drawing/2014/main" val="189697381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61.</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Pacific</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Gas</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and</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02/03/2005</a:t>
                      </a:r>
                    </a:p>
                  </a:txBody>
                  <a:tcPr anchor="ctr"/>
                </a:tc>
                <a:tc>
                  <a:txBody>
                    <a:bodyPr/>
                    <a:lstStyle/>
                    <a:p>
                      <a:pPr marL="0" marR="168910"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1,888</a:t>
                      </a:r>
                    </a:p>
                  </a:txBody>
                  <a:tcPr anchor="ctr"/>
                </a:tc>
                <a:extLst>
                  <a:ext uri="{0D108BD9-81ED-4DB2-BD59-A6C34878D82A}">
                    <a16:rowId xmlns:a16="http://schemas.microsoft.com/office/drawing/2014/main" val="217588118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62.</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New</a:t>
                      </a:r>
                      <a:r>
                        <a:rPr lang="en-US" sz="1000" spc="-10">
                          <a:effectLst/>
                          <a:latin typeface="+mj-lt"/>
                          <a:ea typeface="Trebuchet MS" panose="020B0603020202020204" pitchFamily="34" charset="0"/>
                          <a:cs typeface="Trebuchet MS" panose="020B0603020202020204" pitchFamily="34" charset="0"/>
                        </a:rPr>
                        <a:t> </a:t>
                      </a:r>
                      <a:r>
                        <a:rPr lang="en-US" sz="1000">
                          <a:effectLst/>
                          <a:latin typeface="+mj-lt"/>
                          <a:ea typeface="Trebuchet MS" panose="020B0603020202020204" pitchFamily="34" charset="0"/>
                          <a:cs typeface="Trebuchet MS" panose="020B0603020202020204" pitchFamily="34" charset="0"/>
                        </a:rPr>
                        <a:t>Jersey</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Rockland</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07/28/2004</a:t>
                      </a:r>
                    </a:p>
                  </a:txBody>
                  <a:tcPr anchor="ctr"/>
                </a:tc>
                <a:tc>
                  <a:txBody>
                    <a:bodyPr/>
                    <a:lstStyle/>
                    <a:p>
                      <a:pPr marL="0" marR="17081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46</a:t>
                      </a:r>
                    </a:p>
                  </a:txBody>
                  <a:tcPr anchor="ctr"/>
                </a:tc>
                <a:extLst>
                  <a:ext uri="{0D108BD9-81ED-4DB2-BD59-A6C34878D82A}">
                    <a16:rowId xmlns:a16="http://schemas.microsoft.com/office/drawing/2014/main" val="2927893199"/>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63.</a:t>
                      </a:r>
                    </a:p>
                  </a:txBody>
                  <a:tcPr anchor="ctr"/>
                </a:tc>
                <a:tc>
                  <a:txBody>
                    <a:bodyPr/>
                    <a:lstStyle/>
                    <a:p>
                      <a:pPr marL="0" marR="0">
                        <a:spcBef>
                          <a:spcPts val="605"/>
                        </a:spcBef>
                        <a:spcAft>
                          <a:spcPts val="0"/>
                        </a:spcAft>
                      </a:pPr>
                      <a:r>
                        <a:rPr lang="en-US" sz="1000">
                          <a:effectLst/>
                          <a:latin typeface="+mj-lt"/>
                          <a:ea typeface="Trebuchet MS" panose="020B0603020202020204" pitchFamily="34" charset="0"/>
                          <a:cs typeface="Trebuchet MS" panose="020B0603020202020204" pitchFamily="34" charset="0"/>
                        </a:rPr>
                        <a:t>Connecticut</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Connecticut</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Light</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and</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06/23/2004</a:t>
                      </a:r>
                    </a:p>
                  </a:txBody>
                  <a:tcPr anchor="ctr"/>
                </a:tc>
                <a:tc>
                  <a:txBody>
                    <a:bodyPr/>
                    <a:lstStyle/>
                    <a:p>
                      <a:pPr marL="0" marR="17081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205</a:t>
                      </a:r>
                    </a:p>
                  </a:txBody>
                  <a:tcPr anchor="ctr"/>
                </a:tc>
                <a:extLst>
                  <a:ext uri="{0D108BD9-81ED-4DB2-BD59-A6C34878D82A}">
                    <a16:rowId xmlns:a16="http://schemas.microsoft.com/office/drawing/2014/main" val="3465020164"/>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64.</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Oncor</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Delivery</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05/28/2004</a:t>
                      </a:r>
                    </a:p>
                  </a:txBody>
                  <a:tcPr anchor="ctr"/>
                </a:tc>
                <a:tc>
                  <a:txBody>
                    <a:bodyPr/>
                    <a:lstStyle/>
                    <a:p>
                      <a:pPr marL="0" marR="17081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790</a:t>
                      </a:r>
                    </a:p>
                  </a:txBody>
                  <a:tcPr anchor="ctr"/>
                </a:tc>
                <a:extLst>
                  <a:ext uri="{0D108BD9-81ED-4DB2-BD59-A6C34878D82A}">
                    <a16:rowId xmlns:a16="http://schemas.microsoft.com/office/drawing/2014/main" val="3560472966"/>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65.</a:t>
                      </a:r>
                    </a:p>
                  </a:txBody>
                  <a:tcPr anchor="ctr"/>
                </a:tc>
                <a:tc>
                  <a:txBody>
                    <a:bodyPr/>
                    <a:lstStyle/>
                    <a:p>
                      <a:pPr marL="0" marR="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New</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Jersey</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Atlantic</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City</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12/18/2003</a:t>
                      </a:r>
                    </a:p>
                  </a:txBody>
                  <a:tcPr anchor="ctr"/>
                </a:tc>
                <a:tc>
                  <a:txBody>
                    <a:bodyPr/>
                    <a:lstStyle/>
                    <a:p>
                      <a:pPr marL="0" marR="17081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152</a:t>
                      </a:r>
                    </a:p>
                  </a:txBody>
                  <a:tcPr anchor="ctr"/>
                </a:tc>
                <a:extLst>
                  <a:ext uri="{0D108BD9-81ED-4DB2-BD59-A6C34878D82A}">
                    <a16:rowId xmlns:a16="http://schemas.microsoft.com/office/drawing/2014/main" val="1877098110"/>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66.</a:t>
                      </a:r>
                    </a:p>
                  </a:txBody>
                  <a:tcPr anchor="ctr"/>
                </a:tc>
                <a:tc>
                  <a:txBody>
                    <a:bodyPr/>
                    <a:lstStyle/>
                    <a:p>
                      <a:pPr marL="0" marR="0">
                        <a:lnSpc>
                          <a:spcPts val="83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lnSpc>
                          <a:spcPts val="83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Oncor</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Delivery</a:t>
                      </a:r>
                    </a:p>
                  </a:txBody>
                  <a:tcPr anchor="ctr"/>
                </a:tc>
                <a:tc>
                  <a:txBody>
                    <a:bodyPr/>
                    <a:lstStyle/>
                    <a:p>
                      <a:pPr marL="0" marR="0" indent="0">
                        <a:lnSpc>
                          <a:spcPts val="83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08/14/2003</a:t>
                      </a:r>
                    </a:p>
                  </a:txBody>
                  <a:tcPr anchor="ctr"/>
                </a:tc>
                <a:tc>
                  <a:txBody>
                    <a:bodyPr/>
                    <a:lstStyle/>
                    <a:p>
                      <a:pPr marL="0" marR="170815" algn="ctr">
                        <a:lnSpc>
                          <a:spcPts val="830"/>
                        </a:lnSpc>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500</a:t>
                      </a:r>
                    </a:p>
                  </a:txBody>
                  <a:tcPr anchor="ctr"/>
                </a:tc>
                <a:extLst>
                  <a:ext uri="{0D108BD9-81ED-4DB2-BD59-A6C34878D82A}">
                    <a16:rowId xmlns:a16="http://schemas.microsoft.com/office/drawing/2014/main" val="1570248438"/>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67.</a:t>
                      </a:r>
                    </a:p>
                  </a:txBody>
                  <a:tcPr anchor="ctr"/>
                </a:tc>
                <a:tc>
                  <a:txBody>
                    <a:bodyPr/>
                    <a:lstStyle/>
                    <a:p>
                      <a:pPr marL="0" marR="0">
                        <a:lnSpc>
                          <a:spcPts val="885"/>
                        </a:lnSpc>
                        <a:spcBef>
                          <a:spcPts val="0"/>
                        </a:spcBef>
                        <a:spcAft>
                          <a:spcPts val="0"/>
                        </a:spcAft>
                      </a:pPr>
                      <a:r>
                        <a:rPr lang="en-US" sz="1000">
                          <a:effectLst/>
                          <a:latin typeface="+mj-lt"/>
                          <a:ea typeface="Trebuchet MS" panose="020B0603020202020204" pitchFamily="34" charset="0"/>
                          <a:cs typeface="Trebuchet MS" panose="020B0603020202020204" pitchFamily="34" charset="0"/>
                        </a:rPr>
                        <a:t>New</a:t>
                      </a:r>
                      <a:r>
                        <a:rPr lang="en-US" sz="1000" spc="-10">
                          <a:effectLst/>
                          <a:latin typeface="+mj-lt"/>
                          <a:ea typeface="Trebuchet MS" panose="020B0603020202020204" pitchFamily="34" charset="0"/>
                          <a:cs typeface="Trebuchet MS" panose="020B0603020202020204" pitchFamily="34" charset="0"/>
                        </a:rPr>
                        <a:t> </a:t>
                      </a:r>
                      <a:r>
                        <a:rPr lang="en-US" sz="1000">
                          <a:effectLst/>
                          <a:latin typeface="+mj-lt"/>
                          <a:ea typeface="Trebuchet MS" panose="020B0603020202020204" pitchFamily="34" charset="0"/>
                          <a:cs typeface="Trebuchet MS" panose="020B0603020202020204" pitchFamily="34" charset="0"/>
                        </a:rPr>
                        <a:t>Jersey</a:t>
                      </a:r>
                    </a:p>
                  </a:txBody>
                  <a:tcPr anchor="ctr"/>
                </a:tc>
                <a:tc>
                  <a:txBody>
                    <a:bodyPr/>
                    <a:lstStyle/>
                    <a:p>
                      <a:pPr marL="0" marR="0" indent="0">
                        <a:lnSpc>
                          <a:spcPts val="885"/>
                        </a:lnSpc>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Atlantic</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City</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lnSpc>
                          <a:spcPts val="885"/>
                        </a:lnSpc>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12/11/2002</a:t>
                      </a:r>
                    </a:p>
                  </a:txBody>
                  <a:tcPr anchor="ctr"/>
                </a:tc>
                <a:tc>
                  <a:txBody>
                    <a:bodyPr/>
                    <a:lstStyle/>
                    <a:p>
                      <a:pPr marL="0" marR="169545" algn="ctr">
                        <a:lnSpc>
                          <a:spcPts val="885"/>
                        </a:lnSpc>
                        <a:spcBef>
                          <a:spcPts val="0"/>
                        </a:spcBef>
                        <a:spcAft>
                          <a:spcPts val="0"/>
                        </a:spcAft>
                      </a:pPr>
                      <a:r>
                        <a:rPr lang="en-US" sz="1000" dirty="0">
                          <a:effectLst/>
                          <a:latin typeface="+mj-lt"/>
                          <a:ea typeface="Trebuchet MS" panose="020B0603020202020204" pitchFamily="34" charset="0"/>
                          <a:cs typeface="Trebuchet MS" panose="020B0603020202020204" pitchFamily="34" charset="0"/>
                        </a:rPr>
                        <a:t>440</a:t>
                      </a:r>
                    </a:p>
                  </a:txBody>
                  <a:tcPr anchor="ctr"/>
                </a:tc>
                <a:extLst>
                  <a:ext uri="{0D108BD9-81ED-4DB2-BD59-A6C34878D82A}">
                    <a16:rowId xmlns:a16="http://schemas.microsoft.com/office/drawing/2014/main" val="3957828045"/>
                  </a:ext>
                </a:extLst>
              </a:tr>
              <a:tr h="297766">
                <a:tc>
                  <a:txBody>
                    <a:bodyPr/>
                    <a:lstStyle/>
                    <a:p>
                      <a:pPr marL="0" marR="0" indent="0">
                        <a:spcBef>
                          <a:spcPts val="605"/>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68.</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New</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Jersey</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Jersey</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Central</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&amp;</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Light</a:t>
                      </a:r>
                    </a:p>
                  </a:txBody>
                  <a:tcPr anchor="ctr"/>
                </a:tc>
                <a:tc>
                  <a:txBody>
                    <a:bodyPr/>
                    <a:lstStyle/>
                    <a:p>
                      <a:pPr marL="0" marR="0" indent="0">
                        <a:spcBef>
                          <a:spcPts val="595"/>
                        </a:spcBef>
                        <a:spcAft>
                          <a:spcPts val="0"/>
                        </a:spcAft>
                      </a:pPr>
                      <a:r>
                        <a:rPr lang="en-US" sz="1000">
                          <a:effectLst/>
                          <a:latin typeface="+mj-lt"/>
                          <a:ea typeface="Trebuchet MS" panose="020B0603020202020204" pitchFamily="34" charset="0"/>
                          <a:cs typeface="Trebuchet MS" panose="020B0603020202020204" pitchFamily="34" charset="0"/>
                        </a:rPr>
                        <a:t>06/04/2002</a:t>
                      </a:r>
                    </a:p>
                  </a:txBody>
                  <a:tcPr anchor="ctr"/>
                </a:tc>
                <a:tc>
                  <a:txBody>
                    <a:bodyPr/>
                    <a:lstStyle/>
                    <a:p>
                      <a:pPr marL="0" marR="16954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320</a:t>
                      </a:r>
                    </a:p>
                  </a:txBody>
                  <a:tcPr anchor="ctr"/>
                </a:tc>
                <a:extLst>
                  <a:ext uri="{0D108BD9-81ED-4DB2-BD59-A6C34878D82A}">
                    <a16:rowId xmlns:a16="http://schemas.microsoft.com/office/drawing/2014/main" val="2289640467"/>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69.</a:t>
                      </a:r>
                    </a:p>
                  </a:txBody>
                  <a:tcPr anchor="ctr"/>
                </a:tc>
                <a:tc>
                  <a:txBody>
                    <a:bodyPr/>
                    <a:lstStyle/>
                    <a:p>
                      <a:pPr marL="0" marR="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Central</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and</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Light</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01/31/2002</a:t>
                      </a:r>
                    </a:p>
                  </a:txBody>
                  <a:tcPr anchor="ctr"/>
                </a:tc>
                <a:tc>
                  <a:txBody>
                    <a:bodyPr/>
                    <a:lstStyle/>
                    <a:p>
                      <a:pPr marL="0" marR="16954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797</a:t>
                      </a:r>
                    </a:p>
                  </a:txBody>
                  <a:tcPr anchor="ctr"/>
                </a:tc>
                <a:extLst>
                  <a:ext uri="{0D108BD9-81ED-4DB2-BD59-A6C34878D82A}">
                    <a16:rowId xmlns:a16="http://schemas.microsoft.com/office/drawing/2014/main" val="2666342949"/>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70.</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New</a:t>
                      </a:r>
                      <a:r>
                        <a:rPr lang="en-US" sz="1000" spc="-2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Hampshire</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Public</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Service</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of</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New</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Hampshire</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01/16/2002</a:t>
                      </a:r>
                    </a:p>
                  </a:txBody>
                  <a:tcPr anchor="ctr"/>
                </a:tc>
                <a:tc>
                  <a:txBody>
                    <a:bodyPr/>
                    <a:lstStyle/>
                    <a:p>
                      <a:pPr marL="0" marR="16954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50</a:t>
                      </a:r>
                    </a:p>
                  </a:txBody>
                  <a:tcPr anchor="ctr"/>
                </a:tc>
                <a:extLst>
                  <a:ext uri="{0D108BD9-81ED-4DB2-BD59-A6C34878D82A}">
                    <a16:rowId xmlns:a16="http://schemas.microsoft.com/office/drawing/2014/main" val="1826632514"/>
                  </a:ext>
                </a:extLst>
              </a:tr>
            </a:tbl>
          </a:graphicData>
        </a:graphic>
      </p:graphicFrame>
      <p:sp>
        <p:nvSpPr>
          <p:cNvPr id="2" name="Slide Number Placeholder 1"/>
          <p:cNvSpPr>
            <a:spLocks noGrp="1"/>
          </p:cNvSpPr>
          <p:nvPr>
            <p:ph type="sldNum" sz="quarter" idx="12"/>
          </p:nvPr>
        </p:nvSpPr>
        <p:spPr/>
        <p:txBody>
          <a:bodyPr/>
          <a:lstStyle/>
          <a:p>
            <a:fld id="{B463636C-54B8-4FA0-BE4B-5D0838203D42}" type="slidenum">
              <a:rPr lang="en-US" smtClean="0"/>
              <a:t>13</a:t>
            </a:fld>
            <a:endParaRPr lang="en-US"/>
          </a:p>
        </p:txBody>
      </p:sp>
    </p:spTree>
    <p:extLst>
      <p:ext uri="{BB962C8B-B14F-4D97-AF65-F5344CB8AC3E}">
        <p14:creationId xmlns:p14="http://schemas.microsoft.com/office/powerpoint/2010/main" val="3383626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a:t>Previous Energy Provider Securitization Transactions</a:t>
            </a:r>
          </a:p>
        </p:txBody>
      </p:sp>
      <p:graphicFrame>
        <p:nvGraphicFramePr>
          <p:cNvPr id="13" name="Table 12"/>
          <p:cNvGraphicFramePr>
            <a:graphicFrameLocks noGrp="1"/>
          </p:cNvGraphicFramePr>
          <p:nvPr>
            <p:extLst>
              <p:ext uri="{D42A27DB-BD31-4B8C-83A1-F6EECF244321}">
                <p14:modId xmlns:p14="http://schemas.microsoft.com/office/powerpoint/2010/main" val="523426592"/>
              </p:ext>
            </p:extLst>
          </p:nvPr>
        </p:nvGraphicFramePr>
        <p:xfrm>
          <a:off x="2669894" y="876139"/>
          <a:ext cx="6098551" cy="5872088"/>
        </p:xfrm>
        <a:graphic>
          <a:graphicData uri="http://schemas.openxmlformats.org/drawingml/2006/table">
            <a:tbl>
              <a:tblPr firstRow="1" bandRow="1">
                <a:tableStyleId>{9D7B26C5-4107-4FEC-AEDC-1716B250A1EF}</a:tableStyleId>
              </a:tblPr>
              <a:tblGrid>
                <a:gridCol w="382225">
                  <a:extLst>
                    <a:ext uri="{9D8B030D-6E8A-4147-A177-3AD203B41FA5}">
                      <a16:colId xmlns:a16="http://schemas.microsoft.com/office/drawing/2014/main" val="2366331085"/>
                    </a:ext>
                  </a:extLst>
                </a:gridCol>
                <a:gridCol w="1025611">
                  <a:extLst>
                    <a:ext uri="{9D8B030D-6E8A-4147-A177-3AD203B41FA5}">
                      <a16:colId xmlns:a16="http://schemas.microsoft.com/office/drawing/2014/main" val="719690023"/>
                    </a:ext>
                  </a:extLst>
                </a:gridCol>
                <a:gridCol w="2459991">
                  <a:extLst>
                    <a:ext uri="{9D8B030D-6E8A-4147-A177-3AD203B41FA5}">
                      <a16:colId xmlns:a16="http://schemas.microsoft.com/office/drawing/2014/main" val="3379931798"/>
                    </a:ext>
                  </a:extLst>
                </a:gridCol>
                <a:gridCol w="1160538">
                  <a:extLst>
                    <a:ext uri="{9D8B030D-6E8A-4147-A177-3AD203B41FA5}">
                      <a16:colId xmlns:a16="http://schemas.microsoft.com/office/drawing/2014/main" val="2293092001"/>
                    </a:ext>
                  </a:extLst>
                </a:gridCol>
                <a:gridCol w="1070186">
                  <a:extLst>
                    <a:ext uri="{9D8B030D-6E8A-4147-A177-3AD203B41FA5}">
                      <a16:colId xmlns:a16="http://schemas.microsoft.com/office/drawing/2014/main" val="2367555955"/>
                    </a:ext>
                  </a:extLst>
                </a:gridCol>
              </a:tblGrid>
              <a:tr h="297766">
                <a:tc>
                  <a:txBody>
                    <a:bodyPr/>
                    <a:lstStyle/>
                    <a:p>
                      <a:endParaRPr lang="en-US" sz="1400" dirty="0">
                        <a:latin typeface="+mj-lt"/>
                      </a:endParaRPr>
                    </a:p>
                  </a:txBody>
                  <a:tcPr/>
                </a:tc>
                <a:tc>
                  <a:txBody>
                    <a:bodyPr/>
                    <a:lstStyle/>
                    <a:p>
                      <a:r>
                        <a:rPr lang="en-US" sz="1400" dirty="0">
                          <a:latin typeface="+mj-lt"/>
                        </a:rPr>
                        <a:t>State</a:t>
                      </a:r>
                    </a:p>
                  </a:txBody>
                  <a:tcPr/>
                </a:tc>
                <a:tc>
                  <a:txBody>
                    <a:bodyPr/>
                    <a:lstStyle/>
                    <a:p>
                      <a:r>
                        <a:rPr lang="en-US" sz="1400" dirty="0">
                          <a:latin typeface="+mj-lt"/>
                        </a:rPr>
                        <a:t>Sponsor Energy Provider</a:t>
                      </a:r>
                    </a:p>
                  </a:txBody>
                  <a:tcPr/>
                </a:tc>
                <a:tc>
                  <a:txBody>
                    <a:bodyPr/>
                    <a:lstStyle/>
                    <a:p>
                      <a:r>
                        <a:rPr lang="en-US" sz="1400" dirty="0">
                          <a:latin typeface="+mj-lt"/>
                        </a:rPr>
                        <a:t>Pricing Date</a:t>
                      </a:r>
                    </a:p>
                  </a:txBody>
                  <a:tcPr/>
                </a:tc>
                <a:tc>
                  <a:txBody>
                    <a:bodyPr/>
                    <a:lstStyle/>
                    <a:p>
                      <a:r>
                        <a:rPr lang="en-US" sz="1400" dirty="0">
                          <a:latin typeface="+mj-lt"/>
                        </a:rPr>
                        <a:t>Amount </a:t>
                      </a:r>
                    </a:p>
                    <a:p>
                      <a:r>
                        <a:rPr lang="en-US" sz="1100" dirty="0">
                          <a:latin typeface="+mj-lt"/>
                        </a:rPr>
                        <a:t>($ millions)</a:t>
                      </a:r>
                      <a:endParaRPr lang="en-US" sz="1400" dirty="0">
                        <a:latin typeface="+mj-lt"/>
                      </a:endParaRPr>
                    </a:p>
                  </a:txBody>
                  <a:tcPr/>
                </a:tc>
                <a:extLst>
                  <a:ext uri="{0D108BD9-81ED-4DB2-BD59-A6C34878D82A}">
                    <a16:rowId xmlns:a16="http://schemas.microsoft.com/office/drawing/2014/main" val="3598554464"/>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71.</a:t>
                      </a:r>
                    </a:p>
                  </a:txBody>
                  <a:tcPr anchor="ctr"/>
                </a:tc>
                <a:tc>
                  <a:txBody>
                    <a:bodyPr/>
                    <a:lstStyle/>
                    <a:p>
                      <a:pPr marL="0" marR="0">
                        <a:spcBef>
                          <a:spcPts val="605"/>
                        </a:spcBef>
                        <a:spcAft>
                          <a:spcPts val="0"/>
                        </a:spcAft>
                      </a:pPr>
                      <a:r>
                        <a:rPr lang="en-US" sz="1000">
                          <a:effectLst/>
                          <a:latin typeface="+mj-lt"/>
                          <a:ea typeface="Trebuchet MS" panose="020B0603020202020204" pitchFamily="34" charset="0"/>
                          <a:cs typeface="Trebuchet MS" panose="020B0603020202020204" pitchFamily="34" charset="0"/>
                        </a:rPr>
                        <a:t>Michigan</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Consumers</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Energy</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10/31/2001</a:t>
                      </a:r>
                    </a:p>
                  </a:txBody>
                  <a:tcPr anchor="ctr"/>
                </a:tc>
                <a:tc>
                  <a:txBody>
                    <a:bodyPr/>
                    <a:lstStyle/>
                    <a:p>
                      <a:pPr marL="0" marR="16954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469</a:t>
                      </a:r>
                    </a:p>
                  </a:txBody>
                  <a:tcPr anchor="ctr"/>
                </a:tc>
                <a:extLst>
                  <a:ext uri="{0D108BD9-81ED-4DB2-BD59-A6C34878D82A}">
                    <a16:rowId xmlns:a16="http://schemas.microsoft.com/office/drawing/2014/main" val="568733437"/>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72.</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Texas</a:t>
                      </a:r>
                    </a:p>
                  </a:txBody>
                  <a:tcPr anchor="ctr"/>
                </a:tc>
                <a:tc>
                  <a:txBody>
                    <a:bodyPr/>
                    <a:lstStyle/>
                    <a:p>
                      <a:pPr marL="0" marR="0" indent="0">
                        <a:spcBef>
                          <a:spcPts val="595"/>
                        </a:spcBef>
                        <a:spcAft>
                          <a:spcPts val="0"/>
                        </a:spcAft>
                      </a:pPr>
                      <a:r>
                        <a:rPr lang="en-US" sz="1000">
                          <a:effectLst/>
                          <a:latin typeface="+mj-lt"/>
                          <a:ea typeface="Trebuchet MS" panose="020B0603020202020204" pitchFamily="34" charset="0"/>
                          <a:cs typeface="Trebuchet MS" panose="020B0603020202020204" pitchFamily="34" charset="0"/>
                        </a:rPr>
                        <a:t>Reliant</a:t>
                      </a:r>
                      <a:r>
                        <a:rPr lang="en-US" sz="1000" spc="-10">
                          <a:effectLst/>
                          <a:latin typeface="+mj-lt"/>
                          <a:ea typeface="Trebuchet MS" panose="020B0603020202020204" pitchFamily="34" charset="0"/>
                          <a:cs typeface="Trebuchet MS" panose="020B0603020202020204" pitchFamily="34" charset="0"/>
                        </a:rPr>
                        <a:t> </a:t>
                      </a:r>
                      <a:r>
                        <a:rPr lang="en-US" sz="1000">
                          <a:effectLst/>
                          <a:latin typeface="+mj-lt"/>
                          <a:ea typeface="Trebuchet MS" panose="020B0603020202020204" pitchFamily="34" charset="0"/>
                          <a:cs typeface="Trebuchet MS" panose="020B0603020202020204" pitchFamily="34" charset="0"/>
                        </a:rPr>
                        <a:t>Energy</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10/17/2001</a:t>
                      </a:r>
                    </a:p>
                  </a:txBody>
                  <a:tcPr anchor="ctr"/>
                </a:tc>
                <a:tc>
                  <a:txBody>
                    <a:bodyPr/>
                    <a:lstStyle/>
                    <a:p>
                      <a:pPr marL="0" marR="16954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749</a:t>
                      </a:r>
                    </a:p>
                  </a:txBody>
                  <a:tcPr anchor="ctr"/>
                </a:tc>
                <a:extLst>
                  <a:ext uri="{0D108BD9-81ED-4DB2-BD59-A6C34878D82A}">
                    <a16:rowId xmlns:a16="http://schemas.microsoft.com/office/drawing/2014/main" val="500794523"/>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73.</a:t>
                      </a:r>
                    </a:p>
                  </a:txBody>
                  <a:tcPr anchor="ctr"/>
                </a:tc>
                <a:tc>
                  <a:txBody>
                    <a:bodyPr/>
                    <a:lstStyle/>
                    <a:p>
                      <a:pPr marL="0" marR="0">
                        <a:spcBef>
                          <a:spcPts val="605"/>
                        </a:spcBef>
                        <a:spcAft>
                          <a:spcPts val="0"/>
                        </a:spcAft>
                      </a:pPr>
                      <a:r>
                        <a:rPr lang="en-US" sz="1000">
                          <a:effectLst/>
                          <a:latin typeface="+mj-lt"/>
                          <a:ea typeface="Trebuchet MS" panose="020B0603020202020204" pitchFamily="34" charset="0"/>
                          <a:cs typeface="Trebuchet MS" panose="020B0603020202020204" pitchFamily="34" charset="0"/>
                        </a:rPr>
                        <a:t>Massachusetts</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Western</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Massachusetts</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05/14/2001</a:t>
                      </a:r>
                    </a:p>
                  </a:txBody>
                  <a:tcPr anchor="ctr"/>
                </a:tc>
                <a:tc>
                  <a:txBody>
                    <a:bodyPr/>
                    <a:lstStyle/>
                    <a:p>
                      <a:pPr marL="0" marR="16954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155</a:t>
                      </a:r>
                    </a:p>
                  </a:txBody>
                  <a:tcPr anchor="ctr"/>
                </a:tc>
                <a:extLst>
                  <a:ext uri="{0D108BD9-81ED-4DB2-BD59-A6C34878D82A}">
                    <a16:rowId xmlns:a16="http://schemas.microsoft.com/office/drawing/2014/main" val="2319559973"/>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74.</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New</a:t>
                      </a:r>
                      <a:r>
                        <a:rPr lang="en-US" sz="1000" spc="-2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Hampshire</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Public</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Service</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of</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New</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Hampshire</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04/20/2001</a:t>
                      </a:r>
                    </a:p>
                  </a:txBody>
                  <a:tcPr anchor="ctr"/>
                </a:tc>
                <a:tc>
                  <a:txBody>
                    <a:bodyPr/>
                    <a:lstStyle/>
                    <a:p>
                      <a:pPr marL="0" marR="16954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525</a:t>
                      </a:r>
                    </a:p>
                  </a:txBody>
                  <a:tcPr anchor="ctr"/>
                </a:tc>
                <a:extLst>
                  <a:ext uri="{0D108BD9-81ED-4DB2-BD59-A6C34878D82A}">
                    <a16:rowId xmlns:a16="http://schemas.microsoft.com/office/drawing/2014/main" val="3970953493"/>
                  </a:ext>
                </a:extLst>
              </a:tr>
              <a:tr h="301752">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75.</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Connecticut</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Connecticut</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Light</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and</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03/27/2001</a:t>
                      </a:r>
                    </a:p>
                  </a:txBody>
                  <a:tcPr anchor="ctr"/>
                </a:tc>
                <a:tc>
                  <a:txBody>
                    <a:bodyPr/>
                    <a:lstStyle/>
                    <a:p>
                      <a:pPr marL="0" marR="167640"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1,438</a:t>
                      </a:r>
                    </a:p>
                  </a:txBody>
                  <a:tcPr anchor="ctr"/>
                </a:tc>
                <a:extLst>
                  <a:ext uri="{0D108BD9-81ED-4DB2-BD59-A6C34878D82A}">
                    <a16:rowId xmlns:a16="http://schemas.microsoft.com/office/drawing/2014/main" val="1420502238"/>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76.</a:t>
                      </a:r>
                    </a:p>
                  </a:txBody>
                  <a:tcPr anchor="ctr"/>
                </a:tc>
                <a:tc>
                  <a:txBody>
                    <a:bodyPr/>
                    <a:lstStyle/>
                    <a:p>
                      <a:pPr marL="0" marR="0">
                        <a:spcBef>
                          <a:spcPts val="605"/>
                        </a:spcBef>
                        <a:spcAft>
                          <a:spcPts val="0"/>
                        </a:spcAft>
                      </a:pPr>
                      <a:r>
                        <a:rPr lang="en-US" sz="1000">
                          <a:effectLst/>
                          <a:latin typeface="+mj-lt"/>
                          <a:ea typeface="Trebuchet MS" panose="020B0603020202020204" pitchFamily="34" charset="0"/>
                          <a:cs typeface="Trebuchet MS" panose="020B0603020202020204" pitchFamily="34" charset="0"/>
                        </a:rPr>
                        <a:t>Michigan</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Detroit</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Edison</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03/02/2001</a:t>
                      </a:r>
                    </a:p>
                  </a:txBody>
                  <a:tcPr anchor="ctr"/>
                </a:tc>
                <a:tc>
                  <a:txBody>
                    <a:bodyPr/>
                    <a:lstStyle/>
                    <a:p>
                      <a:pPr marL="0" marR="167640"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1,750</a:t>
                      </a:r>
                    </a:p>
                  </a:txBody>
                  <a:tcPr anchor="ctr"/>
                </a:tc>
                <a:extLst>
                  <a:ext uri="{0D108BD9-81ED-4DB2-BD59-A6C34878D82A}">
                    <a16:rowId xmlns:a16="http://schemas.microsoft.com/office/drawing/2014/main" val="423819436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77.</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Pennsylvania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PECO</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Energy</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02/15/2001</a:t>
                      </a:r>
                    </a:p>
                  </a:txBody>
                  <a:tcPr anchor="ctr"/>
                </a:tc>
                <a:tc>
                  <a:txBody>
                    <a:bodyPr/>
                    <a:lstStyle/>
                    <a:p>
                      <a:pPr marL="0" marR="16954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805</a:t>
                      </a:r>
                    </a:p>
                  </a:txBody>
                  <a:tcPr anchor="ctr"/>
                </a:tc>
                <a:extLst>
                  <a:ext uri="{0D108BD9-81ED-4DB2-BD59-A6C34878D82A}">
                    <a16:rowId xmlns:a16="http://schemas.microsoft.com/office/drawing/2014/main" val="2224664858"/>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78.</a:t>
                      </a:r>
                    </a:p>
                  </a:txBody>
                  <a:tcPr anchor="ctr"/>
                </a:tc>
                <a:tc>
                  <a:txBody>
                    <a:bodyPr/>
                    <a:lstStyle/>
                    <a:p>
                      <a:pPr marL="0" marR="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New</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Jersey</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Public</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Service</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and</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Gas</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01/25/2001</a:t>
                      </a:r>
                    </a:p>
                  </a:txBody>
                  <a:tcPr anchor="ctr"/>
                </a:tc>
                <a:tc>
                  <a:txBody>
                    <a:bodyPr/>
                    <a:lstStyle/>
                    <a:p>
                      <a:pPr marL="0" marR="167640"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2,525</a:t>
                      </a:r>
                    </a:p>
                  </a:txBody>
                  <a:tcPr anchor="ctr"/>
                </a:tc>
                <a:extLst>
                  <a:ext uri="{0D108BD9-81ED-4DB2-BD59-A6C34878D82A}">
                    <a16:rowId xmlns:a16="http://schemas.microsoft.com/office/drawing/2014/main" val="189697381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79.</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Pennsylvania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PECO</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Energy</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04/27/2000</a:t>
                      </a:r>
                    </a:p>
                  </a:txBody>
                  <a:tcPr anchor="ctr"/>
                </a:tc>
                <a:tc>
                  <a:txBody>
                    <a:bodyPr/>
                    <a:lstStyle/>
                    <a:p>
                      <a:pPr marL="0" marR="167640"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1,000</a:t>
                      </a:r>
                    </a:p>
                  </a:txBody>
                  <a:tcPr anchor="ctr"/>
                </a:tc>
                <a:extLst>
                  <a:ext uri="{0D108BD9-81ED-4DB2-BD59-A6C34878D82A}">
                    <a16:rowId xmlns:a16="http://schemas.microsoft.com/office/drawing/2014/main" val="2175881184"/>
                  </a:ext>
                </a:extLst>
              </a:tr>
              <a:tr h="301752">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80.</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Pennsylvania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West</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Penn</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11/03/1999</a:t>
                      </a:r>
                    </a:p>
                  </a:txBody>
                  <a:tcPr anchor="ctr"/>
                </a:tc>
                <a:tc>
                  <a:txBody>
                    <a:bodyPr/>
                    <a:lstStyle/>
                    <a:p>
                      <a:pPr marL="0" marR="16954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600</a:t>
                      </a:r>
                    </a:p>
                  </a:txBody>
                  <a:tcPr anchor="ctr"/>
                </a:tc>
                <a:extLst>
                  <a:ext uri="{0D108BD9-81ED-4DB2-BD59-A6C34878D82A}">
                    <a16:rowId xmlns:a16="http://schemas.microsoft.com/office/drawing/2014/main" val="2927893199"/>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81.</a:t>
                      </a:r>
                    </a:p>
                  </a:txBody>
                  <a:tcPr anchor="ctr"/>
                </a:tc>
                <a:tc>
                  <a:txBody>
                    <a:bodyPr/>
                    <a:lstStyle/>
                    <a:p>
                      <a:pPr marL="0" marR="0">
                        <a:spcBef>
                          <a:spcPts val="605"/>
                        </a:spcBef>
                        <a:spcAft>
                          <a:spcPts val="0"/>
                        </a:spcAft>
                      </a:pPr>
                      <a:r>
                        <a:rPr lang="en-US" sz="1000">
                          <a:effectLst/>
                          <a:latin typeface="+mj-lt"/>
                          <a:ea typeface="Trebuchet MS" panose="020B0603020202020204" pitchFamily="34" charset="0"/>
                          <a:cs typeface="Trebuchet MS" panose="020B0603020202020204" pitchFamily="34" charset="0"/>
                        </a:rPr>
                        <a:t>Pennsylvania</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PP&amp;L</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07/29/1999</a:t>
                      </a:r>
                    </a:p>
                  </a:txBody>
                  <a:tcPr anchor="ctr"/>
                </a:tc>
                <a:tc>
                  <a:txBody>
                    <a:bodyPr/>
                    <a:lstStyle/>
                    <a:p>
                      <a:pPr marL="0" marR="167640"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2,420</a:t>
                      </a:r>
                    </a:p>
                  </a:txBody>
                  <a:tcPr anchor="ctr"/>
                </a:tc>
                <a:extLst>
                  <a:ext uri="{0D108BD9-81ED-4DB2-BD59-A6C34878D82A}">
                    <a16:rowId xmlns:a16="http://schemas.microsoft.com/office/drawing/2014/main" val="3465020164"/>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82.</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Massachusetts</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Boston</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Edison</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07/26/1999</a:t>
                      </a:r>
                    </a:p>
                  </a:txBody>
                  <a:tcPr anchor="ctr"/>
                </a:tc>
                <a:tc>
                  <a:txBody>
                    <a:bodyPr/>
                    <a:lstStyle/>
                    <a:p>
                      <a:pPr marL="0" marR="16954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725</a:t>
                      </a:r>
                    </a:p>
                  </a:txBody>
                  <a:tcPr anchor="ctr"/>
                </a:tc>
                <a:extLst>
                  <a:ext uri="{0D108BD9-81ED-4DB2-BD59-A6C34878D82A}">
                    <a16:rowId xmlns:a16="http://schemas.microsoft.com/office/drawing/2014/main" val="3560472966"/>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83.</a:t>
                      </a:r>
                    </a:p>
                  </a:txBody>
                  <a:tcPr anchor="ctr"/>
                </a:tc>
                <a:tc>
                  <a:txBody>
                    <a:bodyPr/>
                    <a:lstStyle/>
                    <a:p>
                      <a:pPr marL="0" marR="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Sierra</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Pacific</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04/08/1999</a:t>
                      </a:r>
                    </a:p>
                  </a:txBody>
                  <a:tcPr anchor="ctr"/>
                </a:tc>
                <a:tc>
                  <a:txBody>
                    <a:bodyPr/>
                    <a:lstStyle/>
                    <a:p>
                      <a:pPr marL="0" marR="16954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24</a:t>
                      </a:r>
                    </a:p>
                  </a:txBody>
                  <a:tcPr anchor="ctr"/>
                </a:tc>
                <a:extLst>
                  <a:ext uri="{0D108BD9-81ED-4DB2-BD59-A6C34878D82A}">
                    <a16:rowId xmlns:a16="http://schemas.microsoft.com/office/drawing/2014/main" val="1877098110"/>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84.</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Pennsylvania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PECO</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Energy</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03/18/1999</a:t>
                      </a:r>
                    </a:p>
                  </a:txBody>
                  <a:tcPr anchor="ctr"/>
                </a:tc>
                <a:tc>
                  <a:txBody>
                    <a:bodyPr/>
                    <a:lstStyle/>
                    <a:p>
                      <a:pPr marL="0" marR="167640"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4,000</a:t>
                      </a:r>
                    </a:p>
                  </a:txBody>
                  <a:tcPr anchor="ctr"/>
                </a:tc>
                <a:extLst>
                  <a:ext uri="{0D108BD9-81ED-4DB2-BD59-A6C34878D82A}">
                    <a16:rowId xmlns:a16="http://schemas.microsoft.com/office/drawing/2014/main" val="1570248438"/>
                  </a:ext>
                </a:extLst>
              </a:tr>
              <a:tr h="297766">
                <a:tc>
                  <a:txBody>
                    <a:bodyPr/>
                    <a:lstStyle/>
                    <a:p>
                      <a:pPr marL="0" marR="0" indent="0">
                        <a:spcBef>
                          <a:spcPts val="0"/>
                        </a:spcBef>
                        <a:spcAft>
                          <a:spcPts val="0"/>
                        </a:spcAft>
                        <a:buFont typeface="+mj-lt"/>
                        <a:buNone/>
                      </a:pPr>
                      <a:r>
                        <a:rPr lang="en-US" sz="1000" dirty="0">
                          <a:effectLst/>
                          <a:latin typeface="+mj-lt"/>
                          <a:ea typeface="Trebuchet MS" panose="020B0603020202020204" pitchFamily="34" charset="0"/>
                          <a:cs typeface="Trebuchet MS" panose="020B0603020202020204" pitchFamily="34" charset="0"/>
                        </a:rPr>
                        <a:t>85.</a:t>
                      </a:r>
                    </a:p>
                  </a:txBody>
                  <a:tcPr anchor="ctr"/>
                </a:tc>
                <a:tc>
                  <a:txBody>
                    <a:bodyPr/>
                    <a:lstStyle/>
                    <a:p>
                      <a:pPr marL="0" marR="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Montana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Montana</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12/22/1998</a:t>
                      </a:r>
                    </a:p>
                  </a:txBody>
                  <a:tcPr anchor="ctr"/>
                </a:tc>
                <a:tc>
                  <a:txBody>
                    <a:bodyPr/>
                    <a:lstStyle/>
                    <a:p>
                      <a:pPr marL="0" marR="16954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63</a:t>
                      </a:r>
                    </a:p>
                  </a:txBody>
                  <a:tcPr anchor="ctr"/>
                </a:tc>
                <a:extLst>
                  <a:ext uri="{0D108BD9-81ED-4DB2-BD59-A6C34878D82A}">
                    <a16:rowId xmlns:a16="http://schemas.microsoft.com/office/drawing/2014/main" val="3957828045"/>
                  </a:ext>
                </a:extLst>
              </a:tr>
              <a:tr h="297766">
                <a:tc>
                  <a:txBody>
                    <a:bodyPr/>
                    <a:lstStyle/>
                    <a:p>
                      <a:pPr marL="0" marR="0" indent="0">
                        <a:spcBef>
                          <a:spcPts val="605"/>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86.</a:t>
                      </a:r>
                    </a:p>
                  </a:txBody>
                  <a:tcPr anchor="ctr"/>
                </a:tc>
                <a:tc>
                  <a:txBody>
                    <a:bodyPr/>
                    <a:lstStyle/>
                    <a:p>
                      <a:pPr marL="0" marR="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Illinois</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Illinois</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Power</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12/10/1998</a:t>
                      </a:r>
                    </a:p>
                  </a:txBody>
                  <a:tcPr anchor="ctr"/>
                </a:tc>
                <a:tc>
                  <a:txBody>
                    <a:bodyPr/>
                    <a:lstStyle/>
                    <a:p>
                      <a:pPr marL="0" marR="16954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864</a:t>
                      </a:r>
                    </a:p>
                  </a:txBody>
                  <a:tcPr anchor="ctr"/>
                </a:tc>
                <a:extLst>
                  <a:ext uri="{0D108BD9-81ED-4DB2-BD59-A6C34878D82A}">
                    <a16:rowId xmlns:a16="http://schemas.microsoft.com/office/drawing/2014/main" val="2289640467"/>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87.</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Illinois</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Commonwealth</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Edison</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12/07/1998</a:t>
                      </a:r>
                    </a:p>
                  </a:txBody>
                  <a:tcPr anchor="ctr"/>
                </a:tc>
                <a:tc>
                  <a:txBody>
                    <a:bodyPr/>
                    <a:lstStyle/>
                    <a:p>
                      <a:pPr marL="0" marR="167640"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3,400</a:t>
                      </a:r>
                    </a:p>
                  </a:txBody>
                  <a:tcPr anchor="ctr"/>
                </a:tc>
                <a:extLst>
                  <a:ext uri="{0D108BD9-81ED-4DB2-BD59-A6C34878D82A}">
                    <a16:rowId xmlns:a16="http://schemas.microsoft.com/office/drawing/2014/main" val="2666342949"/>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88.</a:t>
                      </a:r>
                    </a:p>
                  </a:txBody>
                  <a:tcPr anchor="ctr"/>
                </a:tc>
                <a:tc>
                  <a:txBody>
                    <a:bodyPr/>
                    <a:lstStyle/>
                    <a:p>
                      <a:pPr marL="0" marR="0">
                        <a:spcBef>
                          <a:spcPts val="605"/>
                        </a:spcBef>
                        <a:spcAft>
                          <a:spcPts val="0"/>
                        </a:spcAft>
                      </a:pPr>
                      <a:r>
                        <a:rPr lang="en-US" sz="1000">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Southern</a:t>
                      </a:r>
                      <a:r>
                        <a:rPr lang="en-US" sz="1000" spc="-2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California</a:t>
                      </a:r>
                      <a:r>
                        <a:rPr lang="en-US" sz="1000" spc="-2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Edison</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12/04/1997</a:t>
                      </a:r>
                    </a:p>
                  </a:txBody>
                  <a:tcPr anchor="ctr"/>
                </a:tc>
                <a:tc>
                  <a:txBody>
                    <a:bodyPr/>
                    <a:lstStyle/>
                    <a:p>
                      <a:pPr marL="0" marR="167640"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2,463</a:t>
                      </a:r>
                    </a:p>
                  </a:txBody>
                  <a:tcPr anchor="ctr"/>
                </a:tc>
                <a:extLst>
                  <a:ext uri="{0D108BD9-81ED-4DB2-BD59-A6C34878D82A}">
                    <a16:rowId xmlns:a16="http://schemas.microsoft.com/office/drawing/2014/main" val="1826632514"/>
                  </a:ext>
                </a:extLst>
              </a:tr>
            </a:tbl>
          </a:graphicData>
        </a:graphic>
      </p:graphicFrame>
      <p:sp>
        <p:nvSpPr>
          <p:cNvPr id="2" name="Slide Number Placeholder 1"/>
          <p:cNvSpPr>
            <a:spLocks noGrp="1"/>
          </p:cNvSpPr>
          <p:nvPr>
            <p:ph type="sldNum" sz="quarter" idx="12"/>
          </p:nvPr>
        </p:nvSpPr>
        <p:spPr/>
        <p:txBody>
          <a:bodyPr/>
          <a:lstStyle/>
          <a:p>
            <a:fld id="{B463636C-54B8-4FA0-BE4B-5D0838203D42}" type="slidenum">
              <a:rPr lang="en-US" smtClean="0"/>
              <a:t>14</a:t>
            </a:fld>
            <a:endParaRPr lang="en-US"/>
          </a:p>
        </p:txBody>
      </p:sp>
    </p:spTree>
    <p:extLst>
      <p:ext uri="{BB962C8B-B14F-4D97-AF65-F5344CB8AC3E}">
        <p14:creationId xmlns:p14="http://schemas.microsoft.com/office/powerpoint/2010/main" val="410830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a:t>Previous Energy Provider Securitization Transactions</a:t>
            </a:r>
          </a:p>
        </p:txBody>
      </p:sp>
      <p:graphicFrame>
        <p:nvGraphicFramePr>
          <p:cNvPr id="13" name="Table 12"/>
          <p:cNvGraphicFramePr>
            <a:graphicFrameLocks noGrp="1"/>
          </p:cNvGraphicFramePr>
          <p:nvPr>
            <p:extLst>
              <p:ext uri="{D42A27DB-BD31-4B8C-83A1-F6EECF244321}">
                <p14:modId xmlns:p14="http://schemas.microsoft.com/office/powerpoint/2010/main" val="3054204222"/>
              </p:ext>
            </p:extLst>
          </p:nvPr>
        </p:nvGraphicFramePr>
        <p:xfrm>
          <a:off x="2669894" y="876139"/>
          <a:ext cx="6098551" cy="1961270"/>
        </p:xfrm>
        <a:graphic>
          <a:graphicData uri="http://schemas.openxmlformats.org/drawingml/2006/table">
            <a:tbl>
              <a:tblPr firstRow="1" bandRow="1">
                <a:tableStyleId>{9D7B26C5-4107-4FEC-AEDC-1716B250A1EF}</a:tableStyleId>
              </a:tblPr>
              <a:tblGrid>
                <a:gridCol w="382225">
                  <a:extLst>
                    <a:ext uri="{9D8B030D-6E8A-4147-A177-3AD203B41FA5}">
                      <a16:colId xmlns:a16="http://schemas.microsoft.com/office/drawing/2014/main" val="2366331085"/>
                    </a:ext>
                  </a:extLst>
                </a:gridCol>
                <a:gridCol w="1025611">
                  <a:extLst>
                    <a:ext uri="{9D8B030D-6E8A-4147-A177-3AD203B41FA5}">
                      <a16:colId xmlns:a16="http://schemas.microsoft.com/office/drawing/2014/main" val="719690023"/>
                    </a:ext>
                  </a:extLst>
                </a:gridCol>
                <a:gridCol w="2459991">
                  <a:extLst>
                    <a:ext uri="{9D8B030D-6E8A-4147-A177-3AD203B41FA5}">
                      <a16:colId xmlns:a16="http://schemas.microsoft.com/office/drawing/2014/main" val="3379931798"/>
                    </a:ext>
                  </a:extLst>
                </a:gridCol>
                <a:gridCol w="1160538">
                  <a:extLst>
                    <a:ext uri="{9D8B030D-6E8A-4147-A177-3AD203B41FA5}">
                      <a16:colId xmlns:a16="http://schemas.microsoft.com/office/drawing/2014/main" val="2293092001"/>
                    </a:ext>
                  </a:extLst>
                </a:gridCol>
                <a:gridCol w="1070186">
                  <a:extLst>
                    <a:ext uri="{9D8B030D-6E8A-4147-A177-3AD203B41FA5}">
                      <a16:colId xmlns:a16="http://schemas.microsoft.com/office/drawing/2014/main" val="2367555955"/>
                    </a:ext>
                  </a:extLst>
                </a:gridCol>
              </a:tblGrid>
              <a:tr h="297766">
                <a:tc>
                  <a:txBody>
                    <a:bodyPr/>
                    <a:lstStyle/>
                    <a:p>
                      <a:endParaRPr lang="en-US" sz="1400" dirty="0">
                        <a:latin typeface="+mj-lt"/>
                      </a:endParaRPr>
                    </a:p>
                  </a:txBody>
                  <a:tcPr/>
                </a:tc>
                <a:tc>
                  <a:txBody>
                    <a:bodyPr/>
                    <a:lstStyle/>
                    <a:p>
                      <a:r>
                        <a:rPr lang="en-US" sz="1400" dirty="0">
                          <a:latin typeface="+mj-lt"/>
                        </a:rPr>
                        <a:t>State</a:t>
                      </a:r>
                    </a:p>
                  </a:txBody>
                  <a:tcPr/>
                </a:tc>
                <a:tc>
                  <a:txBody>
                    <a:bodyPr/>
                    <a:lstStyle/>
                    <a:p>
                      <a:r>
                        <a:rPr lang="en-US" sz="1400" dirty="0">
                          <a:latin typeface="+mj-lt"/>
                        </a:rPr>
                        <a:t>Sponsor Energy Provider</a:t>
                      </a:r>
                    </a:p>
                  </a:txBody>
                  <a:tcPr/>
                </a:tc>
                <a:tc>
                  <a:txBody>
                    <a:bodyPr/>
                    <a:lstStyle/>
                    <a:p>
                      <a:r>
                        <a:rPr lang="en-US" sz="1400" dirty="0">
                          <a:latin typeface="+mj-lt"/>
                        </a:rPr>
                        <a:t>Pricing Date</a:t>
                      </a:r>
                    </a:p>
                  </a:txBody>
                  <a:tcPr/>
                </a:tc>
                <a:tc>
                  <a:txBody>
                    <a:bodyPr/>
                    <a:lstStyle/>
                    <a:p>
                      <a:r>
                        <a:rPr lang="en-US" sz="1400" dirty="0">
                          <a:latin typeface="+mj-lt"/>
                        </a:rPr>
                        <a:t>Amount </a:t>
                      </a:r>
                    </a:p>
                    <a:p>
                      <a:r>
                        <a:rPr lang="en-US" sz="1100" dirty="0">
                          <a:latin typeface="+mj-lt"/>
                        </a:rPr>
                        <a:t>($ millions)</a:t>
                      </a:r>
                      <a:endParaRPr lang="en-US" sz="1400" dirty="0">
                        <a:latin typeface="+mj-lt"/>
                      </a:endParaRPr>
                    </a:p>
                  </a:txBody>
                  <a:tcPr/>
                </a:tc>
                <a:extLst>
                  <a:ext uri="{0D108BD9-81ED-4DB2-BD59-A6C34878D82A}">
                    <a16:rowId xmlns:a16="http://schemas.microsoft.com/office/drawing/2014/main" val="3598554464"/>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89.</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San</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Diego</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Gas</a:t>
                      </a:r>
                      <a:r>
                        <a:rPr lang="en-US" sz="1000" spc="-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&amp;</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12/04/1997</a:t>
                      </a:r>
                    </a:p>
                  </a:txBody>
                  <a:tcPr anchor="ctr"/>
                </a:tc>
                <a:tc>
                  <a:txBody>
                    <a:bodyPr/>
                    <a:lstStyle/>
                    <a:p>
                      <a:pPr marL="0" marR="169545"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658</a:t>
                      </a:r>
                    </a:p>
                  </a:txBody>
                  <a:tcPr anchor="ctr"/>
                </a:tc>
                <a:extLst>
                  <a:ext uri="{0D108BD9-81ED-4DB2-BD59-A6C34878D82A}">
                    <a16:rowId xmlns:a16="http://schemas.microsoft.com/office/drawing/2014/main" val="3887237582"/>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90.</a:t>
                      </a:r>
                    </a:p>
                  </a:txBody>
                  <a:tcPr anchor="ctr"/>
                </a:tc>
                <a:tc>
                  <a:txBody>
                    <a:bodyPr/>
                    <a:lstStyle/>
                    <a:p>
                      <a:pPr marL="0" marR="0">
                        <a:spcBef>
                          <a:spcPts val="595"/>
                        </a:spcBef>
                        <a:spcAft>
                          <a:spcPts val="0"/>
                        </a:spcAft>
                      </a:pPr>
                      <a:r>
                        <a:rPr lang="en-US" sz="1000">
                          <a:effectLst/>
                          <a:latin typeface="+mj-lt"/>
                          <a:ea typeface="Trebuchet MS" panose="020B0603020202020204" pitchFamily="34" charset="0"/>
                          <a:cs typeface="Trebuchet MS" panose="020B0603020202020204" pitchFamily="34" charset="0"/>
                        </a:rPr>
                        <a:t>California</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Pacific</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Gas</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and</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Electric</a:t>
                      </a:r>
                    </a:p>
                  </a:txBody>
                  <a:tcPr anchor="ctr"/>
                </a:tc>
                <a:tc>
                  <a:txBody>
                    <a:bodyPr/>
                    <a:lstStyle/>
                    <a:p>
                      <a:pPr marL="0" marR="0" indent="0">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11/25/1997</a:t>
                      </a:r>
                    </a:p>
                  </a:txBody>
                  <a:tcPr anchor="ctr"/>
                </a:tc>
                <a:tc>
                  <a:txBody>
                    <a:bodyPr/>
                    <a:lstStyle/>
                    <a:p>
                      <a:pPr marL="0" marR="167640" algn="ctr">
                        <a:spcBef>
                          <a:spcPts val="595"/>
                        </a:spcBef>
                        <a:spcAft>
                          <a:spcPts val="0"/>
                        </a:spcAft>
                      </a:pPr>
                      <a:r>
                        <a:rPr lang="en-US" sz="1000" dirty="0">
                          <a:effectLst/>
                          <a:latin typeface="+mj-lt"/>
                          <a:ea typeface="Trebuchet MS" panose="020B0603020202020204" pitchFamily="34" charset="0"/>
                          <a:cs typeface="Trebuchet MS" panose="020B0603020202020204" pitchFamily="34" charset="0"/>
                        </a:rPr>
                        <a:t>2,901</a:t>
                      </a:r>
                    </a:p>
                  </a:txBody>
                  <a:tcPr anchor="ctr"/>
                </a:tc>
                <a:extLst>
                  <a:ext uri="{0D108BD9-81ED-4DB2-BD59-A6C34878D82A}">
                    <a16:rowId xmlns:a16="http://schemas.microsoft.com/office/drawing/2014/main" val="4185197366"/>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91.</a:t>
                      </a:r>
                    </a:p>
                  </a:txBody>
                  <a:tcPr anchor="ctr"/>
                </a:tc>
                <a:tc>
                  <a:txBody>
                    <a:bodyPr/>
                    <a:lstStyle/>
                    <a:p>
                      <a:pPr marL="0" marR="0">
                        <a:spcBef>
                          <a:spcPts val="605"/>
                        </a:spcBef>
                        <a:spcAft>
                          <a:spcPts val="0"/>
                        </a:spcAft>
                      </a:pPr>
                      <a:r>
                        <a:rPr lang="en-US" sz="1000">
                          <a:effectLst/>
                          <a:latin typeface="+mj-lt"/>
                          <a:ea typeface="Trebuchet MS" panose="020B0603020202020204" pitchFamily="34" charset="0"/>
                          <a:cs typeface="Trebuchet MS" panose="020B0603020202020204" pitchFamily="34" charset="0"/>
                        </a:rPr>
                        <a:t>Washington</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Puget</a:t>
                      </a:r>
                      <a:r>
                        <a:rPr lang="en-US" sz="1000" spc="-10"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Sound</a:t>
                      </a:r>
                      <a:r>
                        <a:rPr lang="en-US" sz="1000" spc="-15" dirty="0">
                          <a:effectLst/>
                          <a:latin typeface="+mj-lt"/>
                          <a:ea typeface="Trebuchet MS" panose="020B0603020202020204" pitchFamily="34" charset="0"/>
                          <a:cs typeface="Trebuchet MS" panose="020B0603020202020204" pitchFamily="34" charset="0"/>
                        </a:rPr>
                        <a:t> </a:t>
                      </a:r>
                      <a:r>
                        <a:rPr lang="en-US" sz="1000" dirty="0">
                          <a:effectLst/>
                          <a:latin typeface="+mj-lt"/>
                          <a:ea typeface="Trebuchet MS" panose="020B0603020202020204" pitchFamily="34" charset="0"/>
                          <a:cs typeface="Trebuchet MS" panose="020B0603020202020204" pitchFamily="34" charset="0"/>
                        </a:rPr>
                        <a:t>Energy</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07/30/1997</a:t>
                      </a:r>
                    </a:p>
                  </a:txBody>
                  <a:tcPr anchor="ctr"/>
                </a:tc>
                <a:tc>
                  <a:txBody>
                    <a:bodyPr/>
                    <a:lstStyle/>
                    <a:p>
                      <a:pPr marL="0" marR="16954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35</a:t>
                      </a:r>
                    </a:p>
                  </a:txBody>
                  <a:tcPr anchor="ctr"/>
                </a:tc>
                <a:extLst>
                  <a:ext uri="{0D108BD9-81ED-4DB2-BD59-A6C34878D82A}">
                    <a16:rowId xmlns:a16="http://schemas.microsoft.com/office/drawing/2014/main" val="2176190592"/>
                  </a:ext>
                </a:extLst>
              </a:tr>
              <a:tr h="297766">
                <a:tc>
                  <a:txBody>
                    <a:bodyPr/>
                    <a:lstStyle/>
                    <a:p>
                      <a:pPr marL="0" marR="0" indent="0" algn="l" defTabSz="914400" rtl="0" eaLnBrk="1" latinLnBrk="0" hangingPunct="1">
                        <a:spcBef>
                          <a:spcPts val="0"/>
                        </a:spcBef>
                        <a:spcAft>
                          <a:spcPts val="0"/>
                        </a:spcAft>
                        <a:buFont typeface="+mj-lt"/>
                        <a:buNone/>
                      </a:pPr>
                      <a:r>
                        <a:rPr lang="en-US" sz="1000" kern="1200" dirty="0">
                          <a:solidFill>
                            <a:schemeClr val="tx1"/>
                          </a:solidFill>
                          <a:effectLst/>
                          <a:latin typeface="+mj-lt"/>
                          <a:ea typeface="Trebuchet MS" panose="020B0603020202020204" pitchFamily="34" charset="0"/>
                          <a:cs typeface="Trebuchet MS" panose="020B0603020202020204" pitchFamily="34" charset="0"/>
                        </a:rPr>
                        <a:t>92.</a:t>
                      </a:r>
                    </a:p>
                  </a:txBody>
                  <a:tcPr anchor="ctr"/>
                </a:tc>
                <a:tc>
                  <a:txBody>
                    <a:bodyPr/>
                    <a:lstStyle/>
                    <a:p>
                      <a:pPr marL="0" marR="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Washington</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Puget Sound Power &amp; Light</a:t>
                      </a:r>
                    </a:p>
                  </a:txBody>
                  <a:tcPr anchor="ctr"/>
                </a:tc>
                <a:tc>
                  <a:txBody>
                    <a:bodyPr/>
                    <a:lstStyle/>
                    <a:p>
                      <a:pPr marL="0" marR="0" indent="0">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06/08/1995</a:t>
                      </a:r>
                    </a:p>
                  </a:txBody>
                  <a:tcPr anchor="ctr"/>
                </a:tc>
                <a:tc>
                  <a:txBody>
                    <a:bodyPr/>
                    <a:lstStyle/>
                    <a:p>
                      <a:pPr marL="0" marR="169545" algn="ctr">
                        <a:spcBef>
                          <a:spcPts val="605"/>
                        </a:spcBef>
                        <a:spcAft>
                          <a:spcPts val="0"/>
                        </a:spcAft>
                      </a:pPr>
                      <a:r>
                        <a:rPr lang="en-US" sz="1000" dirty="0">
                          <a:effectLst/>
                          <a:latin typeface="+mj-lt"/>
                          <a:ea typeface="Trebuchet MS" panose="020B0603020202020204" pitchFamily="34" charset="0"/>
                          <a:cs typeface="Trebuchet MS" panose="020B0603020202020204" pitchFamily="34" charset="0"/>
                        </a:rPr>
                        <a:t>202</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1351937"/>
                  </a:ext>
                </a:extLst>
              </a:tr>
              <a:tr h="297766">
                <a:tc>
                  <a:txBody>
                    <a:bodyPr/>
                    <a:lstStyle/>
                    <a:p>
                      <a:pPr marL="0" marR="0" indent="0" algn="l" defTabSz="914400" rtl="0" eaLnBrk="1" latinLnBrk="0" hangingPunct="1">
                        <a:spcBef>
                          <a:spcPts val="0"/>
                        </a:spcBef>
                        <a:spcAft>
                          <a:spcPts val="0"/>
                        </a:spcAft>
                        <a:buFont typeface="+mj-lt"/>
                        <a:buNone/>
                      </a:pPr>
                      <a:endParaRPr lang="en-US" sz="1000" kern="1200" dirty="0">
                        <a:solidFill>
                          <a:schemeClr val="tx1"/>
                        </a:solidFill>
                        <a:effectLst/>
                        <a:latin typeface="+mj-lt"/>
                        <a:ea typeface="Trebuchet MS" panose="020B0603020202020204" pitchFamily="34" charset="0"/>
                        <a:cs typeface="Trebuchet MS" panose="020B0603020202020204" pitchFamily="34" charset="0"/>
                      </a:endParaRPr>
                    </a:p>
                  </a:txBody>
                  <a:tcPr anchor="ctr"/>
                </a:tc>
                <a:tc>
                  <a:txBody>
                    <a:bodyPr/>
                    <a:lstStyle/>
                    <a:p>
                      <a:pPr marL="0" marR="0">
                        <a:spcBef>
                          <a:spcPts val="605"/>
                        </a:spcBef>
                        <a:spcAft>
                          <a:spcPts val="0"/>
                        </a:spcAft>
                      </a:pPr>
                      <a:endParaRPr lang="en-US" sz="1000" dirty="0">
                        <a:effectLst/>
                        <a:latin typeface="+mj-lt"/>
                        <a:ea typeface="Trebuchet MS" panose="020B0603020202020204" pitchFamily="34" charset="0"/>
                        <a:cs typeface="Trebuchet MS" panose="020B0603020202020204" pitchFamily="34" charset="0"/>
                      </a:endParaRPr>
                    </a:p>
                  </a:txBody>
                  <a:tcPr anchor="ctr"/>
                </a:tc>
                <a:tc>
                  <a:txBody>
                    <a:bodyPr/>
                    <a:lstStyle/>
                    <a:p>
                      <a:pPr marL="0" marR="0" indent="0">
                        <a:spcBef>
                          <a:spcPts val="605"/>
                        </a:spcBef>
                        <a:spcAft>
                          <a:spcPts val="0"/>
                        </a:spcAft>
                      </a:pPr>
                      <a:endParaRPr lang="en-US" sz="1000" dirty="0">
                        <a:effectLst/>
                        <a:latin typeface="+mj-lt"/>
                        <a:ea typeface="Trebuchet MS" panose="020B0603020202020204" pitchFamily="34" charset="0"/>
                        <a:cs typeface="Trebuchet MS" panose="020B0603020202020204" pitchFamily="34" charset="0"/>
                      </a:endParaRPr>
                    </a:p>
                  </a:txBody>
                  <a:tcPr anchor="ctr"/>
                </a:tc>
                <a:tc>
                  <a:txBody>
                    <a:bodyPr/>
                    <a:lstStyle/>
                    <a:p>
                      <a:pPr marL="0" marR="0" indent="0" algn="r">
                        <a:lnSpc>
                          <a:spcPts val="830"/>
                        </a:lnSpc>
                        <a:spcBef>
                          <a:spcPts val="595"/>
                        </a:spcBef>
                        <a:spcAft>
                          <a:spcPts val="0"/>
                        </a:spcAft>
                      </a:pPr>
                      <a:r>
                        <a:rPr lang="en-US" sz="1000" b="1" dirty="0">
                          <a:effectLst/>
                          <a:latin typeface="+mj-lt"/>
                          <a:ea typeface="Trebuchet MS" panose="020B0603020202020204" pitchFamily="34" charset="0"/>
                          <a:cs typeface="Trebuchet MS" panose="020B0603020202020204" pitchFamily="34" charset="0"/>
                        </a:rPr>
                        <a:t>Total</a:t>
                      </a:r>
                      <a:endParaRPr lang="en-US" sz="1000" dirty="0">
                        <a:effectLst/>
                        <a:latin typeface="+mj-lt"/>
                        <a:ea typeface="Trebuchet MS" panose="020B0603020202020204" pitchFamily="34" charset="0"/>
                        <a:cs typeface="Trebuchet MS" panose="020B0603020202020204" pitchFamily="34" charset="0"/>
                      </a:endParaRPr>
                    </a:p>
                  </a:txBody>
                  <a:tcPr anchor="ctr"/>
                </a:tc>
                <a:tc>
                  <a:txBody>
                    <a:bodyPr/>
                    <a:lstStyle/>
                    <a:p>
                      <a:pPr marL="0" marR="167640" algn="ctr">
                        <a:lnSpc>
                          <a:spcPts val="830"/>
                        </a:lnSpc>
                        <a:spcBef>
                          <a:spcPts val="595"/>
                        </a:spcBef>
                        <a:spcAft>
                          <a:spcPts val="0"/>
                        </a:spcAft>
                      </a:pPr>
                      <a:r>
                        <a:rPr lang="en-US" sz="1000" u="none" dirty="0">
                          <a:effectLst/>
                          <a:latin typeface="+mj-lt"/>
                          <a:ea typeface="Trebuchet MS" panose="020B0603020202020204" pitchFamily="34" charset="0"/>
                          <a:cs typeface="Trebuchet MS" panose="020B0603020202020204" pitchFamily="34" charset="0"/>
                        </a:rPr>
                        <a:t>75,281</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90081342"/>
                  </a:ext>
                </a:extLst>
              </a:tr>
            </a:tbl>
          </a:graphicData>
        </a:graphic>
      </p:graphicFrame>
      <p:sp>
        <p:nvSpPr>
          <p:cNvPr id="2" name="Slide Number Placeholder 1"/>
          <p:cNvSpPr>
            <a:spLocks noGrp="1"/>
          </p:cNvSpPr>
          <p:nvPr>
            <p:ph type="sldNum" sz="quarter" idx="12"/>
          </p:nvPr>
        </p:nvSpPr>
        <p:spPr/>
        <p:txBody>
          <a:bodyPr/>
          <a:lstStyle/>
          <a:p>
            <a:fld id="{B463636C-54B8-4FA0-BE4B-5D0838203D42}" type="slidenum">
              <a:rPr lang="en-US" smtClean="0"/>
              <a:t>15</a:t>
            </a:fld>
            <a:endParaRPr lang="en-US"/>
          </a:p>
        </p:txBody>
      </p:sp>
    </p:spTree>
    <p:extLst>
      <p:ext uri="{BB962C8B-B14F-4D97-AF65-F5344CB8AC3E}">
        <p14:creationId xmlns:p14="http://schemas.microsoft.com/office/powerpoint/2010/main" val="3100802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53570"/>
            <a:ext cx="2581154" cy="534171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a:t>Disclaimer</a:t>
            </a:r>
          </a:p>
        </p:txBody>
      </p:sp>
      <p:sp>
        <p:nvSpPr>
          <p:cNvPr id="2" name="Slide Number Placeholder 1"/>
          <p:cNvSpPr>
            <a:spLocks noGrp="1"/>
          </p:cNvSpPr>
          <p:nvPr>
            <p:ph type="sldNum" sz="quarter" idx="12"/>
          </p:nvPr>
        </p:nvSpPr>
        <p:spPr/>
        <p:txBody>
          <a:bodyPr/>
          <a:lstStyle/>
          <a:p>
            <a:fld id="{B463636C-54B8-4FA0-BE4B-5D0838203D42}" type="slidenum">
              <a:rPr lang="en-US" smtClean="0"/>
              <a:t>2</a:t>
            </a:fld>
            <a:endParaRPr lang="en-US"/>
          </a:p>
        </p:txBody>
      </p:sp>
      <p:sp>
        <p:nvSpPr>
          <p:cNvPr id="5" name="Content Placeholder 1">
            <a:extLst>
              <a:ext uri="{FF2B5EF4-FFF2-40B4-BE49-F238E27FC236}">
                <a16:creationId xmlns:a16="http://schemas.microsoft.com/office/drawing/2014/main" id="{9D016892-F904-480F-AC78-D8DA349FB631}"/>
              </a:ext>
            </a:extLst>
          </p:cNvPr>
          <p:cNvSpPr txBox="1">
            <a:spLocks/>
          </p:cNvSpPr>
          <p:nvPr/>
        </p:nvSpPr>
        <p:spPr>
          <a:xfrm>
            <a:off x="2770842" y="753570"/>
            <a:ext cx="5915957" cy="5341717"/>
          </a:xfrm>
          <a:prstGeom prst="rect">
            <a:avLst/>
          </a:prstGeom>
        </p:spPr>
        <p:txBody>
          <a:bodyPr anchor="ctr" anchorCtr="0"/>
          <a:lst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a:lstStyle>
          <a:p>
            <a:pPr marL="0" indent="0">
              <a:buNone/>
            </a:pPr>
            <a:r>
              <a:rPr lang="en-US" altLang="en-US" sz="2000" dirty="0"/>
              <a:t>The following is being provided as background information about securitization bond structures. Nothing in this presentation shall be considered a waiver of any privilege of confidentiality by Duke Energy Kentucky, Louisville Gas &amp; Electric and Kentucky Utilities, and Kentucky Power, or any of their affiliates</a:t>
            </a:r>
            <a:r>
              <a:rPr lang="en-US" sz="2000" dirty="0"/>
              <a:t>. </a:t>
            </a:r>
          </a:p>
        </p:txBody>
      </p:sp>
    </p:spTree>
    <p:extLst>
      <p:ext uri="{BB962C8B-B14F-4D97-AF65-F5344CB8AC3E}">
        <p14:creationId xmlns:p14="http://schemas.microsoft.com/office/powerpoint/2010/main" val="1000794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Hunton Andrews Kurth</a:t>
            </a:r>
          </a:p>
        </p:txBody>
      </p:sp>
      <p:sp>
        <p:nvSpPr>
          <p:cNvPr id="5" name="Slide Number Placeholder 4"/>
          <p:cNvSpPr>
            <a:spLocks noGrp="1"/>
          </p:cNvSpPr>
          <p:nvPr>
            <p:ph type="sldNum" sz="quarter" idx="12"/>
          </p:nvPr>
        </p:nvSpPr>
        <p:spPr/>
        <p:txBody>
          <a:bodyPr/>
          <a:lstStyle/>
          <a:p>
            <a:fld id="{D482D9E2-874B-4530-BD5A-50ECE2F8F002}" type="slidenum">
              <a:rPr lang="en-US" altLang="en-US" smtClean="0"/>
              <a:pPr/>
              <a:t>3</a:t>
            </a:fld>
            <a:endParaRPr lang="en-US" altLang="en-US" dirty="0"/>
          </a:p>
        </p:txBody>
      </p:sp>
      <p:pic>
        <p:nvPicPr>
          <p:cNvPr id="10" name="Picture Placeholder 9"/>
          <p:cNvPicPr>
            <a:picLocks/>
          </p:cNvPicPr>
          <p:nvPr/>
        </p:nvPicPr>
        <p:blipFill>
          <a:blip r:embed="rId2"/>
          <a:srcRect l="16634" r="16634"/>
          <a:stretch>
            <a:fillRect/>
          </a:stretch>
        </p:blipFill>
        <p:spPr>
          <a:xfrm>
            <a:off x="6339087" y="760351"/>
            <a:ext cx="2210612" cy="2149206"/>
          </a:xfrm>
          <a:prstGeom prst="rect">
            <a:avLst/>
          </a:prstGeom>
        </p:spPr>
      </p:pic>
      <p:sp>
        <p:nvSpPr>
          <p:cNvPr id="11" name="Text Placeholder 1"/>
          <p:cNvSpPr txBox="1">
            <a:spLocks/>
          </p:cNvSpPr>
          <p:nvPr/>
        </p:nvSpPr>
        <p:spPr>
          <a:xfrm>
            <a:off x="2897435" y="3095739"/>
            <a:ext cx="5652264" cy="2872615"/>
          </a:xfrm>
          <a:prstGeom prst="rect">
            <a:avLst/>
          </a:prstGeom>
        </p:spPr>
        <p:txBody>
          <a:bodyPr/>
          <a:lstStyle>
            <a:lvl1pPr marL="0" indent="0" algn="l" rtl="0" eaLnBrk="1" fontAlgn="base" hangingPunct="1">
              <a:spcBef>
                <a:spcPts val="800"/>
              </a:spcBef>
              <a:spcAft>
                <a:spcPts val="0"/>
              </a:spcAft>
              <a:buClr>
                <a:schemeClr val="accent1"/>
              </a:buClr>
              <a:buFontTx/>
              <a:buNone/>
              <a:defRPr lang="en-US" altLang="en-US" sz="2800" dirty="0" smtClean="0">
                <a:solidFill>
                  <a:schemeClr val="tx1"/>
                </a:solidFill>
                <a:latin typeface="+mn-lt"/>
                <a:ea typeface="+mn-ea"/>
                <a:cs typeface="+mn-cs"/>
              </a:defRPr>
            </a:lvl1pPr>
            <a:lvl2pPr marL="274320" indent="-274320" algn="l" rtl="0" eaLnBrk="1" fontAlgn="base" hangingPunct="1">
              <a:spcBef>
                <a:spcPts val="200"/>
              </a:spcBef>
              <a:spcAft>
                <a:spcPts val="200"/>
              </a:spcAft>
              <a:buClr>
                <a:schemeClr val="accent1"/>
              </a:buClr>
              <a:buFont typeface="Calibri" panose="020F0502020204030204" pitchFamily="34" charset="0"/>
              <a:buChar char="•"/>
              <a:defRPr lang="en-US" altLang="en-US" sz="2400" dirty="0" smtClean="0">
                <a:solidFill>
                  <a:schemeClr val="tx1"/>
                </a:solidFill>
                <a:latin typeface="+mn-lt"/>
              </a:defRPr>
            </a:lvl2pPr>
            <a:lvl3pPr marL="548640" indent="-274320" algn="l" rtl="0" eaLnBrk="1" fontAlgn="base" hangingPunct="1">
              <a:spcBef>
                <a:spcPts val="100"/>
              </a:spcBef>
              <a:spcAft>
                <a:spcPts val="100"/>
              </a:spcAft>
              <a:buClrTx/>
              <a:buFont typeface="Calibri" panose="020F0502020204030204" pitchFamily="34" charset="0"/>
              <a:buChar char="–"/>
              <a:defRPr lang="en-US" altLang="en-US" sz="2000" dirty="0" smtClean="0">
                <a:solidFill>
                  <a:schemeClr val="tx1"/>
                </a:solidFill>
                <a:latin typeface="+mn-lt"/>
              </a:defRPr>
            </a:lvl3pPr>
            <a:lvl4pPr marL="822960" indent="-274320" algn="l" rtl="0" eaLnBrk="1" fontAlgn="base" hangingPunct="1">
              <a:spcBef>
                <a:spcPts val="100"/>
              </a:spcBef>
              <a:spcAft>
                <a:spcPts val="100"/>
              </a:spcAft>
              <a:buClrTx/>
              <a:buFont typeface="Arial" panose="020B0604020202020204" pitchFamily="34" charset="0"/>
              <a:buChar char="•"/>
              <a:defRPr lang="en-US" altLang="en-US" sz="1800" dirty="0" smtClean="0">
                <a:solidFill>
                  <a:schemeClr val="tx1"/>
                </a:solidFill>
                <a:latin typeface="+mn-lt"/>
              </a:defRPr>
            </a:lvl4pPr>
            <a:lvl5pPr marL="1097280" indent="-274320" algn="l" rtl="0" eaLnBrk="1" fontAlgn="base" hangingPunct="1">
              <a:spcBef>
                <a:spcPts val="100"/>
              </a:spcBef>
              <a:spcAft>
                <a:spcPts val="100"/>
              </a:spcAft>
              <a:buClrTx/>
              <a:buFont typeface="Calibri" panose="020F0502020204030204" pitchFamily="34" charset="0"/>
              <a:buChar char="–"/>
              <a:defRPr lang="en-US" altLang="en-US" sz="1600" dirty="0">
                <a:solidFill>
                  <a:schemeClr val="tx1"/>
                </a:solidFill>
                <a:latin typeface="+mn-lt"/>
              </a:defRPr>
            </a:lvl5pPr>
            <a:lvl6pPr marL="2514600" indent="-228600" algn="l" rtl="0" eaLnBrk="1" fontAlgn="base" hangingPunct="1">
              <a:spcBef>
                <a:spcPct val="20000"/>
              </a:spcBef>
              <a:spcAft>
                <a:spcPct val="0"/>
              </a:spcAft>
              <a:buClr>
                <a:srgbClr val="990000"/>
              </a:buClr>
              <a:buChar char="»"/>
              <a:defRPr sz="2000">
                <a:solidFill>
                  <a:schemeClr val="tx1"/>
                </a:solidFill>
                <a:latin typeface="+mn-lt"/>
              </a:defRPr>
            </a:lvl6pPr>
            <a:lvl7pPr marL="2971800" indent="-228600" algn="l" rtl="0" eaLnBrk="1" fontAlgn="base" hangingPunct="1">
              <a:spcBef>
                <a:spcPct val="20000"/>
              </a:spcBef>
              <a:spcAft>
                <a:spcPct val="0"/>
              </a:spcAft>
              <a:buClr>
                <a:srgbClr val="990000"/>
              </a:buClr>
              <a:buChar char="»"/>
              <a:defRPr sz="2000">
                <a:solidFill>
                  <a:schemeClr val="tx1"/>
                </a:solidFill>
                <a:latin typeface="+mn-lt"/>
              </a:defRPr>
            </a:lvl7pPr>
            <a:lvl8pPr marL="3429000" indent="-228600" algn="l" rtl="0" eaLnBrk="1" fontAlgn="base" hangingPunct="1">
              <a:spcBef>
                <a:spcPct val="20000"/>
              </a:spcBef>
              <a:spcAft>
                <a:spcPct val="0"/>
              </a:spcAft>
              <a:buClr>
                <a:srgbClr val="990000"/>
              </a:buClr>
              <a:buChar char="»"/>
              <a:defRPr sz="2000">
                <a:solidFill>
                  <a:schemeClr val="tx1"/>
                </a:solidFill>
                <a:latin typeface="+mn-lt"/>
              </a:defRPr>
            </a:lvl8pPr>
            <a:lvl9pPr marL="3886200" indent="-228600" algn="l" rtl="0" eaLnBrk="1" fontAlgn="base" hangingPunct="1">
              <a:spcBef>
                <a:spcPct val="20000"/>
              </a:spcBef>
              <a:spcAft>
                <a:spcPct val="0"/>
              </a:spcAft>
              <a:buClr>
                <a:srgbClr val="990000"/>
              </a:buClr>
              <a:buChar char="»"/>
              <a:defRPr sz="2000">
                <a:solidFill>
                  <a:schemeClr val="tx1"/>
                </a:solidFill>
                <a:latin typeface="+mn-lt"/>
              </a:defRPr>
            </a:lvl9pPr>
          </a:lstStyle>
          <a:p>
            <a:r>
              <a:rPr lang="en-US" altLang="en-US" sz="2000" dirty="0">
                <a:latin typeface="Calibri Light" panose="020F0302020204030204" pitchFamily="34" charset="0"/>
              </a:rPr>
              <a:t>Michael’s practice focuses on representing issuers and underwriters in capital markets transactions, principally in the power and energy arena.</a:t>
            </a:r>
          </a:p>
          <a:p>
            <a:pPr marL="171450" indent="-171450">
              <a:buFont typeface="Arial" panose="020B0604020202020204" pitchFamily="34" charset="0"/>
              <a:buChar char="•"/>
            </a:pPr>
            <a:r>
              <a:rPr lang="en-US" altLang="en-US" sz="1400" dirty="0">
                <a:latin typeface="Calibri Light" panose="020F0302020204030204" pitchFamily="34" charset="0"/>
              </a:rPr>
              <a:t>Michael has extensive experience advising clients on a broad range of securities transactions including public and privately placed offerings of equity, first mortgage bonds, various debt/equity hybrid instruments, subordinated and convertible debt, collateral trust bonds, multi-modal tax-exempt bonds and securitization bonds.</a:t>
            </a:r>
          </a:p>
          <a:p>
            <a:pPr marL="171450" indent="-171450">
              <a:buFont typeface="Arial" panose="020B0604020202020204" pitchFamily="34" charset="0"/>
              <a:buChar char="•"/>
            </a:pPr>
            <a:r>
              <a:rPr lang="en-US" altLang="en-US" sz="1400" dirty="0">
                <a:latin typeface="Calibri Light" panose="020F0302020204030204" pitchFamily="34" charset="0"/>
              </a:rPr>
              <a:t>Michael has </a:t>
            </a:r>
            <a:r>
              <a:rPr lang="en-US" sz="1400" kern="0" dirty="0">
                <a:latin typeface="Calibri Light" panose="020F0302020204030204" pitchFamily="34" charset="0"/>
              </a:rPr>
              <a:t>represented the sponsor energy provider, issuer and underwriters in approximately 35 </a:t>
            </a:r>
            <a:r>
              <a:rPr lang="en-US" altLang="en-US" sz="1400" dirty="0">
                <a:latin typeface="Calibri Light" panose="020F0302020204030204" pitchFamily="34" charset="0"/>
              </a:rPr>
              <a:t>securitization bond transactions since 1998.</a:t>
            </a:r>
          </a:p>
        </p:txBody>
      </p:sp>
      <p:sp>
        <p:nvSpPr>
          <p:cNvPr id="12" name="TextBox 11"/>
          <p:cNvSpPr txBox="1"/>
          <p:nvPr/>
        </p:nvSpPr>
        <p:spPr bwMode="auto">
          <a:xfrm>
            <a:off x="2897436" y="760351"/>
            <a:ext cx="3441651"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a:spcBef>
                <a:spcPts val="0"/>
              </a:spcBef>
            </a:pPr>
            <a:endParaRPr lang="en-US" sz="2400" kern="0" dirty="0">
              <a:latin typeface="Calibri Light"/>
              <a:ea typeface="Times New Roman"/>
              <a:cs typeface="Calibri Light"/>
            </a:endParaRPr>
          </a:p>
          <a:p>
            <a:pPr>
              <a:spcBef>
                <a:spcPts val="0"/>
              </a:spcBef>
            </a:pPr>
            <a:endParaRPr lang="en-US" sz="2400" kern="0" dirty="0">
              <a:latin typeface="Calibri Light"/>
              <a:ea typeface="Times New Roman"/>
              <a:cs typeface="Calibri Light"/>
            </a:endParaRPr>
          </a:p>
          <a:p>
            <a:pPr>
              <a:spcBef>
                <a:spcPts val="0"/>
              </a:spcBef>
            </a:pPr>
            <a:r>
              <a:rPr lang="en-US" sz="2400" kern="0" dirty="0">
                <a:latin typeface="Calibri Light"/>
                <a:ea typeface="Times New Roman"/>
                <a:cs typeface="Calibri Light"/>
              </a:rPr>
              <a:t>Michael F. </a:t>
            </a:r>
            <a:r>
              <a:rPr lang="en-US" sz="2000" kern="0" dirty="0">
                <a:latin typeface="Calibri Light"/>
                <a:ea typeface="Times New Roman"/>
                <a:cs typeface="Calibri Light"/>
              </a:rPr>
              <a:t>Fitzpatrick</a:t>
            </a:r>
            <a:r>
              <a:rPr lang="en-US" sz="2400" kern="0" dirty="0">
                <a:latin typeface="Calibri Light"/>
                <a:ea typeface="Times New Roman"/>
                <a:cs typeface="Calibri Light"/>
              </a:rPr>
              <a:t>, Jr. </a:t>
            </a:r>
          </a:p>
          <a:p>
            <a:pPr>
              <a:spcBef>
                <a:spcPts val="0"/>
              </a:spcBef>
              <a:spcAft>
                <a:spcPts val="600"/>
              </a:spcAft>
            </a:pPr>
            <a:r>
              <a:rPr lang="en-US" b="1" kern="0" dirty="0">
                <a:solidFill>
                  <a:srgbClr val="000000"/>
                </a:solidFill>
                <a:ea typeface="ヒラギノ角ゴ Pro W3"/>
                <a:cs typeface="Calibri"/>
              </a:rPr>
              <a:t>Partner</a:t>
            </a:r>
          </a:p>
          <a:p>
            <a:endParaRPr lang="en-US" sz="2400" kern="0" dirty="0"/>
          </a:p>
        </p:txBody>
      </p:sp>
    </p:spTree>
    <p:extLst>
      <p:ext uri="{BB962C8B-B14F-4D97-AF65-F5344CB8AC3E}">
        <p14:creationId xmlns:p14="http://schemas.microsoft.com/office/powerpoint/2010/main" val="392490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290961" cy="4601183"/>
          </a:xfrm>
        </p:spPr>
        <p:txBody>
          <a:bodyPr>
            <a:normAutofit/>
          </a:bodyPr>
          <a:lstStyle/>
          <a:p>
            <a:r>
              <a:rPr lang="en-US" dirty="0"/>
              <a:t>What are Securitization Bonds?</a:t>
            </a:r>
          </a:p>
        </p:txBody>
      </p:sp>
      <p:sp>
        <p:nvSpPr>
          <p:cNvPr id="10" name="Slide Number Placeholder 2">
            <a:extLst>
              <a:ext uri="{FF2B5EF4-FFF2-40B4-BE49-F238E27FC236}">
                <a16:creationId xmlns:a16="http://schemas.microsoft.com/office/drawing/2014/main" id="{87CBB253-D884-4D71-BBC9-3D48799D61D1}"/>
              </a:ext>
            </a:extLst>
          </p:cNvPr>
          <p:cNvSpPr>
            <a:spLocks noGrp="1"/>
          </p:cNvSpPr>
          <p:nvPr>
            <p:ph type="sldNum" sz="quarter" idx="12"/>
          </p:nvPr>
        </p:nvSpPr>
        <p:spPr>
          <a:xfrm>
            <a:off x="7975602" y="6356351"/>
            <a:ext cx="1148195" cy="365125"/>
          </a:xfrm>
        </p:spPr>
        <p:txBody>
          <a:bodyPr/>
          <a:lstStyle/>
          <a:p>
            <a:fld id="{B463636C-54B8-4FA0-BE4B-5D0838203D42}" type="slidenum">
              <a:rPr lang="en-US" smtClean="0"/>
              <a:t>4</a:t>
            </a:fld>
            <a:endParaRPr lang="en-US"/>
          </a:p>
        </p:txBody>
      </p:sp>
      <p:sp>
        <p:nvSpPr>
          <p:cNvPr id="14" name="Content Placeholder 2">
            <a:extLst>
              <a:ext uri="{FF2B5EF4-FFF2-40B4-BE49-F238E27FC236}">
                <a16:creationId xmlns:a16="http://schemas.microsoft.com/office/drawing/2014/main" id="{99D70ACE-F22C-4BA3-95C0-2694E5943F73}"/>
              </a:ext>
            </a:extLst>
          </p:cNvPr>
          <p:cNvSpPr>
            <a:spLocks noGrp="1"/>
          </p:cNvSpPr>
          <p:nvPr>
            <p:ph idx="1"/>
          </p:nvPr>
        </p:nvSpPr>
        <p:spPr>
          <a:xfrm>
            <a:off x="2901951" y="864108"/>
            <a:ext cx="5486400" cy="5120640"/>
          </a:xfrm>
        </p:spPr>
        <p:txBody>
          <a:bodyPr>
            <a:normAutofit fontScale="85000" lnSpcReduction="20000"/>
          </a:bodyPr>
          <a:lstStyle/>
          <a:p>
            <a:r>
              <a:rPr lang="en-US" dirty="0"/>
              <a:t>Securitization Bonds are a form of energy provider financing that is designed to recover a distinct, extraordinary cost at a lower cost than traditional energy provider financings.</a:t>
            </a:r>
          </a:p>
          <a:p>
            <a:r>
              <a:rPr lang="en-US" dirty="0"/>
              <a:t>Securitization Bonds are typically issued by a Special Purpose Entity (“SPE”) that is wholly owned by a sponsoring investor-owned energy provider.</a:t>
            </a:r>
          </a:p>
          <a:p>
            <a:r>
              <a:rPr lang="en-US" dirty="0"/>
              <a:t>Principal, interest and other debt service are paid through the collection of a special charge on the sponsoring energy provider's customers.</a:t>
            </a:r>
          </a:p>
          <a:p>
            <a:r>
              <a:rPr lang="en-US" dirty="0"/>
              <a:t>The right to recover the special charge is established pursuant to an enabling state statute and authorized by a state regulatory commission financing order.</a:t>
            </a:r>
          </a:p>
          <a:p>
            <a:r>
              <a:rPr lang="en-US" dirty="0"/>
              <a:t>In a typical transaction, the sponsoring energy provider sells its rights to the special charge (the “Securitization Charges”) and the related statutory rights and entitlements to the SPE (the “Securitization Property”).</a:t>
            </a:r>
          </a:p>
          <a:p>
            <a:r>
              <a:rPr lang="en-US" dirty="0"/>
              <a:t>The Securitization Bonds are secured by the Securitization Property.</a:t>
            </a:r>
          </a:p>
          <a:p>
            <a:r>
              <a:rPr lang="en-US" dirty="0"/>
              <a:t>The Securitization Property is not a static pool or a pool of receivables, but instead, a right to bill and collect the Securitization Charge. Furthermore, the true-up adjustment that is part of the Securitization Property allows the Securitization Charge to be adjusted as and when necessary.</a:t>
            </a:r>
          </a:p>
        </p:txBody>
      </p:sp>
    </p:spTree>
    <p:extLst>
      <p:ext uri="{BB962C8B-B14F-4D97-AF65-F5344CB8AC3E}">
        <p14:creationId xmlns:p14="http://schemas.microsoft.com/office/powerpoint/2010/main" val="3037023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09067" cy="4601183"/>
          </a:xfrm>
        </p:spPr>
        <p:txBody>
          <a:bodyPr>
            <a:normAutofit/>
          </a:bodyPr>
          <a:lstStyle/>
          <a:p>
            <a:r>
              <a:rPr lang="en-US" dirty="0"/>
              <a:t>Why Do Sponsoring Energy Providers and State Legislatures Choose Securitization Bond Structures?</a:t>
            </a:r>
          </a:p>
        </p:txBody>
      </p:sp>
      <p:sp>
        <p:nvSpPr>
          <p:cNvPr id="10" name="Slide Number Placeholder 2">
            <a:extLst>
              <a:ext uri="{FF2B5EF4-FFF2-40B4-BE49-F238E27FC236}">
                <a16:creationId xmlns:a16="http://schemas.microsoft.com/office/drawing/2014/main" id="{87CBB253-D884-4D71-BBC9-3D48799D61D1}"/>
              </a:ext>
            </a:extLst>
          </p:cNvPr>
          <p:cNvSpPr>
            <a:spLocks noGrp="1"/>
          </p:cNvSpPr>
          <p:nvPr>
            <p:ph type="sldNum" sz="quarter" idx="12"/>
          </p:nvPr>
        </p:nvSpPr>
        <p:spPr>
          <a:xfrm>
            <a:off x="7975602" y="6356351"/>
            <a:ext cx="1148195" cy="365125"/>
          </a:xfrm>
        </p:spPr>
        <p:txBody>
          <a:bodyPr/>
          <a:lstStyle/>
          <a:p>
            <a:fld id="{B463636C-54B8-4FA0-BE4B-5D0838203D42}" type="slidenum">
              <a:rPr lang="en-US" smtClean="0"/>
              <a:t>5</a:t>
            </a:fld>
            <a:endParaRPr lang="en-US"/>
          </a:p>
        </p:txBody>
      </p:sp>
      <p:sp>
        <p:nvSpPr>
          <p:cNvPr id="14" name="Content Placeholder 2">
            <a:extLst>
              <a:ext uri="{FF2B5EF4-FFF2-40B4-BE49-F238E27FC236}">
                <a16:creationId xmlns:a16="http://schemas.microsoft.com/office/drawing/2014/main" id="{99D70ACE-F22C-4BA3-95C0-2694E5943F73}"/>
              </a:ext>
            </a:extLst>
          </p:cNvPr>
          <p:cNvSpPr>
            <a:spLocks noGrp="1"/>
          </p:cNvSpPr>
          <p:nvPr>
            <p:ph idx="1"/>
          </p:nvPr>
        </p:nvSpPr>
        <p:spPr>
          <a:xfrm>
            <a:off x="2901951" y="864108"/>
            <a:ext cx="5486400" cy="5120640"/>
          </a:xfrm>
        </p:spPr>
        <p:txBody>
          <a:bodyPr>
            <a:normAutofit fontScale="92500" lnSpcReduction="20000"/>
          </a:bodyPr>
          <a:lstStyle/>
          <a:p>
            <a:r>
              <a:rPr lang="en-US" sz="1400" dirty="0"/>
              <a:t>A Securitization Bond structure is a specialized financing tool designed as an alternative recovery mechanism for rate regulated investor-owned energy providers to recover prudently incurred, distinct, extraordinary costs.</a:t>
            </a:r>
          </a:p>
          <a:p>
            <a:r>
              <a:rPr lang="en-US" sz="1400" dirty="0"/>
              <a:t>The structure is an alternative to the normal recovery mechanism under the regulatory compact whereby an investor-owned energy provider is obligated to serve everyone in its service territory and in return the energy provider is entitled to recover prudently incurred costs to service its customers and earn a fair return on its investment. </a:t>
            </a:r>
          </a:p>
          <a:p>
            <a:r>
              <a:rPr lang="en-US" sz="1400" dirty="0"/>
              <a:t>The structure is designed to qualify for off-credit treatment from the credit rating agencies meaning securitization bonds will not be included in the rating agencies’ analysis of an energy provider’s nonrecourse debt from its consolidated financial statements (S&amp;P and Fitch Analysis).</a:t>
            </a:r>
          </a:p>
          <a:p>
            <a:r>
              <a:rPr lang="en-US" sz="1400" dirty="0"/>
              <a:t>The structure is credit positive for energy providers because it will enable them to receive upfront payment associated with the future recovery of extraordinary costs and investments, while lessening the impact of cost recovery on customer bills (Moody’s Analysis).</a:t>
            </a:r>
          </a:p>
          <a:p>
            <a:r>
              <a:rPr lang="en-US" sz="1400" dirty="0"/>
              <a:t>The state and regulator forego their flexibility going forward to adjust this component of the energy provider’s rates.</a:t>
            </a:r>
          </a:p>
          <a:p>
            <a:r>
              <a:rPr lang="en-US" sz="1400" dirty="0"/>
              <a:t>The energy provider forfeits its equity return on the component of its rate base financed with securitization bonds and reduces the energy provider’s headroom available in customer rates for an energy provider to recover other costs.</a:t>
            </a:r>
          </a:p>
          <a:p>
            <a:r>
              <a:rPr lang="en-US" sz="1400" dirty="0"/>
              <a:t>The energy provider obtains recovery of its costs upfront.</a:t>
            </a:r>
          </a:p>
          <a:p>
            <a:r>
              <a:rPr lang="en-US" sz="1400" dirty="0"/>
              <a:t>The energy provider’s customers benefit from lower electricity rates because the structure minimizes interest costs for energy providers by qualifying for triple-A rating and eliminates the cost of a return on equity.</a:t>
            </a:r>
          </a:p>
        </p:txBody>
      </p:sp>
    </p:spTree>
    <p:extLst>
      <p:ext uri="{BB962C8B-B14F-4D97-AF65-F5344CB8AC3E}">
        <p14:creationId xmlns:p14="http://schemas.microsoft.com/office/powerpoint/2010/main" val="1218700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09067" cy="4601183"/>
          </a:xfrm>
        </p:spPr>
        <p:txBody>
          <a:bodyPr>
            <a:normAutofit/>
          </a:bodyPr>
          <a:lstStyle/>
          <a:p>
            <a:r>
              <a:rPr lang="en-US" dirty="0"/>
              <a:t>Cost Recovery by Means of Securitization</a:t>
            </a:r>
          </a:p>
        </p:txBody>
      </p:sp>
      <p:sp>
        <p:nvSpPr>
          <p:cNvPr id="10" name="Slide Number Placeholder 2">
            <a:extLst>
              <a:ext uri="{FF2B5EF4-FFF2-40B4-BE49-F238E27FC236}">
                <a16:creationId xmlns:a16="http://schemas.microsoft.com/office/drawing/2014/main" id="{87CBB253-D884-4D71-BBC9-3D48799D61D1}"/>
              </a:ext>
            </a:extLst>
          </p:cNvPr>
          <p:cNvSpPr>
            <a:spLocks noGrp="1"/>
          </p:cNvSpPr>
          <p:nvPr>
            <p:ph type="sldNum" sz="quarter" idx="12"/>
          </p:nvPr>
        </p:nvSpPr>
        <p:spPr>
          <a:xfrm>
            <a:off x="7975602" y="6356351"/>
            <a:ext cx="1148195" cy="365125"/>
          </a:xfrm>
        </p:spPr>
        <p:txBody>
          <a:bodyPr/>
          <a:lstStyle/>
          <a:p>
            <a:fld id="{B463636C-54B8-4FA0-BE4B-5D0838203D42}" type="slidenum">
              <a:rPr lang="en-US" smtClean="0"/>
              <a:t>6</a:t>
            </a:fld>
            <a:endParaRPr lang="en-US"/>
          </a:p>
        </p:txBody>
      </p:sp>
      <p:sp>
        <p:nvSpPr>
          <p:cNvPr id="14" name="Content Placeholder 2">
            <a:extLst>
              <a:ext uri="{FF2B5EF4-FFF2-40B4-BE49-F238E27FC236}">
                <a16:creationId xmlns:a16="http://schemas.microsoft.com/office/drawing/2014/main" id="{99D70ACE-F22C-4BA3-95C0-2694E5943F73}"/>
              </a:ext>
            </a:extLst>
          </p:cNvPr>
          <p:cNvSpPr>
            <a:spLocks noGrp="1"/>
          </p:cNvSpPr>
          <p:nvPr>
            <p:ph idx="1"/>
          </p:nvPr>
        </p:nvSpPr>
        <p:spPr>
          <a:xfrm>
            <a:off x="2901951" y="864108"/>
            <a:ext cx="5486400" cy="5120640"/>
          </a:xfrm>
        </p:spPr>
        <p:txBody>
          <a:bodyPr>
            <a:normAutofit/>
          </a:bodyPr>
          <a:lstStyle/>
          <a:p>
            <a:r>
              <a:rPr lang="en-US" sz="1400" dirty="0"/>
              <a:t>Securitization structures are not designed to replace the normal means of recovering rate base-regulated investments by an investor-owned energy provider. Investor-owned energy providers must be able to earn a return on their investments in order to attract continued investment.</a:t>
            </a:r>
          </a:p>
          <a:p>
            <a:r>
              <a:rPr lang="en-US" sz="1400" dirty="0"/>
              <a:t>Overuse of a securitization structure could undermine investment in investor-owned energy providers. In addition, rating agencies recognize that too large a Securitization Charge could result in regulatory challenges and risks. As a result, the rating agencies have limited the aggregate Securitization Charge to no more than 20% of a customer’s bill.</a:t>
            </a:r>
          </a:p>
          <a:p>
            <a:r>
              <a:rPr lang="en-US" sz="1400" dirty="0"/>
              <a:t>Securitization structures have been used by U.S. energy providers to recover certain categories of extraordinary costs such as (a) stranded costs arising from the shift from a monopoly to a competitive electricity market; (b) catastrophic wildfire and weather-related costs; and (c) investment recovery costs to recover the remaining book value of cancelling certain generating facilities. </a:t>
            </a:r>
          </a:p>
          <a:p>
            <a:r>
              <a:rPr lang="en-US" sz="1400" dirty="0"/>
              <a:t>Regardless of the types of extraordinary costs, the basic blueprint of each securitization structure is substantially consistent. The statutory right to bill and collect Securitization Charges is sold to a bankruptcy-remote SPE issuer, which in turn issues Securitization Bonds secured by the right to bill and collect the Securitization Charges.  </a:t>
            </a:r>
          </a:p>
        </p:txBody>
      </p:sp>
    </p:spTree>
    <p:extLst>
      <p:ext uri="{BB962C8B-B14F-4D97-AF65-F5344CB8AC3E}">
        <p14:creationId xmlns:p14="http://schemas.microsoft.com/office/powerpoint/2010/main" val="2090912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Transaction Structure</a:t>
            </a:r>
          </a:p>
        </p:txBody>
      </p:sp>
      <p:sp>
        <p:nvSpPr>
          <p:cNvPr id="10" name="Slide Number Placeholder 2">
            <a:extLst>
              <a:ext uri="{FF2B5EF4-FFF2-40B4-BE49-F238E27FC236}">
                <a16:creationId xmlns:a16="http://schemas.microsoft.com/office/drawing/2014/main" id="{A65B26A8-097E-4678-88F5-B2215A9EE7A4}"/>
              </a:ext>
            </a:extLst>
          </p:cNvPr>
          <p:cNvSpPr>
            <a:spLocks noGrp="1"/>
          </p:cNvSpPr>
          <p:nvPr>
            <p:ph type="sldNum" sz="quarter" idx="12"/>
          </p:nvPr>
        </p:nvSpPr>
        <p:spPr>
          <a:xfrm>
            <a:off x="7975602" y="6356351"/>
            <a:ext cx="1148195" cy="365125"/>
          </a:xfrm>
        </p:spPr>
        <p:txBody>
          <a:bodyPr/>
          <a:lstStyle/>
          <a:p>
            <a:fld id="{B463636C-54B8-4FA0-BE4B-5D0838203D42}" type="slidenum">
              <a:rPr lang="en-US" smtClean="0"/>
              <a:t>7</a:t>
            </a:fld>
            <a:endParaRPr lang="en-US"/>
          </a:p>
        </p:txBody>
      </p:sp>
      <p:sp>
        <p:nvSpPr>
          <p:cNvPr id="3" name="Rectangle 2">
            <a:extLst>
              <a:ext uri="{FF2B5EF4-FFF2-40B4-BE49-F238E27FC236}">
                <a16:creationId xmlns:a16="http://schemas.microsoft.com/office/drawing/2014/main" id="{920FEE05-9BAB-4387-AA8F-4C2579C9A24B}"/>
              </a:ext>
            </a:extLst>
          </p:cNvPr>
          <p:cNvSpPr/>
          <p:nvPr/>
        </p:nvSpPr>
        <p:spPr>
          <a:xfrm>
            <a:off x="2718585" y="1123838"/>
            <a:ext cx="5940673" cy="484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Sponsoring Energy Provider’s Customers</a:t>
            </a:r>
          </a:p>
        </p:txBody>
      </p:sp>
      <p:sp>
        <p:nvSpPr>
          <p:cNvPr id="6" name="Rectangle 5">
            <a:extLst>
              <a:ext uri="{FF2B5EF4-FFF2-40B4-BE49-F238E27FC236}">
                <a16:creationId xmlns:a16="http://schemas.microsoft.com/office/drawing/2014/main" id="{6B059B8D-38B8-4650-B9C0-4549CF1C8ACF}"/>
              </a:ext>
            </a:extLst>
          </p:cNvPr>
          <p:cNvSpPr/>
          <p:nvPr/>
        </p:nvSpPr>
        <p:spPr>
          <a:xfrm>
            <a:off x="5453349" y="2136983"/>
            <a:ext cx="3205909" cy="484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State Public Service Commission </a:t>
            </a:r>
          </a:p>
        </p:txBody>
      </p:sp>
      <p:sp>
        <p:nvSpPr>
          <p:cNvPr id="7" name="Rectangle 6">
            <a:extLst>
              <a:ext uri="{FF2B5EF4-FFF2-40B4-BE49-F238E27FC236}">
                <a16:creationId xmlns:a16="http://schemas.microsoft.com/office/drawing/2014/main" id="{2F17C4F5-BB20-479E-AFDB-60E27AB8FC10}"/>
              </a:ext>
            </a:extLst>
          </p:cNvPr>
          <p:cNvSpPr/>
          <p:nvPr/>
        </p:nvSpPr>
        <p:spPr>
          <a:xfrm>
            <a:off x="3850394" y="3150128"/>
            <a:ext cx="4808864" cy="484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Sponsoring Energy Provider </a:t>
            </a:r>
          </a:p>
          <a:p>
            <a:pPr algn="ctr"/>
            <a:r>
              <a:rPr lang="en-US" sz="1400" b="1" dirty="0">
                <a:solidFill>
                  <a:schemeClr val="tx1"/>
                </a:solidFill>
              </a:rPr>
              <a:t>(Seller, Initial Servicer and Sponsor)</a:t>
            </a:r>
          </a:p>
        </p:txBody>
      </p:sp>
      <p:sp>
        <p:nvSpPr>
          <p:cNvPr id="8" name="Rectangle 7">
            <a:extLst>
              <a:ext uri="{FF2B5EF4-FFF2-40B4-BE49-F238E27FC236}">
                <a16:creationId xmlns:a16="http://schemas.microsoft.com/office/drawing/2014/main" id="{43BEEA71-EEF5-4455-B983-4F8B0E0FE0AD}"/>
              </a:ext>
            </a:extLst>
          </p:cNvPr>
          <p:cNvSpPr/>
          <p:nvPr/>
        </p:nvSpPr>
        <p:spPr>
          <a:xfrm>
            <a:off x="5453349" y="4536813"/>
            <a:ext cx="3205909" cy="484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SPE </a:t>
            </a:r>
          </a:p>
          <a:p>
            <a:pPr algn="ctr"/>
            <a:r>
              <a:rPr lang="en-US" sz="1400" b="1" dirty="0">
                <a:solidFill>
                  <a:schemeClr val="tx1"/>
                </a:solidFill>
              </a:rPr>
              <a:t>(Issuing Entity/Bankruptcy Remote)</a:t>
            </a:r>
          </a:p>
        </p:txBody>
      </p:sp>
      <p:sp>
        <p:nvSpPr>
          <p:cNvPr id="9" name="Rectangle 8">
            <a:extLst>
              <a:ext uri="{FF2B5EF4-FFF2-40B4-BE49-F238E27FC236}">
                <a16:creationId xmlns:a16="http://schemas.microsoft.com/office/drawing/2014/main" id="{6C40CE54-83B7-4342-A8E1-B684CF413DD0}"/>
              </a:ext>
            </a:extLst>
          </p:cNvPr>
          <p:cNvSpPr/>
          <p:nvPr/>
        </p:nvSpPr>
        <p:spPr>
          <a:xfrm>
            <a:off x="2718585" y="4055443"/>
            <a:ext cx="2514428" cy="484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Securitization Bond Trustee</a:t>
            </a:r>
          </a:p>
        </p:txBody>
      </p:sp>
      <p:sp>
        <p:nvSpPr>
          <p:cNvPr id="11" name="Rectangle 10">
            <a:extLst>
              <a:ext uri="{FF2B5EF4-FFF2-40B4-BE49-F238E27FC236}">
                <a16:creationId xmlns:a16="http://schemas.microsoft.com/office/drawing/2014/main" id="{0C794828-2511-4CB0-8484-E0E3BE61863E}"/>
              </a:ext>
            </a:extLst>
          </p:cNvPr>
          <p:cNvSpPr/>
          <p:nvPr/>
        </p:nvSpPr>
        <p:spPr>
          <a:xfrm>
            <a:off x="2718585" y="5176418"/>
            <a:ext cx="2514428" cy="484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Bondholders</a:t>
            </a:r>
          </a:p>
        </p:txBody>
      </p:sp>
      <p:sp>
        <p:nvSpPr>
          <p:cNvPr id="4" name="Arrow: Down 3">
            <a:extLst>
              <a:ext uri="{FF2B5EF4-FFF2-40B4-BE49-F238E27FC236}">
                <a16:creationId xmlns:a16="http://schemas.microsoft.com/office/drawing/2014/main" id="{F2FAD399-535A-4439-BD3F-BE07914F893E}"/>
              </a:ext>
            </a:extLst>
          </p:cNvPr>
          <p:cNvSpPr/>
          <p:nvPr/>
        </p:nvSpPr>
        <p:spPr>
          <a:xfrm>
            <a:off x="4296578" y="1695902"/>
            <a:ext cx="275422" cy="1366787"/>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D6390BB0-4561-44D7-8738-0B189775227E}"/>
              </a:ext>
            </a:extLst>
          </p:cNvPr>
          <p:cNvSpPr/>
          <p:nvPr/>
        </p:nvSpPr>
        <p:spPr>
          <a:xfrm>
            <a:off x="4296578" y="4615931"/>
            <a:ext cx="275422" cy="484624"/>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146290E6-9589-429F-BBA0-8D311F93CA54}"/>
              </a:ext>
            </a:extLst>
          </p:cNvPr>
          <p:cNvSpPr/>
          <p:nvPr/>
        </p:nvSpPr>
        <p:spPr>
          <a:xfrm flipH="1">
            <a:off x="6505463" y="3658444"/>
            <a:ext cx="275422" cy="854677"/>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C8F2C308-3D7F-4E51-BE89-25CDC81D06E4}"/>
              </a:ext>
            </a:extLst>
          </p:cNvPr>
          <p:cNvSpPr/>
          <p:nvPr/>
        </p:nvSpPr>
        <p:spPr>
          <a:xfrm flipH="1" flipV="1">
            <a:off x="6009707" y="2661371"/>
            <a:ext cx="275422" cy="448994"/>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8E06A60C-010B-4208-8055-0FAB3B269908}"/>
              </a:ext>
            </a:extLst>
          </p:cNvPr>
          <p:cNvSpPr/>
          <p:nvPr/>
        </p:nvSpPr>
        <p:spPr>
          <a:xfrm flipH="1" flipV="1">
            <a:off x="6505463" y="1648226"/>
            <a:ext cx="275422" cy="448994"/>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BD408C3-CD70-4A2D-AEF2-A2DC8189A171}"/>
              </a:ext>
            </a:extLst>
          </p:cNvPr>
          <p:cNvSpPr txBox="1"/>
          <p:nvPr/>
        </p:nvSpPr>
        <p:spPr>
          <a:xfrm>
            <a:off x="6767896" y="1629588"/>
            <a:ext cx="1811844" cy="369332"/>
          </a:xfrm>
          <a:prstGeom prst="rect">
            <a:avLst/>
          </a:prstGeom>
          <a:noFill/>
        </p:spPr>
        <p:txBody>
          <a:bodyPr wrap="square" rtlCol="0">
            <a:spAutoFit/>
          </a:bodyPr>
          <a:lstStyle/>
          <a:p>
            <a:r>
              <a:rPr lang="en-US" sz="900" dirty="0"/>
              <a:t>Approves Securitization Charges on customer bills</a:t>
            </a:r>
          </a:p>
        </p:txBody>
      </p:sp>
      <p:sp>
        <p:nvSpPr>
          <p:cNvPr id="18" name="TextBox 17">
            <a:extLst>
              <a:ext uri="{FF2B5EF4-FFF2-40B4-BE49-F238E27FC236}">
                <a16:creationId xmlns:a16="http://schemas.microsoft.com/office/drawing/2014/main" id="{603CB512-84DF-4281-9768-F686E2FC6EDD}"/>
              </a:ext>
            </a:extLst>
          </p:cNvPr>
          <p:cNvSpPr txBox="1"/>
          <p:nvPr/>
        </p:nvSpPr>
        <p:spPr>
          <a:xfrm>
            <a:off x="6254826" y="2701202"/>
            <a:ext cx="2478959" cy="369332"/>
          </a:xfrm>
          <a:prstGeom prst="rect">
            <a:avLst/>
          </a:prstGeom>
          <a:noFill/>
        </p:spPr>
        <p:txBody>
          <a:bodyPr wrap="square" rtlCol="0">
            <a:spAutoFit/>
          </a:bodyPr>
          <a:lstStyle/>
          <a:p>
            <a:r>
              <a:rPr lang="en-US" sz="900" dirty="0"/>
              <a:t>Submits a petition to receive a financing order from the State Public Service Commission</a:t>
            </a:r>
          </a:p>
        </p:txBody>
      </p:sp>
      <p:sp>
        <p:nvSpPr>
          <p:cNvPr id="19" name="TextBox 18">
            <a:extLst>
              <a:ext uri="{FF2B5EF4-FFF2-40B4-BE49-F238E27FC236}">
                <a16:creationId xmlns:a16="http://schemas.microsoft.com/office/drawing/2014/main" id="{FFFFB368-10F5-46E7-B329-B133486DBED9}"/>
              </a:ext>
            </a:extLst>
          </p:cNvPr>
          <p:cNvSpPr txBox="1"/>
          <p:nvPr/>
        </p:nvSpPr>
        <p:spPr>
          <a:xfrm>
            <a:off x="6737855" y="3845098"/>
            <a:ext cx="1811844" cy="507831"/>
          </a:xfrm>
          <a:prstGeom prst="rect">
            <a:avLst/>
          </a:prstGeom>
          <a:noFill/>
        </p:spPr>
        <p:txBody>
          <a:bodyPr wrap="square" rtlCol="0">
            <a:spAutoFit/>
          </a:bodyPr>
          <a:lstStyle/>
          <a:p>
            <a:r>
              <a:rPr lang="en-US" sz="900" dirty="0"/>
              <a:t>SPE purchases the Securitization Property with proceeds from the sale of the Securitization Bonds</a:t>
            </a:r>
          </a:p>
        </p:txBody>
      </p:sp>
      <p:sp>
        <p:nvSpPr>
          <p:cNvPr id="20" name="TextBox 19">
            <a:extLst>
              <a:ext uri="{FF2B5EF4-FFF2-40B4-BE49-F238E27FC236}">
                <a16:creationId xmlns:a16="http://schemas.microsoft.com/office/drawing/2014/main" id="{01EA7DB3-09C8-49F2-A2B2-52B81C54DDE6}"/>
              </a:ext>
            </a:extLst>
          </p:cNvPr>
          <p:cNvSpPr txBox="1"/>
          <p:nvPr/>
        </p:nvSpPr>
        <p:spPr>
          <a:xfrm>
            <a:off x="2858871" y="2113440"/>
            <a:ext cx="1575424" cy="369332"/>
          </a:xfrm>
          <a:prstGeom prst="rect">
            <a:avLst/>
          </a:prstGeom>
          <a:noFill/>
        </p:spPr>
        <p:txBody>
          <a:bodyPr wrap="square" rtlCol="0">
            <a:spAutoFit/>
          </a:bodyPr>
          <a:lstStyle/>
          <a:p>
            <a:r>
              <a:rPr lang="en-US" sz="900" dirty="0"/>
              <a:t>Pay Securitization Charges based on usage</a:t>
            </a:r>
          </a:p>
        </p:txBody>
      </p:sp>
      <p:grpSp>
        <p:nvGrpSpPr>
          <p:cNvPr id="17" name="Group 16">
            <a:extLst>
              <a:ext uri="{FF2B5EF4-FFF2-40B4-BE49-F238E27FC236}">
                <a16:creationId xmlns:a16="http://schemas.microsoft.com/office/drawing/2014/main" id="{DCD5FF9F-185C-4679-8D39-216D37736168}"/>
              </a:ext>
            </a:extLst>
          </p:cNvPr>
          <p:cNvGrpSpPr/>
          <p:nvPr/>
        </p:nvGrpSpPr>
        <p:grpSpPr>
          <a:xfrm>
            <a:off x="2641467" y="3660432"/>
            <a:ext cx="1930533" cy="369332"/>
            <a:chOff x="2641467" y="3634838"/>
            <a:chExt cx="1930533" cy="369332"/>
          </a:xfrm>
        </p:grpSpPr>
        <p:sp>
          <p:nvSpPr>
            <p:cNvPr id="12" name="Arrow: Down 11">
              <a:extLst>
                <a:ext uri="{FF2B5EF4-FFF2-40B4-BE49-F238E27FC236}">
                  <a16:creationId xmlns:a16="http://schemas.microsoft.com/office/drawing/2014/main" id="{674C7009-FA36-4AA5-8976-E1AAB75CABAE}"/>
                </a:ext>
              </a:extLst>
            </p:cNvPr>
            <p:cNvSpPr/>
            <p:nvPr/>
          </p:nvSpPr>
          <p:spPr>
            <a:xfrm>
              <a:off x="4296578" y="3641302"/>
              <a:ext cx="275422" cy="356404"/>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668988C-6D35-4978-962D-12E415BD4DF4}"/>
                </a:ext>
              </a:extLst>
            </p:cNvPr>
            <p:cNvSpPr txBox="1"/>
            <p:nvPr/>
          </p:nvSpPr>
          <p:spPr>
            <a:xfrm>
              <a:off x="2641467" y="3634838"/>
              <a:ext cx="1812186" cy="369332"/>
            </a:xfrm>
            <a:prstGeom prst="rect">
              <a:avLst/>
            </a:prstGeom>
            <a:noFill/>
          </p:spPr>
          <p:txBody>
            <a:bodyPr wrap="square" rtlCol="0">
              <a:spAutoFit/>
            </a:bodyPr>
            <a:lstStyle/>
            <a:p>
              <a:r>
                <a:rPr lang="en-US" sz="900" dirty="0"/>
                <a:t>Remits daily to trustee all Securitization Charges collected</a:t>
              </a:r>
            </a:p>
          </p:txBody>
        </p:sp>
      </p:grpSp>
      <p:sp>
        <p:nvSpPr>
          <p:cNvPr id="23" name="TextBox 22">
            <a:extLst>
              <a:ext uri="{FF2B5EF4-FFF2-40B4-BE49-F238E27FC236}">
                <a16:creationId xmlns:a16="http://schemas.microsoft.com/office/drawing/2014/main" id="{589E99C0-92AD-4C47-8A28-C1FB745C8ED1}"/>
              </a:ext>
            </a:extLst>
          </p:cNvPr>
          <p:cNvSpPr txBox="1"/>
          <p:nvPr/>
        </p:nvSpPr>
        <p:spPr>
          <a:xfrm>
            <a:off x="2994347" y="4640953"/>
            <a:ext cx="1434432" cy="369332"/>
          </a:xfrm>
          <a:prstGeom prst="rect">
            <a:avLst/>
          </a:prstGeom>
          <a:noFill/>
        </p:spPr>
        <p:txBody>
          <a:bodyPr wrap="square" rtlCol="0">
            <a:spAutoFit/>
          </a:bodyPr>
          <a:lstStyle/>
          <a:p>
            <a:r>
              <a:rPr lang="en-US" sz="900" dirty="0"/>
              <a:t>Pays principal and interest semi-annually (fixed)</a:t>
            </a:r>
          </a:p>
        </p:txBody>
      </p:sp>
      <p:sp>
        <p:nvSpPr>
          <p:cNvPr id="22" name="Arrow: Bent-Up 21">
            <a:extLst>
              <a:ext uri="{FF2B5EF4-FFF2-40B4-BE49-F238E27FC236}">
                <a16:creationId xmlns:a16="http://schemas.microsoft.com/office/drawing/2014/main" id="{A66A888D-E43E-48C2-A626-773D6D1243C5}"/>
              </a:ext>
            </a:extLst>
          </p:cNvPr>
          <p:cNvSpPr/>
          <p:nvPr/>
        </p:nvSpPr>
        <p:spPr>
          <a:xfrm rot="5400000" flipV="1">
            <a:off x="5402382" y="4963666"/>
            <a:ext cx="457200" cy="661942"/>
          </a:xfrm>
          <a:prstGeom prst="ben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7E5E5CF7-4DEE-4037-9410-1DC1AB4F88B6}"/>
              </a:ext>
            </a:extLst>
          </p:cNvPr>
          <p:cNvSpPr txBox="1"/>
          <p:nvPr/>
        </p:nvSpPr>
        <p:spPr>
          <a:xfrm>
            <a:off x="5961024" y="5291711"/>
            <a:ext cx="1811844" cy="230832"/>
          </a:xfrm>
          <a:prstGeom prst="rect">
            <a:avLst/>
          </a:prstGeom>
          <a:noFill/>
        </p:spPr>
        <p:txBody>
          <a:bodyPr wrap="square" rtlCol="0">
            <a:spAutoFit/>
          </a:bodyPr>
          <a:lstStyle/>
          <a:p>
            <a:r>
              <a:rPr lang="en-US" sz="900" dirty="0"/>
              <a:t>Issues the Bonds</a:t>
            </a:r>
          </a:p>
        </p:txBody>
      </p:sp>
    </p:spTree>
    <p:extLst>
      <p:ext uri="{BB962C8B-B14F-4D97-AF65-F5344CB8AC3E}">
        <p14:creationId xmlns:p14="http://schemas.microsoft.com/office/powerpoint/2010/main" val="87622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18121" cy="4601183"/>
          </a:xfrm>
        </p:spPr>
        <p:txBody>
          <a:bodyPr>
            <a:normAutofit/>
          </a:bodyPr>
          <a:lstStyle/>
          <a:p>
            <a:r>
              <a:rPr lang="en-US" dirty="0"/>
              <a:t>Key Features of Securitization Bond Structures</a:t>
            </a:r>
          </a:p>
        </p:txBody>
      </p:sp>
      <p:sp>
        <p:nvSpPr>
          <p:cNvPr id="10" name="Slide Number Placeholder 2">
            <a:extLst>
              <a:ext uri="{FF2B5EF4-FFF2-40B4-BE49-F238E27FC236}">
                <a16:creationId xmlns:a16="http://schemas.microsoft.com/office/drawing/2014/main" id="{E55B3B03-8D05-4ACE-8CFC-4A8E0D958713}"/>
              </a:ext>
            </a:extLst>
          </p:cNvPr>
          <p:cNvSpPr>
            <a:spLocks noGrp="1"/>
          </p:cNvSpPr>
          <p:nvPr>
            <p:ph type="sldNum" sz="quarter" idx="12"/>
          </p:nvPr>
        </p:nvSpPr>
        <p:spPr>
          <a:xfrm>
            <a:off x="7975602" y="6356351"/>
            <a:ext cx="1148195" cy="365125"/>
          </a:xfrm>
        </p:spPr>
        <p:txBody>
          <a:bodyPr/>
          <a:lstStyle/>
          <a:p>
            <a:fld id="{B463636C-54B8-4FA0-BE4B-5D0838203D42}" type="slidenum">
              <a:rPr lang="en-US" smtClean="0"/>
              <a:t>8</a:t>
            </a:fld>
            <a:endParaRPr lang="en-US"/>
          </a:p>
        </p:txBody>
      </p:sp>
      <p:sp>
        <p:nvSpPr>
          <p:cNvPr id="12" name="Content Placeholder 2">
            <a:extLst>
              <a:ext uri="{FF2B5EF4-FFF2-40B4-BE49-F238E27FC236}">
                <a16:creationId xmlns:a16="http://schemas.microsoft.com/office/drawing/2014/main" id="{78587532-878D-4672-832B-D513E34C3A73}"/>
              </a:ext>
            </a:extLst>
          </p:cNvPr>
          <p:cNvSpPr>
            <a:spLocks noGrp="1"/>
          </p:cNvSpPr>
          <p:nvPr>
            <p:ph idx="1"/>
          </p:nvPr>
        </p:nvSpPr>
        <p:spPr>
          <a:xfrm>
            <a:off x="2901951" y="864108"/>
            <a:ext cx="5486400" cy="5120640"/>
          </a:xfrm>
        </p:spPr>
        <p:txBody>
          <a:bodyPr>
            <a:normAutofit lnSpcReduction="10000"/>
          </a:bodyPr>
          <a:lstStyle/>
          <a:p>
            <a:r>
              <a:rPr lang="en-US" sz="1400" b="1" dirty="0"/>
              <a:t>State Statute</a:t>
            </a:r>
            <a:r>
              <a:rPr lang="en-US" sz="1400" dirty="0"/>
              <a:t>: Authorizes the creation of a property right to bill and collect future Securitization Charges on customers’ monthly bills.</a:t>
            </a:r>
          </a:p>
          <a:p>
            <a:r>
              <a:rPr lang="en-US" sz="1400" b="1" dirty="0"/>
              <a:t>Irrevocable Financing Order</a:t>
            </a:r>
            <a:r>
              <a:rPr lang="en-US" sz="1400" dirty="0"/>
              <a:t>: Issued by the state public service commission which, pursuant to the state statute, authorizes the issuance of the Securitization Bonds, the imposition of the Securitization Charges and a true-up mechanism to adjust the Securitization Charges.</a:t>
            </a:r>
          </a:p>
          <a:p>
            <a:r>
              <a:rPr lang="en-US" sz="1400" b="1" dirty="0"/>
              <a:t>True-up Mechanism</a:t>
            </a:r>
            <a:r>
              <a:rPr lang="en-US" sz="1400" dirty="0"/>
              <a:t>: A regular mechanism is established,  pursuant to the state statute, to adjust the Securitization Charges at least annually, but more frequently if necessary, in order to ensure collection of sufficient amounts from current and future customers to pay debt service and ongoing costs of the SPE.</a:t>
            </a:r>
          </a:p>
          <a:p>
            <a:r>
              <a:rPr lang="en-US" sz="1400" b="1" dirty="0"/>
              <a:t>State Pledge</a:t>
            </a:r>
            <a:r>
              <a:rPr lang="en-US" sz="1400" dirty="0"/>
              <a:t>: The state statute includes a pledge from the state not to impair the value of the Securitization Property, including the right to collect the Securitization Charges . Legal opinions provide that violation of the State Pledge should give rise to a contract and/or takings clause claim under federal and state constitutions. </a:t>
            </a:r>
          </a:p>
          <a:p>
            <a:r>
              <a:rPr lang="en-US" sz="1400" b="1" dirty="0"/>
              <a:t>Non-</a:t>
            </a:r>
            <a:r>
              <a:rPr lang="en-US" sz="1400" b="1" dirty="0" err="1"/>
              <a:t>bypassability</a:t>
            </a:r>
            <a:r>
              <a:rPr lang="en-US" sz="1400" b="1" dirty="0"/>
              <a:t>: </a:t>
            </a:r>
            <a:r>
              <a:rPr lang="en-US" sz="1400" dirty="0"/>
              <a:t>Securitization Charges should be payable by all or nearly all of an energy provider’s existing and future customers.</a:t>
            </a:r>
            <a:r>
              <a:rPr lang="en-US" sz="1400" baseline="30000" dirty="0"/>
              <a:t>(1)</a:t>
            </a:r>
          </a:p>
          <a:p>
            <a:r>
              <a:rPr lang="en-US" sz="1400" b="1" dirty="0"/>
              <a:t>Bankruptcy Remoteness of the SPE: </a:t>
            </a:r>
            <a:r>
              <a:rPr lang="en-US" sz="1400" dirty="0"/>
              <a:t>The transfer of the rights of the Securitization Charges should be through a “true sale” as opposed to a financing of SPE.</a:t>
            </a:r>
          </a:p>
          <a:p>
            <a:pPr marL="0" indent="0">
              <a:buNone/>
            </a:pPr>
            <a:r>
              <a:rPr lang="en-US" sz="1400" baseline="30000" dirty="0"/>
              <a:t>(1) </a:t>
            </a:r>
            <a:r>
              <a:rPr lang="en-US" sz="1400" dirty="0"/>
              <a:t>Rating agencies have permitted certain defined, limited, immaterial exemptions.</a:t>
            </a:r>
          </a:p>
        </p:txBody>
      </p:sp>
    </p:spTree>
    <p:extLst>
      <p:ext uri="{BB962C8B-B14F-4D97-AF65-F5344CB8AC3E}">
        <p14:creationId xmlns:p14="http://schemas.microsoft.com/office/powerpoint/2010/main" val="3755225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290961" cy="4601183"/>
          </a:xfrm>
        </p:spPr>
        <p:txBody>
          <a:bodyPr>
            <a:normAutofit/>
          </a:bodyPr>
          <a:lstStyle/>
          <a:p>
            <a:r>
              <a:rPr lang="en-US" dirty="0"/>
              <a:t>Securitization</a:t>
            </a:r>
            <a:br>
              <a:rPr lang="en-US" dirty="0"/>
            </a:br>
            <a:r>
              <a:rPr lang="en-US" dirty="0"/>
              <a:t>Bond Market</a:t>
            </a:r>
          </a:p>
        </p:txBody>
      </p:sp>
      <p:sp>
        <p:nvSpPr>
          <p:cNvPr id="3" name="Content Placeholder 2"/>
          <p:cNvSpPr>
            <a:spLocks noGrp="1"/>
          </p:cNvSpPr>
          <p:nvPr>
            <p:ph idx="1"/>
          </p:nvPr>
        </p:nvSpPr>
        <p:spPr/>
        <p:txBody>
          <a:bodyPr/>
          <a:lstStyle/>
          <a:p>
            <a:r>
              <a:rPr lang="en-US" dirty="0"/>
              <a:t>Approximately 92 transactions since 1995</a:t>
            </a:r>
          </a:p>
          <a:p>
            <a:r>
              <a:rPr lang="en-US" dirty="0"/>
              <a:t>More than $75 billion of Securitization Bonds issued*</a:t>
            </a:r>
          </a:p>
          <a:p>
            <a:r>
              <a:rPr lang="en-US" dirty="0"/>
              <a:t>Statutes have been adopted in more than half of the United States.</a:t>
            </a:r>
          </a:p>
          <a:p>
            <a:endParaRPr lang="en-US" dirty="0"/>
          </a:p>
        </p:txBody>
      </p:sp>
      <p:sp>
        <p:nvSpPr>
          <p:cNvPr id="4" name="TextBox 3"/>
          <p:cNvSpPr txBox="1"/>
          <p:nvPr/>
        </p:nvSpPr>
        <p:spPr>
          <a:xfrm>
            <a:off x="2901951" y="5801218"/>
            <a:ext cx="1574470" cy="246221"/>
          </a:xfrm>
          <a:prstGeom prst="rect">
            <a:avLst/>
          </a:prstGeom>
          <a:noFill/>
        </p:spPr>
        <p:txBody>
          <a:bodyPr wrap="none" rtlCol="0">
            <a:spAutoFit/>
          </a:bodyPr>
          <a:lstStyle/>
          <a:p>
            <a:r>
              <a:rPr lang="en-US" sz="1000" dirty="0"/>
              <a:t>*As of November 11, 2022</a:t>
            </a:r>
          </a:p>
        </p:txBody>
      </p:sp>
      <p:sp>
        <p:nvSpPr>
          <p:cNvPr id="11" name="Slide Number Placeholder 2">
            <a:extLst>
              <a:ext uri="{FF2B5EF4-FFF2-40B4-BE49-F238E27FC236}">
                <a16:creationId xmlns:a16="http://schemas.microsoft.com/office/drawing/2014/main" id="{C9469D3E-BC07-4A8D-8DC8-E76850574935}"/>
              </a:ext>
            </a:extLst>
          </p:cNvPr>
          <p:cNvSpPr>
            <a:spLocks noGrp="1"/>
          </p:cNvSpPr>
          <p:nvPr>
            <p:ph type="sldNum" sz="quarter" idx="12"/>
          </p:nvPr>
        </p:nvSpPr>
        <p:spPr>
          <a:xfrm>
            <a:off x="7975602" y="6356351"/>
            <a:ext cx="1148195" cy="365125"/>
          </a:xfrm>
        </p:spPr>
        <p:txBody>
          <a:bodyPr/>
          <a:lstStyle/>
          <a:p>
            <a:fld id="{B463636C-54B8-4FA0-BE4B-5D0838203D42}" type="slidenum">
              <a:rPr lang="en-US" smtClean="0"/>
              <a:t>9</a:t>
            </a:fld>
            <a:endParaRPr lang="en-US"/>
          </a:p>
        </p:txBody>
      </p:sp>
    </p:spTree>
    <p:extLst>
      <p:ext uri="{BB962C8B-B14F-4D97-AF65-F5344CB8AC3E}">
        <p14:creationId xmlns:p14="http://schemas.microsoft.com/office/powerpoint/2010/main" val="1203502248"/>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0</TotalTime>
  <Words>2230</Words>
  <Application>Microsoft Office PowerPoint</Application>
  <PresentationFormat>On-screen Show (4:3)</PresentationFormat>
  <Paragraphs>586</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Corbel</vt:lpstr>
      <vt:lpstr>Wingdings 2</vt:lpstr>
      <vt:lpstr>Frame</vt:lpstr>
      <vt:lpstr>Energy Reliability &amp; Affordability:  Kentucky’s Regulatory Compact and Securitization as a Financing Tool</vt:lpstr>
      <vt:lpstr>Disclaimer</vt:lpstr>
      <vt:lpstr>Hunton Andrews Kurth</vt:lpstr>
      <vt:lpstr>What are Securitization Bonds?</vt:lpstr>
      <vt:lpstr>Why Do Sponsoring Energy Providers and State Legislatures Choose Securitization Bond Structures?</vt:lpstr>
      <vt:lpstr>Cost Recovery by Means of Securitization</vt:lpstr>
      <vt:lpstr>Typical Transaction Structure</vt:lpstr>
      <vt:lpstr>Key Features of Securitization Bond Structures</vt:lpstr>
      <vt:lpstr>Securitization Bond Market</vt:lpstr>
      <vt:lpstr>Previous Energy Provider Securitization Transactions</vt:lpstr>
      <vt:lpstr>Previous Energy Provider Securitization Transactions</vt:lpstr>
      <vt:lpstr>Previous Energy Provider Securitization Transactions</vt:lpstr>
      <vt:lpstr>Previous Energy Provider Securitization Transactions</vt:lpstr>
      <vt:lpstr>Previous Energy Provider Securitization Transactions</vt:lpstr>
      <vt:lpstr>Previous Energy Provider Securitization Transactions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Securitization Timeline</dc:title>
  <dc:creator>Chan, Michelle</dc:creator>
  <cp:lastModifiedBy>Clark, Caroline</cp:lastModifiedBy>
  <cp:revision>97</cp:revision>
  <cp:lastPrinted>2022-11-10T22:18:59Z</cp:lastPrinted>
  <dcterms:created xsi:type="dcterms:W3CDTF">2021-06-14T17:37:55Z</dcterms:created>
  <dcterms:modified xsi:type="dcterms:W3CDTF">2022-11-16T16:53:50Z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adee1c6-0c13-46fe-9f7d-d5b32ad2c571_Enabled">
    <vt:lpwstr>true</vt:lpwstr>
  </property>
  <property fmtid="{D5CDD505-2E9C-101B-9397-08002B2CF9AE}" pid="3" name="MSIP_Label_0adee1c6-0c13-46fe-9f7d-d5b32ad2c571_SetDate">
    <vt:lpwstr>2022-11-16T16:53:35Z</vt:lpwstr>
  </property>
  <property fmtid="{D5CDD505-2E9C-101B-9397-08002B2CF9AE}" pid="4" name="MSIP_Label_0adee1c6-0c13-46fe-9f7d-d5b32ad2c571_Method">
    <vt:lpwstr>Privileged</vt:lpwstr>
  </property>
  <property fmtid="{D5CDD505-2E9C-101B-9397-08002B2CF9AE}" pid="5" name="MSIP_Label_0adee1c6-0c13-46fe-9f7d-d5b32ad2c571_Name">
    <vt:lpwstr>0adee1c6-0c13-46fe-9f7d-d5b32ad2c571</vt:lpwstr>
  </property>
  <property fmtid="{D5CDD505-2E9C-101B-9397-08002B2CF9AE}" pid="6" name="MSIP_Label_0adee1c6-0c13-46fe-9f7d-d5b32ad2c571_SiteId">
    <vt:lpwstr>5ee3b0ba-a559-45ee-a69e-6d3e963a3e72</vt:lpwstr>
  </property>
  <property fmtid="{D5CDD505-2E9C-101B-9397-08002B2CF9AE}" pid="7" name="MSIP_Label_0adee1c6-0c13-46fe-9f7d-d5b32ad2c571_ActionId">
    <vt:lpwstr>a81f27ad-bf2c-4c9f-9951-714628db767a</vt:lpwstr>
  </property>
  <property fmtid="{D5CDD505-2E9C-101B-9397-08002B2CF9AE}" pid="8" name="MSIP_Label_0adee1c6-0c13-46fe-9f7d-d5b32ad2c571_ContentBits">
    <vt:lpwstr>2</vt:lpwstr>
  </property>
</Properties>
</file>