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8.jpg" ContentType="image/jpg"/>
  <Override PartName="/ppt/media/image51.jpg" ContentType="image/jpg"/>
  <Override PartName="/ppt/media/image54.jpg" ContentType="image/jpg"/>
  <Override PartName="/ppt/media/image56.jpg" ContentType="image/jpg"/>
  <Override PartName="/ppt/media/image60.jpg" ContentType="image/jpg"/>
  <Override PartName="/ppt/media/image67.jpg" ContentType="image/jpg"/>
  <Override PartName="/ppt/media/image68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0"/>
  </p:notesMasterIdLst>
  <p:sldIdLst>
    <p:sldId id="256" r:id="rId6"/>
    <p:sldId id="278" r:id="rId7"/>
    <p:sldId id="279" r:id="rId8"/>
    <p:sldId id="280" r:id="rId9"/>
    <p:sldId id="1271" r:id="rId10"/>
    <p:sldId id="310" r:id="rId11"/>
    <p:sldId id="1266" r:id="rId12"/>
    <p:sldId id="325" r:id="rId13"/>
    <p:sldId id="1269" r:id="rId14"/>
    <p:sldId id="1211" r:id="rId15"/>
    <p:sldId id="1218" r:id="rId16"/>
    <p:sldId id="1267" r:id="rId17"/>
    <p:sldId id="1270" r:id="rId18"/>
    <p:sldId id="11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939609-3B7F-7B31-B131-32E9167FF840}" name="Sawyer Coffey (KCC)" initials="SC(" userId="S::scoffey@kychamber.com::e5489a94-c624-4a3b-a8bf-1a348ab37ac4" providerId="AD"/>
  <p188:author id="{29FBF429-5F3C-7B86-FDC8-C14F1FCA8675}" name="Charles Aull" initials="CA" userId="S::caull@kychamber.com::5c53665a-ee8f-4526-99b7-d0a1ae5312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004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F70DFC-A170-4FEF-9702-15EE0FD10546}" v="1" dt="2023-06-20T16:17:57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2857" autoAdjust="0"/>
  </p:normalViewPr>
  <p:slideViewPr>
    <p:cSldViewPr snapToGrid="0">
      <p:cViewPr varScale="1">
        <p:scale>
          <a:sx n="105" d="100"/>
          <a:sy n="105" d="100"/>
        </p:scale>
        <p:origin x="7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0D0AB-9912-43D5-9E76-C0FC4FF527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1F68C-1617-42FA-9449-D7B1D7053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3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6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2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87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1F68C-1617-42FA-9449-D7B1D70537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4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1F68C-1617-42FA-9449-D7B1D7053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39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BE5E6-EA89-4BB3-A400-D130E5B339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41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81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BE5E6-EA89-4BB3-A400-D130E5B339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813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711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32DD6-2D7A-4A03-AB7C-AB4FCFBEFF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D12E-ADC2-1528-E6C2-BCED0BCC5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E80FA-7BB8-D8DD-61D1-55E8483D1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4A6A6-526E-95DB-7F20-A7BD541B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43EEE-E754-F7B2-4A6B-C2FDEB75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74953-5172-D37B-E47B-17D3EFB2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3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E2BB-9258-6988-B0BD-A2CA763E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F7666-798C-C11F-6113-B4E85D41E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30CAF-5D77-5076-F824-DD09A052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5FD49-EFD9-C7F6-B410-E9C0EC64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F42F5-902C-FFB3-7CE7-885076E9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3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80B6FB-3011-8E01-04B2-0D0150C79C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2CB7B-F805-2942-B0B9-C9E8B8920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7F346-B52D-1609-DC9B-33E25E2A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44C7-9935-557B-0F4D-DC5A5476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B94B8-6B1C-9EB6-3B02-FAD612B7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1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B1010-2049-9FA2-5C00-1C29AE19B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B46B-DFDD-F8EB-308C-1CDB48B28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C47D2-BAAA-8D3E-B106-D3AC098A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95CBE-5EE9-71C7-C8D6-ADF5D495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CC88-A85D-E2B6-1464-72920ABA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81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ADC0-29C3-2E22-E87C-6C22A999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57FD0-FB9F-5032-9D52-6B83E6B05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6E6DE-E51C-D1B0-16C9-CFA1BF758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D253-EB37-4A8F-D7B8-9E063EDC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E5B7D-EDE6-0CF6-5EFF-AC4861AE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42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F401-FD46-3688-67DA-ECEF601D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48EE-AAE6-61AA-67C3-AB2629E1B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E4F11-506B-67AF-BCBD-B76CD2BC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DBF56-08DC-A9D7-EC46-1953B670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25A56-39BB-4C4E-03C8-DEFF1C06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57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CB2A-A0D1-EA04-EA7C-98FFBE62A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64947-7900-DF99-E85D-3591255F8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29D61-2646-C981-9E71-7A2260EE7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EBB43-6535-6E01-83E9-B4A051C4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68A59-E9A1-ABC9-1DF7-5BA75AD8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7E89A-925E-F382-9853-200F2D08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01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2AB4-BF90-C464-9354-DCA34733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6E089-3775-C6F3-0FBF-A58042D1B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4B128-12E5-6218-C7D5-D9F982E58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C0087F-79D1-BBCF-D03A-11EF6635C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81716-C9D9-B670-AA04-4BD5BED52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6D2823-C337-6AD4-F45D-F908558B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90F71F-7504-40A7-F8BF-CF777830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333967-77CF-C8C6-9232-5EDEF225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23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ED4B-7CB7-804A-95BF-74A48BED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F2AEF-2381-68CD-1A03-0644B602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2EB8C-8E3C-57F9-4516-393E0D86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18CDF-594A-460D-C9FE-7974EE73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67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17DFC8-CC67-01C8-CE11-816978F41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3559F-CD5B-76B5-0846-A795780F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81D27-0489-F01D-7C2F-02540D03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51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0B4D4-B5B5-9C09-780C-D633EB2A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0A11D-3A3E-ECD9-BD46-CA9DB3EB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11254-B08E-5C63-7E22-D73900246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09712-074C-89A3-E14D-CF3689BD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63BB2-3983-575E-9C70-888F0648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A0F63-05CE-AAF3-8025-CA145D54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36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8C8A-60D9-D07D-8B68-E8C41F33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15D55-06B6-A402-561F-999635B3E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4270D-D631-00B6-FD6D-785F1B241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3EA93-AA96-BD90-305C-B8FE4485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81DE1-F675-16E6-8BBA-64266DA8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67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9447-9A3A-980B-5DE8-74B7B281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805E9F-6C63-9B2F-AA79-44ABEB9BF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BF26E-4F7A-7BBB-ACD4-F56335848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52ECC-1ED2-226B-4724-566ADEE8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5AB52-1483-47E2-1881-9CB0AE74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7333A-39F7-FD10-FC74-B5C2F2CF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80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9AFC2-2EBA-DB1D-D5C1-C7562D8EC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9963D-6BC0-C7B3-84B7-F924E80E9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C4A76-8C37-99F7-63EC-245AD271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497D-8921-D4A1-CC2B-A70F8300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C461B-E0F5-D8B7-86CF-67678B79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4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B18235-57F5-57CE-8AEC-0D283D1C5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6ADF3-61F4-F5C1-ACE9-DF7C406BE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3DC34-FB53-B5AA-6449-C109233A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C4A9-FABD-D82A-390B-F0A0C6BD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D07F7-580F-7A0C-CE8C-97E8EF8F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6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B1010-2049-9FA2-5C00-1C29AE19B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B46B-DFDD-F8EB-308C-1CDB48B28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C47D2-BAAA-8D3E-B106-D3AC098A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95CBE-5EE9-71C7-C8D6-ADF5D495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CC88-A85D-E2B6-1464-72920ABA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76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ADC0-29C3-2E22-E87C-6C22A999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57FD0-FB9F-5032-9D52-6B83E6B05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6E6DE-E51C-D1B0-16C9-CFA1BF758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D253-EB37-4A8F-D7B8-9E063EDC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E5B7D-EDE6-0CF6-5EFF-AC4861AE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4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F401-FD46-3688-67DA-ECEF601D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48EE-AAE6-61AA-67C3-AB2629E1B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E4F11-506B-67AF-BCBD-B76CD2BC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DBF56-08DC-A9D7-EC46-1953B670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25A56-39BB-4C4E-03C8-DEFF1C06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20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CB2A-A0D1-EA04-EA7C-98FFBE62A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64947-7900-DF99-E85D-3591255F8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29D61-2646-C981-9E71-7A2260EE7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EBB43-6535-6E01-83E9-B4A051C4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68A59-E9A1-ABC9-1DF7-5BA75AD8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7E89A-925E-F382-9853-200F2D08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48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2AB4-BF90-C464-9354-DCA34733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6E089-3775-C6F3-0FBF-A58042D1B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4B128-12E5-6218-C7D5-D9F982E58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C0087F-79D1-BBCF-D03A-11EF6635C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81716-C9D9-B670-AA04-4BD5BED52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6D2823-C337-6AD4-F45D-F908558B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90F71F-7504-40A7-F8BF-CF777830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333967-77CF-C8C6-9232-5EDEF225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88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ED4B-7CB7-804A-95BF-74A48BED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F2AEF-2381-68CD-1A03-0644B602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2EB8C-8E3C-57F9-4516-393E0D86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18CDF-594A-460D-C9FE-7974EE73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6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17DFC8-CC67-01C8-CE11-816978F41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3559F-CD5B-76B5-0846-A795780F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81D27-0489-F01D-7C2F-02540D03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0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D484-2279-4331-E31A-7A86B222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39204-B26E-9753-F516-A5FC5926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0A4D3-4C7A-6D4E-AB49-9A7E9324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69A64-D2F7-02B3-B588-483B7D64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515C2-F0AD-7D27-FF79-622CED20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0B4D4-B5B5-9C09-780C-D633EB2A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0A11D-3A3E-ECD9-BD46-CA9DB3EB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11254-B08E-5C63-7E22-D73900246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09712-074C-89A3-E14D-CF3689BD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63BB2-3983-575E-9C70-888F0648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A0F63-05CE-AAF3-8025-CA145D54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17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9447-9A3A-980B-5DE8-74B7B281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805E9F-6C63-9B2F-AA79-44ABEB9BF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BF26E-4F7A-7BBB-ACD4-F56335848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52ECC-1ED2-226B-4724-566ADEE8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5AB52-1483-47E2-1881-9CB0AE74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7333A-39F7-FD10-FC74-B5C2F2CF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9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9AFC2-2EBA-DB1D-D5C1-C7562D8EC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9963D-6BC0-C7B3-84B7-F924E80E9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C4A76-8C37-99F7-63EC-245AD271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497D-8921-D4A1-CC2B-A70F8300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C461B-E0F5-D8B7-86CF-67678B79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49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B18235-57F5-57CE-8AEC-0D283D1C5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6ADF3-61F4-F5C1-ACE9-DF7C406BE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3DC34-FB53-B5AA-6449-C109233A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C4A9-FABD-D82A-390B-F0A0C6BD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D07F7-580F-7A0C-CE8C-97E8EF8F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49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85753-3A79-AA72-4E98-3D4DCD878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B8FD4-73E9-BE04-10D3-17548B570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E5C12-A23B-D4C2-1485-26CBA10B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A82D7-18F7-CFBE-CCF6-DC1A7F64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157A8-1567-C760-1B56-5D3E2D31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19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65EA-D3E1-126C-C579-F3326D1D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9E5F4-59F6-1979-3088-DD4246B7A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C97D-DB16-246F-CBD0-74315BB49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67C49-6534-B303-72FB-A4BF11A8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14DC9-E2AF-2D2E-3587-AA2CC1E8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70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6D89-6173-83A2-B840-326C601C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C8EE9-32C5-127D-AF56-74A699799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75CB-8A99-3671-A16A-F834C80B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70DD5-2194-861D-07CE-9AAC8B97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4AD34-AFB1-7B75-F4CC-41D35CE9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11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7A02F-B6D1-04AF-F299-23466A96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5247E-8F05-19B8-BEE5-8F21CD3E7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9F2A3-D8DE-25BC-AE51-B979662F1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192E2-7F68-E46A-0C87-F93FFCAE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B0DA8-F413-2409-6CD8-AC20909C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CB150-1EE0-2049-5E25-CD8B1AA3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19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25AA-CCE5-AA34-2721-1C9CDF3C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930D2-3443-4C78-F1F6-039DD5235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CD8AF-4FCC-1F98-5CA5-72F11419D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75EC0-F299-9F0C-11F7-B2A4F71CC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0E8230-5504-5889-B126-4A091B0EC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1586D2-847D-6613-CAEC-F3878FAB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949E3F-4268-7596-3120-B6AD3132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BC7E0-2911-463B-6C21-089628D2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0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9412-5C55-7755-B029-963C7D6D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7C3B7-389F-6E7E-A823-EC65EAED1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29A48-239E-B3C4-64BC-7AB0C55D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E1B2B-8387-00AD-01C2-16B90BCA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9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4786-8A49-91F7-1897-A3DDA76F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5D91-7E80-DE01-E0F1-317930B9F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0A338-9057-8071-E211-AA69B5A67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3C742-EFF1-221F-CFE4-CBDD88CD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1A249-A77E-6FBF-7200-985056EB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351B6-AE02-5DAE-870C-0C15CD3B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32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042C5-A9E8-9BC3-0918-21F34D70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A1800-1E48-2DB4-0FD5-6B50FAB0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C79BE-63CA-68C7-4140-35A16E2B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86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F68A-8E90-65EC-694B-2AF1978F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9D725-FDED-8E77-F655-D4EAB8843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6CFCC-1F9D-DA63-85EA-B0E6B37C1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A5233-A001-4242-8480-078D6E33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2C048-7563-149C-FD2F-50690B3B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7E1E9-5600-143E-507A-39F26A17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29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DDA7-2214-5583-7657-0ADA62E5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0C57C-2F30-5204-ED18-A37946D24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E9643-F991-9B10-E92B-6767B9E80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3974E-60C2-9CB6-4102-7ECFB391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13318-F602-D043-0779-6AFA5C36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40256-FD17-954D-BA19-C2161A38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33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7BB0-A9CF-696D-FCED-162B5B3E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5421-7635-4810-0231-0ABEE6CFF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BD8E1-834E-C06D-F395-79131482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8B336-7BC1-A3A7-7DE1-E2C29366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1C33-6C72-3B6C-E905-D8264DC5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11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6C5DB-D33A-DE54-3579-E4651035C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635C1-EA5C-0B19-3840-7DE2012AF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635B4-07C4-0CB8-2F85-C2A2ACCFF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FD302-2A71-F92B-7E7B-CD26648D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42748-085A-E0C6-A4E9-179EE57B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1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50B9-ACCD-6963-755B-650271A29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AC1BA-AC56-7DF1-8B61-A0B81B6F6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7C356-2C21-5E96-CA81-10D474D25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C5B98-2969-23AA-90ED-75A5A299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F5C97-07E7-16B4-E12C-95FC487B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87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AF0F4-CF48-F288-445E-B4D2E1DB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D466E-3F68-0283-D619-F6ACBFB2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D3850-E52B-4C25-5E61-E00A6E020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67C66-2733-FDD4-13B4-AB1114F6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D5BE6-CAD0-D6A0-5C67-414C4026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87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D2B1C-B04A-06CE-EF73-5CE14D37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6888E-B825-2871-23C7-F7FDC6BEB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760B0-18A1-FB14-F46C-DA88A6F5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0F91A-FC4E-F9ED-2801-B61D55105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FD677-0856-7783-8C78-602DDC42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59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BDDC-FF3A-B260-8E22-5D5788E11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33E3-9283-E862-D8F7-FD311C2B3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0EF31-7781-035E-B159-3FA093426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07906-1D89-32DD-EB72-E8F50377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33F32-413B-E2F9-5BB8-81644C281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E8AE1-58F8-AAA9-B94C-06714272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7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A569-99E8-F216-9196-12CAB15B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68625-8687-F101-5A4F-B65499261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E393D-AE3D-40CC-0946-2AAB8BF09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96249-7DE3-DCDC-9790-8403ABAC5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B05E9-04DC-F70D-8E10-45491295E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D7343-5088-DC1E-92F8-2D27DA6D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B444F7-2F44-F78C-41B0-878B97A3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8438FC-E292-4CE3-F920-FCA0386F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9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43E37-440B-9B50-12F6-7C578E5C2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CBAA9-4907-F596-A4C4-E447530C1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C484F-30F6-86F5-60D0-6701B90EA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16052-4306-8B28-42B9-F45D93B31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DC771-2733-DDF8-94CC-CC14C45F4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AF133C-CDB5-1F57-4A50-0FF66D77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D51054-EC6C-5F64-CD56-A2A41CED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66313-CD8B-9BBE-E824-1446BE8D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80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76D29-8344-EC91-9A5B-14203F45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52767-327F-F979-D435-BFCDCBCC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DD5847-A064-C829-BAAE-FB887796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7CEEB-DE8D-4BC6-DB90-DD2FC56A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80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C0F89-1EE5-300D-958A-60238D6F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2863A-92EA-3A60-1B58-8901942B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BDAE0-960B-B9EB-0A0E-9AD1ED901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73171-F7FC-C92C-E1BB-2590FCBD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9EF51-4F08-BE83-2221-48987B18B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E1CF6-5FA0-CCB2-A3D5-9BAAA5B2C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32E36-8247-0148-6E10-0D4F71EE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14255-DE2F-1406-F471-94858C7D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8811F-4B01-BFB3-A94B-FF4D3E43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72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FCC1-B832-E71B-E1AF-1473DA4A7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9C5BF0-C5B1-D517-312D-AE37E6FE0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984CF-18AB-A3A3-33AD-4488E1B31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C0C80-407B-28A7-9EC2-7E792E0E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E42A1-A9D1-96AE-42AC-9B1AE421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E761F-2E3F-F3D7-57CC-9199225F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16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CF1BA-9C20-EDAD-3A88-1DE1C3123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43412-434E-0C2B-5E02-28A8802A5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7F049-C2C7-8530-8EF1-E6B4A002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A546B-9663-41FD-1F6C-CD478DA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9342-4EDD-B6C4-6B9A-D87C0CB2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35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C8EB1C-8196-9A94-5748-3BC7C7D79B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76A8F-8AD6-5982-2893-DBBAE1C2E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AC5DA-C9A6-6D64-2A67-4611A3126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3F364-C5F8-10AF-6633-BE31B8CD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67835-7450-4FE7-7476-DD0DAE75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91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w/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 userDrawn="1">
            <p:ph type="sldNum" sz="quarter" idx="10"/>
          </p:nvPr>
        </p:nvSpPr>
        <p:spPr/>
        <p:txBody>
          <a:bodyPr anchor="b"/>
          <a:lstStyle/>
          <a:p>
            <a:fld id="{A6E6EAC6-FBF2-4F9A-AF58-7BD1E9A2D0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0CDD-948E-889B-40D5-349874CF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5369E-A952-3D24-849B-1108C2CB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3744D-EAF7-312B-6E0A-C6DB2211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5B81E-3A82-8351-3DD2-E005346D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5E7DC-D787-E44D-B1DE-CF6F91D8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ADAE6-323F-3D25-34A3-8675EA01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CB83D-A26B-DD38-6417-9B522375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9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5BD1A-7EC4-952F-E0A5-99496DC9E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C4297-69DC-01A1-0611-096AF6097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17150-322D-5CCC-42A3-729907851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D2438-3E19-3AEC-0773-DFE0421A4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D1825-DA62-5D12-6E74-BA2481F1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3F14D-144F-395F-9F04-CBAB41E8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1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C273-5458-F5F4-F0E8-14212898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19C6D8-8708-CC71-BA6A-0CFF9DCEF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F2C9B-A655-56DC-0E6D-92935C317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D8C6E-9E28-9A4A-C8E5-D4A6D1E7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392A0-4905-5BE4-CC73-6EF44DB1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AEC1D-0883-8202-90A7-3B5DE1A1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59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06ACD-0506-FB0D-6FE1-98BB7C24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AB8D4-E1AA-970D-7ECA-F6C94DBD0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D1BF1-53C8-CECD-8F9D-74895105F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8656-0B00-4C77-B124-402D5BD58321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08806-2F59-B577-5C79-C3F4A5FE5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AABCE-9ACF-C80A-B39E-FFA7D74B8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6A819-1DC7-435C-8C84-C1A9AC305DC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99570-4BFF-9633-8A61-BF443E5321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6951"/>
            <a:ext cx="12192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5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43BA0C-F00F-075D-B58C-12B1FD8848C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12191238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F90B6-215E-F3CC-88B8-A83C316A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FE1AD-6492-373D-71B5-1387F1868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55CB9-03C0-F523-0CB1-9996DD253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E115A-8249-429A-8D9F-CCC67117701D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89044-3888-7FFB-BFEC-2B4C0EF0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31A1F-365C-2FC2-F3C0-96FF16184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B395-92F3-42C9-B340-1C91F25A1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8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D0BB0F-6BB4-AB71-F753-E1F8D072BB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F90B6-215E-F3CC-88B8-A83C316A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FE1AD-6492-373D-71B5-1387F1868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55CB9-03C0-F523-0CB1-9996DD253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E115A-8249-429A-8D9F-CCC67117701D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89044-3888-7FFB-BFEC-2B4C0EF0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31A1F-365C-2FC2-F3C0-96FF16184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B395-92F3-42C9-B340-1C91F25A1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054675-32BA-8B46-3C4F-DCE1183015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C5425-840F-E628-774D-AD67CBD6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69394-4C91-D9E1-3D8E-F00E929A7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36CB0-ED09-DE39-D43A-5AD94FA39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64397-E423-4147-B37F-826DDE66B02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31A3E-C1C2-E7E8-622C-6AA342923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CBA61-48F6-81B6-8CEE-1EF593117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59B7-430F-4872-8906-6962F9FF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9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381EB6-F382-B48E-0660-7AC3ED0016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43DD8-0500-180F-6357-F89B8A80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594CB-4B0C-CBA4-1942-63607E79A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B5F6E-34CE-736F-BEFE-F4F7E6A2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556C5-7062-4FCB-A4E7-70B79C5974F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F3C9A-07EC-6642-AAC6-D418AC706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6097-1BA2-E68C-C52F-C4B3A034B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4F97C-6EAA-4FCC-8A25-BB670201B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8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jpg"/><Relationship Id="rId3" Type="http://schemas.openxmlformats.org/officeDocument/2006/relationships/image" Target="../media/image16.png"/><Relationship Id="rId21" Type="http://schemas.openxmlformats.org/officeDocument/2006/relationships/image" Target="../media/image34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jpg"/><Relationship Id="rId16" Type="http://schemas.openxmlformats.org/officeDocument/2006/relationships/image" Target="../media/image29.jp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19" Type="http://schemas.openxmlformats.org/officeDocument/2006/relationships/image" Target="../media/image32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png"/><Relationship Id="rId22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0.sv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3.sv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jp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jpg"/><Relationship Id="rId32" Type="http://schemas.openxmlformats.org/officeDocument/2006/relationships/image" Target="../media/image64.png"/><Relationship Id="rId37" Type="http://schemas.openxmlformats.org/officeDocument/2006/relationships/image" Target="../media/image20.png"/><Relationship Id="rId40" Type="http://schemas.openxmlformats.org/officeDocument/2006/relationships/image" Target="../media/image71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jpg"/><Relationship Id="rId36" Type="http://schemas.openxmlformats.org/officeDocument/2006/relationships/image" Target="../media/image68.jpg"/><Relationship Id="rId10" Type="http://schemas.openxmlformats.org/officeDocument/2006/relationships/image" Target="../media/image42.png"/><Relationship Id="rId19" Type="http://schemas.openxmlformats.org/officeDocument/2006/relationships/image" Target="../media/image51.jp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jp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jpg"/><Relationship Id="rId8" Type="http://schemas.openxmlformats.org/officeDocument/2006/relationships/image" Target="../media/image40.png"/><Relationship Id="rId3" Type="http://schemas.openxmlformats.org/officeDocument/2006/relationships/image" Target="../media/image1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81.png"/><Relationship Id="rId18" Type="http://schemas.openxmlformats.org/officeDocument/2006/relationships/image" Target="../media/image86.jpg"/><Relationship Id="rId3" Type="http://schemas.openxmlformats.org/officeDocument/2006/relationships/image" Target="../media/image74.png"/><Relationship Id="rId21" Type="http://schemas.openxmlformats.org/officeDocument/2006/relationships/image" Target="../media/image65.png"/><Relationship Id="rId7" Type="http://schemas.openxmlformats.org/officeDocument/2006/relationships/image" Target="../media/image19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../media/image76.jp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jpg"/><Relationship Id="rId4" Type="http://schemas.openxmlformats.org/officeDocument/2006/relationships/image" Target="../media/image75.png"/><Relationship Id="rId9" Type="http://schemas.openxmlformats.org/officeDocument/2006/relationships/image" Target="../media/image20.png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3.jpeg"/><Relationship Id="rId5" Type="http://schemas.openxmlformats.org/officeDocument/2006/relationships/image" Target="../media/image92.jfif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95521F-F232-A708-F53B-86917A32E58C}"/>
              </a:ext>
            </a:extLst>
          </p:cNvPr>
          <p:cNvSpPr/>
          <p:nvPr/>
        </p:nvSpPr>
        <p:spPr>
          <a:xfrm>
            <a:off x="-63610" y="-65420"/>
            <a:ext cx="12372229" cy="3989799"/>
          </a:xfrm>
          <a:prstGeom prst="rect">
            <a:avLst/>
          </a:prstGeom>
          <a:solidFill>
            <a:srgbClr val="004A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A8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D4626-76B7-BF62-CE9F-C3762361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05866"/>
            <a:ext cx="12192000" cy="2730355"/>
          </a:xfrm>
        </p:spPr>
        <p:txBody>
          <a:bodyPr>
            <a:normAutofit fontScale="90000"/>
          </a:bodyPr>
          <a:lstStyle/>
          <a:p>
            <a:br>
              <a:rPr lang="en-US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Business-Driven </a:t>
            </a:r>
            <a:b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Solutions to Kentucky’s </a:t>
            </a:r>
            <a:b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Workforce Challenges</a:t>
            </a:r>
            <a:endParaRPr lang="en-US" sz="53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9F2D7-57DC-6801-EDEC-C14F28B8E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8" y="4064922"/>
            <a:ext cx="6096000" cy="18960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A7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 Shanks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rgbClr val="00A7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Senior Vice President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Kentucky Chamber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of Commerce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9B045-C76F-F811-AC48-FC6FE0390172}"/>
              </a:ext>
            </a:extLst>
          </p:cNvPr>
          <p:cNvSpPr txBox="1"/>
          <p:nvPr/>
        </p:nvSpPr>
        <p:spPr>
          <a:xfrm>
            <a:off x="5771803" y="4064922"/>
            <a:ext cx="6095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7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LaKisha Miller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rgbClr val="00A7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Executive Director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Kentucky Chamber Foundation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Workforce Center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ogo of a company&#10;&#10;Description automatically generated with low confidence">
            <a:extLst>
              <a:ext uri="{FF2B5EF4-FFF2-40B4-BE49-F238E27FC236}">
                <a16:creationId xmlns:a16="http://schemas.microsoft.com/office/drawing/2014/main" id="{269234EE-7112-A14D-3150-DE191FC25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55" y="1888024"/>
            <a:ext cx="1644887" cy="1644887"/>
          </a:xfrm>
          <a:prstGeom prst="rect">
            <a:avLst/>
          </a:prstGeom>
        </p:spPr>
      </p:pic>
      <p:pic>
        <p:nvPicPr>
          <p:cNvPr id="32" name="Picture 31" descr="A logo for a company&#10;&#10;Description automatically generated with low confidence">
            <a:extLst>
              <a:ext uri="{FF2B5EF4-FFF2-40B4-BE49-F238E27FC236}">
                <a16:creationId xmlns:a16="http://schemas.microsoft.com/office/drawing/2014/main" id="{C25226A7-C769-FEDC-EB79-8699E54D2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70" y="3194985"/>
            <a:ext cx="1322921" cy="1389369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CB40900-56D4-608D-556D-56989E6F3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02" y="1858231"/>
            <a:ext cx="1644888" cy="1644888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952595CD-16B3-4FA8-B5FC-02B5C818B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13840" r="10929" b="25723"/>
          <a:stretch/>
        </p:blipFill>
        <p:spPr bwMode="auto">
          <a:xfrm>
            <a:off x="858347" y="4886864"/>
            <a:ext cx="2070552" cy="72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5152D3-C1CB-19CA-BB88-174E481B58B4}"/>
              </a:ext>
            </a:extLst>
          </p:cNvPr>
          <p:cNvSpPr txBox="1"/>
          <p:nvPr/>
        </p:nvSpPr>
        <p:spPr>
          <a:xfrm>
            <a:off x="0" y="255601"/>
            <a:ext cx="12146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Fair Chance Academy Graduates | Cohort 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62096F23-E425-1604-4D20-71CC6808847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64378" y="1321384"/>
            <a:ext cx="2148978" cy="40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61A47-66DA-5088-E3C5-143C45B17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74" y="1138182"/>
            <a:ext cx="2342178" cy="1882107"/>
          </a:xfrm>
          <a:prstGeom prst="rect">
            <a:avLst/>
          </a:prstGeom>
        </p:spPr>
      </p:pic>
      <p:pic>
        <p:nvPicPr>
          <p:cNvPr id="7" name="Picture 6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C4AF686E-7042-B3C0-6345-903F2394F7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40" y="1141841"/>
            <a:ext cx="1978296" cy="545418"/>
          </a:xfrm>
          <a:prstGeom prst="rect">
            <a:avLst/>
          </a:prstGeom>
        </p:spPr>
      </p:pic>
      <p:pic>
        <p:nvPicPr>
          <p:cNvPr id="10" name="Picture 9" descr="A picture containing illustration&#10;&#10;Description automatically generated with low confidence">
            <a:extLst>
              <a:ext uri="{FF2B5EF4-FFF2-40B4-BE49-F238E27FC236}">
                <a16:creationId xmlns:a16="http://schemas.microsoft.com/office/drawing/2014/main" id="{8ADAE8BF-6C62-1DE8-22CD-E209C7D22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799" y="982242"/>
            <a:ext cx="1322159" cy="1101799"/>
          </a:xfrm>
          <a:prstGeom prst="rect">
            <a:avLst/>
          </a:prstGeom>
        </p:spPr>
      </p:pic>
      <p:pic>
        <p:nvPicPr>
          <p:cNvPr id="12" name="Picture 1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A6BE3F52-6A4A-2390-5A3B-4039CCE6CB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39" y="1979466"/>
            <a:ext cx="1303838" cy="1005574"/>
          </a:xfrm>
          <a:prstGeom prst="rect">
            <a:avLst/>
          </a:prstGeom>
        </p:spPr>
      </p:pic>
      <p:pic>
        <p:nvPicPr>
          <p:cNvPr id="16" name="Picture 15" descr="A white and yellow logo&#10;&#10;Description automatically generated with low confidence">
            <a:extLst>
              <a:ext uri="{FF2B5EF4-FFF2-40B4-BE49-F238E27FC236}">
                <a16:creationId xmlns:a16="http://schemas.microsoft.com/office/drawing/2014/main" id="{11D057AE-FBF6-2362-845E-C0963C52F2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75" y="2137921"/>
            <a:ext cx="1014093" cy="101409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9C58662-87D5-4C6F-7177-A9080BF7E3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1236" y="3598413"/>
            <a:ext cx="2070552" cy="625180"/>
          </a:xfrm>
          <a:prstGeom prst="rect">
            <a:avLst/>
          </a:prstGeom>
        </p:spPr>
      </p:pic>
      <p:pic>
        <p:nvPicPr>
          <p:cNvPr id="24" name="Picture 2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ACB328D1-3292-9813-9180-C4E8178A9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12" y="3598413"/>
            <a:ext cx="1629413" cy="582515"/>
          </a:xfrm>
          <a:prstGeom prst="rect">
            <a:avLst/>
          </a:prstGeom>
        </p:spPr>
      </p:pic>
      <p:pic>
        <p:nvPicPr>
          <p:cNvPr id="28" name="Picture 27" descr="A red circle with black text&#10;&#10;Description automatically generated">
            <a:extLst>
              <a:ext uri="{FF2B5EF4-FFF2-40B4-BE49-F238E27FC236}">
                <a16:creationId xmlns:a16="http://schemas.microsoft.com/office/drawing/2014/main" id="{2179C720-FD66-0739-943A-CBE5B0DDFD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66" y="3308169"/>
            <a:ext cx="1276913" cy="1276913"/>
          </a:xfrm>
          <a:prstGeom prst="rect">
            <a:avLst/>
          </a:prstGeom>
        </p:spPr>
      </p:pic>
      <p:pic>
        <p:nvPicPr>
          <p:cNvPr id="30" name="Picture 29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38E6E911-EA6A-B66B-4D1E-89DED75A3C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94" y="3447179"/>
            <a:ext cx="1905000" cy="995363"/>
          </a:xfrm>
          <a:prstGeom prst="rect">
            <a:avLst/>
          </a:prstGeom>
        </p:spPr>
      </p:pic>
      <p:pic>
        <p:nvPicPr>
          <p:cNvPr id="34" name="Picture 33" descr="A purple lett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7FD76EB5-EA01-208A-3200-CF90AA2035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83" y="4973375"/>
            <a:ext cx="2252749" cy="556685"/>
          </a:xfrm>
          <a:prstGeom prst="rect">
            <a:avLst/>
          </a:prstGeom>
        </p:spPr>
      </p:pic>
      <p:pic>
        <p:nvPicPr>
          <p:cNvPr id="36" name="Picture 35" descr="A picture containing logo, font, graphics, text&#10;&#10;Description automatically generated">
            <a:extLst>
              <a:ext uri="{FF2B5EF4-FFF2-40B4-BE49-F238E27FC236}">
                <a16:creationId xmlns:a16="http://schemas.microsoft.com/office/drawing/2014/main" id="{A1F2FBD0-4952-788E-2CF1-037A016B62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46" y="4508911"/>
            <a:ext cx="1053915" cy="1053915"/>
          </a:xfrm>
          <a:prstGeom prst="rect">
            <a:avLst/>
          </a:prstGeom>
        </p:spPr>
      </p:pic>
      <p:pic>
        <p:nvPicPr>
          <p:cNvPr id="38" name="Picture 37" descr="A red and blue logo&#10;&#10;Description automatically generated with medium confidence">
            <a:extLst>
              <a:ext uri="{FF2B5EF4-FFF2-40B4-BE49-F238E27FC236}">
                <a16:creationId xmlns:a16="http://schemas.microsoft.com/office/drawing/2014/main" id="{718A8D6F-364C-63F9-1ABF-4AB34387670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6"/>
          <a:stretch/>
        </p:blipFill>
        <p:spPr>
          <a:xfrm>
            <a:off x="3319893" y="4400290"/>
            <a:ext cx="1552639" cy="12884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9A619B5-986C-A98F-601B-F804867EC0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52" y="4909384"/>
            <a:ext cx="1787311" cy="595770"/>
          </a:xfrm>
          <a:prstGeom prst="rect">
            <a:avLst/>
          </a:prstGeom>
        </p:spPr>
      </p:pic>
      <p:pic>
        <p:nvPicPr>
          <p:cNvPr id="26" name="Picture 25" descr="A blue squar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0FFFF29-D2D1-9104-894C-C0FC61C4BF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71" y="3347764"/>
            <a:ext cx="1169458" cy="1169458"/>
          </a:xfrm>
          <a:prstGeom prst="rect">
            <a:avLst/>
          </a:prstGeom>
        </p:spPr>
      </p:pic>
      <p:pic>
        <p:nvPicPr>
          <p:cNvPr id="20" name="Picture 19" descr="A picture containing graphics, logo, clipart, graphic design&#10;&#10;Description automatically generated">
            <a:extLst>
              <a:ext uri="{FF2B5EF4-FFF2-40B4-BE49-F238E27FC236}">
                <a16:creationId xmlns:a16="http://schemas.microsoft.com/office/drawing/2014/main" id="{9C63A019-1309-350F-7D7B-69EEAE1420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02" y="2049143"/>
            <a:ext cx="1502826" cy="9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7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1CE143C6-9AFA-770D-EA9B-E4EEB075330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7562" y="1282218"/>
            <a:ext cx="1515090" cy="266939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EA34600B-E51D-DEDC-B850-35D77105330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2915" y="917479"/>
            <a:ext cx="1427461" cy="10391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6E74B6-F886-4B77-9CDB-6EDBF3056076}"/>
              </a:ext>
            </a:extLst>
          </p:cNvPr>
          <p:cNvGrpSpPr/>
          <p:nvPr/>
        </p:nvGrpSpPr>
        <p:grpSpPr>
          <a:xfrm>
            <a:off x="7570096" y="1003103"/>
            <a:ext cx="1194265" cy="797066"/>
            <a:chOff x="4357677" y="873240"/>
            <a:chExt cx="1144131" cy="763606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52AD7258-030C-CA7C-F23F-31619365E858}"/>
                </a:ext>
              </a:extLst>
            </p:cNvPr>
            <p:cNvSpPr/>
            <p:nvPr/>
          </p:nvSpPr>
          <p:spPr>
            <a:xfrm>
              <a:off x="4357677" y="1596096"/>
              <a:ext cx="50759" cy="40340"/>
            </a:xfrm>
            <a:custGeom>
              <a:avLst/>
              <a:gdLst/>
              <a:ahLst/>
              <a:cxnLst/>
              <a:rect l="l" t="t" r="r" b="b"/>
              <a:pathLst>
                <a:path w="62229" h="77469">
                  <a:moveTo>
                    <a:pt x="10123" y="77225"/>
                  </a:moveTo>
                  <a:lnTo>
                    <a:pt x="0" y="77225"/>
                  </a:lnTo>
                  <a:lnTo>
                    <a:pt x="0" y="455"/>
                  </a:lnTo>
                  <a:lnTo>
                    <a:pt x="35987" y="379"/>
                  </a:lnTo>
                  <a:lnTo>
                    <a:pt x="42159" y="0"/>
                  </a:lnTo>
                  <a:lnTo>
                    <a:pt x="48253" y="1918"/>
                  </a:lnTo>
                  <a:lnTo>
                    <a:pt x="53095" y="5763"/>
                  </a:lnTo>
                  <a:lnTo>
                    <a:pt x="56470" y="8721"/>
                  </a:lnTo>
                  <a:lnTo>
                    <a:pt x="39277" y="8721"/>
                  </a:lnTo>
                  <a:lnTo>
                    <a:pt x="35430" y="9074"/>
                  </a:lnTo>
                  <a:lnTo>
                    <a:pt x="10123" y="9074"/>
                  </a:lnTo>
                  <a:lnTo>
                    <a:pt x="10123" y="35844"/>
                  </a:lnTo>
                  <a:lnTo>
                    <a:pt x="54177" y="35857"/>
                  </a:lnTo>
                  <a:lnTo>
                    <a:pt x="53846" y="36385"/>
                  </a:lnTo>
                  <a:lnTo>
                    <a:pt x="50207" y="38984"/>
                  </a:lnTo>
                  <a:lnTo>
                    <a:pt x="46009" y="39965"/>
                  </a:lnTo>
                  <a:lnTo>
                    <a:pt x="46009" y="40167"/>
                  </a:lnTo>
                  <a:lnTo>
                    <a:pt x="47934" y="40473"/>
                  </a:lnTo>
                  <a:lnTo>
                    <a:pt x="49769" y="41209"/>
                  </a:lnTo>
                  <a:lnTo>
                    <a:pt x="52761" y="43259"/>
                  </a:lnTo>
                  <a:lnTo>
                    <a:pt x="53672" y="44260"/>
                  </a:lnTo>
                  <a:lnTo>
                    <a:pt x="37176" y="44260"/>
                  </a:lnTo>
                  <a:lnTo>
                    <a:pt x="35101" y="44363"/>
                  </a:lnTo>
                  <a:lnTo>
                    <a:pt x="10123" y="44363"/>
                  </a:lnTo>
                  <a:lnTo>
                    <a:pt x="10123" y="77225"/>
                  </a:lnTo>
                  <a:close/>
                </a:path>
                <a:path w="62229" h="77469">
                  <a:moveTo>
                    <a:pt x="54177" y="35857"/>
                  </a:moveTo>
                  <a:lnTo>
                    <a:pt x="33603" y="35857"/>
                  </a:lnTo>
                  <a:lnTo>
                    <a:pt x="35873" y="35670"/>
                  </a:lnTo>
                  <a:lnTo>
                    <a:pt x="38113" y="35288"/>
                  </a:lnTo>
                  <a:lnTo>
                    <a:pt x="49165" y="20500"/>
                  </a:lnTo>
                  <a:lnTo>
                    <a:pt x="49238" y="18728"/>
                  </a:lnTo>
                  <a:lnTo>
                    <a:pt x="48094" y="15356"/>
                  </a:lnTo>
                  <a:lnTo>
                    <a:pt x="45882" y="12715"/>
                  </a:lnTo>
                  <a:lnTo>
                    <a:pt x="43088" y="10050"/>
                  </a:lnTo>
                  <a:lnTo>
                    <a:pt x="39277" y="8721"/>
                  </a:lnTo>
                  <a:lnTo>
                    <a:pt x="56470" y="8721"/>
                  </a:lnTo>
                  <a:lnTo>
                    <a:pt x="57321" y="9466"/>
                  </a:lnTo>
                  <a:lnTo>
                    <a:pt x="59622" y="14894"/>
                  </a:lnTo>
                  <a:lnTo>
                    <a:pt x="59433" y="18728"/>
                  </a:lnTo>
                  <a:lnTo>
                    <a:pt x="59444" y="24800"/>
                  </a:lnTo>
                  <a:lnTo>
                    <a:pt x="58313" y="29070"/>
                  </a:lnTo>
                  <a:lnTo>
                    <a:pt x="56132" y="32735"/>
                  </a:lnTo>
                  <a:lnTo>
                    <a:pt x="54177" y="35857"/>
                  </a:lnTo>
                  <a:close/>
                </a:path>
                <a:path w="62229" h="77469">
                  <a:moveTo>
                    <a:pt x="62104" y="77150"/>
                  </a:moveTo>
                  <a:lnTo>
                    <a:pt x="50690" y="77150"/>
                  </a:lnTo>
                  <a:lnTo>
                    <a:pt x="49911" y="76224"/>
                  </a:lnTo>
                  <a:lnTo>
                    <a:pt x="49397" y="75107"/>
                  </a:lnTo>
                  <a:lnTo>
                    <a:pt x="48965" y="72425"/>
                  </a:lnTo>
                  <a:lnTo>
                    <a:pt x="48827" y="70987"/>
                  </a:lnTo>
                  <a:lnTo>
                    <a:pt x="48691" y="67695"/>
                  </a:lnTo>
                  <a:lnTo>
                    <a:pt x="48539" y="65850"/>
                  </a:lnTo>
                  <a:lnTo>
                    <a:pt x="48446" y="61679"/>
                  </a:lnTo>
                  <a:lnTo>
                    <a:pt x="48274" y="60117"/>
                  </a:lnTo>
                  <a:lnTo>
                    <a:pt x="47841" y="57837"/>
                  </a:lnTo>
                  <a:lnTo>
                    <a:pt x="47522" y="55966"/>
                  </a:lnTo>
                  <a:lnTo>
                    <a:pt x="47249" y="54601"/>
                  </a:lnTo>
                  <a:lnTo>
                    <a:pt x="46818" y="52958"/>
                  </a:lnTo>
                  <a:lnTo>
                    <a:pt x="46467" y="51363"/>
                  </a:lnTo>
                  <a:lnTo>
                    <a:pt x="45776" y="49864"/>
                  </a:lnTo>
                  <a:lnTo>
                    <a:pt x="44794" y="48560"/>
                  </a:lnTo>
                  <a:lnTo>
                    <a:pt x="43852" y="47258"/>
                  </a:lnTo>
                  <a:lnTo>
                    <a:pt x="42587" y="46221"/>
                  </a:lnTo>
                  <a:lnTo>
                    <a:pt x="39244" y="44667"/>
                  </a:lnTo>
                  <a:lnTo>
                    <a:pt x="37176" y="44260"/>
                  </a:lnTo>
                  <a:lnTo>
                    <a:pt x="53672" y="44260"/>
                  </a:lnTo>
                  <a:lnTo>
                    <a:pt x="53905" y="44515"/>
                  </a:lnTo>
                  <a:lnTo>
                    <a:pt x="54714" y="45981"/>
                  </a:lnTo>
                  <a:lnTo>
                    <a:pt x="55595" y="47394"/>
                  </a:lnTo>
                  <a:lnTo>
                    <a:pt x="56220" y="48951"/>
                  </a:lnTo>
                  <a:lnTo>
                    <a:pt x="56562" y="50582"/>
                  </a:lnTo>
                  <a:lnTo>
                    <a:pt x="56977" y="52359"/>
                  </a:lnTo>
                  <a:lnTo>
                    <a:pt x="57298" y="54156"/>
                  </a:lnTo>
                  <a:lnTo>
                    <a:pt x="57524" y="55966"/>
                  </a:lnTo>
                  <a:lnTo>
                    <a:pt x="57650" y="57837"/>
                  </a:lnTo>
                  <a:lnTo>
                    <a:pt x="57853" y="59733"/>
                  </a:lnTo>
                  <a:lnTo>
                    <a:pt x="60998" y="75850"/>
                  </a:lnTo>
                  <a:lnTo>
                    <a:pt x="62104" y="7715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grpSp>
          <p:nvGrpSpPr>
            <p:cNvPr id="7" name="object 5">
              <a:extLst>
                <a:ext uri="{FF2B5EF4-FFF2-40B4-BE49-F238E27FC236}">
                  <a16:creationId xmlns:a16="http://schemas.microsoft.com/office/drawing/2014/main" id="{FC298B36-3C74-7290-B0EA-95F4D7DB1CA8}"/>
                </a:ext>
              </a:extLst>
            </p:cNvPr>
            <p:cNvGrpSpPr/>
            <p:nvPr/>
          </p:nvGrpSpPr>
          <p:grpSpPr>
            <a:xfrm>
              <a:off x="4482404" y="1594807"/>
              <a:ext cx="397269" cy="41800"/>
              <a:chOff x="3663972" y="1271310"/>
              <a:chExt cx="487045" cy="80645"/>
            </a:xfrm>
          </p:grpSpPr>
          <p:sp>
            <p:nvSpPr>
              <p:cNvPr id="8" name="object 6">
                <a:extLst>
                  <a:ext uri="{FF2B5EF4-FFF2-40B4-BE49-F238E27FC236}">
                    <a16:creationId xmlns:a16="http://schemas.microsoft.com/office/drawing/2014/main" id="{2D64929A-2533-CA24-69DA-905635F97FE6}"/>
                  </a:ext>
                </a:extLst>
              </p:cNvPr>
              <p:cNvSpPr/>
              <p:nvPr/>
            </p:nvSpPr>
            <p:spPr>
              <a:xfrm>
                <a:off x="3663972" y="1273228"/>
                <a:ext cx="53975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53975" h="76834">
                    <a:moveTo>
                      <a:pt x="53398" y="76770"/>
                    </a:moveTo>
                    <a:lnTo>
                      <a:pt x="0" y="76770"/>
                    </a:lnTo>
                    <a:lnTo>
                      <a:pt x="0" y="0"/>
                    </a:lnTo>
                    <a:lnTo>
                      <a:pt x="53069" y="0"/>
                    </a:lnTo>
                    <a:lnTo>
                      <a:pt x="53069" y="8619"/>
                    </a:lnTo>
                    <a:lnTo>
                      <a:pt x="10224" y="8619"/>
                    </a:lnTo>
                    <a:lnTo>
                      <a:pt x="10224" y="33013"/>
                    </a:lnTo>
                    <a:lnTo>
                      <a:pt x="50159" y="33013"/>
                    </a:lnTo>
                    <a:lnTo>
                      <a:pt x="50159" y="41608"/>
                    </a:lnTo>
                    <a:lnTo>
                      <a:pt x="10224" y="41608"/>
                    </a:lnTo>
                    <a:lnTo>
                      <a:pt x="10224" y="68176"/>
                    </a:lnTo>
                    <a:lnTo>
                      <a:pt x="53398" y="68176"/>
                    </a:lnTo>
                    <a:lnTo>
                      <a:pt x="53398" y="76770"/>
                    </a:lnTo>
                    <a:close/>
                  </a:path>
                </a:pathLst>
              </a:custGeom>
              <a:solidFill>
                <a:srgbClr val="EC7C30"/>
              </a:solidFill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pic>
            <p:nvPicPr>
              <p:cNvPr id="9" name="object 7">
                <a:extLst>
                  <a:ext uri="{FF2B5EF4-FFF2-40B4-BE49-F238E27FC236}">
                    <a16:creationId xmlns:a16="http://schemas.microsoft.com/office/drawing/2014/main" id="{3B3D2E06-8905-EEF3-EF70-CCC6F5E1F79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761365" y="1271316"/>
                <a:ext cx="68801" cy="80461"/>
              </a:xfrm>
              <a:prstGeom prst="rect">
                <a:avLst/>
              </a:prstGeom>
            </p:spPr>
          </p:pic>
          <p:pic>
            <p:nvPicPr>
              <p:cNvPr id="10" name="object 8">
                <a:extLst>
                  <a:ext uri="{FF2B5EF4-FFF2-40B4-BE49-F238E27FC236}">
                    <a16:creationId xmlns:a16="http://schemas.microsoft.com/office/drawing/2014/main" id="{1213F338-A500-74F4-0C6F-AD7BA4787AD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74273" y="1271310"/>
                <a:ext cx="73696" cy="80434"/>
              </a:xfrm>
              <a:prstGeom prst="rect">
                <a:avLst/>
              </a:prstGeom>
            </p:spPr>
          </p:pic>
          <p:pic>
            <p:nvPicPr>
              <p:cNvPr id="11" name="object 9">
                <a:extLst>
                  <a:ext uri="{FF2B5EF4-FFF2-40B4-BE49-F238E27FC236}">
                    <a16:creationId xmlns:a16="http://schemas.microsoft.com/office/drawing/2014/main" id="{CB2D7AB6-32E7-80C0-10EB-C9EFDE9E9A4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987427" y="1273231"/>
                <a:ext cx="65976" cy="76770"/>
              </a:xfrm>
              <a:prstGeom prst="rect">
                <a:avLst/>
              </a:prstGeom>
            </p:spPr>
          </p:pic>
          <p:sp>
            <p:nvSpPr>
              <p:cNvPr id="12" name="object 10">
                <a:extLst>
                  <a:ext uri="{FF2B5EF4-FFF2-40B4-BE49-F238E27FC236}">
                    <a16:creationId xmlns:a16="http://schemas.microsoft.com/office/drawing/2014/main" id="{3F46F47E-9C86-41DC-7369-73311F8CD900}"/>
                  </a:ext>
                </a:extLst>
              </p:cNvPr>
              <p:cNvSpPr/>
              <p:nvPr/>
            </p:nvSpPr>
            <p:spPr>
              <a:xfrm>
                <a:off x="4097110" y="1273231"/>
                <a:ext cx="53975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53975" h="76834">
                    <a:moveTo>
                      <a:pt x="53373" y="76770"/>
                    </a:moveTo>
                    <a:lnTo>
                      <a:pt x="0" y="76770"/>
                    </a:lnTo>
                    <a:lnTo>
                      <a:pt x="0" y="0"/>
                    </a:lnTo>
                    <a:lnTo>
                      <a:pt x="53069" y="0"/>
                    </a:lnTo>
                    <a:lnTo>
                      <a:pt x="53069" y="8619"/>
                    </a:lnTo>
                    <a:lnTo>
                      <a:pt x="10224" y="8619"/>
                    </a:lnTo>
                    <a:lnTo>
                      <a:pt x="10224" y="33013"/>
                    </a:lnTo>
                    <a:lnTo>
                      <a:pt x="50159" y="33013"/>
                    </a:lnTo>
                    <a:lnTo>
                      <a:pt x="50159" y="41608"/>
                    </a:lnTo>
                    <a:lnTo>
                      <a:pt x="10224" y="41608"/>
                    </a:lnTo>
                    <a:lnTo>
                      <a:pt x="10224" y="68176"/>
                    </a:lnTo>
                    <a:lnTo>
                      <a:pt x="53373" y="68176"/>
                    </a:lnTo>
                    <a:lnTo>
                      <a:pt x="53373" y="76770"/>
                    </a:lnTo>
                    <a:close/>
                  </a:path>
                </a:pathLst>
              </a:custGeom>
              <a:solidFill>
                <a:srgbClr val="EC7C30"/>
              </a:solidFill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</p:grpSp>
        <p:grpSp>
          <p:nvGrpSpPr>
            <p:cNvPr id="13" name="object 11">
              <a:extLst>
                <a:ext uri="{FF2B5EF4-FFF2-40B4-BE49-F238E27FC236}">
                  <a16:creationId xmlns:a16="http://schemas.microsoft.com/office/drawing/2014/main" id="{573D0758-CDCE-20E5-3ED2-E0726C0E09E6}"/>
                </a:ext>
              </a:extLst>
            </p:cNvPr>
            <p:cNvGrpSpPr/>
            <p:nvPr/>
          </p:nvGrpSpPr>
          <p:grpSpPr>
            <a:xfrm>
              <a:off x="4932610" y="1596100"/>
              <a:ext cx="136221" cy="40340"/>
              <a:chOff x="4198391" y="1272777"/>
              <a:chExt cx="167005" cy="77470"/>
            </a:xfrm>
          </p:grpSpPr>
          <p:sp>
            <p:nvSpPr>
              <p:cNvPr id="14" name="object 12">
                <a:extLst>
                  <a:ext uri="{FF2B5EF4-FFF2-40B4-BE49-F238E27FC236}">
                    <a16:creationId xmlns:a16="http://schemas.microsoft.com/office/drawing/2014/main" id="{414DD49B-A84A-F570-B4AF-09B4850BEBD4}"/>
                  </a:ext>
                </a:extLst>
              </p:cNvPr>
              <p:cNvSpPr/>
              <p:nvPr/>
            </p:nvSpPr>
            <p:spPr>
              <a:xfrm>
                <a:off x="4198391" y="1272777"/>
                <a:ext cx="6223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77469">
                    <a:moveTo>
                      <a:pt x="10123" y="77225"/>
                    </a:moveTo>
                    <a:lnTo>
                      <a:pt x="0" y="77225"/>
                    </a:lnTo>
                    <a:lnTo>
                      <a:pt x="0" y="455"/>
                    </a:lnTo>
                    <a:lnTo>
                      <a:pt x="36012" y="379"/>
                    </a:lnTo>
                    <a:lnTo>
                      <a:pt x="42185" y="0"/>
                    </a:lnTo>
                    <a:lnTo>
                      <a:pt x="48279" y="1918"/>
                    </a:lnTo>
                    <a:lnTo>
                      <a:pt x="53120" y="5763"/>
                    </a:lnTo>
                    <a:lnTo>
                      <a:pt x="56487" y="8713"/>
                    </a:lnTo>
                    <a:lnTo>
                      <a:pt x="39373" y="8713"/>
                    </a:lnTo>
                    <a:lnTo>
                      <a:pt x="35531" y="9074"/>
                    </a:lnTo>
                    <a:lnTo>
                      <a:pt x="10224" y="9074"/>
                    </a:lnTo>
                    <a:lnTo>
                      <a:pt x="10224" y="35844"/>
                    </a:lnTo>
                    <a:lnTo>
                      <a:pt x="54202" y="35857"/>
                    </a:lnTo>
                    <a:lnTo>
                      <a:pt x="53872" y="36385"/>
                    </a:lnTo>
                    <a:lnTo>
                      <a:pt x="50232" y="38984"/>
                    </a:lnTo>
                    <a:lnTo>
                      <a:pt x="46034" y="39965"/>
                    </a:lnTo>
                    <a:lnTo>
                      <a:pt x="46034" y="40167"/>
                    </a:lnTo>
                    <a:lnTo>
                      <a:pt x="47962" y="40468"/>
                    </a:lnTo>
                    <a:lnTo>
                      <a:pt x="49797" y="41203"/>
                    </a:lnTo>
                    <a:lnTo>
                      <a:pt x="52783" y="43259"/>
                    </a:lnTo>
                    <a:lnTo>
                      <a:pt x="53697" y="44260"/>
                    </a:lnTo>
                    <a:lnTo>
                      <a:pt x="37176" y="44260"/>
                    </a:lnTo>
                    <a:lnTo>
                      <a:pt x="35101" y="44363"/>
                    </a:lnTo>
                    <a:lnTo>
                      <a:pt x="10123" y="44363"/>
                    </a:lnTo>
                    <a:lnTo>
                      <a:pt x="10123" y="77225"/>
                    </a:lnTo>
                    <a:close/>
                  </a:path>
                  <a:path w="62229" h="77469">
                    <a:moveTo>
                      <a:pt x="54202" y="35857"/>
                    </a:moveTo>
                    <a:lnTo>
                      <a:pt x="33704" y="35857"/>
                    </a:lnTo>
                    <a:lnTo>
                      <a:pt x="35974" y="35670"/>
                    </a:lnTo>
                    <a:lnTo>
                      <a:pt x="38214" y="35288"/>
                    </a:lnTo>
                    <a:lnTo>
                      <a:pt x="49267" y="20500"/>
                    </a:lnTo>
                    <a:lnTo>
                      <a:pt x="49342" y="18723"/>
                    </a:lnTo>
                    <a:lnTo>
                      <a:pt x="48188" y="15349"/>
                    </a:lnTo>
                    <a:lnTo>
                      <a:pt x="45958" y="12715"/>
                    </a:lnTo>
                    <a:lnTo>
                      <a:pt x="43179" y="10043"/>
                    </a:lnTo>
                    <a:lnTo>
                      <a:pt x="39373" y="8713"/>
                    </a:lnTo>
                    <a:lnTo>
                      <a:pt x="56487" y="8713"/>
                    </a:lnTo>
                    <a:lnTo>
                      <a:pt x="57346" y="9466"/>
                    </a:lnTo>
                    <a:lnTo>
                      <a:pt x="59647" y="14894"/>
                    </a:lnTo>
                    <a:lnTo>
                      <a:pt x="59458" y="18723"/>
                    </a:lnTo>
                    <a:lnTo>
                      <a:pt x="59470" y="24800"/>
                    </a:lnTo>
                    <a:lnTo>
                      <a:pt x="58338" y="29070"/>
                    </a:lnTo>
                    <a:lnTo>
                      <a:pt x="56157" y="32735"/>
                    </a:lnTo>
                    <a:lnTo>
                      <a:pt x="54202" y="35857"/>
                    </a:lnTo>
                    <a:close/>
                  </a:path>
                  <a:path w="62229" h="77469">
                    <a:moveTo>
                      <a:pt x="62129" y="77150"/>
                    </a:moveTo>
                    <a:lnTo>
                      <a:pt x="50716" y="77150"/>
                    </a:lnTo>
                    <a:lnTo>
                      <a:pt x="49919" y="76232"/>
                    </a:lnTo>
                    <a:lnTo>
                      <a:pt x="49392" y="75112"/>
                    </a:lnTo>
                    <a:lnTo>
                      <a:pt x="48977" y="72422"/>
                    </a:lnTo>
                    <a:lnTo>
                      <a:pt x="48839" y="70987"/>
                    </a:lnTo>
                    <a:lnTo>
                      <a:pt x="48691" y="67695"/>
                    </a:lnTo>
                    <a:lnTo>
                      <a:pt x="48539" y="65850"/>
                    </a:lnTo>
                    <a:lnTo>
                      <a:pt x="48446" y="61679"/>
                    </a:lnTo>
                    <a:lnTo>
                      <a:pt x="48274" y="60117"/>
                    </a:lnTo>
                    <a:lnTo>
                      <a:pt x="47907" y="58241"/>
                    </a:lnTo>
                    <a:lnTo>
                      <a:pt x="47651" y="56459"/>
                    </a:lnTo>
                    <a:lnTo>
                      <a:pt x="47289" y="54695"/>
                    </a:lnTo>
                    <a:lnTo>
                      <a:pt x="46818" y="52958"/>
                    </a:lnTo>
                    <a:lnTo>
                      <a:pt x="46457" y="51368"/>
                    </a:lnTo>
                    <a:lnTo>
                      <a:pt x="37176" y="44260"/>
                    </a:lnTo>
                    <a:lnTo>
                      <a:pt x="53697" y="44260"/>
                    </a:lnTo>
                    <a:lnTo>
                      <a:pt x="53930" y="44515"/>
                    </a:lnTo>
                    <a:lnTo>
                      <a:pt x="54740" y="45981"/>
                    </a:lnTo>
                    <a:lnTo>
                      <a:pt x="55633" y="47387"/>
                    </a:lnTo>
                    <a:lnTo>
                      <a:pt x="56251" y="48946"/>
                    </a:lnTo>
                    <a:lnTo>
                      <a:pt x="56562" y="50582"/>
                    </a:lnTo>
                    <a:lnTo>
                      <a:pt x="57010" y="52354"/>
                    </a:lnTo>
                    <a:lnTo>
                      <a:pt x="57339" y="54151"/>
                    </a:lnTo>
                    <a:lnTo>
                      <a:pt x="57592" y="56459"/>
                    </a:lnTo>
                    <a:lnTo>
                      <a:pt x="57878" y="59733"/>
                    </a:lnTo>
                    <a:lnTo>
                      <a:pt x="57984" y="63929"/>
                    </a:lnTo>
                    <a:lnTo>
                      <a:pt x="58128" y="65481"/>
                    </a:lnTo>
                    <a:lnTo>
                      <a:pt x="61016" y="75858"/>
                    </a:lnTo>
                    <a:lnTo>
                      <a:pt x="62129" y="77150"/>
                    </a:lnTo>
                    <a:close/>
                  </a:path>
                </a:pathLst>
              </a:custGeom>
              <a:solidFill>
                <a:srgbClr val="EC7C30"/>
              </a:solidFill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  <p:pic>
            <p:nvPicPr>
              <p:cNvPr id="15" name="object 13">
                <a:extLst>
                  <a:ext uri="{FF2B5EF4-FFF2-40B4-BE49-F238E27FC236}">
                    <a16:creationId xmlns:a16="http://schemas.microsoft.com/office/drawing/2014/main" id="{E1FA9311-2BCD-6DB1-7BB3-D6E3A46248F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295496" y="1273259"/>
                <a:ext cx="69317" cy="76745"/>
              </a:xfrm>
              <a:prstGeom prst="rect">
                <a:avLst/>
              </a:prstGeom>
            </p:spPr>
          </p:pic>
        </p:grpSp>
        <p:grpSp>
          <p:nvGrpSpPr>
            <p:cNvPr id="16" name="object 14">
              <a:extLst>
                <a:ext uri="{FF2B5EF4-FFF2-40B4-BE49-F238E27FC236}">
                  <a16:creationId xmlns:a16="http://schemas.microsoft.com/office/drawing/2014/main" id="{D172DC0B-3852-D794-F9AF-A2B9E40E2D30}"/>
                </a:ext>
              </a:extLst>
            </p:cNvPr>
            <p:cNvGrpSpPr/>
            <p:nvPr/>
          </p:nvGrpSpPr>
          <p:grpSpPr>
            <a:xfrm>
              <a:off x="5180564" y="1594819"/>
              <a:ext cx="232561" cy="41800"/>
              <a:chOff x="4470480" y="1271323"/>
              <a:chExt cx="285115" cy="80645"/>
            </a:xfrm>
          </p:grpSpPr>
          <p:pic>
            <p:nvPicPr>
              <p:cNvPr id="17" name="object 15">
                <a:extLst>
                  <a:ext uri="{FF2B5EF4-FFF2-40B4-BE49-F238E27FC236}">
                    <a16:creationId xmlns:a16="http://schemas.microsoft.com/office/drawing/2014/main" id="{EBFC5BC1-36B0-1D15-D0F4-DC9A6A39B90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470480" y="1271323"/>
                <a:ext cx="68803" cy="80466"/>
              </a:xfrm>
              <a:prstGeom prst="rect">
                <a:avLst/>
              </a:prstGeom>
            </p:spPr>
          </p:pic>
          <p:pic>
            <p:nvPicPr>
              <p:cNvPr id="18" name="object 16">
                <a:extLst>
                  <a:ext uri="{FF2B5EF4-FFF2-40B4-BE49-F238E27FC236}">
                    <a16:creationId xmlns:a16="http://schemas.microsoft.com/office/drawing/2014/main" id="{95DD6BEF-B4CB-AA1B-DC02-187A3C8E85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578510" y="1273235"/>
                <a:ext cx="71266" cy="76770"/>
              </a:xfrm>
              <a:prstGeom prst="rect">
                <a:avLst/>
              </a:prstGeom>
            </p:spPr>
          </p:pic>
          <p:sp>
            <p:nvSpPr>
              <p:cNvPr id="19" name="object 17">
                <a:extLst>
                  <a:ext uri="{FF2B5EF4-FFF2-40B4-BE49-F238E27FC236}">
                    <a16:creationId xmlns:a16="http://schemas.microsoft.com/office/drawing/2014/main" id="{F5AEB971-DC1F-BD8F-FDEA-D9DBB2F98EFE}"/>
                  </a:ext>
                </a:extLst>
              </p:cNvPr>
              <p:cNvSpPr/>
              <p:nvPr/>
            </p:nvSpPr>
            <p:spPr>
              <a:xfrm>
                <a:off x="4692875" y="1272783"/>
                <a:ext cx="6223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77469">
                    <a:moveTo>
                      <a:pt x="10123" y="77223"/>
                    </a:moveTo>
                    <a:lnTo>
                      <a:pt x="0" y="77223"/>
                    </a:lnTo>
                    <a:lnTo>
                      <a:pt x="0" y="452"/>
                    </a:lnTo>
                    <a:lnTo>
                      <a:pt x="36012" y="376"/>
                    </a:lnTo>
                    <a:lnTo>
                      <a:pt x="42192" y="0"/>
                    </a:lnTo>
                    <a:lnTo>
                      <a:pt x="48294" y="1916"/>
                    </a:lnTo>
                    <a:lnTo>
                      <a:pt x="53145" y="5760"/>
                    </a:lnTo>
                    <a:lnTo>
                      <a:pt x="56494" y="8716"/>
                    </a:lnTo>
                    <a:lnTo>
                      <a:pt x="39378" y="8716"/>
                    </a:lnTo>
                    <a:lnTo>
                      <a:pt x="35531" y="9072"/>
                    </a:lnTo>
                    <a:lnTo>
                      <a:pt x="10224" y="9072"/>
                    </a:lnTo>
                    <a:lnTo>
                      <a:pt x="10224" y="35842"/>
                    </a:lnTo>
                    <a:lnTo>
                      <a:pt x="54202" y="35855"/>
                    </a:lnTo>
                    <a:lnTo>
                      <a:pt x="53872" y="36383"/>
                    </a:lnTo>
                    <a:lnTo>
                      <a:pt x="50232" y="38981"/>
                    </a:lnTo>
                    <a:lnTo>
                      <a:pt x="46034" y="39962"/>
                    </a:lnTo>
                    <a:lnTo>
                      <a:pt x="46034" y="40165"/>
                    </a:lnTo>
                    <a:lnTo>
                      <a:pt x="47962" y="40465"/>
                    </a:lnTo>
                    <a:lnTo>
                      <a:pt x="49797" y="41201"/>
                    </a:lnTo>
                    <a:lnTo>
                      <a:pt x="52783" y="43256"/>
                    </a:lnTo>
                    <a:lnTo>
                      <a:pt x="53697" y="44257"/>
                    </a:lnTo>
                    <a:lnTo>
                      <a:pt x="37176" y="44257"/>
                    </a:lnTo>
                    <a:lnTo>
                      <a:pt x="35101" y="44361"/>
                    </a:lnTo>
                    <a:lnTo>
                      <a:pt x="10123" y="44361"/>
                    </a:lnTo>
                    <a:lnTo>
                      <a:pt x="10123" y="77223"/>
                    </a:lnTo>
                    <a:close/>
                  </a:path>
                  <a:path w="62229" h="77469">
                    <a:moveTo>
                      <a:pt x="54202" y="35855"/>
                    </a:moveTo>
                    <a:lnTo>
                      <a:pt x="33712" y="35855"/>
                    </a:lnTo>
                    <a:lnTo>
                      <a:pt x="35989" y="35667"/>
                    </a:lnTo>
                    <a:lnTo>
                      <a:pt x="38239" y="35286"/>
                    </a:lnTo>
                    <a:lnTo>
                      <a:pt x="49271" y="20498"/>
                    </a:lnTo>
                    <a:lnTo>
                      <a:pt x="49349" y="18723"/>
                    </a:lnTo>
                    <a:lnTo>
                      <a:pt x="48203" y="15351"/>
                    </a:lnTo>
                    <a:lnTo>
                      <a:pt x="45983" y="12712"/>
                    </a:lnTo>
                    <a:lnTo>
                      <a:pt x="43192" y="10043"/>
                    </a:lnTo>
                    <a:lnTo>
                      <a:pt x="39378" y="8716"/>
                    </a:lnTo>
                    <a:lnTo>
                      <a:pt x="56494" y="8716"/>
                    </a:lnTo>
                    <a:lnTo>
                      <a:pt x="57354" y="9474"/>
                    </a:lnTo>
                    <a:lnTo>
                      <a:pt x="59647" y="14896"/>
                    </a:lnTo>
                    <a:lnTo>
                      <a:pt x="59458" y="18723"/>
                    </a:lnTo>
                    <a:lnTo>
                      <a:pt x="59470" y="24798"/>
                    </a:lnTo>
                    <a:lnTo>
                      <a:pt x="58338" y="29067"/>
                    </a:lnTo>
                    <a:lnTo>
                      <a:pt x="56157" y="32733"/>
                    </a:lnTo>
                    <a:lnTo>
                      <a:pt x="54202" y="35855"/>
                    </a:lnTo>
                    <a:close/>
                  </a:path>
                  <a:path w="62229" h="77469">
                    <a:moveTo>
                      <a:pt x="62129" y="77147"/>
                    </a:moveTo>
                    <a:lnTo>
                      <a:pt x="50716" y="77147"/>
                    </a:lnTo>
                    <a:lnTo>
                      <a:pt x="49929" y="76224"/>
                    </a:lnTo>
                    <a:lnTo>
                      <a:pt x="48716" y="67693"/>
                    </a:lnTo>
                    <a:lnTo>
                      <a:pt x="48565" y="65847"/>
                    </a:lnTo>
                    <a:lnTo>
                      <a:pt x="48449" y="61677"/>
                    </a:lnTo>
                    <a:lnTo>
                      <a:pt x="48269" y="60114"/>
                    </a:lnTo>
                    <a:lnTo>
                      <a:pt x="47907" y="58239"/>
                    </a:lnTo>
                    <a:lnTo>
                      <a:pt x="47649" y="56459"/>
                    </a:lnTo>
                    <a:lnTo>
                      <a:pt x="47292" y="54697"/>
                    </a:lnTo>
                    <a:lnTo>
                      <a:pt x="46844" y="52955"/>
                    </a:lnTo>
                    <a:lnTo>
                      <a:pt x="46474" y="51363"/>
                    </a:lnTo>
                    <a:lnTo>
                      <a:pt x="45776" y="49866"/>
                    </a:lnTo>
                    <a:lnTo>
                      <a:pt x="44794" y="48557"/>
                    </a:lnTo>
                    <a:lnTo>
                      <a:pt x="43852" y="47255"/>
                    </a:lnTo>
                    <a:lnTo>
                      <a:pt x="42587" y="46219"/>
                    </a:lnTo>
                    <a:lnTo>
                      <a:pt x="39244" y="44664"/>
                    </a:lnTo>
                    <a:lnTo>
                      <a:pt x="37176" y="44257"/>
                    </a:lnTo>
                    <a:lnTo>
                      <a:pt x="53697" y="44257"/>
                    </a:lnTo>
                    <a:lnTo>
                      <a:pt x="53930" y="44512"/>
                    </a:lnTo>
                    <a:lnTo>
                      <a:pt x="54740" y="45979"/>
                    </a:lnTo>
                    <a:lnTo>
                      <a:pt x="55631" y="47387"/>
                    </a:lnTo>
                    <a:lnTo>
                      <a:pt x="56256" y="48946"/>
                    </a:lnTo>
                    <a:lnTo>
                      <a:pt x="56587" y="50579"/>
                    </a:lnTo>
                    <a:lnTo>
                      <a:pt x="57027" y="52351"/>
                    </a:lnTo>
                    <a:lnTo>
                      <a:pt x="57349" y="54149"/>
                    </a:lnTo>
                    <a:lnTo>
                      <a:pt x="57592" y="56459"/>
                    </a:lnTo>
                    <a:lnTo>
                      <a:pt x="57878" y="59730"/>
                    </a:lnTo>
                    <a:lnTo>
                      <a:pt x="57984" y="63926"/>
                    </a:lnTo>
                    <a:lnTo>
                      <a:pt x="58128" y="65478"/>
                    </a:lnTo>
                    <a:lnTo>
                      <a:pt x="61016" y="75855"/>
                    </a:lnTo>
                    <a:lnTo>
                      <a:pt x="62129" y="77147"/>
                    </a:lnTo>
                    <a:close/>
                  </a:path>
                </a:pathLst>
              </a:custGeom>
              <a:solidFill>
                <a:srgbClr val="EC7C30"/>
              </a:solidFill>
            </p:spPr>
            <p:txBody>
              <a:bodyPr wrap="square" lIns="0" tIns="0" rIns="0" bIns="0" rtlCol="0"/>
              <a:lstStyle/>
              <a:p>
                <a:endParaRPr sz="1588"/>
              </a:p>
            </p:txBody>
          </p:sp>
        </p:grp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6D3C9EEE-E136-BCF9-A56A-B3FAAEA23C59}"/>
                </a:ext>
              </a:extLst>
            </p:cNvPr>
            <p:cNvSpPr/>
            <p:nvPr/>
          </p:nvSpPr>
          <p:spPr>
            <a:xfrm>
              <a:off x="5457782" y="1596506"/>
              <a:ext cx="44026" cy="40340"/>
            </a:xfrm>
            <a:custGeom>
              <a:avLst/>
              <a:gdLst/>
              <a:ahLst/>
              <a:cxnLst/>
              <a:rect l="l" t="t" r="r" b="b"/>
              <a:pathLst>
                <a:path w="53975" h="76834">
                  <a:moveTo>
                    <a:pt x="53398" y="76770"/>
                  </a:moveTo>
                  <a:lnTo>
                    <a:pt x="0" y="76770"/>
                  </a:lnTo>
                  <a:lnTo>
                    <a:pt x="0" y="0"/>
                  </a:lnTo>
                  <a:lnTo>
                    <a:pt x="53069" y="0"/>
                  </a:lnTo>
                  <a:lnTo>
                    <a:pt x="53069" y="8619"/>
                  </a:lnTo>
                  <a:lnTo>
                    <a:pt x="10224" y="8619"/>
                  </a:lnTo>
                  <a:lnTo>
                    <a:pt x="10224" y="33013"/>
                  </a:lnTo>
                  <a:lnTo>
                    <a:pt x="50159" y="33013"/>
                  </a:lnTo>
                  <a:lnTo>
                    <a:pt x="50159" y="41608"/>
                  </a:lnTo>
                  <a:lnTo>
                    <a:pt x="10224" y="41608"/>
                  </a:lnTo>
                  <a:lnTo>
                    <a:pt x="10224" y="68176"/>
                  </a:lnTo>
                  <a:lnTo>
                    <a:pt x="53398" y="68176"/>
                  </a:lnTo>
                  <a:lnTo>
                    <a:pt x="53398" y="7677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8CF1FA7B-6E16-9378-888E-E9068A42716C}"/>
                </a:ext>
              </a:extLst>
            </p:cNvPr>
            <p:cNvSpPr/>
            <p:nvPr/>
          </p:nvSpPr>
          <p:spPr>
            <a:xfrm>
              <a:off x="4562622" y="873240"/>
              <a:ext cx="734974" cy="215250"/>
            </a:xfrm>
            <a:custGeom>
              <a:avLst/>
              <a:gdLst/>
              <a:ahLst/>
              <a:cxnLst/>
              <a:rect l="l" t="t" r="r" b="b"/>
              <a:pathLst>
                <a:path w="901064" h="415290">
                  <a:moveTo>
                    <a:pt x="192868" y="415174"/>
                  </a:moveTo>
                  <a:lnTo>
                    <a:pt x="0" y="415174"/>
                  </a:lnTo>
                  <a:lnTo>
                    <a:pt x="3550" y="390105"/>
                  </a:lnTo>
                  <a:lnTo>
                    <a:pt x="14672" y="340758"/>
                  </a:lnTo>
                  <a:lnTo>
                    <a:pt x="40245" y="271652"/>
                  </a:lnTo>
                  <a:lnTo>
                    <a:pt x="62618" y="229159"/>
                  </a:lnTo>
                  <a:lnTo>
                    <a:pt x="89063" y="189388"/>
                  </a:lnTo>
                  <a:lnTo>
                    <a:pt x="119307" y="152618"/>
                  </a:lnTo>
                  <a:lnTo>
                    <a:pt x="153074" y="119128"/>
                  </a:lnTo>
                  <a:lnTo>
                    <a:pt x="190091" y="89198"/>
                  </a:lnTo>
                  <a:lnTo>
                    <a:pt x="230082" y="63106"/>
                  </a:lnTo>
                  <a:lnTo>
                    <a:pt x="272773" y="41132"/>
                  </a:lnTo>
                  <a:lnTo>
                    <a:pt x="317891" y="23556"/>
                  </a:lnTo>
                  <a:lnTo>
                    <a:pt x="365159" y="10655"/>
                  </a:lnTo>
                  <a:lnTo>
                    <a:pt x="414304" y="2710"/>
                  </a:lnTo>
                  <a:lnTo>
                    <a:pt x="465051" y="0"/>
                  </a:lnTo>
                  <a:lnTo>
                    <a:pt x="515658" y="2710"/>
                  </a:lnTo>
                  <a:lnTo>
                    <a:pt x="564417" y="10655"/>
                  </a:lnTo>
                  <a:lnTo>
                    <a:pt x="611100" y="23554"/>
                  </a:lnTo>
                  <a:lnTo>
                    <a:pt x="655482" y="41129"/>
                  </a:lnTo>
                  <a:lnTo>
                    <a:pt x="697337" y="63099"/>
                  </a:lnTo>
                  <a:lnTo>
                    <a:pt x="736439" y="89185"/>
                  </a:lnTo>
                  <a:lnTo>
                    <a:pt x="772561" y="119108"/>
                  </a:lnTo>
                  <a:lnTo>
                    <a:pt x="805478" y="152588"/>
                  </a:lnTo>
                  <a:lnTo>
                    <a:pt x="834963" y="189345"/>
                  </a:lnTo>
                  <a:lnTo>
                    <a:pt x="860791" y="229101"/>
                  </a:lnTo>
                  <a:lnTo>
                    <a:pt x="882734" y="271574"/>
                  </a:lnTo>
                  <a:lnTo>
                    <a:pt x="900568" y="316486"/>
                  </a:lnTo>
                  <a:lnTo>
                    <a:pt x="864226" y="316486"/>
                  </a:lnTo>
                  <a:lnTo>
                    <a:pt x="844608" y="274812"/>
                  </a:lnTo>
                  <a:lnTo>
                    <a:pt x="819729" y="236370"/>
                  </a:lnTo>
                  <a:lnTo>
                    <a:pt x="790069" y="201606"/>
                  </a:lnTo>
                  <a:lnTo>
                    <a:pt x="756106" y="170967"/>
                  </a:lnTo>
                  <a:lnTo>
                    <a:pt x="718318" y="144898"/>
                  </a:lnTo>
                  <a:lnTo>
                    <a:pt x="677185" y="123845"/>
                  </a:lnTo>
                  <a:lnTo>
                    <a:pt x="633184" y="108256"/>
                  </a:lnTo>
                  <a:lnTo>
                    <a:pt x="586794" y="98575"/>
                  </a:lnTo>
                  <a:lnTo>
                    <a:pt x="538493" y="95249"/>
                  </a:lnTo>
                  <a:lnTo>
                    <a:pt x="489890" y="98596"/>
                  </a:lnTo>
                  <a:lnTo>
                    <a:pt x="443283" y="108424"/>
                  </a:lnTo>
                  <a:lnTo>
                    <a:pt x="399151" y="124288"/>
                  </a:lnTo>
                  <a:lnTo>
                    <a:pt x="357976" y="145745"/>
                  </a:lnTo>
                  <a:lnTo>
                    <a:pt x="320237" y="172349"/>
                  </a:lnTo>
                  <a:lnTo>
                    <a:pt x="286415" y="203656"/>
                  </a:lnTo>
                  <a:lnTo>
                    <a:pt x="256990" y="239222"/>
                  </a:lnTo>
                  <a:lnTo>
                    <a:pt x="232443" y="278601"/>
                  </a:lnTo>
                  <a:lnTo>
                    <a:pt x="213253" y="321349"/>
                  </a:lnTo>
                  <a:lnTo>
                    <a:pt x="199901" y="367021"/>
                  </a:lnTo>
                  <a:lnTo>
                    <a:pt x="192868" y="415174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2" name="object 20">
              <a:extLst>
                <a:ext uri="{FF2B5EF4-FFF2-40B4-BE49-F238E27FC236}">
                  <a16:creationId xmlns:a16="http://schemas.microsoft.com/office/drawing/2014/main" id="{E87E8B2E-4FE0-B6D3-F524-376CC17641E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98095" y="1287633"/>
              <a:ext cx="116382" cy="126383"/>
            </a:xfrm>
            <a:prstGeom prst="rect">
              <a:avLst/>
            </a:prstGeom>
          </p:spPr>
        </p:pic>
        <p:pic>
          <p:nvPicPr>
            <p:cNvPr id="23" name="object 21">
              <a:extLst>
                <a:ext uri="{FF2B5EF4-FFF2-40B4-BE49-F238E27FC236}">
                  <a16:creationId xmlns:a16="http://schemas.microsoft.com/office/drawing/2014/main" id="{65FB95CF-1F29-E37E-71DC-A1FF9CA0BA7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70799" y="1287633"/>
              <a:ext cx="176783" cy="126383"/>
            </a:xfrm>
            <a:prstGeom prst="rect">
              <a:avLst/>
            </a:prstGeom>
          </p:spPr>
        </p:pic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D3EDC216-0A9F-593E-AB2D-9588756C3B2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98969" y="1287634"/>
              <a:ext cx="116424" cy="126383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C12D8DBC-2F4C-5921-EDCD-4EFA67C546A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89508" y="1287613"/>
              <a:ext cx="87690" cy="126423"/>
            </a:xfrm>
            <a:prstGeom prst="rect">
              <a:avLst/>
            </a:prstGeom>
          </p:spPr>
        </p:pic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B3675348-DD2D-CC2E-C192-E768310D58D8}"/>
                </a:ext>
              </a:extLst>
            </p:cNvPr>
            <p:cNvSpPr/>
            <p:nvPr/>
          </p:nvSpPr>
          <p:spPr>
            <a:xfrm>
              <a:off x="5257113" y="1287762"/>
              <a:ext cx="75102" cy="126386"/>
            </a:xfrm>
            <a:custGeom>
              <a:avLst/>
              <a:gdLst/>
              <a:ahLst/>
              <a:cxnLst/>
              <a:rect l="l" t="t" r="r" b="b"/>
              <a:pathLst>
                <a:path w="92075" h="243840">
                  <a:moveTo>
                    <a:pt x="91973" y="0"/>
                  </a:moveTo>
                  <a:lnTo>
                    <a:pt x="0" y="0"/>
                  </a:lnTo>
                  <a:lnTo>
                    <a:pt x="0" y="27927"/>
                  </a:lnTo>
                  <a:lnTo>
                    <a:pt x="0" y="104076"/>
                  </a:lnTo>
                  <a:lnTo>
                    <a:pt x="0" y="133273"/>
                  </a:lnTo>
                  <a:lnTo>
                    <a:pt x="0" y="215773"/>
                  </a:lnTo>
                  <a:lnTo>
                    <a:pt x="0" y="243700"/>
                  </a:lnTo>
                  <a:lnTo>
                    <a:pt x="91973" y="243700"/>
                  </a:lnTo>
                  <a:lnTo>
                    <a:pt x="91973" y="215773"/>
                  </a:lnTo>
                  <a:lnTo>
                    <a:pt x="33807" y="215773"/>
                  </a:lnTo>
                  <a:lnTo>
                    <a:pt x="33807" y="133273"/>
                  </a:lnTo>
                  <a:lnTo>
                    <a:pt x="88607" y="133273"/>
                  </a:lnTo>
                  <a:lnTo>
                    <a:pt x="88607" y="104076"/>
                  </a:lnTo>
                  <a:lnTo>
                    <a:pt x="33807" y="104076"/>
                  </a:lnTo>
                  <a:lnTo>
                    <a:pt x="33807" y="27927"/>
                  </a:lnTo>
                  <a:lnTo>
                    <a:pt x="91973" y="27927"/>
                  </a:lnTo>
                  <a:lnTo>
                    <a:pt x="91973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pic>
        <p:nvPicPr>
          <p:cNvPr id="27" name="object 25">
            <a:extLst>
              <a:ext uri="{FF2B5EF4-FFF2-40B4-BE49-F238E27FC236}">
                <a16:creationId xmlns:a16="http://schemas.microsoft.com/office/drawing/2014/main" id="{729ECD2E-B69B-DD38-0E1E-B51E86CDB1AC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570687" y="2202397"/>
            <a:ext cx="2342178" cy="375348"/>
          </a:xfrm>
          <a:prstGeom prst="rect">
            <a:avLst/>
          </a:prstGeom>
        </p:spPr>
      </p:pic>
      <p:pic>
        <p:nvPicPr>
          <p:cNvPr id="28" name="object 26">
            <a:extLst>
              <a:ext uri="{FF2B5EF4-FFF2-40B4-BE49-F238E27FC236}">
                <a16:creationId xmlns:a16="http://schemas.microsoft.com/office/drawing/2014/main" id="{C48D39C8-E2F7-3449-DFA1-D10C89B34E69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522303" y="1945530"/>
            <a:ext cx="957959" cy="835865"/>
          </a:xfrm>
          <a:prstGeom prst="rect">
            <a:avLst/>
          </a:prstGeom>
        </p:spPr>
      </p:pic>
      <p:pic>
        <p:nvPicPr>
          <p:cNvPr id="29" name="object 27">
            <a:extLst>
              <a:ext uri="{FF2B5EF4-FFF2-40B4-BE49-F238E27FC236}">
                <a16:creationId xmlns:a16="http://schemas.microsoft.com/office/drawing/2014/main" id="{740F4AF1-16CE-E0EA-E989-37DAA6C26BB5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872314" y="2202396"/>
            <a:ext cx="1713609" cy="343251"/>
          </a:xfrm>
          <a:prstGeom prst="rect">
            <a:avLst/>
          </a:prstGeom>
        </p:spPr>
      </p:pic>
      <p:pic>
        <p:nvPicPr>
          <p:cNvPr id="30" name="object 28">
            <a:extLst>
              <a:ext uri="{FF2B5EF4-FFF2-40B4-BE49-F238E27FC236}">
                <a16:creationId xmlns:a16="http://schemas.microsoft.com/office/drawing/2014/main" id="{878FA2A0-1919-6062-C5DE-B587EE056EAF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7584" y="2959510"/>
            <a:ext cx="1168914" cy="600550"/>
          </a:xfrm>
          <a:prstGeom prst="rect">
            <a:avLst/>
          </a:prstGeom>
        </p:spPr>
      </p:pic>
      <p:pic>
        <p:nvPicPr>
          <p:cNvPr id="31" name="object 29">
            <a:extLst>
              <a:ext uri="{FF2B5EF4-FFF2-40B4-BE49-F238E27FC236}">
                <a16:creationId xmlns:a16="http://schemas.microsoft.com/office/drawing/2014/main" id="{E11BAF7B-0C11-7A55-D18D-DF69D3B63EB0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399934" y="2827101"/>
            <a:ext cx="828102" cy="818590"/>
          </a:xfrm>
          <a:prstGeom prst="rect">
            <a:avLst/>
          </a:prstGeom>
        </p:spPr>
      </p:pic>
      <p:pic>
        <p:nvPicPr>
          <p:cNvPr id="32" name="object 30">
            <a:extLst>
              <a:ext uri="{FF2B5EF4-FFF2-40B4-BE49-F238E27FC236}">
                <a16:creationId xmlns:a16="http://schemas.microsoft.com/office/drawing/2014/main" id="{F213CA8E-021F-F801-3662-6E6E9E2DE0D7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656534" y="3136789"/>
            <a:ext cx="1046925" cy="287985"/>
          </a:xfrm>
          <a:prstGeom prst="rect">
            <a:avLst/>
          </a:prstGeom>
        </p:spPr>
      </p:pic>
      <p:pic>
        <p:nvPicPr>
          <p:cNvPr id="33" name="object 31">
            <a:extLst>
              <a:ext uri="{FF2B5EF4-FFF2-40B4-BE49-F238E27FC236}">
                <a16:creationId xmlns:a16="http://schemas.microsoft.com/office/drawing/2014/main" id="{D8DFB44A-DF68-E95E-0E71-E4C9F94AC789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065599" y="3116356"/>
            <a:ext cx="1422663" cy="428621"/>
          </a:xfrm>
          <a:prstGeom prst="rect">
            <a:avLst/>
          </a:prstGeom>
        </p:spPr>
      </p:pic>
      <p:pic>
        <p:nvPicPr>
          <p:cNvPr id="34" name="object 32">
            <a:extLst>
              <a:ext uri="{FF2B5EF4-FFF2-40B4-BE49-F238E27FC236}">
                <a16:creationId xmlns:a16="http://schemas.microsoft.com/office/drawing/2014/main" id="{7CD840C2-D159-711A-9A48-C92A723AA3D1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789002" y="2943609"/>
            <a:ext cx="816802" cy="704415"/>
          </a:xfrm>
          <a:prstGeom prst="rect">
            <a:avLst/>
          </a:prstGeom>
        </p:spPr>
      </p:pic>
      <p:pic>
        <p:nvPicPr>
          <p:cNvPr id="35" name="object 33">
            <a:extLst>
              <a:ext uri="{FF2B5EF4-FFF2-40B4-BE49-F238E27FC236}">
                <a16:creationId xmlns:a16="http://schemas.microsoft.com/office/drawing/2014/main" id="{4B813FE6-E07B-BB14-D25E-FE63CAB63646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065350" y="3055791"/>
            <a:ext cx="957959" cy="547404"/>
          </a:xfrm>
          <a:prstGeom prst="rect">
            <a:avLst/>
          </a:prstGeom>
        </p:spPr>
      </p:pic>
      <p:pic>
        <p:nvPicPr>
          <p:cNvPr id="36" name="object 34">
            <a:extLst>
              <a:ext uri="{FF2B5EF4-FFF2-40B4-BE49-F238E27FC236}">
                <a16:creationId xmlns:a16="http://schemas.microsoft.com/office/drawing/2014/main" id="{323EF237-7208-58B9-FE77-F80763C03907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487942" y="3006366"/>
            <a:ext cx="792254" cy="646254"/>
          </a:xfrm>
          <a:prstGeom prst="rect">
            <a:avLst/>
          </a:prstGeom>
        </p:spPr>
      </p:pic>
      <p:pic>
        <p:nvPicPr>
          <p:cNvPr id="37" name="object 35">
            <a:extLst>
              <a:ext uri="{FF2B5EF4-FFF2-40B4-BE49-F238E27FC236}">
                <a16:creationId xmlns:a16="http://schemas.microsoft.com/office/drawing/2014/main" id="{7A1107E5-ACA1-3D54-22CA-D6784726AAEB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709235" y="2983884"/>
            <a:ext cx="912732" cy="600550"/>
          </a:xfrm>
          <a:prstGeom prst="rect">
            <a:avLst/>
          </a:prstGeom>
        </p:spPr>
      </p:pic>
      <p:pic>
        <p:nvPicPr>
          <p:cNvPr id="38" name="object 36">
            <a:extLst>
              <a:ext uri="{FF2B5EF4-FFF2-40B4-BE49-F238E27FC236}">
                <a16:creationId xmlns:a16="http://schemas.microsoft.com/office/drawing/2014/main" id="{5C1A4878-FDEB-3323-A6C9-BCC3BEB1CA08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75035" y="4052468"/>
            <a:ext cx="1546277" cy="346260"/>
          </a:xfrm>
          <a:prstGeom prst="rect">
            <a:avLst/>
          </a:prstGeom>
        </p:spPr>
      </p:pic>
      <p:pic>
        <p:nvPicPr>
          <p:cNvPr id="39" name="object 37">
            <a:extLst>
              <a:ext uri="{FF2B5EF4-FFF2-40B4-BE49-F238E27FC236}">
                <a16:creationId xmlns:a16="http://schemas.microsoft.com/office/drawing/2014/main" id="{E56AE9A7-D99E-15D9-2B4D-013E46FC1247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614595" y="3892415"/>
            <a:ext cx="926164" cy="604747"/>
          </a:xfrm>
          <a:prstGeom prst="rect">
            <a:avLst/>
          </a:prstGeom>
        </p:spPr>
      </p:pic>
      <p:grpSp>
        <p:nvGrpSpPr>
          <p:cNvPr id="40" name="object 38">
            <a:extLst>
              <a:ext uri="{FF2B5EF4-FFF2-40B4-BE49-F238E27FC236}">
                <a16:creationId xmlns:a16="http://schemas.microsoft.com/office/drawing/2014/main" id="{2FD25134-3C12-E860-4119-A49A02816197}"/>
              </a:ext>
            </a:extLst>
          </p:cNvPr>
          <p:cNvGrpSpPr/>
          <p:nvPr/>
        </p:nvGrpSpPr>
        <p:grpSpPr>
          <a:xfrm>
            <a:off x="3989605" y="3970286"/>
            <a:ext cx="4001741" cy="462030"/>
            <a:chOff x="640251" y="4407259"/>
            <a:chExt cx="5164023" cy="507855"/>
          </a:xfrm>
        </p:grpSpPr>
        <p:pic>
          <p:nvPicPr>
            <p:cNvPr id="41" name="object 39">
              <a:extLst>
                <a:ext uri="{FF2B5EF4-FFF2-40B4-BE49-F238E27FC236}">
                  <a16:creationId xmlns:a16="http://schemas.microsoft.com/office/drawing/2014/main" id="{F8AB466D-31EC-5CA4-0F88-ADFAE2CBC43B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40251" y="4407259"/>
              <a:ext cx="2035802" cy="507855"/>
            </a:xfrm>
            <a:prstGeom prst="rect">
              <a:avLst/>
            </a:prstGeom>
          </p:spPr>
        </p:pic>
        <p:pic>
          <p:nvPicPr>
            <p:cNvPr id="42" name="object 40">
              <a:extLst>
                <a:ext uri="{FF2B5EF4-FFF2-40B4-BE49-F238E27FC236}">
                  <a16:creationId xmlns:a16="http://schemas.microsoft.com/office/drawing/2014/main" id="{4B335E1D-49B6-AB53-935F-D659D22F84E0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75488" y="4499281"/>
              <a:ext cx="2828786" cy="309585"/>
            </a:xfrm>
            <a:prstGeom prst="rect">
              <a:avLst/>
            </a:prstGeom>
          </p:spPr>
        </p:pic>
      </p:grpSp>
      <p:pic>
        <p:nvPicPr>
          <p:cNvPr id="43" name="object 41">
            <a:extLst>
              <a:ext uri="{FF2B5EF4-FFF2-40B4-BE49-F238E27FC236}">
                <a16:creationId xmlns:a16="http://schemas.microsoft.com/office/drawing/2014/main" id="{BC894F50-A1B5-C4B3-54F7-59A73EF1323E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353089" y="3911693"/>
            <a:ext cx="1672475" cy="462030"/>
          </a:xfrm>
          <a:prstGeom prst="rect">
            <a:avLst/>
          </a:prstGeom>
        </p:spPr>
      </p:pic>
      <p:pic>
        <p:nvPicPr>
          <p:cNvPr id="44" name="object 42">
            <a:extLst>
              <a:ext uri="{FF2B5EF4-FFF2-40B4-BE49-F238E27FC236}">
                <a16:creationId xmlns:a16="http://schemas.microsoft.com/office/drawing/2014/main" id="{E8B65468-6CC1-8370-86CF-75687A649360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335465" y="4021194"/>
            <a:ext cx="1252811" cy="358437"/>
          </a:xfrm>
          <a:prstGeom prst="rect">
            <a:avLst/>
          </a:prstGeom>
        </p:spPr>
      </p:pic>
      <p:pic>
        <p:nvPicPr>
          <p:cNvPr id="47" name="object 45">
            <a:extLst>
              <a:ext uri="{FF2B5EF4-FFF2-40B4-BE49-F238E27FC236}">
                <a16:creationId xmlns:a16="http://schemas.microsoft.com/office/drawing/2014/main" id="{98B21344-E11C-1828-B193-AA37736AA499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02947" y="4730685"/>
            <a:ext cx="957959" cy="547404"/>
          </a:xfrm>
          <a:prstGeom prst="rect">
            <a:avLst/>
          </a:prstGeom>
        </p:spPr>
      </p:pic>
      <p:pic>
        <p:nvPicPr>
          <p:cNvPr id="48" name="object 46">
            <a:extLst>
              <a:ext uri="{FF2B5EF4-FFF2-40B4-BE49-F238E27FC236}">
                <a16:creationId xmlns:a16="http://schemas.microsoft.com/office/drawing/2014/main" id="{6106F6F1-A320-7E0C-93C0-3071767659C4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259427" y="4909351"/>
            <a:ext cx="1197935" cy="365869"/>
          </a:xfrm>
          <a:prstGeom prst="rect">
            <a:avLst/>
          </a:prstGeom>
        </p:spPr>
      </p:pic>
      <p:pic>
        <p:nvPicPr>
          <p:cNvPr id="49" name="object 47">
            <a:extLst>
              <a:ext uri="{FF2B5EF4-FFF2-40B4-BE49-F238E27FC236}">
                <a16:creationId xmlns:a16="http://schemas.microsoft.com/office/drawing/2014/main" id="{4197E762-2A84-655D-B4F0-76B3E9D7516B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75796" y="4933851"/>
            <a:ext cx="1298913" cy="365869"/>
          </a:xfrm>
          <a:prstGeom prst="rect">
            <a:avLst/>
          </a:prstGeom>
        </p:spPr>
      </p:pic>
      <p:pic>
        <p:nvPicPr>
          <p:cNvPr id="50" name="object 48">
            <a:extLst>
              <a:ext uri="{FF2B5EF4-FFF2-40B4-BE49-F238E27FC236}">
                <a16:creationId xmlns:a16="http://schemas.microsoft.com/office/drawing/2014/main" id="{6A88E3D2-B170-0C6F-0735-13E838643131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618486" y="4691049"/>
            <a:ext cx="684433" cy="737925"/>
          </a:xfrm>
          <a:prstGeom prst="rect">
            <a:avLst/>
          </a:prstGeom>
        </p:spPr>
      </p:pic>
      <p:pic>
        <p:nvPicPr>
          <p:cNvPr id="51" name="object 49">
            <a:extLst>
              <a:ext uri="{FF2B5EF4-FFF2-40B4-BE49-F238E27FC236}">
                <a16:creationId xmlns:a16="http://schemas.microsoft.com/office/drawing/2014/main" id="{E4551F46-1AD3-34B9-FBEC-62800D44A6F2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0801440" y="4685121"/>
            <a:ext cx="728321" cy="87966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226E578-D842-6506-2957-639F6382345C}"/>
              </a:ext>
            </a:extLst>
          </p:cNvPr>
          <p:cNvSpPr txBox="1"/>
          <p:nvPr/>
        </p:nvSpPr>
        <p:spPr>
          <a:xfrm>
            <a:off x="0" y="25587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Fair Chance Academy Graduates | Cohort II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DA02F27-89A8-EEBE-4FF2-CF029634B7C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94161" y="964990"/>
            <a:ext cx="2342178" cy="188210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2B37DBE-170D-C8F3-2F8E-913944C0D14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47475" y="1256330"/>
            <a:ext cx="2140801" cy="3425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52235D-5779-BBBB-3715-24F04FF1A06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60" y="1992556"/>
            <a:ext cx="1748460" cy="676594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6CA341F3-7973-B91F-BE06-AFE6AED4EFA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5625166" y="4996671"/>
            <a:ext cx="3608080" cy="1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2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A picture containing logo, font, text, circle&#10;&#10;Description automatically generated">
            <a:extLst>
              <a:ext uri="{FF2B5EF4-FFF2-40B4-BE49-F238E27FC236}">
                <a16:creationId xmlns:a16="http://schemas.microsoft.com/office/drawing/2014/main" id="{21C558D0-9D34-8476-816A-10559CFC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39" y="4433075"/>
            <a:ext cx="1324948" cy="1330863"/>
          </a:xfrm>
          <a:prstGeom prst="rect">
            <a:avLst/>
          </a:prstGeom>
        </p:spPr>
      </p:pic>
      <p:pic>
        <p:nvPicPr>
          <p:cNvPr id="79" name="Picture 78" descr="A logo for a nursing and rehabilitation company&#10;&#10;Description automatically generated with low confidence">
            <a:extLst>
              <a:ext uri="{FF2B5EF4-FFF2-40B4-BE49-F238E27FC236}">
                <a16:creationId xmlns:a16="http://schemas.microsoft.com/office/drawing/2014/main" id="{63F04F8A-29B8-48B9-3F25-8925B288C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0" b="37336"/>
          <a:stretch/>
        </p:blipFill>
        <p:spPr>
          <a:xfrm>
            <a:off x="549082" y="4664053"/>
            <a:ext cx="2026006" cy="828562"/>
          </a:xfrm>
          <a:prstGeom prst="rect">
            <a:avLst/>
          </a:prstGeom>
        </p:spPr>
      </p:pic>
      <p:pic>
        <p:nvPicPr>
          <p:cNvPr id="61" name="Picture 60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46F676F9-E2A8-9DDA-5552-FE5DAED2B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434" y="718758"/>
            <a:ext cx="1614964" cy="1671977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51ABBBD8-5177-15DD-D75F-8FD51900E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45" y="2311445"/>
            <a:ext cx="2340599" cy="1300333"/>
          </a:xfrm>
          <a:prstGeom prst="rect">
            <a:avLst/>
          </a:prstGeom>
        </p:spPr>
      </p:pic>
      <p:pic>
        <p:nvPicPr>
          <p:cNvPr id="4" name="object 2">
            <a:extLst>
              <a:ext uri="{FF2B5EF4-FFF2-40B4-BE49-F238E27FC236}">
                <a16:creationId xmlns:a16="http://schemas.microsoft.com/office/drawing/2014/main" id="{1CE143C6-9AFA-770D-EA9B-E4EEB075330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62240" y="1455071"/>
            <a:ext cx="1996609" cy="363532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EA34600B-E51D-DEDC-B850-35D77105330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16531" y="720883"/>
            <a:ext cx="2352271" cy="184753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226E578-D842-6506-2957-639F6382345C}"/>
              </a:ext>
            </a:extLst>
          </p:cNvPr>
          <p:cNvSpPr txBox="1"/>
          <p:nvPr/>
        </p:nvSpPr>
        <p:spPr>
          <a:xfrm>
            <a:off x="0" y="25260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Fair Chance Academy | Cohort III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DA02F27-89A8-EEBE-4FF2-CF029634B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41" y="855581"/>
            <a:ext cx="2322588" cy="1866365"/>
          </a:xfrm>
          <a:prstGeom prst="rect">
            <a:avLst/>
          </a:prstGeom>
        </p:spPr>
      </p:pic>
      <p:pic>
        <p:nvPicPr>
          <p:cNvPr id="45" name="Picture 4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389EA027-C2A8-7C40-D778-1D5320254E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86" y="1246576"/>
            <a:ext cx="1725579" cy="768062"/>
          </a:xfrm>
          <a:prstGeom prst="rect">
            <a:avLst/>
          </a:prstGeom>
        </p:spPr>
      </p:pic>
      <p:pic>
        <p:nvPicPr>
          <p:cNvPr id="56" name="Picture 55" descr="A green letter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7B40BAD-7126-12CD-B6BA-42CA21425A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47" y="2728361"/>
            <a:ext cx="2188546" cy="412322"/>
          </a:xfrm>
          <a:prstGeom prst="rect">
            <a:avLst/>
          </a:prstGeom>
        </p:spPr>
      </p:pic>
      <p:pic>
        <p:nvPicPr>
          <p:cNvPr id="63" name="Picture 6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0E893CB4-05DB-B1BA-C10E-8D0239FC95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98" y="3643374"/>
            <a:ext cx="1334671" cy="636536"/>
          </a:xfrm>
          <a:prstGeom prst="rect">
            <a:avLst/>
          </a:prstGeom>
        </p:spPr>
      </p:pic>
      <p:pic>
        <p:nvPicPr>
          <p:cNvPr id="65" name="Picture 6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8FEB29A-B65C-C634-E3FD-FCABC26E02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1" y="3193595"/>
            <a:ext cx="1650131" cy="1650131"/>
          </a:xfrm>
          <a:prstGeom prst="rect">
            <a:avLst/>
          </a:prstGeom>
        </p:spPr>
      </p:pic>
      <p:pic>
        <p:nvPicPr>
          <p:cNvPr id="67" name="Picture 66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E6322FF1-E738-8C5E-1699-D2A4F7B19D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61" y="2423146"/>
            <a:ext cx="1206380" cy="768062"/>
          </a:xfrm>
          <a:prstGeom prst="rect">
            <a:avLst/>
          </a:prstGeom>
        </p:spPr>
      </p:pic>
      <p:pic>
        <p:nvPicPr>
          <p:cNvPr id="69" name="Picture 68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F0BEC69-BDEC-7BF9-F03A-0A54A1E4E2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93" y="2402769"/>
            <a:ext cx="1371539" cy="768062"/>
          </a:xfrm>
          <a:prstGeom prst="rect">
            <a:avLst/>
          </a:prstGeom>
        </p:spPr>
      </p:pic>
      <p:pic>
        <p:nvPicPr>
          <p:cNvPr id="71" name="Picture 70" descr="A picture containing text, logo, font, graphics&#10;&#10;Description automatically generated">
            <a:extLst>
              <a:ext uri="{FF2B5EF4-FFF2-40B4-BE49-F238E27FC236}">
                <a16:creationId xmlns:a16="http://schemas.microsoft.com/office/drawing/2014/main" id="{36BF3753-C0BD-AB11-EE84-B01B4E6908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99" y="5067945"/>
            <a:ext cx="2194599" cy="462258"/>
          </a:xfrm>
          <a:prstGeom prst="rect">
            <a:avLst/>
          </a:prstGeom>
        </p:spPr>
      </p:pic>
      <p:pic>
        <p:nvPicPr>
          <p:cNvPr id="73" name="Picture 72" descr="A logo of a graduation cap&#10;&#10;Description automatically generated with low confidence">
            <a:extLst>
              <a:ext uri="{FF2B5EF4-FFF2-40B4-BE49-F238E27FC236}">
                <a16:creationId xmlns:a16="http://schemas.microsoft.com/office/drawing/2014/main" id="{34AA374D-2606-83D9-DA3C-09247BF2ED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93" y="4711228"/>
            <a:ext cx="2160184" cy="813884"/>
          </a:xfrm>
          <a:prstGeom prst="rect">
            <a:avLst/>
          </a:prstGeom>
        </p:spPr>
      </p:pic>
      <p:pic>
        <p:nvPicPr>
          <p:cNvPr id="81" name="Picture 80" descr="A close up of a logo&#10;&#10;Description automatically generated with medium confidence">
            <a:extLst>
              <a:ext uri="{FF2B5EF4-FFF2-40B4-BE49-F238E27FC236}">
                <a16:creationId xmlns:a16="http://schemas.microsoft.com/office/drawing/2014/main" id="{AB2EC69C-7B71-9AE1-B88B-0A02E32162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07" y="3643374"/>
            <a:ext cx="1981353" cy="515152"/>
          </a:xfrm>
          <a:prstGeom prst="rect">
            <a:avLst/>
          </a:prstGeom>
        </p:spPr>
      </p:pic>
      <p:pic>
        <p:nvPicPr>
          <p:cNvPr id="83" name="Picture 82" descr="A picture containing text, graphics, logo, graphic design&#10;&#10;Description automatically generated">
            <a:extLst>
              <a:ext uri="{FF2B5EF4-FFF2-40B4-BE49-F238E27FC236}">
                <a16:creationId xmlns:a16="http://schemas.microsoft.com/office/drawing/2014/main" id="{BB03825F-C2CB-BE73-C553-BBD5A0543D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60" y="3391064"/>
            <a:ext cx="1369781" cy="1363693"/>
          </a:xfrm>
          <a:prstGeom prst="rect">
            <a:avLst/>
          </a:prstGeom>
        </p:spPr>
      </p:pic>
      <p:pic>
        <p:nvPicPr>
          <p:cNvPr id="85" name="Picture 84" descr="A 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8451331-5E77-423E-3E46-C1C0ED42A8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48" y="3586473"/>
            <a:ext cx="1903891" cy="679961"/>
          </a:xfrm>
          <a:prstGeom prst="rect">
            <a:avLst/>
          </a:prstGeom>
        </p:spPr>
      </p:pic>
      <p:pic>
        <p:nvPicPr>
          <p:cNvPr id="2" name="object 46">
            <a:extLst>
              <a:ext uri="{FF2B5EF4-FFF2-40B4-BE49-F238E27FC236}">
                <a16:creationId xmlns:a16="http://schemas.microsoft.com/office/drawing/2014/main" id="{389000AF-196D-D724-0D80-C54E023F1383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157205" y="4843726"/>
            <a:ext cx="1595841" cy="5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4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map, yellow&#10;&#10;Description automatically generated">
            <a:extLst>
              <a:ext uri="{FF2B5EF4-FFF2-40B4-BE49-F238E27FC236}">
                <a16:creationId xmlns:a16="http://schemas.microsoft.com/office/drawing/2014/main" id="{D5D2D89C-6210-B4A3-F059-577C87846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b="5324"/>
          <a:stretch/>
        </p:blipFill>
        <p:spPr>
          <a:xfrm>
            <a:off x="4675391" y="1566678"/>
            <a:ext cx="7516610" cy="340725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2DD450-0E5B-4A7D-71A2-BA018C57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240"/>
            <a:ext cx="12192000" cy="1325563"/>
          </a:xfrm>
        </p:spPr>
        <p:txBody>
          <a:bodyPr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Bus to Business®️  Program Highlights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CC0186-EB97-0DE3-272D-2EA778FDC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743" y="1445015"/>
            <a:ext cx="5846055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This program aims to bridge the gap between the classroom and careers </a:t>
            </a:r>
            <a:br>
              <a:rPr lang="en-US" sz="2400" dirty="0"/>
            </a:br>
            <a:r>
              <a:rPr lang="en-US" sz="2400" dirty="0"/>
              <a:t>so students are better equipped to </a:t>
            </a:r>
            <a:br>
              <a:rPr lang="en-US" sz="2400" dirty="0"/>
            </a:br>
            <a:r>
              <a:rPr lang="en-US" sz="2400" dirty="0"/>
              <a:t>make career choices.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Since 2019, </a:t>
            </a:r>
            <a:r>
              <a:rPr lang="en-US" sz="2400" b="1" dirty="0"/>
              <a:t>90K</a:t>
            </a:r>
            <a:r>
              <a:rPr lang="en-US" sz="2400" dirty="0"/>
              <a:t> students engaged through webinars, events and, </a:t>
            </a:r>
            <a:br>
              <a:rPr lang="en-US" sz="2400" dirty="0"/>
            </a:br>
            <a:r>
              <a:rPr lang="en-US" sz="2400" dirty="0"/>
              <a:t>work-based learning activities.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This resulted in </a:t>
            </a:r>
            <a:r>
              <a:rPr lang="en-US" sz="2400" b="1" dirty="0"/>
              <a:t>150</a:t>
            </a:r>
            <a:r>
              <a:rPr lang="en-US" sz="2400" dirty="0"/>
              <a:t> job and </a:t>
            </a:r>
            <a:br>
              <a:rPr lang="en-US" sz="2400" dirty="0"/>
            </a:br>
            <a:r>
              <a:rPr lang="en-US" sz="2400" dirty="0"/>
              <a:t>work-based learning placement opportunities for 2022-2023. 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2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1034FB8B-79FE-B3EA-AB05-A8305F009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829646" cy="2872235"/>
          </a:xfrm>
          <a:prstGeom prst="rect">
            <a:avLst/>
          </a:prstGeom>
        </p:spPr>
      </p:pic>
      <p:pic>
        <p:nvPicPr>
          <p:cNvPr id="9" name="Picture 8" descr="A group of people standing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8D8FF3D5-77B6-BB24-03A0-10C321038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49" y="-9482"/>
            <a:ext cx="2154176" cy="2872235"/>
          </a:xfrm>
          <a:prstGeom prst="rect">
            <a:avLst/>
          </a:prstGeom>
        </p:spPr>
      </p:pic>
      <p:pic>
        <p:nvPicPr>
          <p:cNvPr id="14" name="Picture 13" descr="A group of kids holding up signs&#10;&#10;Description automatically generated with low confidence">
            <a:extLst>
              <a:ext uri="{FF2B5EF4-FFF2-40B4-BE49-F238E27FC236}">
                <a16:creationId xmlns:a16="http://schemas.microsoft.com/office/drawing/2014/main" id="{9E5DD0DE-B311-118E-08B3-86AFB6E9F9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1" b="25249"/>
          <a:stretch/>
        </p:blipFill>
        <p:spPr>
          <a:xfrm>
            <a:off x="5835860" y="-519"/>
            <a:ext cx="4341704" cy="2868013"/>
          </a:xfrm>
          <a:prstGeom prst="rect">
            <a:avLst/>
          </a:prstGeom>
        </p:spPr>
      </p:pic>
      <p:pic>
        <p:nvPicPr>
          <p:cNvPr id="16" name="Picture 15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14539946-8D68-F232-C980-48069B819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139" y="0"/>
            <a:ext cx="2157636" cy="2876849"/>
          </a:xfrm>
          <a:prstGeom prst="rect">
            <a:avLst/>
          </a:prstGeom>
        </p:spPr>
      </p:pic>
      <p:pic>
        <p:nvPicPr>
          <p:cNvPr id="18" name="Picture 17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95953129-63A1-580B-3A6F-19A7AAAAE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0630"/>
            <a:ext cx="3357516" cy="2518137"/>
          </a:xfrm>
          <a:prstGeom prst="rect">
            <a:avLst/>
          </a:prstGeom>
        </p:spPr>
      </p:pic>
      <p:pic>
        <p:nvPicPr>
          <p:cNvPr id="20" name="Picture 19" descr="A group of people sitting at a round table&#10;&#10;Description automatically generated with medium confidence">
            <a:extLst>
              <a:ext uri="{FF2B5EF4-FFF2-40B4-BE49-F238E27FC236}">
                <a16:creationId xmlns:a16="http://schemas.microsoft.com/office/drawing/2014/main" id="{0372C5CE-9B30-09C1-1E19-C4B44F5895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60" y="3051148"/>
            <a:ext cx="4896021" cy="2527619"/>
          </a:xfrm>
          <a:prstGeom prst="rect">
            <a:avLst/>
          </a:prstGeom>
        </p:spPr>
      </p:pic>
      <p:pic>
        <p:nvPicPr>
          <p:cNvPr id="4" name="Picture 3" descr="A group of men working on a car&#10;&#10;Description automatically generated with medium confidence">
            <a:extLst>
              <a:ext uri="{FF2B5EF4-FFF2-40B4-BE49-F238E27FC236}">
                <a16:creationId xmlns:a16="http://schemas.microsoft.com/office/drawing/2014/main" id="{88D281A8-F89D-1669-A296-7C8DDA17B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81" y="3050548"/>
            <a:ext cx="3958152" cy="24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4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9861F9-1024-BD45-8380-0CE9895A8335}"/>
              </a:ext>
            </a:extLst>
          </p:cNvPr>
          <p:cNvSpPr txBox="1">
            <a:spLocks/>
          </p:cNvSpPr>
          <p:nvPr/>
        </p:nvSpPr>
        <p:spPr>
          <a:xfrm>
            <a:off x="838200" y="273174"/>
            <a:ext cx="10515600" cy="126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Kentucky Ranks Among the Bottom </a:t>
            </a:r>
            <a:b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 States for Workforce Participation</a:t>
            </a: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3538B0-0483-B19B-881D-C4AA54E9B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8472" y="1536989"/>
            <a:ext cx="6355056" cy="3864811"/>
          </a:xfrm>
        </p:spPr>
      </p:pic>
    </p:spTree>
    <p:extLst>
      <p:ext uri="{BB962C8B-B14F-4D97-AF65-F5344CB8AC3E}">
        <p14:creationId xmlns:p14="http://schemas.microsoft.com/office/powerpoint/2010/main" val="3717573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9861F9-1024-BD45-8380-0CE9895A8335}"/>
              </a:ext>
            </a:extLst>
          </p:cNvPr>
          <p:cNvSpPr txBox="1">
            <a:spLocks/>
          </p:cNvSpPr>
          <p:nvPr/>
        </p:nvSpPr>
        <p:spPr>
          <a:xfrm>
            <a:off x="838200" y="273174"/>
            <a:ext cx="10515600" cy="126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Open Jobs Continue to Outnumber Kentuckians Looking for Work</a:t>
            </a:r>
            <a:endParaRPr lang="en-US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FF9165-B6E5-6998-1358-AA9879DB9A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398" y="1825625"/>
            <a:ext cx="6713559" cy="415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3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9861F9-1024-BD45-8380-0CE9895A8335}"/>
              </a:ext>
            </a:extLst>
          </p:cNvPr>
          <p:cNvSpPr txBox="1">
            <a:spLocks/>
          </p:cNvSpPr>
          <p:nvPr/>
        </p:nvSpPr>
        <p:spPr>
          <a:xfrm>
            <a:off x="838200" y="273174"/>
            <a:ext cx="10515600" cy="126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Resources for Understanding Kentucky’s Workforce Challenges and Solutions</a:t>
            </a: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8E3418-388F-ACFC-B72A-7E754A6FE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37607"/>
            <a:ext cx="3282680" cy="42507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8FED0-22B8-ED73-36A7-C32FF277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274" y="1637607"/>
            <a:ext cx="3286361" cy="4250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9E478-C244-5210-2502-58909BABC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083" y="1637607"/>
            <a:ext cx="3306116" cy="42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3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9861F9-1024-BD45-8380-0CE9895A8335}"/>
              </a:ext>
            </a:extLst>
          </p:cNvPr>
          <p:cNvSpPr txBox="1">
            <a:spLocks/>
          </p:cNvSpPr>
          <p:nvPr/>
        </p:nvSpPr>
        <p:spPr>
          <a:xfrm>
            <a:off x="838200" y="306425"/>
            <a:ext cx="10515600" cy="126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Kentucky Needs a Strategy for </a:t>
            </a:r>
            <a:b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Rapid Workforce Growth</a:t>
            </a:r>
            <a:endParaRPr lang="en-US" sz="40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C5B14C7-37F1-EB91-8B65-2B95DF324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2228" y="1653367"/>
            <a:ext cx="8647544" cy="4194657"/>
          </a:xfrm>
        </p:spPr>
      </p:pic>
    </p:spTree>
    <p:extLst>
      <p:ext uri="{BB962C8B-B14F-4D97-AF65-F5344CB8AC3E}">
        <p14:creationId xmlns:p14="http://schemas.microsoft.com/office/powerpoint/2010/main" val="169053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0DCD-657A-1339-C6C9-0FF38E62065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Kentucky Chamber Foundation’s Workforce Center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A1D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Talent Pipeline Management (TPM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A1D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®)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4A1D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BDB8E3-4B3C-D778-40AA-85E4DFB358B2}"/>
              </a:ext>
            </a:extLst>
          </p:cNvPr>
          <p:cNvSpPr txBox="1">
            <a:spLocks/>
          </p:cNvSpPr>
          <p:nvPr/>
        </p:nvSpPr>
        <p:spPr>
          <a:xfrm>
            <a:off x="690807" y="1518702"/>
            <a:ext cx="10640516" cy="44488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TPM® is an employer-led and demand-driven approach that aims to address the skills gap by organizing employers around their most critical workforce needs.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is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alignment with education, government, and partners for hiring and upskilling into in-demand careers.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82B0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RESULTS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employers leading the way, our TPM®️ team and state partners connected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A7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5,000 Kentuckians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jobs, training, and work-based learning opportunities.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Almost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A7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 employers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at the table working together to help strengthen our workforce across Kentucky’s key and signature industries. </a:t>
            </a:r>
          </a:p>
        </p:txBody>
      </p:sp>
    </p:spTree>
    <p:extLst>
      <p:ext uri="{BB962C8B-B14F-4D97-AF65-F5344CB8AC3E}">
        <p14:creationId xmlns:p14="http://schemas.microsoft.com/office/powerpoint/2010/main" val="321145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87C5F3-62BB-3ABA-2261-91B7C6967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5"/>
          <a:stretch/>
        </p:blipFill>
        <p:spPr>
          <a:xfrm>
            <a:off x="0" y="0"/>
            <a:ext cx="12192000" cy="57939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FC41C-93C7-CCCE-96AB-BFCB84F8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8" y="376933"/>
            <a:ext cx="2623457" cy="13741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3D5C3D-7833-0A7F-C3B0-9F042FAE6CF7}"/>
              </a:ext>
            </a:extLst>
          </p:cNvPr>
          <p:cNvSpPr/>
          <p:nvPr/>
        </p:nvSpPr>
        <p:spPr>
          <a:xfrm>
            <a:off x="5261956" y="116378"/>
            <a:ext cx="291776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6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D05F-73A9-0E36-D4D2-E3DF25C7C4C3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Kentucky Chamber Foundation’s Workforce Center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4D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Workforce Recovery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AE8AA-4FD1-D101-4EAD-F646F1EA23CA}"/>
              </a:ext>
            </a:extLst>
          </p:cNvPr>
          <p:cNvSpPr txBox="1">
            <a:spLocks/>
          </p:cNvSpPr>
          <p:nvPr/>
        </p:nvSpPr>
        <p:spPr>
          <a:xfrm>
            <a:off x="733337" y="1593130"/>
            <a:ext cx="10515600" cy="44488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Substance use disorder and justice involvement are two leading factors in Kentucky's low rates of workforce participation.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opioid epidemic alone might be responsible for removing as many as </a:t>
            </a:r>
            <a:r>
              <a:rPr lang="en-US" sz="2400" b="1" dirty="0">
                <a:solidFill>
                  <a:srgbClr val="534D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55,000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working-age Kentuckians from the labor market.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A7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RESULTS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Fair Chance Academy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534D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34D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Kentucky businesses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fair chance business practices,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impacting over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34D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50,000 employees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across the state.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Kentucky Transformational Employment Program (KTEP)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34D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145 businesses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participate in the KTEP program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impacts over </a:t>
            </a:r>
            <a:r>
              <a:rPr lang="en-US" sz="2000" b="1" dirty="0">
                <a:solidFill>
                  <a:srgbClr val="534D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34D9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0,000 employees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36EC4-3AF6-84DF-F4B5-6F08C9F31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624" y="4388738"/>
            <a:ext cx="2404391" cy="12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2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9AA7F0-3B15-1F1C-D3D0-864FADF36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02" y="814647"/>
            <a:ext cx="6523598" cy="4348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A1CFB-3F14-A665-F942-6CFE6F0A976B}"/>
              </a:ext>
            </a:extLst>
          </p:cNvPr>
          <p:cNvSpPr txBox="1"/>
          <p:nvPr/>
        </p:nvSpPr>
        <p:spPr>
          <a:xfrm>
            <a:off x="342540" y="351841"/>
            <a:ext cx="532586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“I feel so fortunate to have attended the Academy these last three weeks. Prior to this, I felt like I was alone,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this task ahead of me was all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me to do by myself. Now, I feel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like I have tremendous resources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I have never had before. It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gives me even more confidence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we’re going to be successful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doing something that no one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else has ever done. In my industry,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one has ever tried to do this,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now I have a path forward.”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The Jordan Center CEO David McKenzie</a:t>
            </a:r>
          </a:p>
        </p:txBody>
      </p:sp>
    </p:spTree>
    <p:extLst>
      <p:ext uri="{BB962C8B-B14F-4D97-AF65-F5344CB8AC3E}">
        <p14:creationId xmlns:p14="http://schemas.microsoft.com/office/powerpoint/2010/main" val="2795031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12230</TotalTime>
  <Words>476</Words>
  <Application>Microsoft Office PowerPoint</Application>
  <PresentationFormat>Widescreen</PresentationFormat>
  <Paragraphs>48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5_Office Theme</vt:lpstr>
      <vt:lpstr>6_Office Theme</vt:lpstr>
      <vt:lpstr>Custom Design</vt:lpstr>
      <vt:lpstr>1_Office Theme</vt:lpstr>
      <vt:lpstr> Business-Driven  Solutions to Kentucky’s  Workforce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 to Business®️  Program Highlights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Kentucky’s Progress &amp; Potential:  Five Years of Pro-Growth Policy Wins</dc:title>
  <dc:creator>Sawyer Coffey</dc:creator>
  <cp:lastModifiedBy>Allen, Sasche (LRC)</cp:lastModifiedBy>
  <cp:revision>63</cp:revision>
  <dcterms:created xsi:type="dcterms:W3CDTF">2022-08-01T13:26:10Z</dcterms:created>
  <dcterms:modified xsi:type="dcterms:W3CDTF">2023-06-21T12:53:09Z</dcterms:modified>
</cp:coreProperties>
</file>