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6"/>
  </p:notesMasterIdLst>
  <p:sldIdLst>
    <p:sldId id="256" r:id="rId6"/>
    <p:sldId id="278" r:id="rId7"/>
    <p:sldId id="1287" r:id="rId8"/>
    <p:sldId id="1273" r:id="rId9"/>
    <p:sldId id="1280" r:id="rId10"/>
    <p:sldId id="1275" r:id="rId11"/>
    <p:sldId id="1281" r:id="rId12"/>
    <p:sldId id="1278" r:id="rId13"/>
    <p:sldId id="1283" r:id="rId14"/>
    <p:sldId id="1284" r:id="rId15"/>
    <p:sldId id="1291" r:id="rId16"/>
    <p:sldId id="1286" r:id="rId17"/>
    <p:sldId id="1288" r:id="rId18"/>
    <p:sldId id="1289" r:id="rId19"/>
    <p:sldId id="1293" r:id="rId20"/>
    <p:sldId id="1290" r:id="rId21"/>
    <p:sldId id="1306" r:id="rId22"/>
    <p:sldId id="1309" r:id="rId23"/>
    <p:sldId id="1304" r:id="rId24"/>
    <p:sldId id="1313" r:id="rId25"/>
    <p:sldId id="1310" r:id="rId26"/>
    <p:sldId id="1292" r:id="rId27"/>
    <p:sldId id="1297" r:id="rId28"/>
    <p:sldId id="1311" r:id="rId29"/>
    <p:sldId id="1312" r:id="rId30"/>
    <p:sldId id="1299" r:id="rId31"/>
    <p:sldId id="1300" r:id="rId32"/>
    <p:sldId id="1302" r:id="rId33"/>
    <p:sldId id="1298" r:id="rId34"/>
    <p:sldId id="1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FBF429-5F3C-7B86-FDC8-C14F1FCA8675}" name="Charles Aull" initials="CA" userId="S::caull@kychamber.com::5c53665a-ee8f-4526-99b7-d0a1ae5312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1"/>
    <a:srgbClr val="00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0FD90-2F83-4228-8E6C-69D8F8F8A3EB}" v="133" dt="2023-07-21T15:23:3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D0AB-9912-43D5-9E76-C0FC4FF527D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F68C-1617-42FA-9449-D7B1D705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2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6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0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9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6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24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6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8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0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68C-1617-42FA-9449-D7B1D7053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D12E-ADC2-1528-E6C2-BCED0BCC5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E80FA-7BB8-D8DD-61D1-55E8483D1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A6A6-526E-95DB-7F20-A7BD541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43EEE-E754-F7B2-4A6B-C2FDEB75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4953-5172-D37B-E47B-17D3EFB2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E2BB-9258-6988-B0BD-A2CA763E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F7666-798C-C11F-6113-B4E85D41E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0CAF-5D77-5076-F824-DD09A052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5FD49-EFD9-C7F6-B410-E9C0EC64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42F5-902C-FFB3-7CE7-885076E9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0B6FB-3011-8E01-04B2-0D0150C79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2CB7B-F805-2942-B0B9-C9E8B892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F346-B52D-1609-DC9B-33E25E2A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44C7-9935-557B-0F4D-DC5A5476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94B8-6B1C-9EB6-3B02-FAD612B7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8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2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C8A-60D9-D07D-8B68-E8C41F33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5D55-06B6-A402-561F-999635B3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4270D-D631-00B6-FD6D-785F1B24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EA93-AA96-BD90-305C-B8FE448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1DE1-F675-16E6-8BBA-64266DA8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7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1010-2049-9FA2-5C00-1C29AE19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B46B-DFDD-F8EB-308C-1CDB48B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47D2-BAAA-8D3E-B106-D3AC098A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5CBE-5EE9-71C7-C8D6-ADF5D495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CC88-A85D-E2B6-1464-72920ABA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DC0-29C3-2E22-E87C-6C22A99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7FD0-FB9F-5032-9D52-6B83E6B0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E6DE-E51C-D1B0-16C9-CFA1BF75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D253-EB37-4A8F-D7B8-9E063EDC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E5B7D-EDE6-0CF6-5EFF-AC4861AE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4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F401-FD46-3688-67DA-ECEF601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48EE-AAE6-61AA-67C3-AB2629E1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4F11-506B-67AF-BCBD-B76CD2BC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BF56-08DC-A9D7-EC46-1953B670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5A56-39BB-4C4E-03C8-DEFF1C06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B2A-A0D1-EA04-EA7C-98FFBE6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4947-7900-DF99-E85D-3591255F8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29D61-2646-C981-9E71-7A2260EE7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EBB43-6535-6E01-83E9-B4A051C4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8A59-E9A1-ABC9-1DF7-5BA75AD8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E89A-925E-F382-9853-200F2D08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2AB4-BF90-C464-9354-DCA34733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6E089-3775-C6F3-0FBF-A58042D1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4B128-12E5-6218-C7D5-D9F982E58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087F-79D1-BBCF-D03A-11EF6635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81716-C9D9-B670-AA04-4BD5BED52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6D2823-C337-6AD4-F45D-F908558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0F71F-7504-40A7-F8BF-CF777830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33967-77CF-C8C6-9232-5EDEF225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8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ED4B-7CB7-804A-95BF-74A48BE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F2AEF-2381-68CD-1A03-0644B602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2EB8C-8E3C-57F9-4516-393E0D8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8CDF-594A-460D-C9FE-7974EE73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6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7DFC8-CC67-01C8-CE11-816978F4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3559F-CD5B-76B5-0846-A795780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81D27-0489-F01D-7C2F-02540D03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D484-2279-4331-E31A-7A86B222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39204-B26E-9753-F516-A5FC5926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A4D3-4C7A-6D4E-AB49-9A7E9324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9A64-D2F7-02B3-B588-483B7D64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15C2-F0AD-7D27-FF79-622CED20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B4D4-B5B5-9C09-780C-D633EB2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11D-3A3E-ECD9-BD46-CA9DB3EB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11254-B08E-5C63-7E22-D7390024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09712-074C-89A3-E14D-CF3689BD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63BB2-3983-575E-9C70-888F0648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A0F63-05CE-AAF3-8025-CA145D5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447-9A3A-980B-5DE8-74B7B28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05E9F-6C63-9B2F-AA79-44ABEB9B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BF26E-4F7A-7BBB-ACD4-F563358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52ECC-1ED2-226B-4724-566ADEE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5AB52-1483-47E2-1881-9CB0AE74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333A-39F7-FD10-FC74-B5C2F2C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AFC2-2EBA-DB1D-D5C1-C7562D8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9963D-6BC0-C7B3-84B7-F924E80E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C4A76-8C37-99F7-63EC-245AD271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97D-8921-D4A1-CC2B-A70F8300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461B-E0F5-D8B7-86CF-67678B7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9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8235-57F5-57CE-8AEC-0D283D1C5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ADF3-61F4-F5C1-ACE9-DF7C406B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DC34-FB53-B5AA-6449-C109233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C4A9-FABD-D82A-390B-F0A0C6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07F7-580F-7A0C-CE8C-97E8EF8F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5753-3A79-AA72-4E98-3D4DCD87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B8FD4-73E9-BE04-10D3-17548B570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E5C12-A23B-D4C2-1485-26CBA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82D7-18F7-CFBE-CCF6-DC1A7F64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157A8-1567-C760-1B56-5D3E2D31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65EA-D3E1-126C-C579-F3326D1D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E5F4-59F6-1979-3088-DD4246B7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C97D-DB16-246F-CBD0-74315BB4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67C49-6534-B303-72FB-A4BF11A8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4DC9-E2AF-2D2E-3587-AA2CC1E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0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6D89-6173-83A2-B840-326C601C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C8EE9-32C5-127D-AF56-74A69979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75CB-8A99-3671-A16A-F834C80B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70DD5-2194-861D-07CE-9AAC8B97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4AD34-AFB1-7B75-F4CC-41D35CE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A02F-B6D1-04AF-F299-23466A96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247E-8F05-19B8-BEE5-8F21CD3E7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9F2A3-D8DE-25BC-AE51-B979662F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92E2-7F68-E46A-0C87-F93FFCAE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0DA8-F413-2409-6CD8-AC20909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CB150-1EE0-2049-5E25-CD8B1AA3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9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25AA-CCE5-AA34-2721-1C9CDF3C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930D2-3443-4C78-F1F6-039DD523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D8AF-4FCC-1F98-5CA5-72F11419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5EC0-F299-9F0C-11F7-B2A4F71CC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E8230-5504-5889-B126-4A091B0EC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586D2-847D-6613-CAEC-F3878FA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49E3F-4268-7596-3120-B6AD3132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BC7E0-2911-463B-6C21-089628D2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9412-5C55-7755-B029-963C7D6D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7C3B7-389F-6E7E-A823-EC65EAED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9A48-239E-B3C4-64BC-7AB0C55D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E1B2B-8387-00AD-01C2-16B90BCA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4786-8A49-91F7-1897-A3DDA76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5D91-7E80-DE01-E0F1-317930B9F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0A338-9057-8071-E211-AA69B5A6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3C742-EFF1-221F-CFE4-CBDD88C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A249-A77E-6FBF-7200-985056E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351B6-AE02-5DAE-870C-0C15CD3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042C5-A9E8-9BC3-0918-21F34D70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A1800-1E48-2DB4-0FD5-6B50FAB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C79BE-63CA-68C7-4140-35A16E2B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6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68A-8E90-65EC-694B-2AF1978F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D725-FDED-8E77-F655-D4EAB884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6CFCC-1F9D-DA63-85EA-B0E6B37C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233-A001-4242-8480-078D6E33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C048-7563-149C-FD2F-50690B3B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7E1E9-5600-143E-507A-39F26A17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9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DDA7-2214-5583-7657-0ADA62E5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0C57C-2F30-5204-ED18-A37946D24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643-F991-9B10-E92B-6767B9E80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3974E-60C2-9CB6-4102-7ECFB391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13318-F602-D043-0779-6AFA5C36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40256-FD17-954D-BA19-C2161A38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3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7BB0-A9CF-696D-FCED-162B5B3E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5421-7635-4810-0231-0ABEE6CFF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D8E1-834E-C06D-F395-79131482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B336-7BC1-A3A7-7DE1-E2C2936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1C33-6C72-3B6C-E905-D8264DC5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1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C5DB-D33A-DE54-3579-E4651035C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35C1-EA5C-0B19-3840-7DE2012A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35B4-07C4-0CB8-2F85-C2A2ACCF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D302-2A71-F92B-7E7B-CD26648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2748-085A-E0C6-A4E9-179EE57B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50B9-ACCD-6963-755B-650271A2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AC1BA-AC56-7DF1-8B61-A0B81B6F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C356-2C21-5E96-CA81-10D474D2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5B98-2969-23AA-90ED-75A5A299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5C97-07E7-16B4-E12C-95FC487B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7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F0F4-CF48-F288-445E-B4D2E1DB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466E-3F68-0283-D619-F6ACBFB2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3850-E52B-4C25-5E61-E00A6E02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67C66-2733-FDD4-13B4-AB1114F6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5BE6-CAD0-D6A0-5C67-414C4026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2B1C-B04A-06CE-EF73-5CE14D37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888E-B825-2871-23C7-F7FDC6BE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60B0-18A1-FB14-F46C-DA88A6F5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0F91A-FC4E-F9ED-2801-B61D5510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FD677-0856-7783-8C78-602DDC4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9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BDDC-FF3A-B260-8E22-5D5788E1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33E3-9283-E862-D8F7-FD311C2B3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EF31-7781-035E-B159-3FA09342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07906-1D89-32DD-EB72-E8F50377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3F32-413B-E2F9-5BB8-81644C28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E8AE1-58F8-AAA9-B94C-06714272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A569-99E8-F216-9196-12CAB15B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8625-8687-F101-5A4F-B6549926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E393D-AE3D-40CC-0946-2AAB8BF0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96249-7DE3-DCDC-9790-8403ABAC5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B05E9-04DC-F70D-8E10-45491295E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D7343-5088-DC1E-92F8-2D27DA6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44F7-2F44-F78C-41B0-878B97A3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438FC-E292-4CE3-F920-FCA0386F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3E37-440B-9B50-12F6-7C578E5C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AA9-4907-F596-A4C4-E447530C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C484F-30F6-86F5-60D0-6701B90EA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16052-4306-8B28-42B9-F45D93B31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DC771-2733-DDF8-94CC-CC14C45F4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F133C-CDB5-1F57-4A50-0FF66D77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51054-EC6C-5F64-CD56-A2A41CED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66313-CD8B-9BBE-E824-1446BE8D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0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6D29-8344-EC91-9A5B-14203F4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2767-327F-F979-D435-BFCDCBCC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5847-A064-C829-BAAE-FB887796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7CEEB-DE8D-4BC6-DB90-DD2FC56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C0F89-1EE5-300D-958A-60238D6F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2863A-92EA-3A60-1B58-8901942B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DAE0-960B-B9EB-0A0E-9AD1ED90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5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3171-F7FC-C92C-E1BB-2590FCBD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EF51-4F08-BE83-2221-48987B18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E1CF6-5FA0-CCB2-A3D5-9BAAA5B2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32E36-8247-0148-6E10-0D4F71EE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14255-DE2F-1406-F471-94858C7D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811F-4B01-BFB3-A94B-FF4D3E43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FCC1-B832-E71B-E1AF-1473DA4A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5BF0-C5B1-D517-312D-AE37E6FE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84CF-18AB-A3A3-33AD-4488E1B3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C0C80-407B-28A7-9EC2-7E792E0E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E42A1-A9D1-96AE-42AC-9B1AE421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E761F-2E3F-F3D7-57CC-9199225F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6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F1BA-9C20-EDAD-3A88-1DE1C312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43412-434E-0C2B-5E02-28A8802A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F049-C2C7-8530-8EF1-E6B4A002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546B-9663-41FD-1F6C-CD478DA7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42-4EDD-B6C4-6B9A-D87C0CB2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5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8EB1C-8196-9A94-5748-3BC7C7D7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76A8F-8AD6-5982-2893-DBBAE1C2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C5DA-C9A6-6D64-2A67-4611A312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F364-C5F8-10AF-6633-BE31B8C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7835-7450-4FE7-7476-DD0DAE75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1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/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0"/>
          </p:nvPr>
        </p:nvSpPr>
        <p:spPr/>
        <p:txBody>
          <a:bodyPr anchor="b"/>
          <a:lstStyle/>
          <a:p>
            <a:fld id="{A6E6EAC6-FBF2-4F9A-AF58-7BD1E9A2D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0CDD-948E-889B-40D5-349874CF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5369E-A952-3D24-849B-1108C2CB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3744D-EAF7-312B-6E0A-C6DB2211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5B81E-3A82-8351-3DD2-E005346D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5E7DC-D787-E44D-B1DE-CF6F91D8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ADAE6-323F-3D25-34A3-8675EA0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CB83D-A26B-DD38-6417-9B522375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BD1A-7EC4-952F-E0A5-99496DC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4297-69DC-01A1-0611-096AF609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17150-322D-5CCC-42A3-729907851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D2438-3E19-3AEC-0773-DFE0421A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D1825-DA62-5D12-6E74-BA2481F1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3F14D-144F-395F-9F04-CBAB41E8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273-5458-F5F4-F0E8-14212898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C6D8-8708-CC71-BA6A-0CFF9DCEF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F2C9B-A655-56DC-0E6D-92935C31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D8C6E-9E28-9A4A-C8E5-D4A6D1E7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392A0-4905-5BE4-CC73-6EF44DB1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AEC1D-0883-8202-90A7-3B5DE1A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06ACD-0506-FB0D-6FE1-98BB7C24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B8D4-E1AA-970D-7ECA-F6C94DBD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1BF1-53C8-CECD-8F9D-74895105F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8656-0B00-4C77-B124-402D5BD58321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8806-2F59-B577-5C79-C3F4A5FE5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AABCE-9ACF-C80A-B39E-FFA7D74B8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819-1DC7-435C-8C84-C1A9AC305D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99570-4BFF-9633-8A61-BF443E5321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951"/>
            <a:ext cx="12192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3BA0C-F00F-075D-B58C-12B1FD8848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D0BB0F-6BB4-AB71-F753-E1F8D072BB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90B6-215E-F3CC-88B8-A83C316A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E1AD-6492-373D-71B5-1387F186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CB9-03C0-F523-0CB1-9996DD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15A-8249-429A-8D9F-CCC6711770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9044-3888-7FFB-BFEC-2B4C0EF0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1A1F-365C-2FC2-F3C0-96FF1618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B395-92F3-42C9-B340-1C91F25A1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54675-32BA-8B46-3C4F-DCE1183015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C5425-840F-E628-774D-AD67CBD6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69394-4C91-D9E1-3D8E-F00E929A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6CB0-ED09-DE39-D43A-5AD94FA39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4397-E423-4147-B37F-826DDE66B02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1A3E-C1C2-E7E8-622C-6AA34292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BA61-48F6-81B6-8CEE-1EF59311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59B7-430F-4872-8906-6962F9FF2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381EB6-F382-B48E-0660-7AC3ED0016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43DD8-0500-180F-6357-F89B8A8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594CB-4B0C-CBA4-1942-63607E79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5F6E-34CE-736F-BEFE-F4F7E6A2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56C5-7062-4FCB-A4E7-70B79C5974FA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3C9A-07EC-6642-AAC6-D418AC70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6097-1BA2-E68C-C52F-C4B3A034B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F97C-6EAA-4FCC-8A25-BB67020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95521F-F232-A708-F53B-86917A32E58C}"/>
              </a:ext>
            </a:extLst>
          </p:cNvPr>
          <p:cNvSpPr/>
          <p:nvPr/>
        </p:nvSpPr>
        <p:spPr>
          <a:xfrm>
            <a:off x="-63610" y="-23855"/>
            <a:ext cx="12372229" cy="3989799"/>
          </a:xfrm>
          <a:prstGeom prst="rect">
            <a:avLst/>
          </a:prstGeom>
          <a:solidFill>
            <a:srgbClr val="004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8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4626-76B7-BF62-CE9F-C3762361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2" y="402666"/>
            <a:ext cx="9965635" cy="2730355"/>
          </a:xfrm>
        </p:spPr>
        <p:txBody>
          <a:bodyPr>
            <a:normAutofit/>
          </a:bodyPr>
          <a:lstStyle/>
          <a:p>
            <a:br>
              <a:rPr lang="en-US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Update on Kentucky’s Workforce and Labor Market</a:t>
            </a:r>
            <a:endParaRPr lang="en-US" sz="53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9F2D7-57DC-6801-EDEC-C14F28B8E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4921"/>
            <a:ext cx="12192000" cy="1725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Charles Aull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A7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Kentucky Chamber Center for Policy and Research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0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Workforce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682977" y="1427574"/>
            <a:ext cx="44439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 levels in Kentucky grew 3.5% between 2002 and 2022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4.8% between 2002 and 2019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 levels in the US grew 13.4% between 2002 and 2022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 levels in Tennessee grew 14.4% between 2002 and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070BD2-7924-C822-49E4-89CAC1B32F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58" y="1606688"/>
            <a:ext cx="6638055" cy="410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Payroll Growth and Labor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682976" y="1536987"/>
            <a:ext cx="44890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Payroll growth has been exceptionally strong in Kentucky, adding 65k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since January 2019 and 343k since April 2020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Kentucky surpassed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two million nonfarm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payroll positions in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March 2022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E10247D-D0D9-4DAC-0DA5-E277D17C2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96" y="1536988"/>
            <a:ext cx="6779998" cy="41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9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Job Openings and Labor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712930" y="1437996"/>
            <a:ext cx="44890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Job openings in Kentucky remain elevated at 142,000 openings reported in April 2023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Openings continue to outpace Kentuckians looking for work by 1.9:1 ratio (U.S. ratio is 1.6:1)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Unemployment remains historically low in Kentucky, below 4% since November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3B4E855-ED3D-1B89-E781-771444453F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75" y="1536989"/>
            <a:ext cx="6763356" cy="41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2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Industries with the Highest Demand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Based on Job Openings (National)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1584441"/>
            <a:ext cx="4546600" cy="4414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Professional &amp; business services: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18.44%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care &amp; social assistance: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17.56%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Accommodation &amp; food services: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12.04%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Retail trade: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8.44%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 &amp; local government (non-education):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6.20%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Manufacturing: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6.15%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Transportation, warehousing, &amp; utilities: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6.13%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733A3B-45B3-A569-CAB9-A97542E8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99" y="1660814"/>
            <a:ext cx="6764893" cy="4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341108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Industries with the Strongest Growth Based on Payroll (Kentucky April 2019 – April 2023)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3909"/>
            <a:ext cx="4804509" cy="4031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Transportation, warehousing, &amp; utilities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7.4%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Professional and business services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7.3%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Construction: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6.4%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Education and health services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3.9%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2.9%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D11CCA-5085-F610-94F7-403BC6BA1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08" y="1853909"/>
            <a:ext cx="6115932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9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Future Workforce Demand in Kentucky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395274"/>
            <a:ext cx="5086350" cy="4610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Health care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Construction, advanced manufacturing, energy, technology, and ancillary services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Federal policy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affairs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Reshoring and Foreign Direct Investment in Kentucky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(source: reshorenow.org)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801D5-39E5-9AF0-5A27-DD4633B2B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546" y="1552619"/>
            <a:ext cx="5869816" cy="41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359508" y="249729"/>
            <a:ext cx="11543322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Key Takeaways So Far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70" y="1317770"/>
            <a:ext cx="5640508" cy="1759416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challenges persist in Kentucky as workforce participation remains low and workforce growth remains stagnant.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B51F19-04BB-23E0-4825-68197C09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66" y="2987475"/>
            <a:ext cx="4699760" cy="29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2DDBD73-2E84-4009-8699-12E14CAD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1" y="2987475"/>
            <a:ext cx="4699760" cy="29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F7A29-4342-CAFC-066D-E21E2BFF873C}"/>
              </a:ext>
            </a:extLst>
          </p:cNvPr>
          <p:cNvSpPr txBox="1"/>
          <p:nvPr/>
        </p:nvSpPr>
        <p:spPr>
          <a:xfrm>
            <a:off x="6096000" y="1294705"/>
            <a:ext cx="5736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Demand for workers remains elevated as new jobs are created at a rate that outpaces Kentuckians looking for work.</a:t>
            </a:r>
          </a:p>
        </p:txBody>
      </p:sp>
    </p:spTree>
    <p:extLst>
      <p:ext uri="{BB962C8B-B14F-4D97-AF65-F5344CB8AC3E}">
        <p14:creationId xmlns:p14="http://schemas.microsoft.com/office/powerpoint/2010/main" val="102953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10555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3F988-6FFE-B511-54C9-9E59CF30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049" y="320431"/>
            <a:ext cx="6180631" cy="2798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33DCA-C303-567C-8457-2BA404DA9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20" y="3119343"/>
            <a:ext cx="7584216" cy="2779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745B0-466A-7163-5C73-9507533116D9}"/>
              </a:ext>
            </a:extLst>
          </p:cNvPr>
          <p:cNvSpPr txBox="1"/>
          <p:nvPr/>
        </p:nvSpPr>
        <p:spPr>
          <a:xfrm>
            <a:off x="125046" y="660069"/>
            <a:ext cx="5314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The Structural Challenge of an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Aging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340708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10555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B604E-D6A6-932D-E928-294B2AFC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13518"/>
            <a:ext cx="10210800" cy="39921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129F37-FDC0-955D-CE3D-841EADBB34F7}"/>
              </a:ext>
            </a:extLst>
          </p:cNvPr>
          <p:cNvSpPr txBox="1">
            <a:spLocks/>
          </p:cNvSpPr>
          <p:nvPr/>
        </p:nvSpPr>
        <p:spPr>
          <a:xfrm>
            <a:off x="838200" y="420473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Boomers Drove a Surge in </a:t>
            </a:r>
            <a:b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Workforce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39274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1680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Key Moments for Our Aging Population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62" y="1129615"/>
            <a:ext cx="5723792" cy="4822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U.S. Census 2017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2011: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Oldest Baby Boomers reached 65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All Baby Boomers reached 55+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2029: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All Baby Boomers will be 65+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2030: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International migration overtakes natural increases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(births minus deaths)*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2034: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Older adults (65+) will outnumber children for the first time in U.S. history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2060: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Nearly 1 in 4 U.S. adults will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be 65+; births narrowly outpace deaths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86BA4-D5A9-89E1-0912-26D342AB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737" y="1328190"/>
            <a:ext cx="5077107" cy="44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Presentation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78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Broad summary of Kentucky’s current labor market with analysis of recent and long-term trends and comparisons to other states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discussion of structural factors shaping our labor market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discussion of public policy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1757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16026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Key Moments for Our Aging Population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61" y="1328187"/>
            <a:ext cx="5306846" cy="45255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Congressional Budget Office 2023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2042: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Deaths will outnumber births; growth will become fully dependent on net immigration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2023-2053: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0.3% annual population growth instead of 0.8% (1983-2022)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2023-2053: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0.2% annual prime-age population growth instead of 0.9% (1983-2022)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2023-2053: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Projected birth rate: 1.75 instead of 2.02 (1987-2007)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14DCD-2026-204E-565F-536AE96D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58" y="1759954"/>
            <a:ext cx="5725945" cy="33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6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10555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Projected Decline in Workforce Participation (BLS)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B02E1B-1796-24C8-D537-4BC365AEA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75989"/>
            <a:ext cx="5056554" cy="453181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9B965-10F3-E037-AF51-4FE1F1FC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862" y="1275989"/>
            <a:ext cx="5056554" cy="44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563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Retirement is “Imminent” for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Almost 1 in 4 Kentucky Workers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6DEE4D-18A5-C897-0A65-B8E8365F0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625" y="1977292"/>
            <a:ext cx="10748749" cy="3324167"/>
          </a:xfrm>
        </p:spPr>
      </p:pic>
    </p:spTree>
    <p:extLst>
      <p:ext uri="{BB962C8B-B14F-4D97-AF65-F5344CB8AC3E}">
        <p14:creationId xmlns:p14="http://schemas.microsoft.com/office/powerpoint/2010/main" val="44703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44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Kentucky’s Fastest Growing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Workforce Group is 55+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0E90E-597D-10BF-7B61-F117DD66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16" y="1680310"/>
            <a:ext cx="5297610" cy="45087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Demographic change from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2002 to 2022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16-24: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-4.1%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25-45: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-8.7%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55+: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73.2%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Kentucky’s fastest-growing workforce group is 55+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pool of new workers and prime-age workers is stagnant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or shrinking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F806B5-1715-D08E-BB98-32C84E82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06" y="1836473"/>
            <a:ext cx="6396448" cy="3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0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44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Emsi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-Burning Glass: The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Demographic Drought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0E90E-597D-10BF-7B61-F117DD66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2" y="1742830"/>
            <a:ext cx="679938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“Fifty years of birth rates below replacement levels, combined with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recent precipitous drop in immigration, has left us with fewer and fewer young, working-age people. This decline is happening as a record number of Americans are reaching retirement age…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trend is not projected to turn around any time this century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A2DBC-B1AD-3E08-1D29-C679266E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16" y="1688857"/>
            <a:ext cx="3091775" cy="39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Additional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0E90E-597D-10BF-7B61-F117DD66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0609"/>
            <a:ext cx="6187831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use disorder and incarceration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 gaps and discouraged workers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Jobs and geographic misalignment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assistance programs (SSDI)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Social/cultural attitudes toward work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36F48-8085-8AA1-C733-B53E97E3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25" y="1560429"/>
            <a:ext cx="3210899" cy="41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3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F28B-3589-F025-A5AE-C3E6EBF7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0"/>
            <a:ext cx="10515600" cy="39052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How Should </a:t>
            </a:r>
            <a:r>
              <a:rPr 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State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Policy 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Respond to These 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Dynamics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5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Attract More Workers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94A27B-A74A-D40D-190B-BCAC5825F3CD}"/>
              </a:ext>
            </a:extLst>
          </p:cNvPr>
          <p:cNvSpPr txBox="1">
            <a:spLocks/>
          </p:cNvSpPr>
          <p:nvPr/>
        </p:nvSpPr>
        <p:spPr>
          <a:xfrm>
            <a:off x="573244" y="1328189"/>
            <a:ext cx="11313954" cy="4610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Kentucky has struggled to attract new workers and population,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netting just 22k new residents between April 2020 and July 2022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(6.3k international, 14.1k domestic)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Tennessee: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157k (11.4k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international, 146k domestic)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Indiana: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44.5k (21k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international, 22k domestic)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Georgia: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166k (38k international,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128k domestic)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North Carolina: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248k (37k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international, 211k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domestic)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79A807A-9263-8E1F-5205-F5DE855DD5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1" y="2299908"/>
            <a:ext cx="5297471" cy="35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62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723900" y="273174"/>
            <a:ext cx="1091163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Optimize Our Homegrown Workforce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94A27B-A74A-D40D-190B-BCAC5825F3CD}"/>
              </a:ext>
            </a:extLst>
          </p:cNvPr>
          <p:cNvSpPr txBox="1">
            <a:spLocks/>
          </p:cNvSpPr>
          <p:nvPr/>
        </p:nvSpPr>
        <p:spPr>
          <a:xfrm>
            <a:off x="595545" y="1505729"/>
            <a:ext cx="5734914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Kentucky has also struggled to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optimize its homegrown workforce.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Throughout 2022, 70k Kentucky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adults may have been sidelined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from the workforce due to child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care challenges (Census)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Opioid abuse may have reduced Kentucky’s labor force by up to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55k (UK CBER)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2910CE0-E9AE-1233-F09F-524C110A3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02" y="1646405"/>
            <a:ext cx="5776512" cy="35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43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Examples of Pro-Active State Policy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AF8A7-FD4E-3F9A-FA75-5BD589A9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1359017"/>
            <a:ext cx="10736386" cy="4830768"/>
          </a:xfrm>
        </p:spPr>
        <p:txBody>
          <a:bodyPr numCol="2" spcCol="365760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competitive tax environment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workers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Abundant access to affordable quality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Work-focused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re-entry support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Kentuckians leaving incarceration (expungement, second-chance liability, job training in jails)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Incentives and public-private partnerships to help Kentucky employers offer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unique and robust incentive packages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(education benefits and paid family leave)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Reduce the prevalence of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substance use disorder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and facilitate employment for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individuals in recovery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Connecting Kentuckians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unemployment areas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jobs through reliable infrastructure, transportation, and broadband, while strategically partnering with local communities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quality-of-life and talent attraction and retention projects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(See Indiana for an example)  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state financial aid programs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respond to workforce needs and demand with more precision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 statewide strategy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optimize underutilized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“untapped” talent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 refugees, immigrants, and individuals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9172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8313-C906-1191-4406-69C31654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48"/>
            <a:ext cx="10515600" cy="458445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Workforce participation and levels in Kentucky remain below where they were before the pandemic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Employer demand for workers remains elevated and continues to outpace worker availability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Kentucky has become a focal point for business investment and expansion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Competition for workers among states will likely intensify due to demographic challenges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State public policy will play a key role in success vs. failure</a:t>
            </a:r>
          </a:p>
        </p:txBody>
      </p:sp>
    </p:spTree>
    <p:extLst>
      <p:ext uri="{BB962C8B-B14F-4D97-AF65-F5344CB8AC3E}">
        <p14:creationId xmlns:p14="http://schemas.microsoft.com/office/powerpoint/2010/main" val="1952816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5"/>
            <a:ext cx="10515600" cy="95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Resources: Kychamber.com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B422886-1439-7C89-E8B8-446162AF1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309" y="1249982"/>
            <a:ext cx="3477495" cy="45164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6ECAE-6A4A-86DC-E9AE-D11BE248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695" y="1249982"/>
            <a:ext cx="3477495" cy="4502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4C0D7B-F356-E97B-A48E-1CC210C77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081" y="1249982"/>
            <a:ext cx="3458223" cy="4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Workforce Participation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C5F64D-39CA-93C3-EC8F-6FB5AC2FFA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98" y="1467178"/>
            <a:ext cx="7037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513128" y="1467178"/>
            <a:ext cx="4335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“Workforce participation”  the percent of the population employed and unemployed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looking for work)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 participation in the U.S. and Kentucky are below pre-pandemic rates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gap between U.S. and Kentucky workforce participation rates persists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Workforce Participation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529523" y="1536989"/>
            <a:ext cx="419664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a steady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decline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since 2000, workforce participation rates stabilized and rebounded beginning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2015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pandemic interrupted that trend, and it has struggled to restart in Kentucky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0A3927-0D77-CEF5-8AA8-CD587505B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86" y="1432214"/>
            <a:ext cx="7037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335696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Workforce Participation in Kentucky </a:t>
            </a:r>
            <a:b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Remains Below Most Other States</a:t>
            </a:r>
            <a:endParaRPr lang="en-US" sz="36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48DAE1E-141E-167D-8619-B381B186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8465" y="1478756"/>
            <a:ext cx="7155070" cy="4351338"/>
          </a:xfrm>
        </p:spPr>
      </p:pic>
    </p:spTree>
    <p:extLst>
      <p:ext uri="{BB962C8B-B14F-4D97-AF65-F5344CB8AC3E}">
        <p14:creationId xmlns:p14="http://schemas.microsoft.com/office/powerpoint/2010/main" val="234451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Workforce Participation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699202" y="1428934"/>
            <a:ext cx="3926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“Prime-age” workforce participation = 25-54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year-old individuals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of 2022, prime-age workforce participation was close to recovered*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gap between U.S. and Kentucky prime-age workforce participation rates persists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EF38AC-2AD5-E8FA-87BA-CA4BD10505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27" y="1397674"/>
            <a:ext cx="7037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7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327879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Prime-age Workforce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articipation in Kentucky Remains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elow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tates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607DF0-280B-80C4-017C-86D7997CF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1537" y="1591697"/>
            <a:ext cx="7348926" cy="4351338"/>
          </a:xfrm>
        </p:spPr>
      </p:pic>
    </p:spTree>
    <p:extLst>
      <p:ext uri="{BB962C8B-B14F-4D97-AF65-F5344CB8AC3E}">
        <p14:creationId xmlns:p14="http://schemas.microsoft.com/office/powerpoint/2010/main" val="113585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58EEDA6-6B1B-8DDE-B13E-0BE4A3835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2" y="1615145"/>
            <a:ext cx="6430216" cy="39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9861F9-1024-BD45-8380-0CE9895A8335}"/>
              </a:ext>
            </a:extLst>
          </p:cNvPr>
          <p:cNvSpPr txBox="1">
            <a:spLocks/>
          </p:cNvSpPr>
          <p:nvPr/>
        </p:nvSpPr>
        <p:spPr>
          <a:xfrm>
            <a:off x="838200" y="273174"/>
            <a:ext cx="10515600" cy="126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Workforce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4AD8A-2319-54B7-9A04-D20E07CFFA6B}"/>
              </a:ext>
            </a:extLst>
          </p:cNvPr>
          <p:cNvSpPr txBox="1"/>
          <p:nvPr/>
        </p:nvSpPr>
        <p:spPr>
          <a:xfrm>
            <a:off x="682976" y="1385224"/>
            <a:ext cx="474871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“Workforce levels”= the actual number of individuals in the workforce (employed + unemployed)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Kentucky saw a strong workforce recovery between June 2020 and June 2022, regaining approx. 122,000 workers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Kentucky had approx. 20,000 fewer individuals in the workforce in May 2023 than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it did in January 2020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9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30198</TotalTime>
  <Words>1310</Words>
  <Application>Microsoft Office PowerPoint</Application>
  <PresentationFormat>Widescreen</PresentationFormat>
  <Paragraphs>155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5_Office Theme</vt:lpstr>
      <vt:lpstr>6_Office Theme</vt:lpstr>
      <vt:lpstr>Custom Design</vt:lpstr>
      <vt:lpstr>1_Office Theme</vt:lpstr>
      <vt:lpstr> An Update on Kentucky’s Workforce and Labor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State Policy  Respond to These Dynamics?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Kentucky’s Progress &amp; Potential:  Five Years of Pro-Growth Policy Wins</dc:title>
  <dc:creator>Sawyer Coffey</dc:creator>
  <cp:lastModifiedBy>Allen, Sasche (LRC)</cp:lastModifiedBy>
  <cp:revision>81</cp:revision>
  <dcterms:created xsi:type="dcterms:W3CDTF">2022-08-01T13:26:10Z</dcterms:created>
  <dcterms:modified xsi:type="dcterms:W3CDTF">2023-07-27T19:31:14Z</dcterms:modified>
</cp:coreProperties>
</file>