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65" r:id="rId7"/>
    <p:sldId id="266" r:id="rId8"/>
    <p:sldId id="270" r:id="rId9"/>
    <p:sldId id="271" r:id="rId10"/>
    <p:sldId id="267" r:id="rId11"/>
    <p:sldId id="275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809" y="2274849"/>
            <a:ext cx="11556381" cy="127124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667" y="3834935"/>
            <a:ext cx="11556381" cy="11160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3" y="9939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1" y="78059"/>
            <a:ext cx="11559209" cy="14975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1918009"/>
            <a:ext cx="11407697" cy="3612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228267"/>
            <a:ext cx="12190817" cy="6857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29" y="675860"/>
            <a:ext cx="11641873" cy="88531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629" y="1825625"/>
            <a:ext cx="5752171" cy="35046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37302" cy="35046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62"/>
            <a:ext cx="12189292" cy="6856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38200" y="1939925"/>
            <a:ext cx="10515600" cy="34464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33"/>
            <a:ext cx="12190817" cy="685733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512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49351" y="1624903"/>
            <a:ext cx="5181600" cy="3727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83351" y="1624903"/>
            <a:ext cx="5181600" cy="3727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516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34" y="138519"/>
            <a:ext cx="11485756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35" y="1918009"/>
            <a:ext cx="11485756" cy="3612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512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411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0BE28-CFA5-EC42-AD3C-E934AFE8255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AED79-795A-B242-B2AD-29B41AB07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sarah.ehresman/viz/OpportunityYouthDashboard_16801390417010/O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Workforce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EDWI Interim Joint Committee</a:t>
            </a:r>
          </a:p>
          <a:p>
            <a:r>
              <a:rPr lang="en-US" dirty="0"/>
              <a:t>September 28,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42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Spot: Young Adult Opportunity Campus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Provides free career resources for young adults ages 16-24 across the Louisville region</a:t>
            </a:r>
          </a:p>
          <a:p>
            <a:r>
              <a:rPr lang="en-US" dirty="0"/>
              <a:t>Partnership between </a:t>
            </a:r>
            <a:r>
              <a:rPr lang="en-US" dirty="0" err="1"/>
              <a:t>KentuckianaWorks</a:t>
            </a:r>
            <a:r>
              <a:rPr lang="en-US" dirty="0"/>
              <a:t> and Goodwill Industries of Kentucky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July 1, 2022 – June 30, 2023</a:t>
            </a:r>
          </a:p>
          <a:p>
            <a:r>
              <a:rPr lang="en-US" dirty="0"/>
              <a:t>Served 452 young adults across 7 counties</a:t>
            </a:r>
          </a:p>
          <a:p>
            <a:r>
              <a:rPr lang="en-US" dirty="0"/>
              <a:t>205 job placements</a:t>
            </a:r>
          </a:p>
          <a:p>
            <a:r>
              <a:rPr lang="en-US" dirty="0"/>
              <a:t>42 completed internships</a:t>
            </a:r>
          </a:p>
          <a:p>
            <a:r>
              <a:rPr lang="en-US" dirty="0"/>
              <a:t>187 occupational skills credentials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62" y="4425549"/>
            <a:ext cx="2250298" cy="128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6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6B0F6F2-46A1-4BF1-95B1-420019D68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</a:t>
            </a:r>
            <a:r>
              <a:rPr lang="en-US" dirty="0" err="1"/>
              <a:t>Alvey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9E62FF-0CE9-42AE-ACAC-7CB743F6E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629" y="1640542"/>
            <a:ext cx="9073595" cy="4105834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400" dirty="0"/>
              <a:t>Alyssa (</a:t>
            </a:r>
            <a:r>
              <a:rPr lang="en-US" sz="3400" dirty="0" err="1"/>
              <a:t>Alvey</a:t>
            </a:r>
            <a:r>
              <a:rPr lang="en-US" sz="3400" dirty="0"/>
              <a:t>) Madero </a:t>
            </a:r>
          </a:p>
          <a:p>
            <a:r>
              <a:rPr lang="en-US" dirty="0"/>
              <a:t>Enrolled at The Spot: Young Adult Opportunity Campus in Bullitt County</a:t>
            </a:r>
          </a:p>
          <a:p>
            <a:r>
              <a:rPr lang="en-US" dirty="0"/>
              <a:t>Completed multiple training courses</a:t>
            </a:r>
          </a:p>
          <a:p>
            <a:pPr lvl="1"/>
            <a:r>
              <a:rPr lang="en-US" dirty="0"/>
              <a:t>Soft skills training</a:t>
            </a:r>
          </a:p>
          <a:p>
            <a:pPr lvl="1"/>
            <a:r>
              <a:rPr lang="en-US" dirty="0"/>
              <a:t>Applied digital skills training</a:t>
            </a:r>
          </a:p>
          <a:p>
            <a:pPr lvl="1"/>
            <a:r>
              <a:rPr lang="en-US" dirty="0"/>
              <a:t>Earned a Customer Service and Sales credential</a:t>
            </a:r>
          </a:p>
          <a:p>
            <a:r>
              <a:rPr lang="en-US" dirty="0"/>
              <a:t>Completed her GED!</a:t>
            </a:r>
          </a:p>
          <a:p>
            <a:pPr lvl="1"/>
            <a:r>
              <a:rPr lang="en-US" dirty="0"/>
              <a:t>Scored in the 93rd percentile on her Language Arts section, which gave her a College Ready score in that subject! </a:t>
            </a:r>
          </a:p>
          <a:p>
            <a:r>
              <a:rPr lang="en-US" dirty="0"/>
              <a:t>Proud mom of 3 kids and recently got married</a:t>
            </a:r>
          </a:p>
          <a:p>
            <a:r>
              <a:rPr lang="en-US" dirty="0"/>
              <a:t>Currently works full time for UPS in the Brokerage Department and plans to begin pursuing her college degree soon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B9298-8E9C-47C6-AF9D-70331144D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227" y="1042609"/>
            <a:ext cx="2016219" cy="435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9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98AD6-1BE8-480D-A876-3EA8F6CE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9" y="815788"/>
            <a:ext cx="11641873" cy="108473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Cumberlands</a:t>
            </a:r>
            <a:r>
              <a:rPr lang="en-US" dirty="0"/>
              <a:t> Workforce Development Board - WIOA Youth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CE8B3-8057-4066-A10A-C4C0C20A1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629" y="2357717"/>
            <a:ext cx="8356418" cy="3281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Spring 2020 - Summer 2022</a:t>
            </a:r>
          </a:p>
          <a:p>
            <a:r>
              <a:rPr lang="en-US" dirty="0"/>
              <a:t>$2.1 million on paid work experience hours</a:t>
            </a:r>
          </a:p>
          <a:p>
            <a:r>
              <a:rPr lang="en-US" dirty="0"/>
              <a:t>579 youth</a:t>
            </a:r>
          </a:p>
          <a:p>
            <a:r>
              <a:rPr lang="en-US" dirty="0"/>
              <a:t>195 different worksite employers</a:t>
            </a:r>
          </a:p>
          <a:p>
            <a:r>
              <a:rPr lang="en-US" dirty="0"/>
              <a:t>Combined total of 206,871 working hours</a:t>
            </a:r>
          </a:p>
        </p:txBody>
      </p:sp>
    </p:spTree>
    <p:extLst>
      <p:ext uri="{BB962C8B-B14F-4D97-AF65-F5344CB8AC3E}">
        <p14:creationId xmlns:p14="http://schemas.microsoft.com/office/powerpoint/2010/main" val="2304502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34C5D5-030E-43D5-B343-812DACA50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443"/>
            <a:ext cx="10515600" cy="1533992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78F50-6B0C-46BA-AD87-0FFFA18124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541" y="2101295"/>
            <a:ext cx="3415554" cy="34464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Michael </a:t>
            </a:r>
            <a:r>
              <a:rPr lang="en-US" dirty="0" err="1"/>
              <a:t>Gritton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Executive Director, </a:t>
            </a:r>
            <a:r>
              <a:rPr lang="en-US" dirty="0" err="1"/>
              <a:t>KentuckianaWorks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502.574.3069</a:t>
            </a:r>
          </a:p>
          <a:p>
            <a:pPr marL="0" indent="0">
              <a:buNone/>
            </a:pPr>
            <a:r>
              <a:rPr lang="en-US" dirty="0" err="1"/>
              <a:t>michael.gritton</a:t>
            </a:r>
            <a:r>
              <a:rPr lang="en-US" dirty="0"/>
              <a:t>@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kentuckianaworks.org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42900-7B6E-4170-BCE1-93D55CBE84A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159578" y="2095521"/>
            <a:ext cx="4061058" cy="3505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Myra Wilson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Director, </a:t>
            </a:r>
            <a:r>
              <a:rPr lang="en-US" dirty="0" err="1">
                <a:solidFill>
                  <a:schemeClr val="bg1"/>
                </a:solidFill>
              </a:rPr>
              <a:t>Cumberlands</a:t>
            </a:r>
            <a:r>
              <a:rPr lang="en-US" dirty="0">
                <a:solidFill>
                  <a:schemeClr val="bg1"/>
                </a:solidFill>
              </a:rPr>
              <a:t> Workforce Development Board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270.866.7425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myra@lcadd.org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12A05FB-36BC-4721-9D9B-866DAF87B143}"/>
              </a:ext>
            </a:extLst>
          </p:cNvPr>
          <p:cNvSpPr txBox="1">
            <a:spLocks/>
          </p:cNvSpPr>
          <p:nvPr/>
        </p:nvSpPr>
        <p:spPr>
          <a:xfrm>
            <a:off x="8220637" y="2099894"/>
            <a:ext cx="3969680" cy="4408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Font typeface="Arial"/>
              <a:buNone/>
            </a:pPr>
            <a:r>
              <a:rPr lang="en-US" dirty="0">
                <a:solidFill>
                  <a:schemeClr val="bg1"/>
                </a:solidFill>
              </a:rPr>
              <a:t>Dean McKay, </a:t>
            </a:r>
            <a:r>
              <a:rPr lang="en-US" sz="2000" dirty="0">
                <a:solidFill>
                  <a:schemeClr val="bg1"/>
                </a:solidFill>
              </a:rPr>
              <a:t>SHRM-SCP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dirty="0">
                <a:solidFill>
                  <a:schemeClr val="bg1"/>
                </a:solidFill>
              </a:rPr>
              <a:t>Director – Organizational Development &amp; Information Technology, </a:t>
            </a:r>
            <a:r>
              <a:rPr lang="en-US" i="1" dirty="0" err="1">
                <a:solidFill>
                  <a:schemeClr val="bg1"/>
                </a:solidFill>
              </a:rPr>
              <a:t>Skilcraft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sz="2000" i="1" dirty="0">
                <a:solidFill>
                  <a:schemeClr val="bg1"/>
                </a:solidFill>
              </a:rPr>
              <a:t>an Oni Company</a:t>
            </a:r>
            <a:endParaRPr lang="en-US" sz="1600" i="1" dirty="0">
              <a:solidFill>
                <a:schemeClr val="bg1"/>
              </a:solidFill>
            </a:endParaRPr>
          </a:p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dirty="0">
                <a:solidFill>
                  <a:schemeClr val="bg1"/>
                </a:solidFill>
              </a:rPr>
              <a:t>Board Chair, WIB of Northern Kentucky</a:t>
            </a:r>
          </a:p>
        </p:txBody>
      </p:sp>
    </p:spTree>
    <p:extLst>
      <p:ext uri="{BB962C8B-B14F-4D97-AF65-F5344CB8AC3E}">
        <p14:creationId xmlns:p14="http://schemas.microsoft.com/office/powerpoint/2010/main" val="187733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Kentucky has 10 Workforce Boards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6"/>
          <a:stretch/>
        </p:blipFill>
        <p:spPr>
          <a:xfrm>
            <a:off x="658025" y="1230284"/>
            <a:ext cx="11146246" cy="4937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095" y="1230284"/>
            <a:ext cx="58880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Common acronyms for workforce boards: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WIB – Workforce Investment 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WDB – Workforce Development 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LWA – Local Workforce Area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 of the 10 WIBs are managed by Area Development Districts (ADDs)</a:t>
            </a:r>
          </a:p>
        </p:txBody>
      </p:sp>
    </p:spTree>
    <p:extLst>
      <p:ext uri="{BB962C8B-B14F-4D97-AF65-F5344CB8AC3E}">
        <p14:creationId xmlns:p14="http://schemas.microsoft.com/office/powerpoint/2010/main" val="62613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WIOA Formula Funding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7290" y="1862983"/>
            <a:ext cx="2794475" cy="95712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US Department of Labor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21765" y="3077676"/>
            <a:ext cx="2257862" cy="95712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Kentucky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79627" y="4292369"/>
            <a:ext cx="2257862" cy="95712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10 local WIBs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547" y="3591054"/>
            <a:ext cx="235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formula to each state based on measures of unemployment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824527" y="3557176"/>
            <a:ext cx="1252048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06898" y="4933437"/>
            <a:ext cx="2764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formula to each local area based on measures of unemployment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94157A-102E-4A21-9E48-CC85217ADD01}"/>
              </a:ext>
            </a:extLst>
          </p:cNvPr>
          <p:cNvSpPr/>
          <p:nvPr/>
        </p:nvSpPr>
        <p:spPr>
          <a:xfrm>
            <a:off x="8613824" y="3187707"/>
            <a:ext cx="3015305" cy="272729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WIBs are overseen by: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Board of Directors made up of employers and community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Local Elected Officials (LEOs)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989A88-FC60-4DA4-A255-5B031AB4B33E}"/>
              </a:ext>
            </a:extLst>
          </p:cNvPr>
          <p:cNvCxnSpPr>
            <a:stCxn id="4" idx="2"/>
          </p:cNvCxnSpPr>
          <p:nvPr/>
        </p:nvCxnSpPr>
        <p:spPr>
          <a:xfrm flipH="1">
            <a:off x="1824527" y="2820112"/>
            <a:ext cx="1" cy="73519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A8BBFF-5ED7-4E7F-8FC5-5E145C7E4966}"/>
              </a:ext>
            </a:extLst>
          </p:cNvPr>
          <p:cNvCxnSpPr>
            <a:cxnSpLocks/>
          </p:cNvCxnSpPr>
          <p:nvPr/>
        </p:nvCxnSpPr>
        <p:spPr>
          <a:xfrm>
            <a:off x="4342685" y="4791383"/>
            <a:ext cx="100584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6BDC9B-883A-4020-9A73-787DB35B2D04}"/>
              </a:ext>
            </a:extLst>
          </p:cNvPr>
          <p:cNvCxnSpPr/>
          <p:nvPr/>
        </p:nvCxnSpPr>
        <p:spPr>
          <a:xfrm flipH="1">
            <a:off x="4350635" y="4035742"/>
            <a:ext cx="1" cy="73519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99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80E3F8-03DB-469A-B1CF-715190ABF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575594"/>
            <a:ext cx="11406605" cy="4322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Federal investment has been shrinking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6385" y="5994087"/>
            <a:ext cx="1790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US Department of Labor</a:t>
            </a:r>
          </a:p>
          <a:p>
            <a:r>
              <a:rPr lang="en-US" sz="800" dirty="0"/>
              <a:t>Note: ARRA not included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247694" y="1843838"/>
            <a:ext cx="2667785" cy="79566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49% real decline over the last 2 decades</a:t>
            </a:r>
          </a:p>
        </p:txBody>
      </p:sp>
    </p:spTree>
    <p:extLst>
      <p:ext uri="{BB962C8B-B14F-4D97-AF65-F5344CB8AC3E}">
        <p14:creationId xmlns:p14="http://schemas.microsoft.com/office/powerpoint/2010/main" val="267168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781FE-11A9-4F79-8863-4738BCBC7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97" y="1917700"/>
            <a:ext cx="11406605" cy="3773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1" y="78059"/>
            <a:ext cx="11559209" cy="1053157"/>
          </a:xfrm>
        </p:spPr>
        <p:txBody>
          <a:bodyPr>
            <a:normAutofit fontScale="90000"/>
          </a:bodyPr>
          <a:lstStyle/>
          <a:p>
            <a:r>
              <a:rPr lang="en-US" dirty="0"/>
              <a:t>Kentucky’s allocation of federal investment has been shrinking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839200" y="1917700"/>
            <a:ext cx="3182471" cy="89786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17% nominal decline over the last half decade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3690" y="5895120"/>
            <a:ext cx="17908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US Department of Labor</a:t>
            </a:r>
          </a:p>
        </p:txBody>
      </p:sp>
    </p:spTree>
    <p:extLst>
      <p:ext uri="{BB962C8B-B14F-4D97-AF65-F5344CB8AC3E}">
        <p14:creationId xmlns:p14="http://schemas.microsoft.com/office/powerpoint/2010/main" val="105401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8051" y="78060"/>
            <a:ext cx="11559209" cy="1080784"/>
          </a:xfrm>
        </p:spPr>
        <p:txBody>
          <a:bodyPr>
            <a:noAutofit/>
          </a:bodyPr>
          <a:lstStyle/>
          <a:p>
            <a:r>
              <a:rPr lang="en-US" sz="4000" dirty="0"/>
              <a:t>Workforce pipeline impacted by youth disconnection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Across the Commonwealth,</a:t>
            </a:r>
            <a:r>
              <a:rPr lang="en-US" b="1" dirty="0"/>
              <a:t>1-in-7</a:t>
            </a:r>
            <a:r>
              <a:rPr lang="en-US" dirty="0"/>
              <a:t> young people ages 16 to 24 were not working or enrolled in school in 2021 – more than 77,000 young adults!</a:t>
            </a:r>
          </a:p>
          <a:p>
            <a:r>
              <a:rPr lang="en-US" dirty="0"/>
              <a:t>Kentucky’s youth disconnection rate is among the top 10 highest across states</a:t>
            </a:r>
          </a:p>
          <a:p>
            <a:r>
              <a:rPr lang="en-US" dirty="0"/>
              <a:t>Adverse outcomes from the pandemic and natural disasters may increase disconnection rate</a:t>
            </a:r>
          </a:p>
          <a:p>
            <a:pPr lvl="1"/>
            <a:r>
              <a:rPr lang="en-US" dirty="0"/>
              <a:t>Chronic absenteeism, lower college enrollment, poor mental health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630" y="5610169"/>
            <a:ext cx="1353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ACS PUMS 2021</a:t>
            </a:r>
          </a:p>
        </p:txBody>
      </p:sp>
    </p:spTree>
    <p:extLst>
      <p:ext uri="{BB962C8B-B14F-4D97-AF65-F5344CB8AC3E}">
        <p14:creationId xmlns:p14="http://schemas.microsoft.com/office/powerpoint/2010/main" val="253644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Disconnection Rate in KY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55095" y="1914258"/>
            <a:ext cx="24440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some rural parts of the state, 1-in-4 youth and young adults are disconnected from work and school.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44"/>
          <a:stretch/>
        </p:blipFill>
        <p:spPr>
          <a:xfrm>
            <a:off x="893348" y="5132499"/>
            <a:ext cx="4359134" cy="569137"/>
          </a:xfrm>
        </p:spPr>
      </p:pic>
      <p:pic>
        <p:nvPicPr>
          <p:cNvPr id="9" name="Content Placeholder 3">
            <a:hlinkClick r:id="rId3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" t="27472" r="3272" b="29573"/>
          <a:stretch/>
        </p:blipFill>
        <p:spPr>
          <a:xfrm>
            <a:off x="893348" y="1464082"/>
            <a:ext cx="7978535" cy="36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8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economic costs of youth disconnection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630" y="1825625"/>
            <a:ext cx="3645152" cy="3504658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INDIVIDUAL</a:t>
            </a:r>
          </a:p>
          <a:p>
            <a:r>
              <a:rPr lang="en-US" dirty="0"/>
              <a:t>Lost income</a:t>
            </a:r>
          </a:p>
          <a:p>
            <a:r>
              <a:rPr lang="en-US" dirty="0"/>
              <a:t>Poorer health outcomes</a:t>
            </a:r>
          </a:p>
          <a:p>
            <a:r>
              <a:rPr lang="en-US" dirty="0"/>
              <a:t>More involvement with the criminal justice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8723" y="1822450"/>
            <a:ext cx="3896833" cy="3504658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TAXPAYER</a:t>
            </a:r>
          </a:p>
          <a:p>
            <a:r>
              <a:rPr lang="en-US" dirty="0"/>
              <a:t>Lower tax revenue</a:t>
            </a:r>
          </a:p>
          <a:p>
            <a:r>
              <a:rPr lang="en-US" dirty="0"/>
              <a:t>Higher government expenditures</a:t>
            </a:r>
          </a:p>
          <a:p>
            <a:pPr lvl="1"/>
            <a:r>
              <a:rPr lang="en-US" dirty="0"/>
              <a:t>Police, corrections</a:t>
            </a:r>
          </a:p>
          <a:p>
            <a:pPr lvl="1"/>
            <a:r>
              <a:rPr lang="en-US" dirty="0"/>
              <a:t>Public assistance programs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261499" y="1822450"/>
            <a:ext cx="3540642" cy="3504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u="sng" dirty="0"/>
              <a:t>NATION</a:t>
            </a:r>
          </a:p>
          <a:p>
            <a:r>
              <a:rPr lang="en-US" dirty="0"/>
              <a:t>Lower economic output</a:t>
            </a:r>
          </a:p>
          <a:p>
            <a:r>
              <a:rPr lang="en-US" dirty="0"/>
              <a:t>Higher poverty</a:t>
            </a:r>
          </a:p>
          <a:p>
            <a:r>
              <a:rPr lang="en-US" dirty="0"/>
              <a:t>Higher crime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60958" y="5330283"/>
            <a:ext cx="264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Belfield &amp; Levin, </a:t>
            </a:r>
            <a:r>
              <a:rPr lang="en-US" sz="1000" i="1" dirty="0"/>
              <a:t>The Economics of Investing in Opportunity Youth, </a:t>
            </a:r>
            <a:r>
              <a:rPr lang="en-US" sz="1000" dirty="0"/>
              <a:t>(2012)</a:t>
            </a:r>
          </a:p>
        </p:txBody>
      </p:sp>
    </p:spTree>
    <p:extLst>
      <p:ext uri="{BB962C8B-B14F-4D97-AF65-F5344CB8AC3E}">
        <p14:creationId xmlns:p14="http://schemas.microsoft.com/office/powerpoint/2010/main" val="3608809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economic costs of youth disconnection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60958" y="5330283"/>
            <a:ext cx="264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Belfield &amp; Levin, </a:t>
            </a:r>
            <a:r>
              <a:rPr lang="en-US" sz="1000" i="1" dirty="0"/>
              <a:t>The Economics of Investing in Opportunity Youth, </a:t>
            </a:r>
            <a:r>
              <a:rPr lang="en-US" sz="1000" dirty="0"/>
              <a:t>(2012)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0132" y="1706251"/>
            <a:ext cx="4336330" cy="350677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$14K</a:t>
            </a:r>
          </a:p>
          <a:p>
            <a:pPr algn="ctr">
              <a:spcAft>
                <a:spcPts val="1200"/>
              </a:spcAft>
            </a:pPr>
            <a:r>
              <a:rPr lang="en-US" sz="2600" dirty="0"/>
              <a:t>TAXPAYER BURDEN</a:t>
            </a:r>
          </a:p>
          <a:p>
            <a:pPr algn="ctr"/>
            <a:r>
              <a:rPr lang="en-US" sz="2000" dirty="0"/>
              <a:t>per youth for every year they experience disconnection in their young adult years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930272" y="1706251"/>
            <a:ext cx="4466734" cy="350677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$235K</a:t>
            </a:r>
          </a:p>
          <a:p>
            <a:pPr algn="ctr">
              <a:spcAft>
                <a:spcPts val="1200"/>
              </a:spcAft>
            </a:pPr>
            <a:r>
              <a:rPr lang="en-US" sz="2600" dirty="0"/>
              <a:t>TAXPAYER BURDEN</a:t>
            </a:r>
          </a:p>
          <a:p>
            <a:pPr algn="ctr"/>
            <a:r>
              <a:rPr lang="en-US" sz="2000" dirty="0"/>
              <a:t>per youth over the course of their lifetime after experiencing persistent youth disconnection</a:t>
            </a:r>
          </a:p>
        </p:txBody>
      </p:sp>
    </p:spTree>
    <p:extLst>
      <p:ext uri="{BB962C8B-B14F-4D97-AF65-F5344CB8AC3E}">
        <p14:creationId xmlns:p14="http://schemas.microsoft.com/office/powerpoint/2010/main" val="3123262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5E2B8F"/>
      </a:accent1>
      <a:accent2>
        <a:srgbClr val="CCB9D7"/>
      </a:accent2>
      <a:accent3>
        <a:srgbClr val="75D5FF"/>
      </a:accent3>
      <a:accent4>
        <a:srgbClr val="797979"/>
      </a:accent4>
      <a:accent5>
        <a:srgbClr val="00FA92"/>
      </a:accent5>
      <a:accent6>
        <a:srgbClr val="FF9300"/>
      </a:accent6>
      <a:hlink>
        <a:srgbClr val="5E2B8F"/>
      </a:hlink>
      <a:folHlink>
        <a:srgbClr val="66669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594</Words>
  <Application>Microsoft Office PowerPoint</Application>
  <PresentationFormat>Widescreen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Office Theme</vt:lpstr>
      <vt:lpstr>Workforce Overview</vt:lpstr>
      <vt:lpstr>Kentucky has 10 Workforce Boards</vt:lpstr>
      <vt:lpstr>WIOA Formula Funding</vt:lpstr>
      <vt:lpstr>Federal investment has been shrinking</vt:lpstr>
      <vt:lpstr>Kentucky’s allocation of federal investment has been shrinking</vt:lpstr>
      <vt:lpstr>Workforce pipeline impacted by youth disconnection</vt:lpstr>
      <vt:lpstr>Youth Disconnection Rate in KY</vt:lpstr>
      <vt:lpstr>The economic costs of youth disconnection</vt:lpstr>
      <vt:lpstr>The economic costs of youth disconnection</vt:lpstr>
      <vt:lpstr>The Spot: Young Adult Opportunity Campus</vt:lpstr>
      <vt:lpstr>Meet Alvey</vt:lpstr>
      <vt:lpstr>Cumberlands Workforce Development Board - WIOA Youth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Allen, Sasche (LRC)</cp:lastModifiedBy>
  <cp:revision>35</cp:revision>
  <dcterms:created xsi:type="dcterms:W3CDTF">2020-05-19T15:29:24Z</dcterms:created>
  <dcterms:modified xsi:type="dcterms:W3CDTF">2023-09-26T12:12:29Z</dcterms:modified>
</cp:coreProperties>
</file>