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4"/>
  </p:sldMasterIdLst>
  <p:notesMasterIdLst>
    <p:notesMasterId r:id="rId24"/>
  </p:notesMasterIdLst>
  <p:sldIdLst>
    <p:sldId id="318" r:id="rId5"/>
    <p:sldId id="403" r:id="rId6"/>
    <p:sldId id="404" r:id="rId7"/>
    <p:sldId id="389" r:id="rId8"/>
    <p:sldId id="397" r:id="rId9"/>
    <p:sldId id="398" r:id="rId10"/>
    <p:sldId id="376" r:id="rId11"/>
    <p:sldId id="391" r:id="rId12"/>
    <p:sldId id="393" r:id="rId13"/>
    <p:sldId id="392" r:id="rId14"/>
    <p:sldId id="387" r:id="rId15"/>
    <p:sldId id="394" r:id="rId16"/>
    <p:sldId id="395" r:id="rId17"/>
    <p:sldId id="405" r:id="rId18"/>
    <p:sldId id="396" r:id="rId19"/>
    <p:sldId id="399" r:id="rId20"/>
    <p:sldId id="400" r:id="rId21"/>
    <p:sldId id="402" r:id="rId22"/>
    <p:sldId id="40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8A6446-AC40-47FB-A5CB-BC97B8F6FE9C}">
          <p14:sldIdLst>
            <p14:sldId id="318"/>
            <p14:sldId id="403"/>
            <p14:sldId id="404"/>
            <p14:sldId id="389"/>
            <p14:sldId id="397"/>
            <p14:sldId id="398"/>
            <p14:sldId id="376"/>
            <p14:sldId id="391"/>
            <p14:sldId id="393"/>
            <p14:sldId id="392"/>
            <p14:sldId id="387"/>
            <p14:sldId id="394"/>
            <p14:sldId id="395"/>
            <p14:sldId id="405"/>
            <p14:sldId id="396"/>
            <p14:sldId id="399"/>
            <p14:sldId id="400"/>
            <p14:sldId id="402"/>
            <p14:sldId id="4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AADC"/>
    <a:srgbClr val="FFFFFF"/>
    <a:srgbClr val="0033A1"/>
    <a:srgbClr val="D9D9D9"/>
    <a:srgbClr val="172A49"/>
    <a:srgbClr val="4472C4"/>
    <a:srgbClr val="19448D"/>
    <a:srgbClr val="19448C"/>
    <a:srgbClr val="0033A0"/>
    <a:srgbClr val="CFD6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33"/>
    <p:restoredTop sz="91024"/>
  </p:normalViewPr>
  <p:slideViewPr>
    <p:cSldViewPr snapToGrid="0">
      <p:cViewPr varScale="1">
        <p:scale>
          <a:sx n="85" d="100"/>
          <a:sy n="85" d="100"/>
        </p:scale>
        <p:origin x="208" y="760"/>
      </p:cViewPr>
      <p:guideLst/>
    </p:cSldViewPr>
  </p:slideViewPr>
  <p:notesTextViewPr>
    <p:cViewPr>
      <p:scale>
        <a:sx n="1" d="1"/>
        <a:sy n="1" d="1"/>
      </p:scale>
      <p:origin x="0" y="0"/>
    </p:cViewPr>
  </p:notesTextViewPr>
  <p:sorterViewPr>
    <p:cViewPr>
      <p:scale>
        <a:sx n="100" d="100"/>
        <a:sy n="100" d="100"/>
      </p:scale>
      <p:origin x="0" y="-1398"/>
    </p:cViewPr>
  </p:sorterViewPr>
  <p:notesViewPr>
    <p:cSldViewPr snapToGrid="0">
      <p:cViewPr varScale="1">
        <p:scale>
          <a:sx n="103" d="100"/>
          <a:sy n="103" d="100"/>
        </p:scale>
        <p:origin x="9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0BAC9C5E-140E-4F4C-9AED-C635D0E71C90}" type="datetimeFigureOut">
              <a:rPr lang="en-US" smtClean="0"/>
              <a:t>10/17/23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C28BA-261A-AC4E-8B33-EAF0B1C3E28A}" type="slidenum">
              <a:rPr lang="en-US" smtClean="0"/>
              <a:t>‹#›</a:t>
            </a:fld>
            <a:endParaRPr lang="en-US"/>
          </a:p>
        </p:txBody>
      </p:sp>
    </p:spTree>
    <p:extLst>
      <p:ext uri="{BB962C8B-B14F-4D97-AF65-F5344CB8AC3E}">
        <p14:creationId xmlns:p14="http://schemas.microsoft.com/office/powerpoint/2010/main" val="1955337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247136" y="3867667"/>
            <a:ext cx="6413157" cy="5115697"/>
          </a:xfrm>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a:t>
            </a:fld>
            <a:endParaRPr lang="en-US"/>
          </a:p>
        </p:txBody>
      </p:sp>
    </p:spTree>
    <p:extLst>
      <p:ext uri="{BB962C8B-B14F-4D97-AF65-F5344CB8AC3E}">
        <p14:creationId xmlns:p14="http://schemas.microsoft.com/office/powerpoint/2010/main" val="2086586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10</a:t>
            </a:fld>
            <a:endParaRPr lang="en-US"/>
          </a:p>
        </p:txBody>
      </p:sp>
    </p:spTree>
    <p:extLst>
      <p:ext uri="{BB962C8B-B14F-4D97-AF65-F5344CB8AC3E}">
        <p14:creationId xmlns:p14="http://schemas.microsoft.com/office/powerpoint/2010/main" val="3002362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11</a:t>
            </a:fld>
            <a:endParaRPr lang="en-US"/>
          </a:p>
        </p:txBody>
      </p:sp>
    </p:spTree>
    <p:extLst>
      <p:ext uri="{BB962C8B-B14F-4D97-AF65-F5344CB8AC3E}">
        <p14:creationId xmlns:p14="http://schemas.microsoft.com/office/powerpoint/2010/main" val="2711483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12</a:t>
            </a:fld>
            <a:endParaRPr lang="en-US"/>
          </a:p>
        </p:txBody>
      </p:sp>
    </p:spTree>
    <p:extLst>
      <p:ext uri="{BB962C8B-B14F-4D97-AF65-F5344CB8AC3E}">
        <p14:creationId xmlns:p14="http://schemas.microsoft.com/office/powerpoint/2010/main" val="372067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13</a:t>
            </a:fld>
            <a:endParaRPr lang="en-US"/>
          </a:p>
        </p:txBody>
      </p:sp>
    </p:spTree>
    <p:extLst>
      <p:ext uri="{BB962C8B-B14F-4D97-AF65-F5344CB8AC3E}">
        <p14:creationId xmlns:p14="http://schemas.microsoft.com/office/powerpoint/2010/main" val="3211446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14</a:t>
            </a:fld>
            <a:endParaRPr lang="en-US"/>
          </a:p>
        </p:txBody>
      </p:sp>
    </p:spTree>
    <p:extLst>
      <p:ext uri="{BB962C8B-B14F-4D97-AF65-F5344CB8AC3E}">
        <p14:creationId xmlns:p14="http://schemas.microsoft.com/office/powerpoint/2010/main" val="2809431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15</a:t>
            </a:fld>
            <a:endParaRPr lang="en-US"/>
          </a:p>
        </p:txBody>
      </p:sp>
    </p:spTree>
    <p:extLst>
      <p:ext uri="{BB962C8B-B14F-4D97-AF65-F5344CB8AC3E}">
        <p14:creationId xmlns:p14="http://schemas.microsoft.com/office/powerpoint/2010/main" val="2224308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16</a:t>
            </a:fld>
            <a:endParaRPr lang="en-US"/>
          </a:p>
        </p:txBody>
      </p:sp>
    </p:spTree>
    <p:extLst>
      <p:ext uri="{BB962C8B-B14F-4D97-AF65-F5344CB8AC3E}">
        <p14:creationId xmlns:p14="http://schemas.microsoft.com/office/powerpoint/2010/main" val="1989610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17</a:t>
            </a:fld>
            <a:endParaRPr lang="en-US"/>
          </a:p>
        </p:txBody>
      </p:sp>
    </p:spTree>
    <p:extLst>
      <p:ext uri="{BB962C8B-B14F-4D97-AF65-F5344CB8AC3E}">
        <p14:creationId xmlns:p14="http://schemas.microsoft.com/office/powerpoint/2010/main" val="1370161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18</a:t>
            </a:fld>
            <a:endParaRPr lang="en-US"/>
          </a:p>
        </p:txBody>
      </p:sp>
    </p:spTree>
    <p:extLst>
      <p:ext uri="{BB962C8B-B14F-4D97-AF65-F5344CB8AC3E}">
        <p14:creationId xmlns:p14="http://schemas.microsoft.com/office/powerpoint/2010/main" val="1562188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247136" y="3867667"/>
            <a:ext cx="6413157" cy="5115697"/>
          </a:xfrm>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19</a:t>
            </a:fld>
            <a:endParaRPr lang="en-US"/>
          </a:p>
        </p:txBody>
      </p:sp>
    </p:spTree>
    <p:extLst>
      <p:ext uri="{BB962C8B-B14F-4D97-AF65-F5344CB8AC3E}">
        <p14:creationId xmlns:p14="http://schemas.microsoft.com/office/powerpoint/2010/main" val="178196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2</a:t>
            </a:fld>
            <a:endParaRPr lang="en-US"/>
          </a:p>
        </p:txBody>
      </p:sp>
    </p:spTree>
    <p:extLst>
      <p:ext uri="{BB962C8B-B14F-4D97-AF65-F5344CB8AC3E}">
        <p14:creationId xmlns:p14="http://schemas.microsoft.com/office/powerpoint/2010/main" val="316478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3</a:t>
            </a:fld>
            <a:endParaRPr lang="en-US"/>
          </a:p>
        </p:txBody>
      </p:sp>
    </p:spTree>
    <p:extLst>
      <p:ext uri="{BB962C8B-B14F-4D97-AF65-F5344CB8AC3E}">
        <p14:creationId xmlns:p14="http://schemas.microsoft.com/office/powerpoint/2010/main" val="3656531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4</a:t>
            </a:fld>
            <a:endParaRPr lang="en-US"/>
          </a:p>
        </p:txBody>
      </p:sp>
    </p:spTree>
    <p:extLst>
      <p:ext uri="{BB962C8B-B14F-4D97-AF65-F5344CB8AC3E}">
        <p14:creationId xmlns:p14="http://schemas.microsoft.com/office/powerpoint/2010/main" val="3937148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5</a:t>
            </a:fld>
            <a:endParaRPr lang="en-US"/>
          </a:p>
        </p:txBody>
      </p:sp>
    </p:spTree>
    <p:extLst>
      <p:ext uri="{BB962C8B-B14F-4D97-AF65-F5344CB8AC3E}">
        <p14:creationId xmlns:p14="http://schemas.microsoft.com/office/powerpoint/2010/main" val="236582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6</a:t>
            </a:fld>
            <a:endParaRPr lang="en-US"/>
          </a:p>
        </p:txBody>
      </p:sp>
    </p:spTree>
    <p:extLst>
      <p:ext uri="{BB962C8B-B14F-4D97-AF65-F5344CB8AC3E}">
        <p14:creationId xmlns:p14="http://schemas.microsoft.com/office/powerpoint/2010/main" val="938267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7</a:t>
            </a:fld>
            <a:endParaRPr lang="en-US"/>
          </a:p>
        </p:txBody>
      </p:sp>
    </p:spTree>
    <p:extLst>
      <p:ext uri="{BB962C8B-B14F-4D97-AF65-F5344CB8AC3E}">
        <p14:creationId xmlns:p14="http://schemas.microsoft.com/office/powerpoint/2010/main" val="363196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8</a:t>
            </a:fld>
            <a:endParaRPr lang="en-US"/>
          </a:p>
        </p:txBody>
      </p:sp>
    </p:spTree>
    <p:extLst>
      <p:ext uri="{BB962C8B-B14F-4D97-AF65-F5344CB8AC3E}">
        <p14:creationId xmlns:p14="http://schemas.microsoft.com/office/powerpoint/2010/main" val="2729567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C28BA-261A-AC4E-8B33-EAF0B1C3E28A}" type="slidenum">
              <a:rPr lang="en-US" smtClean="0"/>
              <a:t>9</a:t>
            </a:fld>
            <a:endParaRPr lang="en-US"/>
          </a:p>
        </p:txBody>
      </p:sp>
    </p:spTree>
    <p:extLst>
      <p:ext uri="{BB962C8B-B14F-4D97-AF65-F5344CB8AC3E}">
        <p14:creationId xmlns:p14="http://schemas.microsoft.com/office/powerpoint/2010/main" val="3029409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CD1934-063E-4F15-8E76-7077CB3DD283}"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240600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CD1934-063E-4F15-8E76-7077CB3DD283}"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89758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CD1934-063E-4F15-8E76-7077CB3DD283}"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147278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CD1934-063E-4F15-8E76-7077CB3DD283}"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99983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D1934-063E-4F15-8E76-7077CB3DD283}"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160750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CD1934-063E-4F15-8E76-7077CB3DD283}"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2437641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CD1934-063E-4F15-8E76-7077CB3DD283}" type="datetimeFigureOut">
              <a:rPr lang="en-US" smtClean="0"/>
              <a:t>10/17/23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325146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CD1934-063E-4F15-8E76-7077CB3DD283}" type="datetimeFigureOut">
              <a:rPr lang="en-US" smtClean="0"/>
              <a:t>10/17/23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2715729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D1934-063E-4F15-8E76-7077CB3DD283}" type="datetimeFigureOut">
              <a:rPr lang="en-US" smtClean="0"/>
              <a:t>10/17/23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102506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CD1934-063E-4F15-8E76-7077CB3DD283}"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237416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CD1934-063E-4F15-8E76-7077CB3DD283}"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EFE6-6C0B-4FCB-911A-90DC9D4838F0}" type="slidenum">
              <a:rPr lang="en-US" smtClean="0"/>
              <a:t>‹#›</a:t>
            </a:fld>
            <a:endParaRPr lang="en-US"/>
          </a:p>
        </p:txBody>
      </p:sp>
    </p:spTree>
    <p:extLst>
      <p:ext uri="{BB962C8B-B14F-4D97-AF65-F5344CB8AC3E}">
        <p14:creationId xmlns:p14="http://schemas.microsoft.com/office/powerpoint/2010/main" val="1921912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D1934-063E-4F15-8E76-7077CB3DD283}" type="datetimeFigureOut">
              <a:rPr lang="en-US" smtClean="0"/>
              <a:t>10/17/23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EEFE6-6C0B-4FCB-911A-90DC9D4838F0}" type="slidenum">
              <a:rPr lang="en-US" smtClean="0"/>
              <a:t>‹#›</a:t>
            </a:fld>
            <a:endParaRPr lang="en-US"/>
          </a:p>
        </p:txBody>
      </p:sp>
    </p:spTree>
    <p:extLst>
      <p:ext uri="{BB962C8B-B14F-4D97-AF65-F5344CB8AC3E}">
        <p14:creationId xmlns:p14="http://schemas.microsoft.com/office/powerpoint/2010/main" val="178488959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C3CCA4-36AB-6DA9-BBB5-FB43214C59A2}"/>
              </a:ext>
            </a:extLst>
          </p:cNvPr>
          <p:cNvSpPr/>
          <p:nvPr/>
        </p:nvSpPr>
        <p:spPr>
          <a:xfrm>
            <a:off x="-1" y="3"/>
            <a:ext cx="12192001" cy="5391807"/>
          </a:xfrm>
          <a:prstGeom prst="rect">
            <a:avLst/>
          </a:prstGeom>
          <a:solidFill>
            <a:srgbClr val="0033A0"/>
          </a:solidFill>
          <a:ln>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C4A12949-EF39-4C91-BD5F-45E807A1187D}"/>
              </a:ext>
            </a:extLst>
          </p:cNvPr>
          <p:cNvSpPr>
            <a:spLocks noGrp="1"/>
          </p:cNvSpPr>
          <p:nvPr>
            <p:ph type="ctrTitle"/>
          </p:nvPr>
        </p:nvSpPr>
        <p:spPr>
          <a:xfrm>
            <a:off x="1072054" y="510638"/>
            <a:ext cx="10047889" cy="3903452"/>
          </a:xfrm>
        </p:spPr>
        <p:txBody>
          <a:bodyPr>
            <a:noAutofit/>
          </a:bodyPr>
          <a:lstStyle/>
          <a:p>
            <a:r>
              <a:rPr lang="en-US" sz="1800" cap="small" dirty="0">
                <a:solidFill>
                  <a:schemeClr val="bg1"/>
                </a:solidFill>
                <a:latin typeface="Arial" panose="020B0604020202020204" pitchFamily="34" charset="0"/>
                <a:cs typeface="Arial" panose="020B0604020202020204" pitchFamily="34" charset="0"/>
              </a:rPr>
              <a:t>Presentation to the Economic Development and Workforce </a:t>
            </a:r>
            <a:br>
              <a:rPr lang="en-US" sz="1800" cap="small" dirty="0">
                <a:solidFill>
                  <a:schemeClr val="bg1"/>
                </a:solidFill>
                <a:latin typeface="Arial" panose="020B0604020202020204" pitchFamily="34" charset="0"/>
                <a:cs typeface="Arial" panose="020B0604020202020204" pitchFamily="34" charset="0"/>
              </a:rPr>
            </a:br>
            <a:r>
              <a:rPr lang="en-US" sz="1800" cap="small" dirty="0">
                <a:solidFill>
                  <a:schemeClr val="bg1"/>
                </a:solidFill>
                <a:latin typeface="Arial" panose="020B0604020202020204" pitchFamily="34" charset="0"/>
                <a:cs typeface="Arial" panose="020B0604020202020204" pitchFamily="34" charset="0"/>
              </a:rPr>
              <a:t>Investment Interim Joint Committee</a:t>
            </a:r>
            <a:br>
              <a:rPr lang="en-US" sz="1200" cap="small" dirty="0">
                <a:solidFill>
                  <a:schemeClr val="bg1"/>
                </a:solidFill>
                <a:latin typeface="Arial" panose="020B0604020202020204" pitchFamily="34" charset="0"/>
                <a:cs typeface="Arial" panose="020B0604020202020204" pitchFamily="34" charset="0"/>
              </a:rPr>
            </a:br>
            <a:br>
              <a:rPr lang="en-US" sz="1200" cap="small"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Bourbon Brings Jobs: Workforce Training and Spirits Innovation </a:t>
            </a:r>
            <a:br>
              <a:rPr lang="en-US" sz="1200" b="1"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br>
              <a:rPr lang="en-US" sz="1200" dirty="0">
                <a:solidFill>
                  <a:schemeClr val="bg1"/>
                </a:solidFill>
                <a:latin typeface="Arial" panose="020B0604020202020204" pitchFamily="34" charset="0"/>
                <a:cs typeface="Arial" panose="020B0604020202020204" pitchFamily="34" charset="0"/>
              </a:rPr>
            </a:br>
            <a:r>
              <a:rPr lang="en-US" sz="1800" cap="small" dirty="0">
                <a:solidFill>
                  <a:schemeClr val="bg1"/>
                </a:solidFill>
                <a:latin typeface="Arial" panose="020B0604020202020204" pitchFamily="34" charset="0"/>
                <a:cs typeface="Arial" panose="020B0604020202020204" pitchFamily="34" charset="0"/>
              </a:rPr>
              <a:t>October 26, 2023</a:t>
            </a:r>
            <a:br>
              <a:rPr lang="en-US" sz="1200" cap="small" dirty="0">
                <a:solidFill>
                  <a:schemeClr val="bg1"/>
                </a:solidFill>
                <a:latin typeface="Arial" panose="020B0604020202020204" pitchFamily="34" charset="0"/>
                <a:cs typeface="Arial" panose="020B0604020202020204" pitchFamily="34" charset="0"/>
              </a:rPr>
            </a:br>
            <a:br>
              <a:rPr lang="en-US" sz="1200" cap="small" dirty="0">
                <a:solidFill>
                  <a:schemeClr val="bg1"/>
                </a:solidFill>
                <a:latin typeface="Arial" panose="020B0604020202020204" pitchFamily="34" charset="0"/>
                <a:cs typeface="Arial" panose="020B0604020202020204" pitchFamily="34" charset="0"/>
              </a:rPr>
            </a:b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t>
            </a:r>
            <a:br>
              <a:rPr lang="en-US" sz="1200" dirty="0">
                <a:solidFill>
                  <a:schemeClr val="bg1"/>
                </a:solidFill>
                <a:latin typeface="Arial" panose="020B0604020202020204" pitchFamily="34" charset="0"/>
                <a:cs typeface="Arial" panose="020B0604020202020204" pitchFamily="34" charset="0"/>
              </a:rPr>
            </a:br>
            <a:br>
              <a:rPr lang="en-US" sz="1200" dirty="0">
                <a:solidFill>
                  <a:schemeClr val="bg1"/>
                </a:solidFill>
                <a:latin typeface="Arial" panose="020B0604020202020204" pitchFamily="34" charset="0"/>
                <a:cs typeface="Arial" panose="020B0604020202020204" pitchFamily="34" charset="0"/>
              </a:rPr>
            </a:br>
            <a:endParaRPr lang="en-US" sz="1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7E90EF0-0514-CF40-7D3B-127F790603CB}"/>
              </a:ext>
            </a:extLst>
          </p:cNvPr>
          <p:cNvSpPr txBox="1"/>
          <p:nvPr/>
        </p:nvSpPr>
        <p:spPr>
          <a:xfrm>
            <a:off x="1792939" y="4078814"/>
            <a:ext cx="8606117" cy="1169551"/>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Nancy Cox, PhD, </a:t>
            </a:r>
            <a:r>
              <a:rPr lang="en-US" sz="1400" dirty="0">
                <a:solidFill>
                  <a:schemeClr val="bg1"/>
                </a:solidFill>
                <a:latin typeface="Arial" panose="020B0604020202020204" pitchFamily="34" charset="0"/>
                <a:cs typeface="Arial" panose="020B0604020202020204" pitchFamily="34" charset="0"/>
              </a:rPr>
              <a:t>Vice President for Land-grant Engagement and Dean,</a:t>
            </a:r>
          </a:p>
          <a:p>
            <a:pPr algn="ctr"/>
            <a:r>
              <a:rPr lang="en-US" sz="1400" dirty="0">
                <a:solidFill>
                  <a:schemeClr val="bg1"/>
                </a:solidFill>
                <a:latin typeface="Arial" panose="020B0604020202020204" pitchFamily="34" charset="0"/>
                <a:cs typeface="Arial" panose="020B0604020202020204" pitchFamily="34" charset="0"/>
              </a:rPr>
              <a:t>UK Martin-Gatton College of Agriculture, Food and Environment</a:t>
            </a:r>
          </a:p>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Seth </a:t>
            </a:r>
            <a:r>
              <a:rPr lang="en-US" sz="1400" b="1" dirty="0" err="1">
                <a:solidFill>
                  <a:schemeClr val="bg1"/>
                </a:solidFill>
                <a:latin typeface="Arial" panose="020B0604020202020204" pitchFamily="34" charset="0"/>
                <a:cs typeface="Arial" panose="020B0604020202020204" pitchFamily="34" charset="0"/>
              </a:rPr>
              <a:t>DeBolt</a:t>
            </a:r>
            <a:r>
              <a:rPr lang="en-US" sz="1400" b="1" dirty="0">
                <a:solidFill>
                  <a:schemeClr val="bg1"/>
                </a:solidFill>
                <a:latin typeface="Arial" panose="020B0604020202020204" pitchFamily="34" charset="0"/>
                <a:cs typeface="Arial" panose="020B0604020202020204" pitchFamily="34" charset="0"/>
              </a:rPr>
              <a:t>, PhD, </a:t>
            </a:r>
            <a:r>
              <a:rPr lang="en-US" sz="1400" dirty="0">
                <a:solidFill>
                  <a:schemeClr val="bg1"/>
                </a:solidFill>
                <a:latin typeface="Arial" panose="020B0604020202020204" pitchFamily="34" charset="0"/>
                <a:cs typeface="Arial" panose="020B0604020202020204" pitchFamily="34" charset="0"/>
              </a:rPr>
              <a:t>Professor and Director of the James B. Beam Institute for Kentucky Spirits, </a:t>
            </a:r>
          </a:p>
          <a:p>
            <a:pPr algn="ctr"/>
            <a:r>
              <a:rPr lang="en-US" sz="1400" dirty="0">
                <a:solidFill>
                  <a:schemeClr val="bg1"/>
                </a:solidFill>
                <a:latin typeface="Arial" panose="020B0604020202020204" pitchFamily="34" charset="0"/>
                <a:cs typeface="Arial" panose="020B0604020202020204" pitchFamily="34" charset="0"/>
              </a:rPr>
              <a:t>UK Martin-Gatton College of Agriculture, Food and Environment </a:t>
            </a:r>
            <a:endParaRPr lang="en-US" sz="14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30AAA6D-3F96-1947-6C7F-D8FDF384CF31}"/>
              </a:ext>
            </a:extLst>
          </p:cNvPr>
          <p:cNvSpPr/>
          <p:nvPr/>
        </p:nvSpPr>
        <p:spPr>
          <a:xfrm>
            <a:off x="3517806" y="5635745"/>
            <a:ext cx="5423088" cy="955555"/>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a:extLst>
              <a:ext uri="{FF2B5EF4-FFF2-40B4-BE49-F238E27FC236}">
                <a16:creationId xmlns:a16="http://schemas.microsoft.com/office/drawing/2014/main" id="{4D416BCA-A02D-4B03-2FB8-17EBD1DE63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57242" y="5672125"/>
            <a:ext cx="2613444" cy="820865"/>
          </a:xfrm>
          <a:prstGeom prst="rect">
            <a:avLst/>
          </a:prstGeom>
        </p:spPr>
      </p:pic>
      <p:pic>
        <p:nvPicPr>
          <p:cNvPr id="4" name="Picture 3" descr="A black screen with blue squares and text&#10;&#10;Description automatically generated">
            <a:extLst>
              <a:ext uri="{FF2B5EF4-FFF2-40B4-BE49-F238E27FC236}">
                <a16:creationId xmlns:a16="http://schemas.microsoft.com/office/drawing/2014/main" id="{6A63D4B5-687B-8A9C-AC02-0AE7A954AB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796" t="24093" r="13796" b="21795"/>
          <a:stretch/>
        </p:blipFill>
        <p:spPr>
          <a:xfrm>
            <a:off x="6172319" y="5699969"/>
            <a:ext cx="2908011" cy="804897"/>
          </a:xfrm>
          <a:prstGeom prst="rect">
            <a:avLst/>
          </a:prstGeom>
        </p:spPr>
      </p:pic>
    </p:spTree>
    <p:extLst>
      <p:ext uri="{BB962C8B-B14F-4D97-AF65-F5344CB8AC3E}">
        <p14:creationId xmlns:p14="http://schemas.microsoft.com/office/powerpoint/2010/main" val="3467045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4A6337-C5E8-A9FC-747F-344CA2A09F72}"/>
              </a:ext>
            </a:extLst>
          </p:cNvPr>
          <p:cNvSpPr/>
          <p:nvPr/>
        </p:nvSpPr>
        <p:spPr>
          <a:xfrm>
            <a:off x="9403274" y="0"/>
            <a:ext cx="2783555" cy="6857999"/>
          </a:xfrm>
          <a:prstGeom prst="rect">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7AABAF-75E2-E777-581E-F2033293477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22501" y="2683571"/>
            <a:ext cx="4481371" cy="1561158"/>
          </a:xfrm>
          <a:prstGeom prst="rect">
            <a:avLst/>
          </a:prstGeom>
          <a:ln>
            <a:noFill/>
          </a:ln>
        </p:spPr>
      </p:pic>
      <p:pic>
        <p:nvPicPr>
          <p:cNvPr id="4" name="Picture 3">
            <a:extLst>
              <a:ext uri="{FF2B5EF4-FFF2-40B4-BE49-F238E27FC236}">
                <a16:creationId xmlns:a16="http://schemas.microsoft.com/office/drawing/2014/main" id="{B2578499-22EA-3245-C215-B1EE56FA56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22500" y="4283918"/>
            <a:ext cx="4481371" cy="2208538"/>
          </a:xfrm>
          <a:prstGeom prst="rect">
            <a:avLst/>
          </a:prstGeom>
          <a:ln w="28575">
            <a:noFill/>
          </a:ln>
        </p:spPr>
      </p:pic>
      <p:sp>
        <p:nvSpPr>
          <p:cNvPr id="55" name="Rectangle 54">
            <a:extLst>
              <a:ext uri="{FF2B5EF4-FFF2-40B4-BE49-F238E27FC236}">
                <a16:creationId xmlns:a16="http://schemas.microsoft.com/office/drawing/2014/main" id="{5B6EBC85-576D-E578-F16A-91ED52CDB17E}"/>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1000" y="365125"/>
            <a:ext cx="11290812" cy="1325563"/>
          </a:xfrm>
        </p:spPr>
        <p:txBody>
          <a:bodyPr>
            <a:normAutofit/>
          </a:bodyPr>
          <a:lstStyle/>
          <a:p>
            <a:r>
              <a:rPr lang="en-US" sz="4000" b="1" dirty="0">
                <a:solidFill>
                  <a:srgbClr val="0033A1"/>
                </a:solidFill>
                <a:latin typeface="Arial" panose="020B0604020202020204" pitchFamily="34" charset="0"/>
                <a:cs typeface="Arial" panose="020B0604020202020204" pitchFamily="34" charset="0"/>
              </a:rPr>
              <a:t>State of the Art Institute</a:t>
            </a:r>
            <a:br>
              <a:rPr lang="en-US" b="1" dirty="0">
                <a:solidFill>
                  <a:srgbClr val="0033A0"/>
                </a:solidFill>
                <a:latin typeface="Arial" panose="020B0604020202020204" pitchFamily="34" charset="0"/>
                <a:cs typeface="Arial" panose="020B0604020202020204" pitchFamily="34" charset="0"/>
              </a:rPr>
            </a:br>
            <a:r>
              <a:rPr lang="en-US" sz="2300" b="1" dirty="0">
                <a:latin typeface="Arial" panose="020B0604020202020204" pitchFamily="34" charset="0"/>
                <a:cs typeface="Arial" panose="020B0604020202020204" pitchFamily="34" charset="0"/>
              </a:rPr>
              <a:t>Growth in Multidisciplinary Programming </a:t>
            </a:r>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67" name="Content Placeholder 9">
            <a:extLst>
              <a:ext uri="{FF2B5EF4-FFF2-40B4-BE49-F238E27FC236}">
                <a16:creationId xmlns:a16="http://schemas.microsoft.com/office/drawing/2014/main" id="{81EC72D7-0551-2922-7A6F-14E67072E4F0}"/>
              </a:ext>
            </a:extLst>
          </p:cNvPr>
          <p:cNvSpPr>
            <a:spLocks noGrp="1"/>
          </p:cNvSpPr>
          <p:nvPr>
            <p:ph idx="1"/>
          </p:nvPr>
        </p:nvSpPr>
        <p:spPr>
          <a:xfrm>
            <a:off x="753558" y="1814512"/>
            <a:ext cx="6518780" cy="4814887"/>
          </a:xfrm>
        </p:spPr>
        <p:txBody>
          <a:bodyPr>
            <a:normAutofit fontScale="85000" lnSpcReduction="20000"/>
          </a:bodyPr>
          <a:lstStyle/>
          <a:p>
            <a:pPr marL="0" indent="0">
              <a:buNone/>
            </a:pPr>
            <a:r>
              <a:rPr lang="en-US" sz="2400" b="1" dirty="0">
                <a:latin typeface="Arial" panose="020B0604020202020204" pitchFamily="34" charset="0"/>
                <a:cs typeface="Arial" panose="020B0604020202020204" pitchFamily="34" charset="0"/>
              </a:rPr>
              <a:t>7,500 </a:t>
            </a:r>
            <a:r>
              <a:rPr lang="en-US" sz="2400" b="1" dirty="0" err="1">
                <a:latin typeface="Arial" panose="020B0604020202020204" pitchFamily="34" charset="0"/>
                <a:cs typeface="Arial" panose="020B0604020202020204" pitchFamily="34" charset="0"/>
              </a:rPr>
              <a:t>sqft</a:t>
            </a:r>
            <a:r>
              <a:rPr lang="en-US" sz="2400" b="1" dirty="0">
                <a:latin typeface="Arial" panose="020B0604020202020204" pitchFamily="34" charset="0"/>
                <a:cs typeface="Arial" panose="020B0604020202020204" pitchFamily="34" charset="0"/>
              </a:rPr>
              <a:t> teaching distillery on campus</a:t>
            </a:r>
          </a:p>
          <a:p>
            <a:pPr lvl="1"/>
            <a:r>
              <a:rPr lang="en-US" sz="2100" dirty="0">
                <a:latin typeface="Arial" panose="020B0604020202020204" pitchFamily="34" charset="0"/>
                <a:cs typeface="Arial" panose="020B0604020202020204" pitchFamily="34" charset="0"/>
              </a:rPr>
              <a:t>Largest operational teaching distillery</a:t>
            </a:r>
          </a:p>
          <a:p>
            <a:pPr lvl="1"/>
            <a:r>
              <a:rPr lang="en-US" sz="2100" dirty="0">
                <a:latin typeface="Arial" panose="020B0604020202020204" pitchFamily="34" charset="0"/>
                <a:cs typeface="Arial" panose="020B0604020202020204" pitchFamily="34" charset="0"/>
              </a:rPr>
              <a:t>Analytical space</a:t>
            </a:r>
          </a:p>
          <a:p>
            <a:pPr lvl="1"/>
            <a:r>
              <a:rPr lang="en-US" sz="2100" dirty="0">
                <a:latin typeface="Arial" panose="020B0604020202020204" pitchFamily="34" charset="0"/>
                <a:cs typeface="Arial" panose="020B0604020202020204" pitchFamily="34" charset="0"/>
              </a:rPr>
              <a:t>Teaching space</a:t>
            </a:r>
          </a:p>
          <a:p>
            <a:pPr lvl="1"/>
            <a:r>
              <a:rPr lang="en-US" sz="2100" dirty="0">
                <a:latin typeface="Arial" panose="020B0604020202020204" pitchFamily="34" charset="0"/>
                <a:cs typeface="Arial" panose="020B0604020202020204" pitchFamily="34" charset="0"/>
              </a:rPr>
              <a:t>Sensory lab</a:t>
            </a:r>
          </a:p>
          <a:p>
            <a:pPr lvl="1"/>
            <a:endParaRPr lang="en-US" sz="20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660 Barrel Maturation Facility</a:t>
            </a:r>
          </a:p>
          <a:p>
            <a:pPr lvl="1"/>
            <a:r>
              <a:rPr lang="en-US" sz="2100" dirty="0">
                <a:latin typeface="Arial" panose="020B0604020202020204" pitchFamily="34" charset="0"/>
                <a:cs typeface="Arial" panose="020B0604020202020204" pitchFamily="34" charset="0"/>
              </a:rPr>
              <a:t>First of a kind maturation warehouse for American whiskey research and education</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Private Investment</a:t>
            </a:r>
          </a:p>
          <a:p>
            <a:pPr lvl="1"/>
            <a:r>
              <a:rPr lang="en-US" sz="2100" dirty="0">
                <a:latin typeface="Arial" panose="020B0604020202020204" pitchFamily="34" charset="0"/>
                <a:cs typeface="Arial" panose="020B0604020202020204" pitchFamily="34" charset="0"/>
              </a:rPr>
              <a:t>$5M gift from Beam Suntory</a:t>
            </a:r>
          </a:p>
          <a:p>
            <a:pPr lvl="1"/>
            <a:r>
              <a:rPr lang="en-US" sz="2100" dirty="0">
                <a:latin typeface="Arial" panose="020B0604020202020204" pitchFamily="34" charset="0"/>
                <a:cs typeface="Arial" panose="020B0604020202020204" pitchFamily="34" charset="0"/>
              </a:rPr>
              <a:t>$1M gift from the Boswell Family and Independent Stave Company</a:t>
            </a:r>
          </a:p>
          <a:p>
            <a:pPr lvl="1"/>
            <a:r>
              <a:rPr lang="en-US" sz="2100" dirty="0">
                <a:latin typeface="Arial" panose="020B0604020202020204" pitchFamily="34" charset="0"/>
                <a:cs typeface="Arial" panose="020B0604020202020204" pitchFamily="34" charset="0"/>
              </a:rPr>
              <a:t>$165,000 gift from </a:t>
            </a:r>
            <a:r>
              <a:rPr lang="en-US" sz="2100" dirty="0" err="1">
                <a:latin typeface="Arial" panose="020B0604020202020204" pitchFamily="34" charset="0"/>
                <a:cs typeface="Arial" panose="020B0604020202020204" pitchFamily="34" charset="0"/>
              </a:rPr>
              <a:t>Koetter</a:t>
            </a:r>
            <a:r>
              <a:rPr lang="en-US" sz="2100" dirty="0">
                <a:latin typeface="Arial" panose="020B0604020202020204" pitchFamily="34" charset="0"/>
                <a:cs typeface="Arial" panose="020B0604020202020204" pitchFamily="34" charset="0"/>
              </a:rPr>
              <a:t> Construction</a:t>
            </a:r>
          </a:p>
          <a:p>
            <a:pPr lvl="1"/>
            <a:r>
              <a:rPr lang="en-US" sz="2100" dirty="0">
                <a:latin typeface="Arial" panose="020B0604020202020204" pitchFamily="34" charset="0"/>
                <a:cs typeface="Arial" panose="020B0604020202020204" pitchFamily="34" charset="0"/>
              </a:rPr>
              <a:t>Several gifts under $50k</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5" name="Picture 4" descr="A building with a brick wall and a brick building with trees in the background&#10;&#10;Description automatically generated">
            <a:extLst>
              <a:ext uri="{FF2B5EF4-FFF2-40B4-BE49-F238E27FC236}">
                <a16:creationId xmlns:a16="http://schemas.microsoft.com/office/drawing/2014/main" id="{13AB0FE7-25FB-4448-5623-8DE3B09B59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500" y="364449"/>
            <a:ext cx="4481371" cy="2279933"/>
          </a:xfrm>
          <a:prstGeom prst="rect">
            <a:avLst/>
          </a:prstGeom>
          <a:ln w="28575">
            <a:noFill/>
          </a:ln>
        </p:spPr>
      </p:pic>
      <p:pic>
        <p:nvPicPr>
          <p:cNvPr id="6" name="Picture 5" descr="A black screen with blue squares and text&#10;&#10;Description automatically generated">
            <a:extLst>
              <a:ext uri="{FF2B5EF4-FFF2-40B4-BE49-F238E27FC236}">
                <a16:creationId xmlns:a16="http://schemas.microsoft.com/office/drawing/2014/main" id="{C435A7D0-6E10-CF45-D9EB-6E311498AEE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1739810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133D76-12CC-7DBC-8F33-2F1F77DE4190}"/>
              </a:ext>
            </a:extLst>
          </p:cNvPr>
          <p:cNvPicPr>
            <a:picLocks noChangeAspect="1"/>
          </p:cNvPicPr>
          <p:nvPr/>
        </p:nvPicPr>
        <p:blipFill>
          <a:blip r:embed="rId3"/>
          <a:stretch>
            <a:fillRect/>
          </a:stretch>
        </p:blipFill>
        <p:spPr>
          <a:xfrm>
            <a:off x="-1" y="0"/>
            <a:ext cx="12191999" cy="6858000"/>
          </a:xfrm>
          <a:prstGeom prst="rect">
            <a:avLst/>
          </a:prstGeom>
        </p:spPr>
      </p:pic>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Content Placeholder 9">
            <a:extLst>
              <a:ext uri="{FF2B5EF4-FFF2-40B4-BE49-F238E27FC236}">
                <a16:creationId xmlns:a16="http://schemas.microsoft.com/office/drawing/2014/main" id="{FC4A53D3-2E5C-B4AB-80E5-939B769960A2}"/>
              </a:ext>
            </a:extLst>
          </p:cNvPr>
          <p:cNvSpPr>
            <a:spLocks noGrp="1"/>
          </p:cNvSpPr>
          <p:nvPr>
            <p:ph idx="1"/>
          </p:nvPr>
        </p:nvSpPr>
        <p:spPr>
          <a:xfrm>
            <a:off x="753557" y="1348740"/>
            <a:ext cx="10918255" cy="4944376"/>
          </a:xfrm>
        </p:spPr>
        <p:txBody>
          <a:bodyPr>
            <a:normAutofit/>
          </a:bodyPr>
          <a:lstStyle/>
          <a:p>
            <a:pPr marL="0" indent="0">
              <a:buNone/>
            </a:pPr>
            <a:r>
              <a:rPr lang="en-US" sz="2400" dirty="0">
                <a:solidFill>
                  <a:schemeClr val="bg1"/>
                </a:solidFill>
                <a:latin typeface="Arial" panose="020B0604020202020204" pitchFamily="34" charset="0"/>
                <a:cs typeface="Arial" panose="020B0604020202020204" pitchFamily="34" charset="0"/>
              </a:rPr>
              <a:t>“Distillers in Scotland and Kentucky have strong, shared values in heritage, quality and sustainability, this gives a firm platform for the Scotch Whiskey Research Institute and University of Kentucky collaboration where joint research on areas like maturation will benefit our member companies on both sides of the Atlantic.” </a:t>
            </a:r>
          </a:p>
          <a:p>
            <a:pPr marL="0" indent="0">
              <a:buNone/>
            </a:pPr>
            <a:endParaRPr lang="en-US" sz="2400" dirty="0">
              <a:solidFill>
                <a:schemeClr val="bg1"/>
              </a:solidFill>
              <a:latin typeface="Arial" panose="020B0604020202020204" pitchFamily="34" charset="0"/>
              <a:cs typeface="Arial" panose="020B0604020202020204" pitchFamily="34" charset="0"/>
            </a:endParaRPr>
          </a:p>
          <a:p>
            <a:pPr marL="0" indent="0">
              <a:buNone/>
            </a:pPr>
            <a:r>
              <a:rPr lang="en-US" sz="2400" dirty="0">
                <a:solidFill>
                  <a:schemeClr val="bg1"/>
                </a:solidFill>
                <a:latin typeface="Arial" panose="020B0604020202020204" pitchFamily="34" charset="0"/>
                <a:cs typeface="Arial" panose="020B0604020202020204" pitchFamily="34" charset="0"/>
              </a:rPr>
              <a:t>						</a:t>
            </a:r>
          </a:p>
          <a:p>
            <a:pPr marL="0" indent="0">
              <a:spcBef>
                <a:spcPts val="0"/>
              </a:spcBef>
              <a:buNone/>
            </a:pPr>
            <a:r>
              <a:rPr lang="en-US" sz="2400" b="1" dirty="0">
                <a:solidFill>
                  <a:schemeClr val="bg1"/>
                </a:solidFill>
                <a:latin typeface="Arial" panose="020B0604020202020204" pitchFamily="34" charset="0"/>
                <a:cs typeface="Arial" panose="020B0604020202020204" pitchFamily="34" charset="0"/>
              </a:rPr>
              <a:t>						James </a:t>
            </a:r>
            <a:r>
              <a:rPr lang="en-US" sz="2400" b="1" dirty="0" err="1">
                <a:solidFill>
                  <a:schemeClr val="bg1"/>
                </a:solidFill>
                <a:latin typeface="Arial" panose="020B0604020202020204" pitchFamily="34" charset="0"/>
                <a:cs typeface="Arial" panose="020B0604020202020204" pitchFamily="34" charset="0"/>
              </a:rPr>
              <a:t>Brosnan</a:t>
            </a:r>
            <a:endParaRPr lang="en-US" sz="2400" b="1" dirty="0">
              <a:solidFill>
                <a:schemeClr val="bg1"/>
              </a:solidFill>
              <a:latin typeface="Arial" panose="020B0604020202020204" pitchFamily="34" charset="0"/>
              <a:cs typeface="Arial" panose="020B0604020202020204" pitchFamily="34" charset="0"/>
            </a:endParaRPr>
          </a:p>
          <a:p>
            <a:pPr marL="0" indent="0">
              <a:spcBef>
                <a:spcPts val="0"/>
              </a:spcBef>
              <a:buNone/>
            </a:pPr>
            <a:r>
              <a:rPr lang="en-US" sz="2400" b="1" dirty="0">
                <a:solidFill>
                  <a:schemeClr val="bg1"/>
                </a:solidFill>
                <a:latin typeface="Arial" panose="020B0604020202020204" pitchFamily="34" charset="0"/>
                <a:cs typeface="Arial" panose="020B0604020202020204" pitchFamily="34" charset="0"/>
              </a:rPr>
              <a:t>						Director of Research</a:t>
            </a:r>
          </a:p>
          <a:p>
            <a:pPr marL="0" indent="0">
              <a:spcBef>
                <a:spcPts val="0"/>
              </a:spcBef>
              <a:buNone/>
            </a:pPr>
            <a:r>
              <a:rPr lang="en-US" sz="2400" b="1" dirty="0">
                <a:solidFill>
                  <a:schemeClr val="bg1"/>
                </a:solidFill>
                <a:latin typeface="Arial" panose="020B0604020202020204" pitchFamily="34" charset="0"/>
                <a:cs typeface="Arial" panose="020B0604020202020204" pitchFamily="34" charset="0"/>
              </a:rPr>
              <a:t>						Scotch Whiskey Research Institute</a:t>
            </a:r>
            <a:br>
              <a:rPr lang="en-US" sz="2400" dirty="0">
                <a:solidFill>
                  <a:schemeClr val="bg1"/>
                </a:solidFill>
                <a:latin typeface="Arial" panose="020B0604020202020204" pitchFamily="34" charset="0"/>
                <a:cs typeface="Arial" panose="020B0604020202020204" pitchFamily="34" charset="0"/>
              </a:rPr>
            </a:br>
            <a:endParaRPr lang="en-US" sz="24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2C1ED9-57F2-89F5-0E3B-15ABC51F54DC}"/>
              </a:ext>
            </a:extLst>
          </p:cNvPr>
          <p:cNvSpPr/>
          <p:nvPr/>
        </p:nvSpPr>
        <p:spPr>
          <a:xfrm>
            <a:off x="108284" y="108284"/>
            <a:ext cx="11983453" cy="666549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a:ln>
              <a:solidFill>
                <a:schemeClr val="bg1"/>
              </a:solidFill>
            </a:ln>
          </p:spPr>
        </p:pic>
      </p:grpSp>
      <p:pic>
        <p:nvPicPr>
          <p:cNvPr id="2" name="Picture 1" descr="A black screen with blue squares and text&#10;&#10;Description automatically generated">
            <a:extLst>
              <a:ext uri="{FF2B5EF4-FFF2-40B4-BE49-F238E27FC236}">
                <a16:creationId xmlns:a16="http://schemas.microsoft.com/office/drawing/2014/main" id="{BB7FC366-8ACD-408E-2492-3C5708F6D4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3192859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FAFCB1-5CF4-6695-83DF-D193CD8E4D55}"/>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CFD64A-31AE-9794-8FED-5DCC21B698FE}"/>
              </a:ext>
            </a:extLst>
          </p:cNvPr>
          <p:cNvSpPr/>
          <p:nvPr/>
        </p:nvSpPr>
        <p:spPr>
          <a:xfrm>
            <a:off x="9403274" y="0"/>
            <a:ext cx="2783555" cy="6857999"/>
          </a:xfrm>
          <a:prstGeom prst="rect">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1000" y="365125"/>
            <a:ext cx="10972800" cy="1325563"/>
          </a:xfrm>
        </p:spPr>
        <p:txBody>
          <a:bodyPr>
            <a:normAutofit/>
          </a:bodyPr>
          <a:lstStyle/>
          <a:p>
            <a:r>
              <a:rPr lang="en-US" b="1" dirty="0">
                <a:solidFill>
                  <a:srgbClr val="0033A1"/>
                </a:solidFill>
                <a:latin typeface="Arial" panose="020B0604020202020204" pitchFamily="34" charset="0"/>
                <a:cs typeface="Arial" panose="020B0604020202020204" pitchFamily="34" charset="0"/>
              </a:rPr>
              <a:t>Educational Programming</a:t>
            </a:r>
            <a:br>
              <a:rPr lang="en-US" b="1" dirty="0">
                <a:solidFill>
                  <a:srgbClr val="0033A0"/>
                </a:solidFill>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6" name="Content Placeholder 9">
            <a:extLst>
              <a:ext uri="{FF2B5EF4-FFF2-40B4-BE49-F238E27FC236}">
                <a16:creationId xmlns:a16="http://schemas.microsoft.com/office/drawing/2014/main" id="{7B3FA39C-1735-358B-D2F9-8707F395CA72}"/>
              </a:ext>
            </a:extLst>
          </p:cNvPr>
          <p:cNvSpPr>
            <a:spLocks noGrp="1"/>
          </p:cNvSpPr>
          <p:nvPr>
            <p:ph idx="1"/>
          </p:nvPr>
        </p:nvSpPr>
        <p:spPr>
          <a:xfrm>
            <a:off x="753556" y="1371600"/>
            <a:ext cx="7084963" cy="5156199"/>
          </a:xfrm>
        </p:spPr>
        <p:txBody>
          <a:bodyPr>
            <a:noAutofit/>
          </a:bodyPr>
          <a:lstStyle/>
          <a:p>
            <a:pPr marL="0" indent="0">
              <a:lnSpc>
                <a:spcPct val="100000"/>
              </a:lnSpc>
              <a:spcBef>
                <a:spcPts val="0"/>
              </a:spcBef>
              <a:buNone/>
            </a:pPr>
            <a:r>
              <a:rPr lang="en-US" sz="1800" b="1" dirty="0">
                <a:latin typeface="Arial" panose="020B0604020202020204" pitchFamily="34" charset="0"/>
                <a:cs typeface="Arial" panose="020B0604020202020204" pitchFamily="34" charset="0"/>
              </a:rPr>
              <a:t>Business</a:t>
            </a:r>
          </a:p>
          <a:p>
            <a:pPr lvl="1">
              <a:lnSpc>
                <a:spcPct val="100000"/>
              </a:lnSpc>
              <a:spcBef>
                <a:spcPts val="0"/>
              </a:spcBef>
            </a:pPr>
            <a:r>
              <a:rPr lang="en-US" sz="1800" dirty="0">
                <a:latin typeface="Arial" panose="020B0604020202020204" pitchFamily="34" charset="0"/>
                <a:cs typeface="Arial" panose="020B0604020202020204" pitchFamily="34" charset="0"/>
              </a:rPr>
              <a:t>DISCUS leadership academy. Previously run through Cornell moved to UK Gatton School in 2022 aligning with JBBI</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Engineering</a:t>
            </a:r>
          </a:p>
          <a:p>
            <a:pPr lvl="1">
              <a:lnSpc>
                <a:spcPct val="100000"/>
              </a:lnSpc>
              <a:spcBef>
                <a:spcPts val="0"/>
              </a:spcBef>
            </a:pPr>
            <a:r>
              <a:rPr lang="en-US" sz="1800" dirty="0">
                <a:latin typeface="Arial" panose="020B0604020202020204" pitchFamily="34" charset="0"/>
                <a:cs typeface="Arial" panose="020B0604020202020204" pitchFamily="34" charset="0"/>
              </a:rPr>
              <a:t>Bourbon Production Engineering, Lean Systems Engineering, Watershed Engineering </a:t>
            </a:r>
            <a:br>
              <a:rPr lang="en-US" sz="1800" dirty="0">
                <a:latin typeface="Arial" panose="020B0604020202020204" pitchFamily="34" charset="0"/>
                <a:cs typeface="Arial" panose="020B0604020202020204" pitchFamily="34" charset="0"/>
              </a:rPr>
            </a:br>
            <a:endParaRPr lang="en-US" sz="18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Agriculture, Food and Environment</a:t>
            </a:r>
          </a:p>
          <a:p>
            <a:pPr lvl="1">
              <a:lnSpc>
                <a:spcPct val="100000"/>
              </a:lnSpc>
              <a:spcBef>
                <a:spcPts val="0"/>
              </a:spcBef>
            </a:pPr>
            <a:r>
              <a:rPr lang="en-US" sz="1800" dirty="0" err="1">
                <a:latin typeface="Arial" panose="020B0604020202020204" pitchFamily="34" charset="0"/>
                <a:cs typeface="Arial" panose="020B0604020202020204" pitchFamily="34" charset="0"/>
              </a:rPr>
              <a:t>Dist</a:t>
            </a:r>
            <a:r>
              <a:rPr lang="en-US" sz="1800" dirty="0">
                <a:latin typeface="Arial" panose="020B0604020202020204" pitchFamily="34" charset="0"/>
                <a:cs typeface="Arial" panose="020B0604020202020204" pitchFamily="34" charset="0"/>
              </a:rPr>
              <a:t>/Wine/Brew, Fermentation, Sensory, Viticulture, Enology, Wine appreciation</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Basic Science</a:t>
            </a:r>
            <a:endParaRPr lang="en-US" sz="1800" dirty="0">
              <a:latin typeface="Arial" panose="020B0604020202020204" pitchFamily="34" charset="0"/>
              <a:cs typeface="Arial" panose="020B0604020202020204" pitchFamily="34" charset="0"/>
            </a:endParaRPr>
          </a:p>
          <a:p>
            <a:pPr lvl="1">
              <a:lnSpc>
                <a:spcPct val="100000"/>
              </a:lnSpc>
              <a:spcBef>
                <a:spcPts val="0"/>
              </a:spcBef>
            </a:pPr>
            <a:r>
              <a:rPr lang="en-US" sz="1800" dirty="0">
                <a:latin typeface="Arial" panose="020B0604020202020204" pitchFamily="34" charset="0"/>
                <a:cs typeface="Arial" panose="020B0604020202020204" pitchFamily="34" charset="0"/>
              </a:rPr>
              <a:t>Brewing Sci/Tech, Spirit Chemistry</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Social and Corporate Responsibility</a:t>
            </a:r>
            <a:br>
              <a:rPr lang="en-US" sz="1800" b="1" dirty="0">
                <a:latin typeface="Arial" panose="020B0604020202020204" pitchFamily="34" charset="0"/>
                <a:cs typeface="Arial" panose="020B0604020202020204" pitchFamily="34" charset="0"/>
              </a:rPr>
            </a:br>
            <a:endParaRPr lang="en-US" sz="18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Humanities</a:t>
            </a:r>
          </a:p>
          <a:p>
            <a:pPr lvl="1">
              <a:lnSpc>
                <a:spcPct val="100000"/>
              </a:lnSpc>
              <a:spcBef>
                <a:spcPts val="0"/>
              </a:spcBef>
            </a:pPr>
            <a:r>
              <a:rPr lang="en-US" sz="1800" dirty="0">
                <a:latin typeface="Arial" panose="020B0604020202020204" pitchFamily="34" charset="0"/>
                <a:cs typeface="Arial" panose="020B0604020202020204" pitchFamily="34" charset="0"/>
              </a:rPr>
              <a:t>Spirits tourism, Craft writing, Law </a:t>
            </a:r>
            <a:endParaRPr lang="en-US" sz="18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2200" dirty="0">
              <a:latin typeface="Arial" panose="020B0604020202020204" pitchFamily="34" charset="0"/>
              <a:cs typeface="Arial" panose="020B0604020202020204" pitchFamily="34" charset="0"/>
            </a:endParaRPr>
          </a:p>
          <a:p>
            <a:pPr marL="457200" lvl="1" indent="0">
              <a:buNone/>
            </a:pPr>
            <a:endParaRPr lang="en-US" sz="1800" dirty="0">
              <a:latin typeface="Arial" panose="020B0604020202020204" pitchFamily="34" charset="0"/>
              <a:cs typeface="Arial" panose="020B0604020202020204" pitchFamily="34" charset="0"/>
            </a:endParaRPr>
          </a:p>
        </p:txBody>
      </p:sp>
      <p:pic>
        <p:nvPicPr>
          <p:cNvPr id="8" name="Picture 7" descr="A row of clear glass bottles on a conveyor belt&#10;&#10;Description automatically generated">
            <a:extLst>
              <a:ext uri="{FF2B5EF4-FFF2-40B4-BE49-F238E27FC236}">
                <a16:creationId xmlns:a16="http://schemas.microsoft.com/office/drawing/2014/main" id="{A34BACD7-41B7-35C9-80EC-E2F98988554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11075" y="3758009"/>
            <a:ext cx="3688016" cy="2458677"/>
          </a:xfrm>
          <a:prstGeom prst="rect">
            <a:avLst/>
          </a:prstGeom>
        </p:spPr>
      </p:pic>
      <p:pic>
        <p:nvPicPr>
          <p:cNvPr id="10" name="Picture 9" descr="A large machine in a room&#10;&#10;Description automatically generated">
            <a:extLst>
              <a:ext uri="{FF2B5EF4-FFF2-40B4-BE49-F238E27FC236}">
                <a16:creationId xmlns:a16="http://schemas.microsoft.com/office/drawing/2014/main" id="{0A983286-513E-4598-C4EB-17C7017E09A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11075" y="1248253"/>
            <a:ext cx="3688016" cy="2458677"/>
          </a:xfrm>
          <a:prstGeom prst="rect">
            <a:avLst/>
          </a:prstGeom>
        </p:spPr>
      </p:pic>
      <p:pic>
        <p:nvPicPr>
          <p:cNvPr id="3" name="Picture 2" descr="A black screen with blue squares and text&#10;&#10;Description automatically generated">
            <a:extLst>
              <a:ext uri="{FF2B5EF4-FFF2-40B4-BE49-F238E27FC236}">
                <a16:creationId xmlns:a16="http://schemas.microsoft.com/office/drawing/2014/main" id="{351E8036-358A-B1A9-19A4-9B5601CA7C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3273259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FAFCB1-5CF4-6695-83DF-D193CD8E4D55}"/>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CFD64A-31AE-9794-8FED-5DCC21B698FE}"/>
              </a:ext>
            </a:extLst>
          </p:cNvPr>
          <p:cNvSpPr/>
          <p:nvPr/>
        </p:nvSpPr>
        <p:spPr>
          <a:xfrm>
            <a:off x="9403274" y="0"/>
            <a:ext cx="2788726" cy="6857999"/>
          </a:xfrm>
          <a:prstGeom prst="rect">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1000" y="365125"/>
            <a:ext cx="8810140" cy="1325563"/>
          </a:xfrm>
        </p:spPr>
        <p:txBody>
          <a:bodyPr>
            <a:normAutofit fontScale="90000"/>
          </a:bodyPr>
          <a:lstStyle/>
          <a:p>
            <a:r>
              <a:rPr lang="en-US" b="1" dirty="0">
                <a:solidFill>
                  <a:srgbClr val="0033A1"/>
                </a:solidFill>
                <a:latin typeface="Arial" panose="020B0604020202020204" pitchFamily="34" charset="0"/>
                <a:cs typeface="Arial" panose="020B0604020202020204" pitchFamily="34" charset="0"/>
              </a:rPr>
              <a:t>Workforce Training &amp; Industry Engagement</a:t>
            </a:r>
            <a:br>
              <a:rPr lang="en-US" b="1" dirty="0">
                <a:solidFill>
                  <a:srgbClr val="0033A0"/>
                </a:solidFill>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6" name="Content Placeholder 9">
            <a:extLst>
              <a:ext uri="{FF2B5EF4-FFF2-40B4-BE49-F238E27FC236}">
                <a16:creationId xmlns:a16="http://schemas.microsoft.com/office/drawing/2014/main" id="{7B3FA39C-1735-358B-D2F9-8707F395CA72}"/>
              </a:ext>
            </a:extLst>
          </p:cNvPr>
          <p:cNvSpPr>
            <a:spLocks noGrp="1"/>
          </p:cNvSpPr>
          <p:nvPr>
            <p:ph idx="1"/>
          </p:nvPr>
        </p:nvSpPr>
        <p:spPr>
          <a:xfrm>
            <a:off x="753556" y="1690688"/>
            <a:ext cx="7506000" cy="4837111"/>
          </a:xfrm>
        </p:spPr>
        <p:txBody>
          <a:bodyPr>
            <a:noAutofit/>
          </a:bodyPr>
          <a:lstStyle/>
          <a:p>
            <a:pPr marL="0" indent="0">
              <a:lnSpc>
                <a:spcPct val="100000"/>
              </a:lnSpc>
              <a:spcBef>
                <a:spcPts val="0"/>
              </a:spcBef>
              <a:buNone/>
            </a:pPr>
            <a:r>
              <a:rPr lang="en-US" sz="1800" b="1" dirty="0">
                <a:latin typeface="Arial" panose="020B0604020202020204" pitchFamily="34" charset="0"/>
                <a:cs typeface="Arial" panose="020B0604020202020204" pitchFamily="34" charset="0"/>
              </a:rPr>
              <a:t>Undergraduate/Graduate Coursework</a:t>
            </a:r>
          </a:p>
          <a:p>
            <a:pPr lvl="1">
              <a:lnSpc>
                <a:spcPct val="100000"/>
              </a:lnSpc>
              <a:spcBef>
                <a:spcPts val="0"/>
              </a:spcBef>
            </a:pPr>
            <a:r>
              <a:rPr lang="en-US" sz="1600" dirty="0">
                <a:latin typeface="Arial" panose="020B0604020202020204" pitchFamily="34" charset="0"/>
                <a:cs typeface="Arial" panose="020B0604020202020204" pitchFamily="34" charset="0"/>
              </a:rPr>
              <a:t>12 new classes with two new classes added in 2022</a:t>
            </a:r>
          </a:p>
          <a:p>
            <a:pPr lvl="1">
              <a:lnSpc>
                <a:spcPct val="100000"/>
              </a:lnSpc>
              <a:spcBef>
                <a:spcPts val="0"/>
              </a:spcBef>
            </a:pPr>
            <a:r>
              <a:rPr lang="en-US" sz="1600" dirty="0">
                <a:latin typeface="Arial" panose="020B0604020202020204" pitchFamily="34" charset="0"/>
                <a:cs typeface="Arial" panose="020B0604020202020204" pitchFamily="34" charset="0"/>
              </a:rPr>
              <a:t>35%-65% growth in certificate completion each year</a:t>
            </a:r>
          </a:p>
          <a:p>
            <a:pPr lvl="1">
              <a:lnSpc>
                <a:spcPct val="100000"/>
              </a:lnSpc>
              <a:spcBef>
                <a:spcPts val="0"/>
              </a:spcBef>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Internship and Co-op</a:t>
            </a:r>
          </a:p>
          <a:p>
            <a:pPr lvl="1">
              <a:lnSpc>
                <a:spcPct val="100000"/>
              </a:lnSpc>
              <a:spcBef>
                <a:spcPts val="0"/>
              </a:spcBef>
            </a:pPr>
            <a:r>
              <a:rPr lang="en-US" sz="1600" dirty="0">
                <a:latin typeface="Arial" panose="020B0604020202020204" pitchFamily="34" charset="0"/>
                <a:cs typeface="Arial" panose="020B0604020202020204" pitchFamily="34" charset="0"/>
              </a:rPr>
              <a:t>Certificate students get real world experience</a:t>
            </a:r>
          </a:p>
          <a:p>
            <a:pPr lvl="1">
              <a:lnSpc>
                <a:spcPct val="100000"/>
              </a:lnSpc>
              <a:spcBef>
                <a:spcPts val="0"/>
              </a:spcBef>
            </a:pPr>
            <a:r>
              <a:rPr lang="en-US" sz="1600" dirty="0">
                <a:latin typeface="Arial" panose="020B0604020202020204" pitchFamily="34" charset="0"/>
                <a:cs typeface="Arial" panose="020B0604020202020204" pitchFamily="34" charset="0"/>
              </a:rPr>
              <a:t>Employers get first look at top students</a:t>
            </a:r>
          </a:p>
          <a:p>
            <a:pPr marL="457200" lvl="1"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Annual Industry Conference</a:t>
            </a:r>
          </a:p>
          <a:p>
            <a:pPr lvl="1">
              <a:lnSpc>
                <a:spcPct val="100000"/>
              </a:lnSpc>
              <a:spcBef>
                <a:spcPts val="0"/>
              </a:spcBef>
            </a:pPr>
            <a:r>
              <a:rPr lang="en-US" sz="1600" dirty="0">
                <a:latin typeface="Arial" panose="020B0604020202020204" pitchFamily="34" charset="0"/>
                <a:cs typeface="Arial" panose="020B0604020202020204" pitchFamily="34" charset="0"/>
              </a:rPr>
              <a:t>Emphasis on technical content, not sales</a:t>
            </a:r>
          </a:p>
          <a:p>
            <a:pPr lvl="1">
              <a:lnSpc>
                <a:spcPct val="100000"/>
              </a:lnSpc>
              <a:spcBef>
                <a:spcPts val="0"/>
              </a:spcBef>
            </a:pPr>
            <a:r>
              <a:rPr lang="en-US" sz="1600" dirty="0">
                <a:latin typeface="Arial" panose="020B0604020202020204" pitchFamily="34" charset="0"/>
                <a:cs typeface="Arial" panose="020B0604020202020204" pitchFamily="34" charset="0"/>
              </a:rPr>
              <a:t>2023 Industry Conf welcomed more than 850 attendees</a:t>
            </a:r>
          </a:p>
          <a:p>
            <a:pPr lvl="1">
              <a:lnSpc>
                <a:spcPct val="100000"/>
              </a:lnSpc>
              <a:spcBef>
                <a:spcPts val="0"/>
              </a:spcBef>
            </a:pPr>
            <a:r>
              <a:rPr lang="en-US" sz="1600" dirty="0">
                <a:latin typeface="Arial" panose="020B0604020202020204" pitchFamily="34" charset="0"/>
                <a:cs typeface="Arial" panose="020B0604020202020204" pitchFamily="34" charset="0"/>
              </a:rPr>
              <a:t>Largely considered ‘the conference’ for distilled spirits in North America</a:t>
            </a:r>
          </a:p>
          <a:p>
            <a:pPr lvl="1">
              <a:lnSpc>
                <a:spcPct val="100000"/>
              </a:lnSpc>
              <a:spcBef>
                <a:spcPts val="0"/>
              </a:spcBef>
            </a:pPr>
            <a:r>
              <a:rPr lang="en-US" sz="1600" dirty="0">
                <a:latin typeface="Arial" panose="020B0604020202020204" pitchFamily="34" charset="0"/>
                <a:cs typeface="Arial" panose="020B0604020202020204" pitchFamily="34" charset="0"/>
              </a:rPr>
              <a:t>Kentucky focused with Kentucky Distillers Association as partner</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dirty="0">
                <a:latin typeface="Arial" panose="020B0604020202020204" pitchFamily="34" charset="0"/>
                <a:cs typeface="Arial" panose="020B0604020202020204" pitchFamily="34" charset="0"/>
              </a:rPr>
              <a:t>Short-Course Program for Distillery Workers </a:t>
            </a:r>
          </a:p>
          <a:p>
            <a:pPr lvl="1">
              <a:lnSpc>
                <a:spcPct val="100000"/>
              </a:lnSpc>
              <a:spcBef>
                <a:spcPts val="0"/>
              </a:spcBef>
            </a:pPr>
            <a:r>
              <a:rPr lang="en-US" sz="1600" dirty="0">
                <a:latin typeface="Arial" panose="020B0604020202020204" pitchFamily="34" charset="0"/>
                <a:cs typeface="Arial" panose="020B0604020202020204" pitchFamily="34" charset="0"/>
              </a:rPr>
              <a:t>Leverage UK faculty expertise</a:t>
            </a:r>
          </a:p>
          <a:p>
            <a:pPr lvl="1">
              <a:lnSpc>
                <a:spcPct val="100000"/>
              </a:lnSpc>
              <a:spcBef>
                <a:spcPts val="0"/>
              </a:spcBef>
            </a:pPr>
            <a:r>
              <a:rPr lang="en-US" sz="1600" dirty="0">
                <a:latin typeface="Arial" panose="020B0604020202020204" pitchFamily="34" charset="0"/>
                <a:cs typeface="Arial" panose="020B0604020202020204" pitchFamily="34" charset="0"/>
              </a:rPr>
              <a:t>State accredited apprenticeship program launched. The future model of flexible industry training through higher education</a:t>
            </a:r>
          </a:p>
          <a:p>
            <a:pPr marL="0" indent="0">
              <a:lnSpc>
                <a:spcPct val="100000"/>
              </a:lnSpc>
              <a:spcBef>
                <a:spcPts val="0"/>
              </a:spcBef>
              <a:buNone/>
            </a:pPr>
            <a:endParaRPr lang="en-US" sz="2200" dirty="0">
              <a:latin typeface="Arial" panose="020B0604020202020204" pitchFamily="34" charset="0"/>
              <a:cs typeface="Arial" panose="020B0604020202020204" pitchFamily="34" charset="0"/>
            </a:endParaRPr>
          </a:p>
          <a:p>
            <a:pPr marL="457200" lvl="1" indent="0">
              <a:buNone/>
            </a:pPr>
            <a:endParaRPr lang="en-US" sz="1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0F45127-5E6C-B4C7-4AAB-3C1544032279}"/>
              </a:ext>
            </a:extLst>
          </p:cNvPr>
          <p:cNvPicPr>
            <a:picLocks noChangeAspect="1"/>
          </p:cNvPicPr>
          <p:nvPr/>
        </p:nvPicPr>
        <p:blipFill>
          <a:blip r:embed="rId4"/>
          <a:stretch>
            <a:fillRect/>
          </a:stretch>
        </p:blipFill>
        <p:spPr>
          <a:xfrm>
            <a:off x="8542303" y="994351"/>
            <a:ext cx="3291468" cy="2976560"/>
          </a:xfrm>
          <a:prstGeom prst="rect">
            <a:avLst/>
          </a:prstGeom>
          <a:ln>
            <a:noFill/>
          </a:ln>
        </p:spPr>
      </p:pic>
      <p:pic>
        <p:nvPicPr>
          <p:cNvPr id="4" name="Picture 3">
            <a:extLst>
              <a:ext uri="{FF2B5EF4-FFF2-40B4-BE49-F238E27FC236}">
                <a16:creationId xmlns:a16="http://schemas.microsoft.com/office/drawing/2014/main" id="{774C07B5-952E-41D6-42A5-CB530617A64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42303" y="4027919"/>
            <a:ext cx="3291468" cy="2171790"/>
          </a:xfrm>
          <a:prstGeom prst="rect">
            <a:avLst/>
          </a:prstGeom>
          <a:ln>
            <a:noFill/>
          </a:ln>
        </p:spPr>
      </p:pic>
      <p:pic>
        <p:nvPicPr>
          <p:cNvPr id="5" name="Picture 4" descr="A black screen with blue squares and text&#10;&#10;Description automatically generated">
            <a:extLst>
              <a:ext uri="{FF2B5EF4-FFF2-40B4-BE49-F238E27FC236}">
                <a16:creationId xmlns:a16="http://schemas.microsoft.com/office/drawing/2014/main" id="{A4ACE3C9-2541-A6C0-3AEB-7D05B99A9C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2836951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FAFCB1-5CF4-6695-83DF-D193CD8E4D55}"/>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CFD64A-31AE-9794-8FED-5DCC21B698FE}"/>
              </a:ext>
            </a:extLst>
          </p:cNvPr>
          <p:cNvSpPr/>
          <p:nvPr/>
        </p:nvSpPr>
        <p:spPr>
          <a:xfrm>
            <a:off x="9403274" y="0"/>
            <a:ext cx="2788726" cy="6857999"/>
          </a:xfrm>
          <a:prstGeom prst="rect">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1000" y="365125"/>
            <a:ext cx="8810140" cy="1325563"/>
          </a:xfrm>
        </p:spPr>
        <p:txBody>
          <a:bodyPr>
            <a:normAutofit fontScale="90000"/>
          </a:bodyPr>
          <a:lstStyle/>
          <a:p>
            <a:r>
              <a:rPr lang="en-US" b="1" dirty="0">
                <a:solidFill>
                  <a:srgbClr val="0033A1"/>
                </a:solidFill>
                <a:latin typeface="Arial" panose="020B0604020202020204" pitchFamily="34" charset="0"/>
                <a:cs typeface="Arial" panose="020B0604020202020204" pitchFamily="34" charset="0"/>
              </a:rPr>
              <a:t>Workforce Training &amp; Industry Engagement</a:t>
            </a:r>
            <a:br>
              <a:rPr lang="en-US" b="1" dirty="0">
                <a:solidFill>
                  <a:srgbClr val="0033A0"/>
                </a:solidFill>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8" name="Content Placeholder 9">
            <a:extLst>
              <a:ext uri="{FF2B5EF4-FFF2-40B4-BE49-F238E27FC236}">
                <a16:creationId xmlns:a16="http://schemas.microsoft.com/office/drawing/2014/main" id="{E9EC7D71-B359-F6AB-3607-8B691E35D9BB}"/>
              </a:ext>
            </a:extLst>
          </p:cNvPr>
          <p:cNvSpPr>
            <a:spLocks noGrp="1"/>
          </p:cNvSpPr>
          <p:nvPr>
            <p:ph idx="1"/>
          </p:nvPr>
        </p:nvSpPr>
        <p:spPr>
          <a:xfrm>
            <a:off x="1935055" y="2225105"/>
            <a:ext cx="5702030" cy="3886620"/>
          </a:xfrm>
        </p:spPr>
        <p:txBody>
          <a:bodyPr>
            <a:normAutofit/>
          </a:bodyPr>
          <a:lstStyle/>
          <a:p>
            <a:pPr marL="0" indent="0">
              <a:buNone/>
            </a:pPr>
            <a:r>
              <a:rPr lang="en-US" sz="2400" b="1" dirty="0">
                <a:latin typeface="Arial" panose="020B0604020202020204" pitchFamily="34" charset="0"/>
                <a:cs typeface="Arial" panose="020B0604020202020204" pitchFamily="34" charset="0"/>
              </a:rPr>
              <a:t>Cody Giles,</a:t>
            </a:r>
            <a:r>
              <a:rPr lang="en-US" sz="2400" dirty="0">
                <a:latin typeface="Arial" panose="020B0604020202020204" pitchFamily="34" charset="0"/>
                <a:cs typeface="Arial" panose="020B0604020202020204" pitchFamily="34" charset="0"/>
              </a:rPr>
              <a:t> named head distiller at James E. Pepper Distillery.</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Grace Outlaw</a:t>
            </a:r>
            <a:r>
              <a:rPr lang="en-US" sz="2400" dirty="0">
                <a:latin typeface="Arial" panose="020B0604020202020204" pitchFamily="34" charset="0"/>
                <a:cs typeface="Arial" panose="020B0604020202020204" pitchFamily="34" charset="0"/>
              </a:rPr>
              <a:t>, joined the Sazerac Operations Leadership Program. </a:t>
            </a:r>
            <a:endParaRPr lang="en-US" sz="24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FA8BD4A-67DF-A82E-11B4-262DC9E6143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15251" y="1064958"/>
            <a:ext cx="3028307" cy="2454342"/>
          </a:xfrm>
          <a:prstGeom prst="rect">
            <a:avLst/>
          </a:prstGeom>
        </p:spPr>
      </p:pic>
      <p:pic>
        <p:nvPicPr>
          <p:cNvPr id="15" name="Picture 14" descr="A person smiling at the camera&#10;&#10;Description automatically generated">
            <a:extLst>
              <a:ext uri="{FF2B5EF4-FFF2-40B4-BE49-F238E27FC236}">
                <a16:creationId xmlns:a16="http://schemas.microsoft.com/office/drawing/2014/main" id="{BDDE0AD9-E892-9B1A-868A-C9F37D7DD3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15252" y="3648137"/>
            <a:ext cx="3028307" cy="2463588"/>
          </a:xfrm>
          <a:prstGeom prst="rect">
            <a:avLst/>
          </a:prstGeom>
        </p:spPr>
      </p:pic>
      <p:pic>
        <p:nvPicPr>
          <p:cNvPr id="3" name="Picture 2" descr="A black screen with blue squares and text&#10;&#10;Description automatically generated">
            <a:extLst>
              <a:ext uri="{FF2B5EF4-FFF2-40B4-BE49-F238E27FC236}">
                <a16:creationId xmlns:a16="http://schemas.microsoft.com/office/drawing/2014/main" id="{3744EDB7-538E-6536-70AF-5B8FEA53A2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2857848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0A47F8-AD56-FEAA-9D1D-D41437EABB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54886" y="0"/>
            <a:ext cx="3537114" cy="6858000"/>
          </a:xfrm>
          <a:prstGeom prst="rect">
            <a:avLst/>
          </a:prstGeom>
        </p:spPr>
      </p:pic>
      <p:sp>
        <p:nvSpPr>
          <p:cNvPr id="55" name="Rectangle 54">
            <a:extLst>
              <a:ext uri="{FF2B5EF4-FFF2-40B4-BE49-F238E27FC236}">
                <a16:creationId xmlns:a16="http://schemas.microsoft.com/office/drawing/2014/main" id="{5B6EBC85-576D-E578-F16A-91ED52CDB17E}"/>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1000" y="365125"/>
            <a:ext cx="8273886" cy="1325563"/>
          </a:xfrm>
        </p:spPr>
        <p:txBody>
          <a:bodyPr>
            <a:normAutofit/>
          </a:bodyPr>
          <a:lstStyle/>
          <a:p>
            <a:r>
              <a:rPr lang="en-US" b="1" dirty="0">
                <a:solidFill>
                  <a:srgbClr val="0033A1"/>
                </a:solidFill>
                <a:latin typeface="Arial" panose="020B0604020202020204" pitchFamily="34" charset="0"/>
                <a:cs typeface="Arial" panose="020B0604020202020204" pitchFamily="34" charset="0"/>
              </a:rPr>
              <a:t>Research Partnership Models</a:t>
            </a:r>
            <a:br>
              <a:rPr lang="en-US" b="1" dirty="0">
                <a:solidFill>
                  <a:srgbClr val="0033A0"/>
                </a:solidFill>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67" name="Content Placeholder 9">
            <a:extLst>
              <a:ext uri="{FF2B5EF4-FFF2-40B4-BE49-F238E27FC236}">
                <a16:creationId xmlns:a16="http://schemas.microsoft.com/office/drawing/2014/main" id="{81EC72D7-0551-2922-7A6F-14E67072E4F0}"/>
              </a:ext>
            </a:extLst>
          </p:cNvPr>
          <p:cNvSpPr>
            <a:spLocks noGrp="1"/>
          </p:cNvSpPr>
          <p:nvPr>
            <p:ph idx="1"/>
          </p:nvPr>
        </p:nvSpPr>
        <p:spPr>
          <a:xfrm>
            <a:off x="753557" y="1690688"/>
            <a:ext cx="7163391" cy="4678711"/>
          </a:xfrm>
        </p:spPr>
        <p:txBody>
          <a:bodyPr>
            <a:normAutofit fontScale="92500" lnSpcReduction="10000"/>
          </a:bodyPr>
          <a:lstStyle/>
          <a:p>
            <a:pPr marL="0" indent="0">
              <a:buNone/>
            </a:pPr>
            <a:r>
              <a:rPr lang="en-US" sz="2400" b="1" dirty="0">
                <a:latin typeface="Arial" panose="020B0604020202020204" pitchFamily="34" charset="0"/>
                <a:cs typeface="Arial" panose="020B0604020202020204" pitchFamily="34" charset="0"/>
              </a:rPr>
              <a:t>Research Models</a:t>
            </a:r>
          </a:p>
          <a:p>
            <a:pPr lvl="1"/>
            <a:r>
              <a:rPr lang="en-US" sz="2000" dirty="0">
                <a:latin typeface="Arial" panose="020B0604020202020204" pitchFamily="34" charset="0"/>
                <a:cs typeface="Arial" panose="020B0604020202020204" pitchFamily="34" charset="0"/>
              </a:rPr>
              <a:t>Non-confidential, industry-wide research</a:t>
            </a:r>
          </a:p>
          <a:p>
            <a:pPr lvl="1"/>
            <a:r>
              <a:rPr lang="en-US" sz="2000" dirty="0">
                <a:latin typeface="Arial" panose="020B0604020202020204" pitchFamily="34" charset="0"/>
                <a:cs typeface="Arial" panose="020B0604020202020204" pitchFamily="34" charset="0"/>
              </a:rPr>
              <a:t>Partially confidential research</a:t>
            </a:r>
          </a:p>
          <a:p>
            <a:pPr lvl="1"/>
            <a:r>
              <a:rPr lang="en-US" sz="2000" dirty="0">
                <a:latin typeface="Arial" panose="020B0604020202020204" pitchFamily="34" charset="0"/>
                <a:cs typeface="Arial" panose="020B0604020202020204" pitchFamily="34" charset="0"/>
              </a:rPr>
              <a:t>Confidential research</a:t>
            </a:r>
          </a:p>
          <a:p>
            <a:pPr lvl="1"/>
            <a:endParaRPr lang="en-US" sz="20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Streamlined Access to UK – Access to leading-edge resources</a:t>
            </a:r>
          </a:p>
          <a:p>
            <a:pPr lvl="1"/>
            <a:r>
              <a:rPr lang="en-US" sz="2000" dirty="0">
                <a:latin typeface="Arial" panose="020B0604020202020204" pitchFamily="34" charset="0"/>
                <a:cs typeface="Arial" panose="020B0604020202020204" pitchFamily="34" charset="0"/>
              </a:rPr>
              <a:t>Metabolite analysis</a:t>
            </a:r>
          </a:p>
          <a:p>
            <a:pPr lvl="1"/>
            <a:r>
              <a:rPr lang="en-US" sz="2000" dirty="0">
                <a:latin typeface="Arial" panose="020B0604020202020204" pitchFamily="34" charset="0"/>
                <a:cs typeface="Arial" panose="020B0604020202020204" pitchFamily="34" charset="0"/>
              </a:rPr>
              <a:t>Metabolomics core</a:t>
            </a:r>
          </a:p>
          <a:p>
            <a:pPr lvl="1"/>
            <a:r>
              <a:rPr lang="en-US" sz="2000" dirty="0">
                <a:latin typeface="Arial" panose="020B0604020202020204" pitchFamily="34" charset="0"/>
                <a:cs typeface="Arial" panose="020B0604020202020204" pitchFamily="34" charset="0"/>
              </a:rPr>
              <a:t>Light microscopy core</a:t>
            </a:r>
          </a:p>
          <a:p>
            <a:pPr lvl="1"/>
            <a:r>
              <a:rPr lang="en-US" sz="2000" dirty="0">
                <a:latin typeface="Arial" panose="020B0604020202020204" pitchFamily="34" charset="0"/>
                <a:cs typeface="Arial" panose="020B0604020202020204" pitchFamily="34" charset="0"/>
              </a:rPr>
              <a:t>Electron microscopy core</a:t>
            </a:r>
          </a:p>
          <a:p>
            <a:pPr lvl="1"/>
            <a:r>
              <a:rPr lang="en-US" sz="2000" dirty="0">
                <a:latin typeface="Arial" panose="020B0604020202020204" pitchFamily="34" charset="0"/>
                <a:cs typeface="Arial" panose="020B0604020202020204" pitchFamily="34" charset="0"/>
              </a:rPr>
              <a:t>Proteomics core </a:t>
            </a:r>
          </a:p>
          <a:p>
            <a:pPr lvl="1"/>
            <a:r>
              <a:rPr lang="en-US" sz="2000" dirty="0">
                <a:latin typeface="Arial" panose="020B0604020202020204" pitchFamily="34" charset="0"/>
                <a:cs typeface="Arial" panose="020B0604020202020204" pitchFamily="34" charset="0"/>
              </a:rPr>
              <a:t>Sensory Panels</a:t>
            </a:r>
          </a:p>
          <a:p>
            <a:pPr lvl="1"/>
            <a:r>
              <a:rPr lang="en-US" sz="2000" dirty="0">
                <a:latin typeface="Arial" panose="020B0604020202020204" pitchFamily="34" charset="0"/>
                <a:cs typeface="Arial" panose="020B0604020202020204" pitchFamily="34" charset="0"/>
              </a:rPr>
              <a:t>Custom analytical assays developed by world class experts</a:t>
            </a:r>
          </a:p>
          <a:p>
            <a:pPr lvl="1"/>
            <a:endParaRPr lang="en-US" sz="2000" dirty="0">
              <a:latin typeface="Arial" panose="020B0604020202020204" pitchFamily="34" charset="0"/>
              <a:cs typeface="Arial" panose="020B0604020202020204" pitchFamily="34" charset="0"/>
            </a:endParaRPr>
          </a:p>
        </p:txBody>
      </p:sp>
      <p:pic>
        <p:nvPicPr>
          <p:cNvPr id="3" name="Picture 2" descr="A black screen with blue squares and text&#10;&#10;Description automatically generated">
            <a:extLst>
              <a:ext uri="{FF2B5EF4-FFF2-40B4-BE49-F238E27FC236}">
                <a16:creationId xmlns:a16="http://schemas.microsoft.com/office/drawing/2014/main" id="{90BA4BDA-C663-9533-FCEA-8CA4B60A29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388085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75283-941E-4CC6-D4C4-105BDAB3F138}"/>
              </a:ext>
            </a:extLst>
          </p:cNvPr>
          <p:cNvPicPr>
            <a:picLocks noChangeAspect="1"/>
          </p:cNvPicPr>
          <p:nvPr/>
        </p:nvPicPr>
        <p:blipFill>
          <a:blip r:embed="rId3"/>
          <a:stretch>
            <a:fillRect/>
          </a:stretch>
        </p:blipFill>
        <p:spPr>
          <a:xfrm>
            <a:off x="1" y="0"/>
            <a:ext cx="12191998" cy="6857999"/>
          </a:xfrm>
          <a:prstGeom prst="rect">
            <a:avLst/>
          </a:prstGeom>
        </p:spPr>
      </p:pic>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Content Placeholder 9">
            <a:extLst>
              <a:ext uri="{FF2B5EF4-FFF2-40B4-BE49-F238E27FC236}">
                <a16:creationId xmlns:a16="http://schemas.microsoft.com/office/drawing/2014/main" id="{FC4A53D3-2E5C-B4AB-80E5-939B769960A2}"/>
              </a:ext>
            </a:extLst>
          </p:cNvPr>
          <p:cNvSpPr>
            <a:spLocks noGrp="1"/>
          </p:cNvSpPr>
          <p:nvPr>
            <p:ph idx="1"/>
          </p:nvPr>
        </p:nvSpPr>
        <p:spPr>
          <a:xfrm>
            <a:off x="495946" y="598214"/>
            <a:ext cx="11175866" cy="5281256"/>
          </a:xfrm>
        </p:spPr>
        <p:txBody>
          <a:bodyPr>
            <a:normAutofit/>
          </a:bodyPr>
          <a:lstStyle/>
          <a:p>
            <a:pPr marL="0" indent="0">
              <a:buNone/>
            </a:pPr>
            <a:r>
              <a:rPr lang="en-US" sz="3600" b="1" dirty="0">
                <a:solidFill>
                  <a:schemeClr val="bg1"/>
                </a:solidFill>
                <a:latin typeface="Arial" panose="020B0604020202020204" pitchFamily="34" charset="0"/>
                <a:cs typeface="Arial" panose="020B0604020202020204" pitchFamily="34" charset="0"/>
              </a:rPr>
              <a:t>Future Proofing the bourbon industry </a:t>
            </a:r>
          </a:p>
        </p:txBody>
      </p:sp>
      <p:sp>
        <p:nvSpPr>
          <p:cNvPr id="6" name="Rectangle 5">
            <a:extLst>
              <a:ext uri="{FF2B5EF4-FFF2-40B4-BE49-F238E27FC236}">
                <a16:creationId xmlns:a16="http://schemas.microsoft.com/office/drawing/2014/main" id="{EB2C1ED9-57F2-89F5-0E3B-15ABC51F54DC}"/>
              </a:ext>
            </a:extLst>
          </p:cNvPr>
          <p:cNvSpPr/>
          <p:nvPr/>
        </p:nvSpPr>
        <p:spPr>
          <a:xfrm>
            <a:off x="108284" y="108284"/>
            <a:ext cx="11983453" cy="666549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a:ln>
              <a:solidFill>
                <a:schemeClr val="bg1"/>
              </a:solidFill>
            </a:ln>
          </p:spPr>
        </p:pic>
      </p:grpSp>
      <p:pic>
        <p:nvPicPr>
          <p:cNvPr id="2" name="Picture 1" descr="A black screen with blue squares and text&#10;&#10;Description automatically generated">
            <a:extLst>
              <a:ext uri="{FF2B5EF4-FFF2-40B4-BE49-F238E27FC236}">
                <a16:creationId xmlns:a16="http://schemas.microsoft.com/office/drawing/2014/main" id="{B71FCF6F-0F35-3236-F1B5-F94C9A9BCF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122639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D256C9-3636-735C-5836-2C2E346AA58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Content Placeholder 9">
            <a:extLst>
              <a:ext uri="{FF2B5EF4-FFF2-40B4-BE49-F238E27FC236}">
                <a16:creationId xmlns:a16="http://schemas.microsoft.com/office/drawing/2014/main" id="{FC4A53D3-2E5C-B4AB-80E5-939B769960A2}"/>
              </a:ext>
            </a:extLst>
          </p:cNvPr>
          <p:cNvSpPr>
            <a:spLocks noGrp="1"/>
          </p:cNvSpPr>
          <p:nvPr>
            <p:ph idx="1"/>
          </p:nvPr>
        </p:nvSpPr>
        <p:spPr>
          <a:xfrm>
            <a:off x="448386" y="805248"/>
            <a:ext cx="11286413" cy="2783341"/>
          </a:xfrm>
        </p:spPr>
        <p:txBody>
          <a:bodyPr>
            <a:noAutofit/>
          </a:bodyPr>
          <a:lstStyle/>
          <a:p>
            <a:pPr marL="0" indent="0">
              <a:buNone/>
            </a:pPr>
            <a:r>
              <a:rPr lang="en-US" sz="2200" dirty="0">
                <a:latin typeface="Arial" panose="020B0604020202020204" pitchFamily="34" charset="0"/>
                <a:cs typeface="Arial" panose="020B0604020202020204" pitchFamily="34" charset="0"/>
              </a:rPr>
              <a:t>“We are excited to better understand its genetics to help ensure the next generation of Independent Stave Company stakeholders has a high-quality, plentiful supply of this noble species.”</a:t>
            </a:r>
          </a:p>
          <a:p>
            <a:pPr marL="0" indent="0">
              <a:buNone/>
            </a:pPr>
            <a:endParaRPr lang="en-US" sz="2200" dirty="0">
              <a:solidFill>
                <a:schemeClr val="bg1"/>
              </a:solidFill>
              <a:latin typeface="Arial" panose="020B0604020202020204" pitchFamily="34" charset="0"/>
              <a:cs typeface="Arial" panose="020B0604020202020204" pitchFamily="34" charset="0"/>
            </a:endParaRPr>
          </a:p>
          <a:p>
            <a:pPr marL="0" indent="0">
              <a:spcBef>
                <a:spcPts val="0"/>
              </a:spcBef>
              <a:buNone/>
            </a:pPr>
            <a:r>
              <a:rPr lang="en-US" sz="2200" b="1" dirty="0">
                <a:latin typeface="Arial" panose="020B0604020202020204" pitchFamily="34" charset="0"/>
                <a:cs typeface="Arial" panose="020B0604020202020204" pitchFamily="34" charset="0"/>
              </a:rPr>
              <a:t>Brad Boswell		</a:t>
            </a:r>
          </a:p>
          <a:p>
            <a:pPr marL="0" indent="0">
              <a:spcBef>
                <a:spcPts val="0"/>
              </a:spcBef>
              <a:buNone/>
            </a:pPr>
            <a:r>
              <a:rPr lang="en-US" sz="2200" b="1" dirty="0">
                <a:latin typeface="Arial" panose="020B0604020202020204" pitchFamily="34" charset="0"/>
                <a:cs typeface="Arial" panose="020B0604020202020204" pitchFamily="34" charset="0"/>
              </a:rPr>
              <a:t>CEO, Independent Stave Company</a:t>
            </a:r>
            <a:r>
              <a:rPr lang="en-US" sz="2200" dirty="0">
                <a:latin typeface="Arial" panose="020B0604020202020204" pitchFamily="34" charset="0"/>
                <a:cs typeface="Arial" panose="020B0604020202020204" pitchFamily="34" charset="0"/>
              </a:rPr>
              <a:t>	</a:t>
            </a:r>
            <a:r>
              <a:rPr lang="en-US" sz="2200" dirty="0">
                <a:solidFill>
                  <a:schemeClr val="bg1"/>
                </a:solidFill>
                <a:latin typeface="Arial" panose="020B0604020202020204" pitchFamily="34" charset="0"/>
                <a:cs typeface="Arial" panose="020B0604020202020204" pitchFamily="34" charset="0"/>
              </a:rPr>
              <a:t>										</a:t>
            </a:r>
          </a:p>
          <a:p>
            <a:pPr marL="0" indent="0">
              <a:buNone/>
            </a:pPr>
            <a:endParaRPr lang="en-US" sz="22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2C1ED9-57F2-89F5-0E3B-15ABC51F54DC}"/>
              </a:ext>
            </a:extLst>
          </p:cNvPr>
          <p:cNvSpPr/>
          <p:nvPr/>
        </p:nvSpPr>
        <p:spPr>
          <a:xfrm>
            <a:off x="108284" y="108284"/>
            <a:ext cx="11983453" cy="666549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a:ln>
              <a:solidFill>
                <a:schemeClr val="bg1"/>
              </a:solidFill>
            </a:ln>
          </p:spPr>
        </p:pic>
      </p:grpSp>
      <p:pic>
        <p:nvPicPr>
          <p:cNvPr id="2" name="Picture 1" descr="A black screen with blue squares and text&#10;&#10;Description automatically generated">
            <a:extLst>
              <a:ext uri="{FF2B5EF4-FFF2-40B4-BE49-F238E27FC236}">
                <a16:creationId xmlns:a16="http://schemas.microsoft.com/office/drawing/2014/main" id="{6708EBEB-7566-D5CC-1D86-8035A45B5B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3740720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BC4716-72F2-C772-190F-7E3831D85ADF}"/>
              </a:ext>
            </a:extLst>
          </p:cNvPr>
          <p:cNvSpPr/>
          <p:nvPr/>
        </p:nvSpPr>
        <p:spPr>
          <a:xfrm>
            <a:off x="9403274" y="0"/>
            <a:ext cx="2788726" cy="6857999"/>
          </a:xfrm>
          <a:prstGeom prst="rect">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B6EBC85-576D-E578-F16A-91ED52CDB17E}"/>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0999" y="365125"/>
            <a:ext cx="8743013" cy="1325563"/>
          </a:xfrm>
        </p:spPr>
        <p:txBody>
          <a:bodyPr>
            <a:noAutofit/>
          </a:bodyPr>
          <a:lstStyle/>
          <a:p>
            <a:r>
              <a:rPr lang="en-US" sz="3600" b="1" dirty="0">
                <a:solidFill>
                  <a:srgbClr val="0033A1"/>
                </a:solidFill>
                <a:latin typeface="Arial" panose="020B0604020202020204" pitchFamily="34" charset="0"/>
                <a:cs typeface="Arial" panose="020B0604020202020204" pitchFamily="34" charset="0"/>
              </a:rPr>
              <a:t>Innovation to Reduce Liquid Loss</a:t>
            </a:r>
            <a:br>
              <a:rPr lang="en-US" sz="3600" b="1" dirty="0">
                <a:solidFill>
                  <a:srgbClr val="0033A0"/>
                </a:solidFill>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67" name="Content Placeholder 9">
            <a:extLst>
              <a:ext uri="{FF2B5EF4-FFF2-40B4-BE49-F238E27FC236}">
                <a16:creationId xmlns:a16="http://schemas.microsoft.com/office/drawing/2014/main" id="{81EC72D7-0551-2922-7A6F-14E67072E4F0}"/>
              </a:ext>
            </a:extLst>
          </p:cNvPr>
          <p:cNvSpPr>
            <a:spLocks noGrp="1"/>
          </p:cNvSpPr>
          <p:nvPr>
            <p:ph idx="1"/>
          </p:nvPr>
        </p:nvSpPr>
        <p:spPr>
          <a:xfrm>
            <a:off x="476062" y="1580542"/>
            <a:ext cx="7163391" cy="4570427"/>
          </a:xfrm>
        </p:spPr>
        <p:txBody>
          <a:bodyPr>
            <a:normAutofit lnSpcReduction="10000"/>
          </a:bodyPr>
          <a:lstStyle/>
          <a:p>
            <a:pPr marL="0" indent="0">
              <a:buNone/>
            </a:pPr>
            <a:r>
              <a:rPr lang="en-US" sz="2400" b="1" dirty="0">
                <a:latin typeface="Arial" panose="020B0604020202020204" pitchFamily="34" charset="0"/>
                <a:cs typeface="Arial" panose="020B0604020202020204" pitchFamily="34" charset="0"/>
              </a:rPr>
              <a:t>Engineering innovation to reduce liquid loss could have an estimated $400 million impact, annually</a:t>
            </a:r>
          </a:p>
          <a:p>
            <a:pPr lvl="1"/>
            <a:endParaRPr lang="en-US" sz="20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Research Focus in Barrel Quality </a:t>
            </a:r>
          </a:p>
          <a:p>
            <a:pPr lvl="1"/>
            <a:r>
              <a:rPr lang="en-US" sz="2000" dirty="0">
                <a:latin typeface="Arial" panose="020B0604020202020204" pitchFamily="34" charset="0"/>
                <a:cs typeface="Arial" panose="020B0604020202020204" pitchFamily="34" charset="0"/>
              </a:rPr>
              <a:t>Stave Quality</a:t>
            </a:r>
          </a:p>
          <a:p>
            <a:pPr lvl="1"/>
            <a:r>
              <a:rPr lang="en-US" sz="2000" dirty="0">
                <a:latin typeface="Arial" panose="020B0604020202020204" pitchFamily="34" charset="0"/>
                <a:cs typeface="Arial" panose="020B0604020202020204" pitchFamily="34" charset="0"/>
              </a:rPr>
              <a:t>Recovery</a:t>
            </a:r>
          </a:p>
          <a:p>
            <a:pPr lvl="1"/>
            <a:r>
              <a:rPr lang="en-US" sz="2000" dirty="0">
                <a:latin typeface="Arial" panose="020B0604020202020204" pitchFamily="34" charset="0"/>
                <a:cs typeface="Arial" panose="020B0604020202020204" pitchFamily="34" charset="0"/>
              </a:rPr>
              <a:t>Corrosion</a:t>
            </a:r>
          </a:p>
          <a:p>
            <a:pPr lvl="1"/>
            <a:r>
              <a:rPr lang="en-US" sz="2000" dirty="0">
                <a:latin typeface="Arial" panose="020B0604020202020204" pitchFamily="34" charset="0"/>
                <a:cs typeface="Arial" panose="020B0604020202020204" pitchFamily="34" charset="0"/>
              </a:rPr>
              <a:t>Sensing</a:t>
            </a:r>
          </a:p>
          <a:p>
            <a:pPr lvl="1"/>
            <a:r>
              <a:rPr lang="en-US" sz="2000" dirty="0">
                <a:latin typeface="Arial" panose="020B0604020202020204" pitchFamily="34" charset="0"/>
                <a:cs typeface="Arial" panose="020B0604020202020204" pitchFamily="34" charset="0"/>
              </a:rPr>
              <a:t>Controls</a:t>
            </a:r>
          </a:p>
          <a:p>
            <a:pPr lvl="1"/>
            <a:r>
              <a:rPr lang="en-US" sz="2000" dirty="0">
                <a:latin typeface="Arial" panose="020B0604020202020204" pitchFamily="34" charset="0"/>
                <a:cs typeface="Arial" panose="020B0604020202020204" pitchFamily="34" charset="0"/>
              </a:rPr>
              <a:t>Maturation</a:t>
            </a:r>
          </a:p>
          <a:p>
            <a:pPr lvl="1"/>
            <a:r>
              <a:rPr lang="en-US" sz="2000" dirty="0">
                <a:latin typeface="Arial" panose="020B0604020202020204" pitchFamily="34" charset="0"/>
                <a:cs typeface="Arial" panose="020B0604020202020204" pitchFamily="34" charset="0"/>
              </a:rPr>
              <a:t>Safety</a:t>
            </a:r>
          </a:p>
          <a:p>
            <a:pPr lvl="1"/>
            <a:r>
              <a:rPr lang="en-US" sz="2000" dirty="0">
                <a:latin typeface="Arial" panose="020B0604020202020204" pitchFamily="34" charset="0"/>
                <a:cs typeface="Arial" panose="020B0604020202020204" pitchFamily="34" charset="0"/>
              </a:rPr>
              <a:t>Lean Manufacturing</a:t>
            </a:r>
          </a:p>
          <a:p>
            <a:pPr lvl="1"/>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E15AFF3-52F2-54FA-074F-7C3EF8AA57F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72003" y="3865756"/>
            <a:ext cx="4241235" cy="2365302"/>
          </a:xfrm>
          <a:prstGeom prst="rect">
            <a:avLst/>
          </a:prstGeom>
        </p:spPr>
      </p:pic>
      <p:pic>
        <p:nvPicPr>
          <p:cNvPr id="6" name="Picture 5">
            <a:extLst>
              <a:ext uri="{FF2B5EF4-FFF2-40B4-BE49-F238E27FC236}">
                <a16:creationId xmlns:a16="http://schemas.microsoft.com/office/drawing/2014/main" id="{A424E863-11A9-9F70-6F74-21FA601F14D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72003" y="1285620"/>
            <a:ext cx="4241235" cy="2454979"/>
          </a:xfrm>
          <a:prstGeom prst="rect">
            <a:avLst/>
          </a:prstGeom>
        </p:spPr>
      </p:pic>
      <p:sp>
        <p:nvSpPr>
          <p:cNvPr id="8" name="TextBox 7">
            <a:extLst>
              <a:ext uri="{FF2B5EF4-FFF2-40B4-BE49-F238E27FC236}">
                <a16:creationId xmlns:a16="http://schemas.microsoft.com/office/drawing/2014/main" id="{28AE5114-FBF8-3D57-E099-B51213F85813}"/>
              </a:ext>
            </a:extLst>
          </p:cNvPr>
          <p:cNvSpPr txBox="1"/>
          <p:nvPr/>
        </p:nvSpPr>
        <p:spPr>
          <a:xfrm>
            <a:off x="7657872" y="3374191"/>
            <a:ext cx="2396360" cy="307777"/>
          </a:xfrm>
          <a:prstGeom prst="rect">
            <a:avLst/>
          </a:prstGeom>
          <a:solidFill>
            <a:srgbClr val="FFFFFF">
              <a:alpha val="75686"/>
            </a:srgbClr>
          </a:solidFill>
        </p:spPr>
        <p:txBody>
          <a:bodyPr wrap="square" rtlCol="0">
            <a:spAutoFit/>
          </a:bodyPr>
          <a:lstStyle/>
          <a:p>
            <a:r>
              <a:rPr lang="en-US" sz="1400" dirty="0">
                <a:latin typeface="Avenir Book" panose="02000503020000020003" pitchFamily="2" charset="0"/>
              </a:rPr>
              <a:t>Regular Hoop Placement</a:t>
            </a:r>
          </a:p>
        </p:txBody>
      </p:sp>
      <p:sp>
        <p:nvSpPr>
          <p:cNvPr id="9" name="TextBox 8">
            <a:extLst>
              <a:ext uri="{FF2B5EF4-FFF2-40B4-BE49-F238E27FC236}">
                <a16:creationId xmlns:a16="http://schemas.microsoft.com/office/drawing/2014/main" id="{A325099A-081E-8036-5FB1-27E4ECF0A754}"/>
              </a:ext>
            </a:extLst>
          </p:cNvPr>
          <p:cNvSpPr txBox="1"/>
          <p:nvPr/>
        </p:nvSpPr>
        <p:spPr>
          <a:xfrm>
            <a:off x="7650303" y="5871107"/>
            <a:ext cx="2396360" cy="307777"/>
          </a:xfrm>
          <a:prstGeom prst="rect">
            <a:avLst/>
          </a:prstGeom>
          <a:solidFill>
            <a:srgbClr val="FFFFFF">
              <a:alpha val="75686"/>
            </a:srgbClr>
          </a:solidFill>
        </p:spPr>
        <p:txBody>
          <a:bodyPr wrap="square" rtlCol="0">
            <a:spAutoFit/>
          </a:bodyPr>
          <a:lstStyle/>
          <a:p>
            <a:r>
              <a:rPr lang="en-US" sz="1400" dirty="0">
                <a:latin typeface="Avenir Book" panose="02000503020000020003" pitchFamily="2" charset="0"/>
              </a:rPr>
              <a:t>Even Hoop Placement</a:t>
            </a:r>
          </a:p>
        </p:txBody>
      </p:sp>
      <p:pic>
        <p:nvPicPr>
          <p:cNvPr id="3" name="Picture 2" descr="A black screen with blue squares and text&#10;&#10;Description automatically generated">
            <a:extLst>
              <a:ext uri="{FF2B5EF4-FFF2-40B4-BE49-F238E27FC236}">
                <a16:creationId xmlns:a16="http://schemas.microsoft.com/office/drawing/2014/main" id="{24675E9A-B109-A70F-924B-7FFEBBCC7AF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2493127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C3CCA4-36AB-6DA9-BBB5-FB43214C59A2}"/>
              </a:ext>
            </a:extLst>
          </p:cNvPr>
          <p:cNvSpPr/>
          <p:nvPr/>
        </p:nvSpPr>
        <p:spPr>
          <a:xfrm>
            <a:off x="-1" y="3"/>
            <a:ext cx="12192001" cy="5391807"/>
          </a:xfrm>
          <a:prstGeom prst="rect">
            <a:avLst/>
          </a:prstGeom>
          <a:solidFill>
            <a:srgbClr val="0033A0"/>
          </a:solidFill>
          <a:ln>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C4A12949-EF39-4C91-BD5F-45E807A1187D}"/>
              </a:ext>
            </a:extLst>
          </p:cNvPr>
          <p:cNvSpPr>
            <a:spLocks noGrp="1"/>
          </p:cNvSpPr>
          <p:nvPr>
            <p:ph type="ctrTitle"/>
          </p:nvPr>
        </p:nvSpPr>
        <p:spPr>
          <a:xfrm>
            <a:off x="1072054" y="510638"/>
            <a:ext cx="10047889" cy="3903452"/>
          </a:xfrm>
        </p:spPr>
        <p:txBody>
          <a:bodyPr>
            <a:noAutofit/>
          </a:bodyPr>
          <a:lstStyle/>
          <a:p>
            <a:r>
              <a:rPr lang="en-US" sz="1800" cap="small" dirty="0">
                <a:solidFill>
                  <a:schemeClr val="bg1"/>
                </a:solidFill>
                <a:latin typeface="Arial" panose="020B0604020202020204" pitchFamily="34" charset="0"/>
                <a:cs typeface="Arial" panose="020B0604020202020204" pitchFamily="34" charset="0"/>
              </a:rPr>
              <a:t>Presentation to the Economic Development and Workforce </a:t>
            </a:r>
            <a:br>
              <a:rPr lang="en-US" sz="1800" cap="small" dirty="0">
                <a:solidFill>
                  <a:schemeClr val="bg1"/>
                </a:solidFill>
                <a:latin typeface="Arial" panose="020B0604020202020204" pitchFamily="34" charset="0"/>
                <a:cs typeface="Arial" panose="020B0604020202020204" pitchFamily="34" charset="0"/>
              </a:rPr>
            </a:br>
            <a:r>
              <a:rPr lang="en-US" sz="1800" cap="small" dirty="0">
                <a:solidFill>
                  <a:schemeClr val="bg1"/>
                </a:solidFill>
                <a:latin typeface="Arial" panose="020B0604020202020204" pitchFamily="34" charset="0"/>
                <a:cs typeface="Arial" panose="020B0604020202020204" pitchFamily="34" charset="0"/>
              </a:rPr>
              <a:t>Investment Interim Joint Committee</a:t>
            </a:r>
            <a:br>
              <a:rPr lang="en-US" sz="1200" cap="small" dirty="0">
                <a:solidFill>
                  <a:schemeClr val="bg1"/>
                </a:solidFill>
                <a:latin typeface="Arial" panose="020B0604020202020204" pitchFamily="34" charset="0"/>
                <a:cs typeface="Arial" panose="020B0604020202020204" pitchFamily="34" charset="0"/>
              </a:rPr>
            </a:br>
            <a:br>
              <a:rPr lang="en-US" sz="1200" cap="small"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Bourbon Brings Jobs: Workforce Training and Spirits Innovation </a:t>
            </a:r>
            <a:br>
              <a:rPr lang="en-US" sz="1200" b="1"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br>
              <a:rPr lang="en-US" sz="1200" dirty="0">
                <a:solidFill>
                  <a:schemeClr val="bg1"/>
                </a:solidFill>
                <a:latin typeface="Arial" panose="020B0604020202020204" pitchFamily="34" charset="0"/>
                <a:cs typeface="Arial" panose="020B0604020202020204" pitchFamily="34" charset="0"/>
              </a:rPr>
            </a:br>
            <a:r>
              <a:rPr lang="en-US" sz="1800" cap="small" dirty="0">
                <a:solidFill>
                  <a:schemeClr val="bg1"/>
                </a:solidFill>
                <a:latin typeface="Arial" panose="020B0604020202020204" pitchFamily="34" charset="0"/>
                <a:cs typeface="Arial" panose="020B0604020202020204" pitchFamily="34" charset="0"/>
              </a:rPr>
              <a:t>October 26, 2023</a:t>
            </a:r>
            <a:br>
              <a:rPr lang="en-US" sz="1200" cap="small" dirty="0">
                <a:solidFill>
                  <a:schemeClr val="bg1"/>
                </a:solidFill>
                <a:latin typeface="Arial" panose="020B0604020202020204" pitchFamily="34" charset="0"/>
                <a:cs typeface="Arial" panose="020B0604020202020204" pitchFamily="34" charset="0"/>
              </a:rPr>
            </a:br>
            <a:br>
              <a:rPr lang="en-US" sz="1200" cap="small" dirty="0">
                <a:solidFill>
                  <a:schemeClr val="bg1"/>
                </a:solidFill>
                <a:latin typeface="Arial" panose="020B0604020202020204" pitchFamily="34" charset="0"/>
                <a:cs typeface="Arial" panose="020B0604020202020204" pitchFamily="34" charset="0"/>
              </a:rPr>
            </a:b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t>
            </a:r>
            <a:br>
              <a:rPr lang="en-US" sz="1200" dirty="0">
                <a:solidFill>
                  <a:schemeClr val="bg1"/>
                </a:solidFill>
                <a:latin typeface="Arial" panose="020B0604020202020204" pitchFamily="34" charset="0"/>
                <a:cs typeface="Arial" panose="020B0604020202020204" pitchFamily="34" charset="0"/>
              </a:rPr>
            </a:br>
            <a:br>
              <a:rPr lang="en-US" sz="1200" dirty="0">
                <a:solidFill>
                  <a:schemeClr val="bg1"/>
                </a:solidFill>
                <a:latin typeface="Arial" panose="020B0604020202020204" pitchFamily="34" charset="0"/>
                <a:cs typeface="Arial" panose="020B0604020202020204" pitchFamily="34" charset="0"/>
              </a:rPr>
            </a:br>
            <a:endParaRPr lang="en-US" sz="1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7E90EF0-0514-CF40-7D3B-127F790603CB}"/>
              </a:ext>
            </a:extLst>
          </p:cNvPr>
          <p:cNvSpPr txBox="1"/>
          <p:nvPr/>
        </p:nvSpPr>
        <p:spPr>
          <a:xfrm>
            <a:off x="1792939" y="4078814"/>
            <a:ext cx="8606117" cy="1169551"/>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Nancy Cox, PhD, </a:t>
            </a:r>
            <a:r>
              <a:rPr lang="en-US" sz="1400" dirty="0">
                <a:solidFill>
                  <a:schemeClr val="bg1"/>
                </a:solidFill>
                <a:latin typeface="Arial" panose="020B0604020202020204" pitchFamily="34" charset="0"/>
                <a:cs typeface="Arial" panose="020B0604020202020204" pitchFamily="34" charset="0"/>
              </a:rPr>
              <a:t>Vice President for Land-grant Engagement and Dean,</a:t>
            </a:r>
          </a:p>
          <a:p>
            <a:pPr algn="ctr"/>
            <a:r>
              <a:rPr lang="en-US" sz="1400" dirty="0">
                <a:solidFill>
                  <a:schemeClr val="bg1"/>
                </a:solidFill>
                <a:latin typeface="Arial" panose="020B0604020202020204" pitchFamily="34" charset="0"/>
                <a:cs typeface="Arial" panose="020B0604020202020204" pitchFamily="34" charset="0"/>
              </a:rPr>
              <a:t>UK Martin-Gatton College of Agriculture, Food and Environment</a:t>
            </a:r>
          </a:p>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Seth </a:t>
            </a:r>
            <a:r>
              <a:rPr lang="en-US" sz="1400" b="1" dirty="0" err="1">
                <a:solidFill>
                  <a:schemeClr val="bg1"/>
                </a:solidFill>
                <a:latin typeface="Arial" panose="020B0604020202020204" pitchFamily="34" charset="0"/>
                <a:cs typeface="Arial" panose="020B0604020202020204" pitchFamily="34" charset="0"/>
              </a:rPr>
              <a:t>DeBolt</a:t>
            </a:r>
            <a:r>
              <a:rPr lang="en-US" sz="1400" b="1" dirty="0">
                <a:solidFill>
                  <a:schemeClr val="bg1"/>
                </a:solidFill>
                <a:latin typeface="Arial" panose="020B0604020202020204" pitchFamily="34" charset="0"/>
                <a:cs typeface="Arial" panose="020B0604020202020204" pitchFamily="34" charset="0"/>
              </a:rPr>
              <a:t>, PhD, </a:t>
            </a:r>
            <a:r>
              <a:rPr lang="en-US" sz="1400" dirty="0">
                <a:solidFill>
                  <a:schemeClr val="bg1"/>
                </a:solidFill>
                <a:latin typeface="Arial" panose="020B0604020202020204" pitchFamily="34" charset="0"/>
                <a:cs typeface="Arial" panose="020B0604020202020204" pitchFamily="34" charset="0"/>
              </a:rPr>
              <a:t>Professor and Director of the James B. Beam Institute for Kentucky Spirits, </a:t>
            </a:r>
          </a:p>
          <a:p>
            <a:pPr algn="ctr"/>
            <a:r>
              <a:rPr lang="en-US" sz="1400" dirty="0">
                <a:solidFill>
                  <a:schemeClr val="bg1"/>
                </a:solidFill>
                <a:latin typeface="Arial" panose="020B0604020202020204" pitchFamily="34" charset="0"/>
                <a:cs typeface="Arial" panose="020B0604020202020204" pitchFamily="34" charset="0"/>
              </a:rPr>
              <a:t>UK Martin-Gatton College of Agriculture, Food and Environment </a:t>
            </a:r>
            <a:endParaRPr lang="en-US" sz="14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30AAA6D-3F96-1947-6C7F-D8FDF384CF31}"/>
              </a:ext>
            </a:extLst>
          </p:cNvPr>
          <p:cNvSpPr/>
          <p:nvPr/>
        </p:nvSpPr>
        <p:spPr>
          <a:xfrm>
            <a:off x="3517806" y="5635745"/>
            <a:ext cx="5423088" cy="955555"/>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a:extLst>
              <a:ext uri="{FF2B5EF4-FFF2-40B4-BE49-F238E27FC236}">
                <a16:creationId xmlns:a16="http://schemas.microsoft.com/office/drawing/2014/main" id="{4D416BCA-A02D-4B03-2FB8-17EBD1DE63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57242" y="5672125"/>
            <a:ext cx="2613444" cy="820865"/>
          </a:xfrm>
          <a:prstGeom prst="rect">
            <a:avLst/>
          </a:prstGeom>
        </p:spPr>
      </p:pic>
      <p:pic>
        <p:nvPicPr>
          <p:cNvPr id="4" name="Picture 3" descr="A black screen with blue squares and text&#10;&#10;Description automatically generated">
            <a:extLst>
              <a:ext uri="{FF2B5EF4-FFF2-40B4-BE49-F238E27FC236}">
                <a16:creationId xmlns:a16="http://schemas.microsoft.com/office/drawing/2014/main" id="{6A63D4B5-687B-8A9C-AC02-0AE7A954AB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796" t="24093" r="13796" b="21795"/>
          <a:stretch/>
        </p:blipFill>
        <p:spPr>
          <a:xfrm>
            <a:off x="6172319" y="5699969"/>
            <a:ext cx="2908011" cy="804897"/>
          </a:xfrm>
          <a:prstGeom prst="rect">
            <a:avLst/>
          </a:prstGeom>
        </p:spPr>
      </p:pic>
    </p:spTree>
    <p:extLst>
      <p:ext uri="{BB962C8B-B14F-4D97-AF65-F5344CB8AC3E}">
        <p14:creationId xmlns:p14="http://schemas.microsoft.com/office/powerpoint/2010/main" val="82755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66CBC7-DFA5-E695-740E-8C07C5F43424}"/>
              </a:ext>
            </a:extLst>
          </p:cNvPr>
          <p:cNvPicPr>
            <a:picLocks noChangeAspect="1"/>
          </p:cNvPicPr>
          <p:nvPr/>
        </p:nvPicPr>
        <p:blipFill>
          <a:blip r:embed="rId3">
            <a:lum bright="70000" contrast="-70000"/>
            <a:alphaModFix amt="35000"/>
          </a:blip>
          <a:stretch>
            <a:fillRect/>
          </a:stretch>
        </p:blipFill>
        <p:spPr>
          <a:xfrm>
            <a:off x="381000" y="915922"/>
            <a:ext cx="11150105" cy="5473404"/>
          </a:xfrm>
          <a:prstGeom prst="rect">
            <a:avLst/>
          </a:prstGeom>
        </p:spPr>
      </p:pic>
      <p:sp>
        <p:nvSpPr>
          <p:cNvPr id="55" name="Rectangle 54">
            <a:extLst>
              <a:ext uri="{FF2B5EF4-FFF2-40B4-BE49-F238E27FC236}">
                <a16:creationId xmlns:a16="http://schemas.microsoft.com/office/drawing/2014/main" id="{5B6EBC85-576D-E578-F16A-91ED52CDB17E}"/>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1000" y="365125"/>
            <a:ext cx="10972800" cy="1325563"/>
          </a:xfrm>
        </p:spPr>
        <p:txBody>
          <a:bodyPr>
            <a:normAutofit/>
          </a:bodyPr>
          <a:lstStyle/>
          <a:p>
            <a:r>
              <a:rPr lang="en-US" b="1" dirty="0">
                <a:solidFill>
                  <a:srgbClr val="0033A1"/>
                </a:solidFill>
                <a:latin typeface="Arial" panose="020B0604020202020204" pitchFamily="34" charset="0"/>
                <a:cs typeface="Arial" panose="020B0604020202020204" pitchFamily="34" charset="0"/>
              </a:rPr>
              <a:t>The Land-grant Mission</a:t>
            </a:r>
            <a:br>
              <a:rPr lang="en-US" b="1" dirty="0">
                <a:solidFill>
                  <a:srgbClr val="0033A0"/>
                </a:solidFill>
                <a:latin typeface="Arial" panose="020B0604020202020204" pitchFamily="34" charset="0"/>
                <a:cs typeface="Arial" panose="020B0604020202020204" pitchFamily="34" charset="0"/>
              </a:rPr>
            </a:br>
            <a:r>
              <a:rPr lang="en-US" sz="2600" b="1" dirty="0">
                <a:latin typeface="Arial" panose="020B0604020202020204" pitchFamily="34" charset="0"/>
                <a:cs typeface="Arial" panose="020B0604020202020204" pitchFamily="34" charset="0"/>
              </a:rPr>
              <a:t>Serving Kentucky’s Signature Industries</a:t>
            </a:r>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pic>
        <p:nvPicPr>
          <p:cNvPr id="5" name="Content Placeholder 5">
            <a:extLst>
              <a:ext uri="{FF2B5EF4-FFF2-40B4-BE49-F238E27FC236}">
                <a16:creationId xmlns:a16="http://schemas.microsoft.com/office/drawing/2014/main" id="{C98E76A7-8D78-105B-C1D7-010808850385}"/>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tretch>
            <a:fillRect/>
          </a:stretch>
        </p:blipFill>
        <p:spPr>
          <a:xfrm rot="8853586" flipH="1">
            <a:off x="787749" y="1814404"/>
            <a:ext cx="10370037" cy="4279773"/>
          </a:xfrm>
          <a:prstGeom prst="rect">
            <a:avLst/>
          </a:prstGeom>
          <a:ln>
            <a:noFill/>
          </a:ln>
        </p:spPr>
      </p:pic>
      <p:pic>
        <p:nvPicPr>
          <p:cNvPr id="7" name="Picture 6">
            <a:extLst>
              <a:ext uri="{FF2B5EF4-FFF2-40B4-BE49-F238E27FC236}">
                <a16:creationId xmlns:a16="http://schemas.microsoft.com/office/drawing/2014/main" id="{7335E835-D120-8DA0-B99B-BC57FF01E6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6530" y="4984510"/>
            <a:ext cx="278916" cy="292634"/>
          </a:xfrm>
          <a:prstGeom prst="rect">
            <a:avLst/>
          </a:prstGeom>
        </p:spPr>
      </p:pic>
      <p:pic>
        <p:nvPicPr>
          <p:cNvPr id="8" name="Picture 7">
            <a:extLst>
              <a:ext uri="{FF2B5EF4-FFF2-40B4-BE49-F238E27FC236}">
                <a16:creationId xmlns:a16="http://schemas.microsoft.com/office/drawing/2014/main" id="{55A18358-FFA5-8F98-5E25-0B005D05D7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51876" y="4199926"/>
            <a:ext cx="278916" cy="292634"/>
          </a:xfrm>
          <a:prstGeom prst="rect">
            <a:avLst/>
          </a:prstGeom>
        </p:spPr>
      </p:pic>
      <p:pic>
        <p:nvPicPr>
          <p:cNvPr id="9" name="Picture 8">
            <a:extLst>
              <a:ext uri="{FF2B5EF4-FFF2-40B4-BE49-F238E27FC236}">
                <a16:creationId xmlns:a16="http://schemas.microsoft.com/office/drawing/2014/main" id="{7F57F530-3D6A-BF03-C630-FE852F9AE8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34578" y="3005295"/>
            <a:ext cx="278916" cy="292634"/>
          </a:xfrm>
          <a:prstGeom prst="rect">
            <a:avLst/>
          </a:prstGeom>
        </p:spPr>
      </p:pic>
      <p:sp>
        <p:nvSpPr>
          <p:cNvPr id="10" name="Rectangle 9">
            <a:extLst>
              <a:ext uri="{FF2B5EF4-FFF2-40B4-BE49-F238E27FC236}">
                <a16:creationId xmlns:a16="http://schemas.microsoft.com/office/drawing/2014/main" id="{E0E3CD0A-4B04-6A42-E99C-D7BFF8C66924}"/>
              </a:ext>
            </a:extLst>
          </p:cNvPr>
          <p:cNvSpPr/>
          <p:nvPr/>
        </p:nvSpPr>
        <p:spPr>
          <a:xfrm>
            <a:off x="5625397" y="4199926"/>
            <a:ext cx="2303771" cy="1077218"/>
          </a:xfrm>
          <a:prstGeom prst="rect">
            <a:avLst/>
          </a:prstGeom>
        </p:spPr>
        <p:txBody>
          <a:bodyPr wrap="square">
            <a:spAutoFit/>
          </a:bodyPr>
          <a:lstStyle/>
          <a:p>
            <a:r>
              <a:rPr lang="en-US" sz="1600" b="1" u="sng" dirty="0">
                <a:latin typeface="Arial" panose="020B0604020202020204" pitchFamily="34" charset="0"/>
                <a:cs typeface="Arial" panose="020B0604020202020204" pitchFamily="34" charset="0"/>
              </a:rPr>
              <a:t>Research</a:t>
            </a:r>
          </a:p>
          <a:p>
            <a:r>
              <a:rPr lang="en-US" sz="1600" dirty="0">
                <a:latin typeface="Arial" panose="020B0604020202020204" pitchFamily="34" charset="0"/>
                <a:cs typeface="Arial" panose="020B0604020202020204" pitchFamily="34" charset="0"/>
              </a:rPr>
              <a:t>Discovery – expanding knowledge and addressing challenges </a:t>
            </a:r>
          </a:p>
        </p:txBody>
      </p:sp>
      <p:sp>
        <p:nvSpPr>
          <p:cNvPr id="11" name="Rectangle 10">
            <a:extLst>
              <a:ext uri="{FF2B5EF4-FFF2-40B4-BE49-F238E27FC236}">
                <a16:creationId xmlns:a16="http://schemas.microsoft.com/office/drawing/2014/main" id="{5698EE2C-1C73-C349-F8B3-FCC031D387C2}"/>
              </a:ext>
            </a:extLst>
          </p:cNvPr>
          <p:cNvSpPr/>
          <p:nvPr/>
        </p:nvSpPr>
        <p:spPr>
          <a:xfrm>
            <a:off x="8606126" y="2980942"/>
            <a:ext cx="2806483" cy="1323439"/>
          </a:xfrm>
          <a:prstGeom prst="rect">
            <a:avLst/>
          </a:prstGeom>
        </p:spPr>
        <p:txBody>
          <a:bodyPr wrap="square">
            <a:spAutoFit/>
          </a:bodyPr>
          <a:lstStyle/>
          <a:p>
            <a:r>
              <a:rPr lang="en-US" sz="1600" b="1" u="sng" dirty="0">
                <a:latin typeface="Arial" panose="020B0604020202020204" pitchFamily="34" charset="0"/>
                <a:cs typeface="Arial" panose="020B0604020202020204" pitchFamily="34" charset="0"/>
              </a:rPr>
              <a:t>Extension </a:t>
            </a:r>
          </a:p>
          <a:p>
            <a:r>
              <a:rPr lang="en-US" sz="1600" dirty="0">
                <a:latin typeface="Arial" panose="020B0604020202020204" pitchFamily="34" charset="0"/>
                <a:cs typeface="Arial" panose="020B0604020202020204" pitchFamily="34" charset="0"/>
              </a:rPr>
              <a:t>Engagement – collaborating with diverse institutions, communities, and people to improve lives</a:t>
            </a:r>
          </a:p>
        </p:txBody>
      </p:sp>
      <p:sp>
        <p:nvSpPr>
          <p:cNvPr id="13" name="Rectangle 12">
            <a:extLst>
              <a:ext uri="{FF2B5EF4-FFF2-40B4-BE49-F238E27FC236}">
                <a16:creationId xmlns:a16="http://schemas.microsoft.com/office/drawing/2014/main" id="{3DD8F2CE-D187-3512-FE2E-C8E8451C0597}"/>
              </a:ext>
            </a:extLst>
          </p:cNvPr>
          <p:cNvSpPr/>
          <p:nvPr/>
        </p:nvSpPr>
        <p:spPr>
          <a:xfrm>
            <a:off x="1775445" y="4965726"/>
            <a:ext cx="2859865" cy="1077218"/>
          </a:xfrm>
          <a:prstGeom prst="rect">
            <a:avLst/>
          </a:prstGeom>
        </p:spPr>
        <p:txBody>
          <a:bodyPr wrap="square">
            <a:spAutoFit/>
          </a:bodyPr>
          <a:lstStyle/>
          <a:p>
            <a:r>
              <a:rPr lang="en-US" sz="1600" b="1" u="sng" dirty="0">
                <a:latin typeface="Arial" panose="020B0604020202020204" pitchFamily="34" charset="0"/>
                <a:cs typeface="Arial" panose="020B0604020202020204" pitchFamily="34" charset="0"/>
              </a:rPr>
              <a:t>Instruction</a:t>
            </a:r>
          </a:p>
          <a:p>
            <a:r>
              <a:rPr lang="en-US" sz="1600" dirty="0">
                <a:latin typeface="Arial" panose="020B0604020202020204" pitchFamily="34" charset="0"/>
                <a:cs typeface="Arial" panose="020B0604020202020204" pitchFamily="34" charset="0"/>
              </a:rPr>
              <a:t>Learning – enhancing access to educational opportunities for all</a:t>
            </a:r>
          </a:p>
        </p:txBody>
      </p:sp>
      <p:pic>
        <p:nvPicPr>
          <p:cNvPr id="4" name="Picture 3" descr="A black screen with blue squares and text&#10;&#10;Description automatically generated">
            <a:extLst>
              <a:ext uri="{FF2B5EF4-FFF2-40B4-BE49-F238E27FC236}">
                <a16:creationId xmlns:a16="http://schemas.microsoft.com/office/drawing/2014/main" id="{4A3FB81A-D159-7568-4560-7802F1DE517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3196342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wooden barrels&#10;&#10;Description automatically generated">
            <a:extLst>
              <a:ext uri="{FF2B5EF4-FFF2-40B4-BE49-F238E27FC236}">
                <a16:creationId xmlns:a16="http://schemas.microsoft.com/office/drawing/2014/main" id="{80D20F16-F4E5-DD6F-AD4C-BD4DD63E1A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Rectangle 6">
            <a:extLst>
              <a:ext uri="{FF2B5EF4-FFF2-40B4-BE49-F238E27FC236}">
                <a16:creationId xmlns:a16="http://schemas.microsoft.com/office/drawing/2014/main" id="{C003ABB5-FCD2-1EBB-24FF-184E98EF728D}"/>
              </a:ext>
            </a:extLst>
          </p:cNvPr>
          <p:cNvSpPr/>
          <p:nvPr/>
        </p:nvSpPr>
        <p:spPr>
          <a:xfrm>
            <a:off x="-1" y="1795302"/>
            <a:ext cx="12192001" cy="3267393"/>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Content Placeholder 9">
            <a:extLst>
              <a:ext uri="{FF2B5EF4-FFF2-40B4-BE49-F238E27FC236}">
                <a16:creationId xmlns:a16="http://schemas.microsoft.com/office/drawing/2014/main" id="{FC4A53D3-2E5C-B4AB-80E5-939B769960A2}"/>
              </a:ext>
            </a:extLst>
          </p:cNvPr>
          <p:cNvSpPr>
            <a:spLocks noGrp="1"/>
          </p:cNvSpPr>
          <p:nvPr>
            <p:ph idx="1"/>
          </p:nvPr>
        </p:nvSpPr>
        <p:spPr>
          <a:xfrm>
            <a:off x="239485" y="2145428"/>
            <a:ext cx="11713028" cy="2836942"/>
          </a:xfrm>
        </p:spPr>
        <p:txBody>
          <a:bodyPr>
            <a:normAutofit lnSpcReduction="10000"/>
          </a:bodyPr>
          <a:lstStyle/>
          <a:p>
            <a:pPr marL="0" indent="0">
              <a:spcBef>
                <a:spcPts val="0"/>
              </a:spcBef>
              <a:buNone/>
            </a:pPr>
            <a:r>
              <a:rPr lang="en-US" sz="2400" dirty="0">
                <a:latin typeface="Arial" panose="020B0604020202020204" pitchFamily="34" charset="0"/>
                <a:cs typeface="Arial" panose="020B0604020202020204" pitchFamily="34" charset="0"/>
              </a:rPr>
              <a:t>“When Beam Suntory first partnered with the University of Kentucky to create the James B. Beam Institute for Kentucky Spirits, we did so as an investment in the future of bourbon and the future of Kentucky’s workforce. The Institute has firmly established itself as a forum for continuing education and research, as well as collaboration across the industry to tackle some of our toughest challenges together.” </a:t>
            </a:r>
          </a:p>
          <a:p>
            <a:pPr marL="0" indent="0">
              <a:spcBef>
                <a:spcPts val="0"/>
              </a:spcBef>
              <a:buNone/>
            </a:pPr>
            <a:endParaRPr lang="en-US" sz="2400" dirty="0">
              <a:latin typeface="Arial" panose="020B0604020202020204" pitchFamily="34" charset="0"/>
              <a:cs typeface="Arial" panose="020B0604020202020204" pitchFamily="34" charset="0"/>
            </a:endParaRPr>
          </a:p>
          <a:p>
            <a:pPr marL="0" indent="0">
              <a:spcBef>
                <a:spcPts val="0"/>
              </a:spcBef>
              <a:buNone/>
            </a:pPr>
            <a:r>
              <a:rPr lang="en-US" sz="2400" b="1" dirty="0">
                <a:latin typeface="Arial" panose="020B0604020202020204" pitchFamily="34" charset="0"/>
                <a:cs typeface="Arial" panose="020B0604020202020204" pitchFamily="34" charset="0"/>
              </a:rPr>
              <a:t>								Alex Alvarez</a:t>
            </a:r>
          </a:p>
          <a:p>
            <a:pPr marL="0" indent="0">
              <a:spcBef>
                <a:spcPts val="0"/>
              </a:spcBef>
              <a:buNone/>
            </a:pPr>
            <a:r>
              <a:rPr lang="en-US" sz="2400" b="1" dirty="0">
                <a:latin typeface="Arial" panose="020B0604020202020204" pitchFamily="34" charset="0"/>
                <a:cs typeface="Arial" panose="020B0604020202020204" pitchFamily="34" charset="0"/>
              </a:rPr>
              <a:t>								Chief Supply Chain Officer</a:t>
            </a:r>
          </a:p>
          <a:p>
            <a:pPr marL="0" indent="0">
              <a:spcBef>
                <a:spcPts val="0"/>
              </a:spcBef>
              <a:buNone/>
            </a:pPr>
            <a:r>
              <a:rPr lang="en-US" sz="2400" b="1" dirty="0">
                <a:latin typeface="Arial" panose="020B0604020202020204" pitchFamily="34" charset="0"/>
                <a:cs typeface="Arial" panose="020B0604020202020204" pitchFamily="34" charset="0"/>
              </a:rPr>
              <a:t>								Beam Suntory</a:t>
            </a:r>
            <a:endParaRPr lang="en-US" sz="24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2C1ED9-57F2-89F5-0E3B-15ABC51F54DC}"/>
              </a:ext>
            </a:extLst>
          </p:cNvPr>
          <p:cNvSpPr/>
          <p:nvPr/>
        </p:nvSpPr>
        <p:spPr>
          <a:xfrm>
            <a:off x="108284" y="108284"/>
            <a:ext cx="11983453" cy="666549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a:ln>
              <a:solidFill>
                <a:schemeClr val="bg1"/>
              </a:solidFill>
            </a:ln>
          </p:spPr>
        </p:pic>
      </p:grpSp>
      <p:pic>
        <p:nvPicPr>
          <p:cNvPr id="2" name="Picture 1" descr="A black screen with blue squares and text&#10;&#10;Description automatically generated">
            <a:extLst>
              <a:ext uri="{FF2B5EF4-FFF2-40B4-BE49-F238E27FC236}">
                <a16:creationId xmlns:a16="http://schemas.microsoft.com/office/drawing/2014/main" id="{6B4118A5-B886-FEB6-1770-3BA9263857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1306271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map of the state of kentucky&#10;&#10;Description automatically generated">
            <a:extLst>
              <a:ext uri="{FF2B5EF4-FFF2-40B4-BE49-F238E27FC236}">
                <a16:creationId xmlns:a16="http://schemas.microsoft.com/office/drawing/2014/main" id="{FB6D9460-694E-73A1-F032-802974B7B548}"/>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9600" y="1514475"/>
            <a:ext cx="10828841" cy="4978400"/>
          </a:xfrm>
          <a:prstGeom prst="rect">
            <a:avLst/>
          </a:prstGeom>
        </p:spPr>
      </p:pic>
      <p:sp>
        <p:nvSpPr>
          <p:cNvPr id="55" name="Rectangle 54">
            <a:extLst>
              <a:ext uri="{FF2B5EF4-FFF2-40B4-BE49-F238E27FC236}">
                <a16:creationId xmlns:a16="http://schemas.microsoft.com/office/drawing/2014/main" id="{5B6EBC85-576D-E578-F16A-91ED52CDB17E}"/>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10" name="Rectangle 9">
            <a:extLst>
              <a:ext uri="{FF2B5EF4-FFF2-40B4-BE49-F238E27FC236}">
                <a16:creationId xmlns:a16="http://schemas.microsoft.com/office/drawing/2014/main" id="{6BA92345-7D03-91D6-5218-668AB0E215F1}"/>
              </a:ext>
            </a:extLst>
          </p:cNvPr>
          <p:cNvSpPr/>
          <p:nvPr/>
        </p:nvSpPr>
        <p:spPr>
          <a:xfrm>
            <a:off x="1131441" y="1791280"/>
            <a:ext cx="3246120" cy="2300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3400" dirty="0">
                <a:solidFill>
                  <a:schemeClr val="tx1"/>
                </a:solidFill>
                <a:latin typeface="Arial" panose="020B0604020202020204" pitchFamily="34" charset="0"/>
                <a:cs typeface="Arial" panose="020B0604020202020204" pitchFamily="34" charset="0"/>
              </a:rPr>
              <a:t>No Grains?</a:t>
            </a:r>
          </a:p>
          <a:p>
            <a:pPr marL="285750" indent="-285750">
              <a:buFont typeface="Arial" panose="020B0604020202020204" pitchFamily="34" charset="0"/>
              <a:buChar char="•"/>
            </a:pPr>
            <a:r>
              <a:rPr lang="en-US" sz="3400" dirty="0">
                <a:solidFill>
                  <a:schemeClr val="tx1"/>
                </a:solidFill>
                <a:latin typeface="Arial" panose="020B0604020202020204" pitchFamily="34" charset="0"/>
                <a:cs typeface="Arial" panose="020B0604020202020204" pitchFamily="34" charset="0"/>
              </a:rPr>
              <a:t>No Water?</a:t>
            </a:r>
          </a:p>
          <a:p>
            <a:pPr marL="285750" indent="-285750">
              <a:buFont typeface="Arial" panose="020B0604020202020204" pitchFamily="34" charset="0"/>
              <a:buChar char="•"/>
            </a:pPr>
            <a:r>
              <a:rPr lang="en-US" sz="3400" dirty="0">
                <a:solidFill>
                  <a:schemeClr val="tx1"/>
                </a:solidFill>
                <a:latin typeface="Arial" panose="020B0604020202020204" pitchFamily="34" charset="0"/>
                <a:cs typeface="Arial" panose="020B0604020202020204" pitchFamily="34" charset="0"/>
              </a:rPr>
              <a:t>No Oak?</a:t>
            </a:r>
          </a:p>
        </p:txBody>
      </p:sp>
      <p:sp>
        <p:nvSpPr>
          <p:cNvPr id="11" name="Title 1">
            <a:extLst>
              <a:ext uri="{FF2B5EF4-FFF2-40B4-BE49-F238E27FC236}">
                <a16:creationId xmlns:a16="http://schemas.microsoft.com/office/drawing/2014/main" id="{D2E6EDF4-F891-C331-DA42-59BD312092A4}"/>
              </a:ext>
            </a:extLst>
          </p:cNvPr>
          <p:cNvSpPr>
            <a:spLocks noGrp="1"/>
          </p:cNvSpPr>
          <p:nvPr>
            <p:ph type="title"/>
          </p:nvPr>
        </p:nvSpPr>
        <p:spPr>
          <a:xfrm>
            <a:off x="381000" y="365125"/>
            <a:ext cx="10972800" cy="1325563"/>
          </a:xfrm>
        </p:spPr>
        <p:txBody>
          <a:bodyPr>
            <a:normAutofit/>
          </a:bodyPr>
          <a:lstStyle/>
          <a:p>
            <a:r>
              <a:rPr lang="en-US" b="1" dirty="0">
                <a:solidFill>
                  <a:srgbClr val="0033A1"/>
                </a:solidFill>
                <a:latin typeface="Arial" panose="020B0604020202020204" pitchFamily="34" charset="0"/>
                <a:cs typeface="Arial" panose="020B0604020202020204" pitchFamily="34" charset="0"/>
              </a:rPr>
              <a:t>Kentucky is the Essential Ingredient</a:t>
            </a:r>
            <a:br>
              <a:rPr lang="en-US" b="1" dirty="0">
                <a:solidFill>
                  <a:srgbClr val="0033A0"/>
                </a:solidFill>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A2A811E-24C1-1481-31BC-257F500A0E92}"/>
              </a:ext>
            </a:extLst>
          </p:cNvPr>
          <p:cNvSpPr/>
          <p:nvPr/>
        </p:nvSpPr>
        <p:spPr>
          <a:xfrm>
            <a:off x="6640959" y="3285057"/>
            <a:ext cx="4419600" cy="2300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3400" dirty="0">
                <a:solidFill>
                  <a:schemeClr val="bg1"/>
                </a:solidFill>
                <a:latin typeface="Arial" panose="020B0604020202020204" pitchFamily="34" charset="0"/>
                <a:cs typeface="Arial" panose="020B0604020202020204" pitchFamily="34" charset="0"/>
              </a:rPr>
              <a:t>No Bourbon.</a:t>
            </a:r>
          </a:p>
          <a:p>
            <a:pPr marL="285750" indent="-285750">
              <a:buFont typeface="Arial" panose="020B0604020202020204" pitchFamily="34" charset="0"/>
              <a:buChar char="•"/>
            </a:pPr>
            <a:r>
              <a:rPr lang="en-US" sz="3400" dirty="0">
                <a:solidFill>
                  <a:schemeClr val="bg1"/>
                </a:solidFill>
                <a:latin typeface="Arial" panose="020B0604020202020204" pitchFamily="34" charset="0"/>
                <a:cs typeface="Arial" panose="020B0604020202020204" pitchFamily="34" charset="0"/>
              </a:rPr>
              <a:t>No Scotch.</a:t>
            </a:r>
          </a:p>
          <a:p>
            <a:pPr marL="285750" indent="-285750">
              <a:buFont typeface="Arial" panose="020B0604020202020204" pitchFamily="34" charset="0"/>
              <a:buChar char="•"/>
            </a:pPr>
            <a:r>
              <a:rPr lang="en-US" sz="3400" dirty="0">
                <a:solidFill>
                  <a:schemeClr val="bg1"/>
                </a:solidFill>
                <a:latin typeface="Arial" panose="020B0604020202020204" pitchFamily="34" charset="0"/>
                <a:cs typeface="Arial" panose="020B0604020202020204" pitchFamily="34" charset="0"/>
              </a:rPr>
              <a:t>No Tequila (aged).</a:t>
            </a:r>
          </a:p>
          <a:p>
            <a:pPr marL="285750" indent="-285750">
              <a:buFont typeface="Arial" panose="020B0604020202020204" pitchFamily="34" charset="0"/>
              <a:buChar char="•"/>
            </a:pPr>
            <a:r>
              <a:rPr lang="en-US" sz="3400" dirty="0">
                <a:solidFill>
                  <a:schemeClr val="bg1"/>
                </a:solidFill>
                <a:latin typeface="Arial" panose="020B0604020202020204" pitchFamily="34" charset="0"/>
                <a:cs typeface="Arial" panose="020B0604020202020204" pitchFamily="34" charset="0"/>
              </a:rPr>
              <a:t>No Rum.</a:t>
            </a:r>
          </a:p>
        </p:txBody>
      </p:sp>
      <p:pic>
        <p:nvPicPr>
          <p:cNvPr id="3" name="Picture 2" descr="A black screen with blue squares and text&#10;&#10;Description automatically generated">
            <a:extLst>
              <a:ext uri="{FF2B5EF4-FFF2-40B4-BE49-F238E27FC236}">
                <a16:creationId xmlns:a16="http://schemas.microsoft.com/office/drawing/2014/main" id="{57C44702-3629-0C77-0E6F-B1E8C5B9CF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402784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E7B73-CF05-973B-D0C9-0A161F1F942E}"/>
              </a:ext>
            </a:extLst>
          </p:cNvPr>
          <p:cNvPicPr>
            <a:picLocks noChangeAspect="1"/>
          </p:cNvPicPr>
          <p:nvPr/>
        </p:nvPicPr>
        <p:blipFill rotWithShape="1">
          <a:blip r:embed="rId3" cstate="hqprint">
            <a:alphaModFix amt="8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Content Placeholder 9">
            <a:extLst>
              <a:ext uri="{FF2B5EF4-FFF2-40B4-BE49-F238E27FC236}">
                <a16:creationId xmlns:a16="http://schemas.microsoft.com/office/drawing/2014/main" id="{FC4A53D3-2E5C-B4AB-80E5-939B769960A2}"/>
              </a:ext>
            </a:extLst>
          </p:cNvPr>
          <p:cNvSpPr>
            <a:spLocks noGrp="1"/>
          </p:cNvSpPr>
          <p:nvPr>
            <p:ph idx="1"/>
          </p:nvPr>
        </p:nvSpPr>
        <p:spPr>
          <a:xfrm>
            <a:off x="1596325" y="991892"/>
            <a:ext cx="10075487" cy="4909296"/>
          </a:xfrm>
        </p:spPr>
        <p:txBody>
          <a:bodyPr>
            <a:normAutofit/>
          </a:bodyPr>
          <a:lstStyle/>
          <a:p>
            <a:pPr marL="0" indent="0">
              <a:buNone/>
            </a:pPr>
            <a:r>
              <a:rPr lang="en-US" sz="3600" b="1" dirty="0">
                <a:latin typeface="Arial" panose="020B0604020202020204" pitchFamily="34" charset="0"/>
                <a:cs typeface="Arial" panose="020B0604020202020204" pitchFamily="34" charset="0"/>
              </a:rPr>
              <a:t>Why our farms? </a:t>
            </a:r>
          </a:p>
          <a:p>
            <a:pPr marL="0" indent="0">
              <a:buNone/>
            </a:pPr>
            <a:r>
              <a:rPr lang="en-US" sz="3600" b="1" dirty="0">
                <a:latin typeface="Arial" panose="020B0604020202020204" pitchFamily="34" charset="0"/>
                <a:cs typeface="Arial" panose="020B0604020202020204" pitchFamily="34" charset="0"/>
              </a:rPr>
              <a:t>Why here?</a:t>
            </a:r>
          </a:p>
          <a:p>
            <a:pPr marL="0" indent="0">
              <a:buNone/>
            </a:pPr>
            <a:endParaRPr lang="en-US" sz="2400" b="1" dirty="0">
              <a:latin typeface="Arial" panose="020B0604020202020204" pitchFamily="34" charset="0"/>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a:p>
            <a:pPr marL="0" indent="0" algn="r">
              <a:buNone/>
            </a:pPr>
            <a:endParaRPr lang="en-US" sz="2400" b="1" dirty="0">
              <a:latin typeface="Arial" panose="020B0604020202020204" pitchFamily="34" charset="0"/>
              <a:cs typeface="Arial" panose="020B0604020202020204" pitchFamily="34" charset="0"/>
            </a:endParaRPr>
          </a:p>
          <a:p>
            <a:pPr marL="0" indent="0" algn="r">
              <a:buNone/>
            </a:pPr>
            <a:br>
              <a:rPr lang="en-US" sz="2400" dirty="0">
                <a:solidFill>
                  <a:schemeClr val="bg1"/>
                </a:solidFill>
                <a:latin typeface="Arial" panose="020B0604020202020204" pitchFamily="34" charset="0"/>
                <a:cs typeface="Arial" panose="020B0604020202020204" pitchFamily="34" charset="0"/>
              </a:rPr>
            </a:br>
            <a:endParaRPr lang="en-US" sz="24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2C1ED9-57F2-89F5-0E3B-15ABC51F54DC}"/>
              </a:ext>
            </a:extLst>
          </p:cNvPr>
          <p:cNvSpPr/>
          <p:nvPr/>
        </p:nvSpPr>
        <p:spPr>
          <a:xfrm>
            <a:off x="108284" y="108284"/>
            <a:ext cx="11983453" cy="666549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57200"/>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6"/>
              <a:ext cx="2239415" cy="703385"/>
            </a:xfrm>
            <a:prstGeom prst="rect">
              <a:avLst/>
            </a:prstGeom>
            <a:ln>
              <a:solidFill>
                <a:schemeClr val="bg1"/>
              </a:solidFill>
            </a:ln>
          </p:spPr>
        </p:pic>
      </p:grpSp>
      <p:pic>
        <p:nvPicPr>
          <p:cNvPr id="2" name="Picture 1" descr="A black screen with blue squares and text&#10;&#10;Description automatically generated">
            <a:extLst>
              <a:ext uri="{FF2B5EF4-FFF2-40B4-BE49-F238E27FC236}">
                <a16:creationId xmlns:a16="http://schemas.microsoft.com/office/drawing/2014/main" id="{F445506F-7056-DF9C-16A9-E2F78BFF15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2074500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BBB2F-CAAF-C494-4E95-687FFEF7D631}"/>
              </a:ext>
            </a:extLst>
          </p:cNvPr>
          <p:cNvPicPr>
            <a:picLocks noChangeAspect="1"/>
          </p:cNvPicPr>
          <p:nvPr/>
        </p:nvPicPr>
        <p:blipFill rotWithShape="1">
          <a:blip r:embed="rId3" cstate="hqprint">
            <a:alphaModFix amt="8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Content Placeholder 9">
            <a:extLst>
              <a:ext uri="{FF2B5EF4-FFF2-40B4-BE49-F238E27FC236}">
                <a16:creationId xmlns:a16="http://schemas.microsoft.com/office/drawing/2014/main" id="{FC4A53D3-2E5C-B4AB-80E5-939B769960A2}"/>
              </a:ext>
            </a:extLst>
          </p:cNvPr>
          <p:cNvSpPr>
            <a:spLocks noGrp="1"/>
          </p:cNvSpPr>
          <p:nvPr>
            <p:ph idx="1"/>
          </p:nvPr>
        </p:nvSpPr>
        <p:spPr>
          <a:xfrm>
            <a:off x="495946" y="788372"/>
            <a:ext cx="11175866" cy="5281256"/>
          </a:xfrm>
        </p:spPr>
        <p:txBody>
          <a:bodyPr>
            <a:normAutofit fontScale="85000" lnSpcReduction="20000"/>
          </a:bodyPr>
          <a:lstStyle/>
          <a:p>
            <a:pPr marL="0" indent="0">
              <a:buNone/>
            </a:pPr>
            <a:r>
              <a:rPr lang="en-US" sz="3600" dirty="0">
                <a:latin typeface="Arial" panose="020B0604020202020204" pitchFamily="34" charset="0"/>
                <a:cs typeface="Arial" panose="020B0604020202020204" pitchFamily="34" charset="0"/>
              </a:rPr>
              <a:t>Kentucky’s most important crops for bourbon: Corn and wheat</a:t>
            </a:r>
          </a:p>
          <a:p>
            <a:pPr marL="0" indent="0">
              <a:buNone/>
            </a:pPr>
            <a:r>
              <a:rPr lang="en-US" sz="3600" dirty="0">
                <a:latin typeface="Arial" panose="020B0604020202020204" pitchFamily="34" charset="0"/>
                <a:cs typeface="Arial" panose="020B0604020202020204" pitchFamily="34" charset="0"/>
              </a:rPr>
              <a:t>World’s 1</a:t>
            </a:r>
            <a:r>
              <a:rPr lang="en-US" sz="3600" baseline="30000" dirty="0">
                <a:latin typeface="Arial" panose="020B0604020202020204" pitchFamily="34" charset="0"/>
                <a:cs typeface="Arial" panose="020B0604020202020204" pitchFamily="34" charset="0"/>
              </a:rPr>
              <a:t>st</a:t>
            </a:r>
            <a:r>
              <a:rPr lang="en-US" sz="3600" dirty="0">
                <a:latin typeface="Arial" panose="020B0604020202020204" pitchFamily="34" charset="0"/>
                <a:cs typeface="Arial" panose="020B0604020202020204" pitchFamily="34" charset="0"/>
              </a:rPr>
              <a:t> and 2</a:t>
            </a:r>
            <a:r>
              <a:rPr lang="en-US" sz="3600" baseline="30000" dirty="0">
                <a:latin typeface="Arial" panose="020B0604020202020204" pitchFamily="34" charset="0"/>
                <a:cs typeface="Arial" panose="020B0604020202020204" pitchFamily="34" charset="0"/>
              </a:rPr>
              <a:t>nd</a:t>
            </a:r>
            <a:r>
              <a:rPr lang="en-US" sz="3600" dirty="0">
                <a:latin typeface="Arial" panose="020B0604020202020204" pitchFamily="34" charset="0"/>
                <a:cs typeface="Arial" panose="020B0604020202020204" pitchFamily="34" charset="0"/>
              </a:rPr>
              <a:t> most important cereals</a:t>
            </a:r>
          </a:p>
          <a:p>
            <a:pPr marL="0" indent="0">
              <a:buNone/>
            </a:pPr>
            <a:endParaRPr lang="en-US" sz="36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pPr marL="0" indent="0" algn="r">
              <a:buNone/>
            </a:pPr>
            <a:r>
              <a:rPr lang="en-US" sz="3600" dirty="0">
                <a:solidFill>
                  <a:schemeClr val="bg1"/>
                </a:solidFill>
                <a:latin typeface="Arial" panose="020B0604020202020204" pitchFamily="34" charset="0"/>
                <a:cs typeface="Arial" panose="020B0604020202020204" pitchFamily="34" charset="0"/>
              </a:rPr>
              <a:t>Globally, 70 percent used as animal feed, 30% used as food and drink (value sector)</a:t>
            </a:r>
          </a:p>
          <a:p>
            <a:pPr marL="0" indent="0" algn="r">
              <a:buNone/>
            </a:pPr>
            <a:endParaRPr lang="en-US" sz="3600" dirty="0">
              <a:solidFill>
                <a:schemeClr val="bg1"/>
              </a:solidFill>
              <a:latin typeface="Arial" panose="020B0604020202020204" pitchFamily="34" charset="0"/>
              <a:cs typeface="Arial" panose="020B0604020202020204" pitchFamily="34" charset="0"/>
            </a:endParaRPr>
          </a:p>
          <a:p>
            <a:pPr marL="0" indent="0" algn="r">
              <a:buNone/>
            </a:pPr>
            <a:r>
              <a:rPr lang="en-US" sz="3600" dirty="0">
                <a:solidFill>
                  <a:schemeClr val="bg1"/>
                </a:solidFill>
                <a:latin typeface="Arial" panose="020B0604020202020204" pitchFamily="34" charset="0"/>
                <a:cs typeface="Arial" panose="020B0604020202020204" pitchFamily="34" charset="0"/>
              </a:rPr>
              <a:t>Established research excellence</a:t>
            </a:r>
          </a:p>
        </p:txBody>
      </p:sp>
      <p:sp>
        <p:nvSpPr>
          <p:cNvPr id="6" name="Rectangle 5">
            <a:extLst>
              <a:ext uri="{FF2B5EF4-FFF2-40B4-BE49-F238E27FC236}">
                <a16:creationId xmlns:a16="http://schemas.microsoft.com/office/drawing/2014/main" id="{EB2C1ED9-57F2-89F5-0E3B-15ABC51F54DC}"/>
              </a:ext>
            </a:extLst>
          </p:cNvPr>
          <p:cNvSpPr/>
          <p:nvPr/>
        </p:nvSpPr>
        <p:spPr>
          <a:xfrm>
            <a:off x="108284" y="108284"/>
            <a:ext cx="11983453" cy="666549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a:ln>
              <a:solidFill>
                <a:schemeClr val="bg1"/>
              </a:solidFill>
            </a:ln>
          </p:spPr>
        </p:pic>
      </p:grpSp>
      <p:pic>
        <p:nvPicPr>
          <p:cNvPr id="3" name="Picture 2" descr="A black screen with blue squares and text&#10;&#10;Description automatically generated">
            <a:extLst>
              <a:ext uri="{FF2B5EF4-FFF2-40B4-BE49-F238E27FC236}">
                <a16:creationId xmlns:a16="http://schemas.microsoft.com/office/drawing/2014/main" id="{6BEBD499-E2FA-49BE-2A2E-D3355606E5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443227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B6EBC85-576D-E578-F16A-91ED52CDB17E}"/>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1000" y="365125"/>
            <a:ext cx="10972800" cy="1325563"/>
          </a:xfrm>
        </p:spPr>
        <p:txBody>
          <a:bodyPr>
            <a:normAutofit/>
          </a:bodyPr>
          <a:lstStyle/>
          <a:p>
            <a:r>
              <a:rPr lang="en-US" b="1" dirty="0">
                <a:solidFill>
                  <a:srgbClr val="0033A1"/>
                </a:solidFill>
                <a:latin typeface="Arial" panose="020B0604020202020204" pitchFamily="34" charset="0"/>
                <a:cs typeface="Arial" panose="020B0604020202020204" pitchFamily="34" charset="0"/>
              </a:rPr>
              <a:t>Serving Kentucky’s Signature Industry</a:t>
            </a:r>
            <a:br>
              <a:rPr lang="en-US" b="1" dirty="0">
                <a:solidFill>
                  <a:srgbClr val="0033A0"/>
                </a:solidFill>
                <a:latin typeface="Arial" panose="020B0604020202020204" pitchFamily="34" charset="0"/>
                <a:cs typeface="Arial" panose="020B0604020202020204" pitchFamily="34" charset="0"/>
              </a:rPr>
            </a:br>
            <a:r>
              <a:rPr lang="en-US" sz="2600" b="1" dirty="0">
                <a:latin typeface="Arial" panose="020B0604020202020204" pitchFamily="34" charset="0"/>
                <a:cs typeface="Arial" panose="020B0604020202020204" pitchFamily="34" charset="0"/>
              </a:rPr>
              <a:t>Mission and Vision of the Beam Institute</a:t>
            </a:r>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67" name="Content Placeholder 9">
            <a:extLst>
              <a:ext uri="{FF2B5EF4-FFF2-40B4-BE49-F238E27FC236}">
                <a16:creationId xmlns:a16="http://schemas.microsoft.com/office/drawing/2014/main" id="{81EC72D7-0551-2922-7A6F-14E67072E4F0}"/>
              </a:ext>
            </a:extLst>
          </p:cNvPr>
          <p:cNvSpPr>
            <a:spLocks noGrp="1"/>
          </p:cNvSpPr>
          <p:nvPr>
            <p:ph idx="1"/>
          </p:nvPr>
        </p:nvSpPr>
        <p:spPr>
          <a:xfrm>
            <a:off x="753558" y="2724831"/>
            <a:ext cx="5702030" cy="2754024"/>
          </a:xfrm>
        </p:spPr>
        <p:txBody>
          <a:bodyPr>
            <a:normAutofit/>
          </a:bodyPr>
          <a:lstStyle/>
          <a:p>
            <a:pPr marL="0" indent="0">
              <a:buNone/>
            </a:pPr>
            <a:r>
              <a:rPr lang="en-US" sz="2400" dirty="0">
                <a:latin typeface="Arial" panose="020B0604020202020204" pitchFamily="34" charset="0"/>
                <a:cs typeface="Arial" panose="020B0604020202020204" pitchFamily="34" charset="0"/>
              </a:rPr>
              <a:t>An internationally-recognized institute dedicated to the advancement of the bourbon industry through workforce programming, scientific discovery and industry partnerships.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4" name="Picture 3" descr="Barrels in a factory with barrels&#10;&#10;Description automatically generated">
            <a:extLst>
              <a:ext uri="{FF2B5EF4-FFF2-40B4-BE49-F238E27FC236}">
                <a16:creationId xmlns:a16="http://schemas.microsoft.com/office/drawing/2014/main" id="{7243AEA8-3828-DC42-0FE8-38A9B2179EB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49446" y="1690688"/>
            <a:ext cx="5283387" cy="4106173"/>
          </a:xfrm>
          <a:prstGeom prst="ellipse">
            <a:avLst/>
          </a:prstGeom>
        </p:spPr>
      </p:pic>
      <p:pic>
        <p:nvPicPr>
          <p:cNvPr id="3" name="Picture 2" descr="A black screen with blue squares and text&#10;&#10;Description automatically generated">
            <a:extLst>
              <a:ext uri="{FF2B5EF4-FFF2-40B4-BE49-F238E27FC236}">
                <a16:creationId xmlns:a16="http://schemas.microsoft.com/office/drawing/2014/main" id="{8717F49A-F21E-5274-D646-07420F75E1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1721509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94A44-1E65-E1C4-316F-E3E630916A6A}"/>
              </a:ext>
            </a:extLst>
          </p:cNvPr>
          <p:cNvPicPr>
            <a:picLocks noChangeAspect="1"/>
          </p:cNvPicPr>
          <p:nvPr/>
        </p:nvPicPr>
        <p:blipFill>
          <a:blip r:embed="rId3"/>
          <a:stretch>
            <a:fillRect/>
          </a:stretch>
        </p:blipFill>
        <p:spPr>
          <a:xfrm>
            <a:off x="8822375" y="0"/>
            <a:ext cx="3369625" cy="6955647"/>
          </a:xfrm>
          <a:prstGeom prst="rect">
            <a:avLst/>
          </a:prstGeom>
        </p:spPr>
      </p:pic>
      <p:sp>
        <p:nvSpPr>
          <p:cNvPr id="55" name="Rectangle 54">
            <a:extLst>
              <a:ext uri="{FF2B5EF4-FFF2-40B4-BE49-F238E27FC236}">
                <a16:creationId xmlns:a16="http://schemas.microsoft.com/office/drawing/2014/main" id="{5B6EBC85-576D-E578-F16A-91ED52CDB17E}"/>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1000" y="365125"/>
            <a:ext cx="10972800" cy="1325563"/>
          </a:xfrm>
        </p:spPr>
        <p:txBody>
          <a:bodyPr>
            <a:normAutofit/>
          </a:bodyPr>
          <a:lstStyle/>
          <a:p>
            <a:r>
              <a:rPr lang="en-US" b="1" dirty="0">
                <a:solidFill>
                  <a:srgbClr val="0033A1"/>
                </a:solidFill>
                <a:latin typeface="Arial" panose="020B0604020202020204" pitchFamily="34" charset="0"/>
                <a:cs typeface="Arial" panose="020B0604020202020204" pitchFamily="34" charset="0"/>
              </a:rPr>
              <a:t>Who Are We?</a:t>
            </a:r>
            <a:br>
              <a:rPr lang="en-US" b="1" dirty="0">
                <a:solidFill>
                  <a:srgbClr val="0033A0"/>
                </a:solidFill>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4C53BDF-3120-29A7-1500-C13341DC5069}"/>
              </a:ext>
            </a:extLst>
          </p:cNvPr>
          <p:cNvSpPr/>
          <p:nvPr/>
        </p:nvSpPr>
        <p:spPr>
          <a:xfrm>
            <a:off x="8654886" y="2327144"/>
            <a:ext cx="2783555" cy="6845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67" name="Content Placeholder 9">
            <a:extLst>
              <a:ext uri="{FF2B5EF4-FFF2-40B4-BE49-F238E27FC236}">
                <a16:creationId xmlns:a16="http://schemas.microsoft.com/office/drawing/2014/main" id="{81EC72D7-0551-2922-7A6F-14E67072E4F0}"/>
              </a:ext>
            </a:extLst>
          </p:cNvPr>
          <p:cNvSpPr>
            <a:spLocks noGrp="1"/>
          </p:cNvSpPr>
          <p:nvPr>
            <p:ph idx="1"/>
          </p:nvPr>
        </p:nvSpPr>
        <p:spPr>
          <a:xfrm>
            <a:off x="753557" y="1690688"/>
            <a:ext cx="7163391" cy="4678711"/>
          </a:xfrm>
        </p:spPr>
        <p:txBody>
          <a:bodyPr>
            <a:normAutofit/>
          </a:bodyPr>
          <a:lstStyle/>
          <a:p>
            <a:pPr marL="0" indent="0">
              <a:buNone/>
            </a:pPr>
            <a:r>
              <a:rPr lang="en-US" sz="2400" b="1" dirty="0">
                <a:latin typeface="Arial" panose="020B0604020202020204" pitchFamily="34" charset="0"/>
                <a:cs typeface="Arial" panose="020B0604020202020204" pitchFamily="34" charset="0"/>
              </a:rPr>
              <a:t>Institute Operations</a:t>
            </a:r>
          </a:p>
          <a:p>
            <a:pPr lvl="1"/>
            <a:r>
              <a:rPr lang="en-US" sz="2000" dirty="0">
                <a:latin typeface="Arial" panose="020B0604020202020204" pitchFamily="34" charset="0"/>
                <a:cs typeface="Arial" panose="020B0604020202020204" pitchFamily="34" charset="0"/>
              </a:rPr>
              <a:t>Seth </a:t>
            </a:r>
            <a:r>
              <a:rPr lang="en-US" sz="2000" dirty="0" err="1">
                <a:latin typeface="Arial" panose="020B0604020202020204" pitchFamily="34" charset="0"/>
                <a:cs typeface="Arial" panose="020B0604020202020204" pitchFamily="34" charset="0"/>
              </a:rPr>
              <a:t>DeBolt</a:t>
            </a:r>
            <a:r>
              <a:rPr lang="en-US" sz="2000" dirty="0">
                <a:latin typeface="Arial" panose="020B0604020202020204" pitchFamily="34" charset="0"/>
                <a:cs typeface="Arial" panose="020B0604020202020204" pitchFamily="34" charset="0"/>
              </a:rPr>
              <a:t>, Director</a:t>
            </a:r>
          </a:p>
          <a:p>
            <a:pPr lvl="1"/>
            <a:r>
              <a:rPr lang="en-US" sz="2000" dirty="0">
                <a:latin typeface="Arial" panose="020B0604020202020204" pitchFamily="34" charset="0"/>
                <a:cs typeface="Arial" panose="020B0604020202020204" pitchFamily="34" charset="0"/>
              </a:rPr>
              <a:t>Ilka Balk, Associate Director</a:t>
            </a:r>
          </a:p>
          <a:p>
            <a:pPr lvl="1"/>
            <a:r>
              <a:rPr lang="en-US" sz="2000" dirty="0">
                <a:latin typeface="Arial" panose="020B0604020202020204" pitchFamily="34" charset="0"/>
                <a:cs typeface="Arial" panose="020B0604020202020204" pitchFamily="34" charset="0"/>
              </a:rPr>
              <a:t>Brad </a:t>
            </a:r>
            <a:r>
              <a:rPr lang="en-US" sz="2000" dirty="0" err="1">
                <a:latin typeface="Arial" panose="020B0604020202020204" pitchFamily="34" charset="0"/>
                <a:cs typeface="Arial" panose="020B0604020202020204" pitchFamily="34" charset="0"/>
              </a:rPr>
              <a:t>Berron</a:t>
            </a:r>
            <a:r>
              <a:rPr lang="en-US" sz="2000" dirty="0">
                <a:latin typeface="Arial" panose="020B0604020202020204" pitchFamily="34" charset="0"/>
                <a:cs typeface="Arial" panose="020B0604020202020204" pitchFamily="34" charset="0"/>
              </a:rPr>
              <a:t>, Research Director</a:t>
            </a:r>
          </a:p>
          <a:p>
            <a:pPr lvl="1"/>
            <a:r>
              <a:rPr lang="en-US" sz="2000" dirty="0">
                <a:latin typeface="Arial" panose="020B0604020202020204" pitchFamily="34" charset="0"/>
                <a:cs typeface="Arial" panose="020B0604020202020204" pitchFamily="34" charset="0"/>
              </a:rPr>
              <a:t>Glenna Joyce, Educational Coordinator</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Faculty Fellows: </a:t>
            </a:r>
            <a:r>
              <a:rPr lang="en-US" sz="2400" dirty="0">
                <a:latin typeface="Arial" panose="020B0604020202020204" pitchFamily="34" charset="0"/>
                <a:cs typeface="Arial" panose="020B0604020202020204" pitchFamily="34" charset="0"/>
              </a:rPr>
              <a:t>60 faculty fellows are part of the Beam Institute. Fellows come from multiple disciplines of study and are available for research projects, outreach and education</a:t>
            </a:r>
          </a:p>
        </p:txBody>
      </p:sp>
      <p:pic>
        <p:nvPicPr>
          <p:cNvPr id="4" name="Picture 3" descr="A black screen with blue squares and text&#10;&#10;Description automatically generated">
            <a:extLst>
              <a:ext uri="{FF2B5EF4-FFF2-40B4-BE49-F238E27FC236}">
                <a16:creationId xmlns:a16="http://schemas.microsoft.com/office/drawing/2014/main" id="{4EEAB151-A555-74CA-100F-20DC0745EF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3566011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872E1C-122D-C4C0-F8ED-70C9D98074FE}"/>
              </a:ext>
            </a:extLst>
          </p:cNvPr>
          <p:cNvSpPr/>
          <p:nvPr/>
        </p:nvSpPr>
        <p:spPr>
          <a:xfrm>
            <a:off x="96834" y="2718894"/>
            <a:ext cx="12292263" cy="1479406"/>
          </a:xfrm>
          <a:prstGeom prst="rect">
            <a:avLst/>
          </a:prstGeom>
          <a:solidFill>
            <a:srgbClr val="DAE3F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815A8869-D5C8-FB1C-4D8E-D2482534E19B}"/>
              </a:ext>
            </a:extLst>
          </p:cNvPr>
          <p:cNvSpPr/>
          <p:nvPr/>
        </p:nvSpPr>
        <p:spPr>
          <a:xfrm>
            <a:off x="108284" y="3225363"/>
            <a:ext cx="11994902" cy="449586"/>
          </a:xfrm>
          <a:prstGeom prst="rect">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5B6EBC85-576D-E578-F16A-91ED52CDB17E}"/>
              </a:ext>
            </a:extLst>
          </p:cNvPr>
          <p:cNvSpPr/>
          <p:nvPr/>
        </p:nvSpPr>
        <p:spPr>
          <a:xfrm>
            <a:off x="108284" y="108284"/>
            <a:ext cx="11983453" cy="6665495"/>
          </a:xfrm>
          <a:prstGeom prst="rect">
            <a:avLst/>
          </a:prstGeom>
          <a:no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EC74819-47E8-145F-DA5B-92613880F6CA}"/>
              </a:ext>
            </a:extLst>
          </p:cNvPr>
          <p:cNvSpPr>
            <a:spLocks noGrp="1"/>
          </p:cNvSpPr>
          <p:nvPr>
            <p:ph type="title"/>
          </p:nvPr>
        </p:nvSpPr>
        <p:spPr>
          <a:xfrm>
            <a:off x="381000" y="365125"/>
            <a:ext cx="10972800" cy="1325563"/>
          </a:xfrm>
        </p:spPr>
        <p:txBody>
          <a:bodyPr>
            <a:normAutofit/>
          </a:bodyPr>
          <a:lstStyle/>
          <a:p>
            <a:r>
              <a:rPr lang="en-US" b="1" dirty="0">
                <a:solidFill>
                  <a:srgbClr val="0033A1"/>
                </a:solidFill>
                <a:latin typeface="Arial" panose="020B0604020202020204" pitchFamily="34" charset="0"/>
                <a:cs typeface="Arial" panose="020B0604020202020204" pitchFamily="34" charset="0"/>
              </a:rPr>
              <a:t>Development Timeline</a:t>
            </a:r>
            <a:br>
              <a:rPr lang="en-US" b="1" dirty="0">
                <a:solidFill>
                  <a:srgbClr val="0033A0"/>
                </a:solidFill>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grpSp>
        <p:nvGrpSpPr>
          <p:cNvPr id="65" name="Group 64">
            <a:extLst>
              <a:ext uri="{FF2B5EF4-FFF2-40B4-BE49-F238E27FC236}">
                <a16:creationId xmlns:a16="http://schemas.microsoft.com/office/drawing/2014/main" id="{2F51F74F-BE5F-7C33-6309-E5D2B43468AD}"/>
              </a:ext>
            </a:extLst>
          </p:cNvPr>
          <p:cNvGrpSpPr/>
          <p:nvPr/>
        </p:nvGrpSpPr>
        <p:grpSpPr>
          <a:xfrm>
            <a:off x="9124013" y="6369400"/>
            <a:ext cx="2610787" cy="460024"/>
            <a:chOff x="4856813" y="5161084"/>
            <a:chExt cx="4646951" cy="818799"/>
          </a:xfrm>
        </p:grpSpPr>
        <p:sp>
          <p:nvSpPr>
            <p:cNvPr id="63" name="Rectangle 62">
              <a:extLst>
                <a:ext uri="{FF2B5EF4-FFF2-40B4-BE49-F238E27FC236}">
                  <a16:creationId xmlns:a16="http://schemas.microsoft.com/office/drawing/2014/main" id="{86A3BFC8-D881-3D6F-190C-5244EE682518}"/>
                </a:ext>
              </a:extLst>
            </p:cNvPr>
            <p:cNvSpPr/>
            <p:nvPr/>
          </p:nvSpPr>
          <p:spPr>
            <a:xfrm>
              <a:off x="4856813" y="5161084"/>
              <a:ext cx="4646951" cy="818799"/>
            </a:xfrm>
            <a:prstGeom prst="rect">
              <a:avLst/>
            </a:prstGeom>
            <a:solidFill>
              <a:schemeClr val="bg1"/>
            </a:solidFill>
            <a:ln w="12700">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9" name="Picture 58" descr="A black and white logo&#10;&#10;Description automatically generated">
              <a:extLst>
                <a:ext uri="{FF2B5EF4-FFF2-40B4-BE49-F238E27FC236}">
                  <a16:creationId xmlns:a16="http://schemas.microsoft.com/office/drawing/2014/main" id="{F3B9EE1C-751F-F79C-A419-530ECB03B85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76293" y="5192257"/>
              <a:ext cx="2239415" cy="703385"/>
            </a:xfrm>
            <a:prstGeom prst="rect">
              <a:avLst/>
            </a:prstGeom>
          </p:spPr>
        </p:pic>
      </p:grpSp>
      <p:sp>
        <p:nvSpPr>
          <p:cNvPr id="8" name="TextBox 7">
            <a:extLst>
              <a:ext uri="{FF2B5EF4-FFF2-40B4-BE49-F238E27FC236}">
                <a16:creationId xmlns:a16="http://schemas.microsoft.com/office/drawing/2014/main" id="{7EED90E1-E3AB-0B90-3FEF-2D9A8C7D80FA}"/>
              </a:ext>
            </a:extLst>
          </p:cNvPr>
          <p:cNvSpPr txBox="1"/>
          <p:nvPr/>
        </p:nvSpPr>
        <p:spPr>
          <a:xfrm>
            <a:off x="464343" y="3220070"/>
            <a:ext cx="928687" cy="477054"/>
          </a:xfrm>
          <a:prstGeom prst="rect">
            <a:avLst/>
          </a:prstGeom>
          <a:noFill/>
          <a:ln>
            <a:noFill/>
          </a:ln>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2012</a:t>
            </a:r>
          </a:p>
        </p:txBody>
      </p:sp>
      <p:sp>
        <p:nvSpPr>
          <p:cNvPr id="11" name="TextBox 10">
            <a:extLst>
              <a:ext uri="{FF2B5EF4-FFF2-40B4-BE49-F238E27FC236}">
                <a16:creationId xmlns:a16="http://schemas.microsoft.com/office/drawing/2014/main" id="{D0DC55D0-54E6-7657-306F-4D743342E765}"/>
              </a:ext>
            </a:extLst>
          </p:cNvPr>
          <p:cNvSpPr txBox="1"/>
          <p:nvPr/>
        </p:nvSpPr>
        <p:spPr>
          <a:xfrm>
            <a:off x="2014538" y="3225853"/>
            <a:ext cx="928687" cy="477054"/>
          </a:xfrm>
          <a:prstGeom prst="rect">
            <a:avLst/>
          </a:prstGeom>
          <a:noFill/>
          <a:ln>
            <a:noFill/>
          </a:ln>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2015</a:t>
            </a:r>
          </a:p>
        </p:txBody>
      </p:sp>
      <p:sp>
        <p:nvSpPr>
          <p:cNvPr id="16" name="TextBox 15">
            <a:extLst>
              <a:ext uri="{FF2B5EF4-FFF2-40B4-BE49-F238E27FC236}">
                <a16:creationId xmlns:a16="http://schemas.microsoft.com/office/drawing/2014/main" id="{06AB1C11-70DB-1055-9993-583EF23A6844}"/>
              </a:ext>
            </a:extLst>
          </p:cNvPr>
          <p:cNvSpPr txBox="1"/>
          <p:nvPr/>
        </p:nvSpPr>
        <p:spPr>
          <a:xfrm>
            <a:off x="5183870" y="3220070"/>
            <a:ext cx="928687" cy="477054"/>
          </a:xfrm>
          <a:prstGeom prst="rect">
            <a:avLst/>
          </a:prstGeom>
          <a:noFill/>
          <a:ln>
            <a:noFill/>
          </a:ln>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2019</a:t>
            </a:r>
          </a:p>
        </p:txBody>
      </p:sp>
      <p:sp>
        <p:nvSpPr>
          <p:cNvPr id="17" name="TextBox 16">
            <a:extLst>
              <a:ext uri="{FF2B5EF4-FFF2-40B4-BE49-F238E27FC236}">
                <a16:creationId xmlns:a16="http://schemas.microsoft.com/office/drawing/2014/main" id="{E81E649A-F172-CE71-1B8D-E08677148701}"/>
              </a:ext>
            </a:extLst>
          </p:cNvPr>
          <p:cNvSpPr txBox="1"/>
          <p:nvPr/>
        </p:nvSpPr>
        <p:spPr>
          <a:xfrm>
            <a:off x="6587645" y="3220070"/>
            <a:ext cx="928687" cy="477054"/>
          </a:xfrm>
          <a:prstGeom prst="rect">
            <a:avLst/>
          </a:prstGeom>
          <a:noFill/>
          <a:ln>
            <a:noFill/>
          </a:ln>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2020</a:t>
            </a:r>
          </a:p>
        </p:txBody>
      </p:sp>
      <p:sp>
        <p:nvSpPr>
          <p:cNvPr id="18" name="TextBox 17">
            <a:extLst>
              <a:ext uri="{FF2B5EF4-FFF2-40B4-BE49-F238E27FC236}">
                <a16:creationId xmlns:a16="http://schemas.microsoft.com/office/drawing/2014/main" id="{D27AEB08-B164-3728-074F-6640245A8B1C}"/>
              </a:ext>
            </a:extLst>
          </p:cNvPr>
          <p:cNvSpPr txBox="1"/>
          <p:nvPr/>
        </p:nvSpPr>
        <p:spPr>
          <a:xfrm>
            <a:off x="7991420" y="3225853"/>
            <a:ext cx="928687" cy="477054"/>
          </a:xfrm>
          <a:prstGeom prst="rect">
            <a:avLst/>
          </a:prstGeom>
          <a:noFill/>
          <a:ln>
            <a:noFill/>
          </a:ln>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2021</a:t>
            </a:r>
          </a:p>
        </p:txBody>
      </p:sp>
      <p:sp>
        <p:nvSpPr>
          <p:cNvPr id="19" name="TextBox 18">
            <a:extLst>
              <a:ext uri="{FF2B5EF4-FFF2-40B4-BE49-F238E27FC236}">
                <a16:creationId xmlns:a16="http://schemas.microsoft.com/office/drawing/2014/main" id="{0AC7AEF0-C124-12E0-5B08-777B378B3ED3}"/>
              </a:ext>
            </a:extLst>
          </p:cNvPr>
          <p:cNvSpPr txBox="1"/>
          <p:nvPr/>
        </p:nvSpPr>
        <p:spPr>
          <a:xfrm>
            <a:off x="9395195" y="3225853"/>
            <a:ext cx="928687" cy="477054"/>
          </a:xfrm>
          <a:prstGeom prst="rect">
            <a:avLst/>
          </a:prstGeom>
          <a:noFill/>
          <a:ln>
            <a:noFill/>
          </a:ln>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2022</a:t>
            </a:r>
          </a:p>
        </p:txBody>
      </p:sp>
      <p:sp>
        <p:nvSpPr>
          <p:cNvPr id="20" name="TextBox 19">
            <a:extLst>
              <a:ext uri="{FF2B5EF4-FFF2-40B4-BE49-F238E27FC236}">
                <a16:creationId xmlns:a16="http://schemas.microsoft.com/office/drawing/2014/main" id="{283CD2C1-C24D-92EE-1B0F-6FE1E6EE0D3A}"/>
              </a:ext>
            </a:extLst>
          </p:cNvPr>
          <p:cNvSpPr txBox="1"/>
          <p:nvPr/>
        </p:nvSpPr>
        <p:spPr>
          <a:xfrm>
            <a:off x="10798970" y="3220133"/>
            <a:ext cx="928687" cy="477054"/>
          </a:xfrm>
          <a:prstGeom prst="rect">
            <a:avLst/>
          </a:prstGeom>
          <a:noFill/>
          <a:ln>
            <a:noFill/>
          </a:ln>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2023</a:t>
            </a:r>
          </a:p>
        </p:txBody>
      </p:sp>
      <p:sp>
        <p:nvSpPr>
          <p:cNvPr id="21" name="Oval 20">
            <a:extLst>
              <a:ext uri="{FF2B5EF4-FFF2-40B4-BE49-F238E27FC236}">
                <a16:creationId xmlns:a16="http://schemas.microsoft.com/office/drawing/2014/main" id="{0BAEA1D0-477E-12E9-7343-FE086777C40B}"/>
              </a:ext>
            </a:extLst>
          </p:cNvPr>
          <p:cNvSpPr/>
          <p:nvPr/>
        </p:nvSpPr>
        <p:spPr>
          <a:xfrm>
            <a:off x="855308" y="2950817"/>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A8193707-DD7A-EBFB-F73B-3C91A2D17BEF}"/>
              </a:ext>
            </a:extLst>
          </p:cNvPr>
          <p:cNvSpPr/>
          <p:nvPr/>
        </p:nvSpPr>
        <p:spPr>
          <a:xfrm>
            <a:off x="2405503" y="2956624"/>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0F7FFC79-0065-5B8A-A765-C1D4B3FB740E}"/>
              </a:ext>
            </a:extLst>
          </p:cNvPr>
          <p:cNvCxnSpPr/>
          <p:nvPr/>
        </p:nvCxnSpPr>
        <p:spPr>
          <a:xfrm>
            <a:off x="928686" y="2306287"/>
            <a:ext cx="0" cy="705394"/>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D870DB-2D66-7708-077B-46F9A38CE60E}"/>
              </a:ext>
            </a:extLst>
          </p:cNvPr>
          <p:cNvCxnSpPr>
            <a:cxnSpLocks/>
          </p:cNvCxnSpPr>
          <p:nvPr/>
        </p:nvCxnSpPr>
        <p:spPr>
          <a:xfrm>
            <a:off x="2478880" y="1690688"/>
            <a:ext cx="0" cy="1275787"/>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00AF433-1A94-B5E5-3894-4CC719B3E732}"/>
              </a:ext>
            </a:extLst>
          </p:cNvPr>
          <p:cNvSpPr txBox="1"/>
          <p:nvPr/>
        </p:nvSpPr>
        <p:spPr>
          <a:xfrm>
            <a:off x="347951" y="2109506"/>
            <a:ext cx="1457325" cy="738664"/>
          </a:xfrm>
          <a:prstGeom prst="rect">
            <a:avLst/>
          </a:prstGeom>
          <a:solidFill>
            <a:schemeClr val="accent4">
              <a:lumMod val="40000"/>
              <a:lumOff val="60000"/>
            </a:schemeClr>
          </a:solidFill>
          <a:ln w="12700">
            <a:solidFill>
              <a:schemeClr val="accent4">
                <a:lumMod val="50000"/>
              </a:schemeClr>
            </a:solidFill>
          </a:ln>
        </p:spPr>
        <p:txBody>
          <a:bodyPr wrap="square" rtlCol="0">
            <a:spAutoFit/>
          </a:bodyPr>
          <a:lstStyle/>
          <a:p>
            <a:r>
              <a:rPr lang="en-US" sz="1400" dirty="0">
                <a:latin typeface="Arial" panose="020B0604020202020204" pitchFamily="34" charset="0"/>
                <a:cs typeface="Arial" panose="020B0604020202020204" pitchFamily="34" charset="0"/>
              </a:rPr>
              <a:t>2012: First Courses Launch</a:t>
            </a:r>
          </a:p>
        </p:txBody>
      </p:sp>
      <p:cxnSp>
        <p:nvCxnSpPr>
          <p:cNvPr id="28" name="Straight Connector 27">
            <a:extLst>
              <a:ext uri="{FF2B5EF4-FFF2-40B4-BE49-F238E27FC236}">
                <a16:creationId xmlns:a16="http://schemas.microsoft.com/office/drawing/2014/main" id="{AFE28607-2887-49D8-F974-ACA6F2CB0DBC}"/>
              </a:ext>
            </a:extLst>
          </p:cNvPr>
          <p:cNvCxnSpPr>
            <a:cxnSpLocks/>
          </p:cNvCxnSpPr>
          <p:nvPr/>
        </p:nvCxnSpPr>
        <p:spPr>
          <a:xfrm>
            <a:off x="1699680" y="3988526"/>
            <a:ext cx="0" cy="969435"/>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C7A35F-2222-C4A8-F826-58E4308F1E4A}"/>
              </a:ext>
            </a:extLst>
          </p:cNvPr>
          <p:cNvCxnSpPr>
            <a:cxnSpLocks/>
          </p:cNvCxnSpPr>
          <p:nvPr/>
        </p:nvCxnSpPr>
        <p:spPr>
          <a:xfrm flipH="1">
            <a:off x="855308" y="3988526"/>
            <a:ext cx="1696951" cy="0"/>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9341E23-C536-E1EF-5FB2-84AFDEE13A93}"/>
              </a:ext>
            </a:extLst>
          </p:cNvPr>
          <p:cNvCxnSpPr>
            <a:cxnSpLocks/>
          </p:cNvCxnSpPr>
          <p:nvPr/>
        </p:nvCxnSpPr>
        <p:spPr>
          <a:xfrm>
            <a:off x="861171" y="3810957"/>
            <a:ext cx="0" cy="177569"/>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31FA81-A694-7AFB-4462-1E35418F63C7}"/>
              </a:ext>
            </a:extLst>
          </p:cNvPr>
          <p:cNvCxnSpPr>
            <a:cxnSpLocks/>
          </p:cNvCxnSpPr>
          <p:nvPr/>
        </p:nvCxnSpPr>
        <p:spPr>
          <a:xfrm>
            <a:off x="2552259" y="3810957"/>
            <a:ext cx="0" cy="177569"/>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82843C1-2F7A-39D6-CA9E-B2679B8DC073}"/>
              </a:ext>
            </a:extLst>
          </p:cNvPr>
          <p:cNvSpPr txBox="1"/>
          <p:nvPr/>
        </p:nvSpPr>
        <p:spPr>
          <a:xfrm>
            <a:off x="911768" y="4518782"/>
            <a:ext cx="1567113" cy="523220"/>
          </a:xfrm>
          <a:prstGeom prst="rect">
            <a:avLst/>
          </a:prstGeom>
          <a:solidFill>
            <a:schemeClr val="accent4">
              <a:lumMod val="40000"/>
              <a:lumOff val="60000"/>
            </a:schemeClr>
          </a:solidFill>
          <a:ln w="12700">
            <a:solidFill>
              <a:schemeClr val="accent4">
                <a:lumMod val="50000"/>
              </a:schemeClr>
            </a:solidFill>
          </a:ln>
        </p:spPr>
        <p:txBody>
          <a:bodyPr wrap="square" rtlCol="0">
            <a:spAutoFit/>
          </a:bodyPr>
          <a:lstStyle/>
          <a:p>
            <a:r>
              <a:rPr lang="en-US" sz="1400" dirty="0">
                <a:latin typeface="Arial" panose="020B0604020202020204" pitchFamily="34" charset="0"/>
                <a:cs typeface="Arial" panose="020B0604020202020204" pitchFamily="34" charset="0"/>
              </a:rPr>
              <a:t>2012-15: Added Six Classes</a:t>
            </a:r>
          </a:p>
        </p:txBody>
      </p:sp>
      <p:sp>
        <p:nvSpPr>
          <p:cNvPr id="39" name="Oval 38">
            <a:extLst>
              <a:ext uri="{FF2B5EF4-FFF2-40B4-BE49-F238E27FC236}">
                <a16:creationId xmlns:a16="http://schemas.microsoft.com/office/drawing/2014/main" id="{5E83888C-F358-47BA-F9B8-9D33FB6ECB39}"/>
              </a:ext>
            </a:extLst>
          </p:cNvPr>
          <p:cNvSpPr/>
          <p:nvPr/>
        </p:nvSpPr>
        <p:spPr>
          <a:xfrm>
            <a:off x="5610528" y="2958571"/>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A493A124-9B71-E2CB-D9C5-01B842093F1C}"/>
              </a:ext>
            </a:extLst>
          </p:cNvPr>
          <p:cNvCxnSpPr>
            <a:cxnSpLocks/>
          </p:cNvCxnSpPr>
          <p:nvPr/>
        </p:nvCxnSpPr>
        <p:spPr>
          <a:xfrm flipH="1">
            <a:off x="5683906" y="1906398"/>
            <a:ext cx="1" cy="1127572"/>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1337D8A-2A21-E98F-C002-8C9E85FC0F0A}"/>
              </a:ext>
            </a:extLst>
          </p:cNvPr>
          <p:cNvCxnSpPr>
            <a:cxnSpLocks/>
          </p:cNvCxnSpPr>
          <p:nvPr/>
        </p:nvCxnSpPr>
        <p:spPr>
          <a:xfrm>
            <a:off x="5402802" y="4043806"/>
            <a:ext cx="1147" cy="663815"/>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69903EC-0630-E2EA-EEF6-B5EF17FF25A8}"/>
              </a:ext>
            </a:extLst>
          </p:cNvPr>
          <p:cNvSpPr txBox="1"/>
          <p:nvPr/>
        </p:nvSpPr>
        <p:spPr>
          <a:xfrm>
            <a:off x="3958045" y="4563170"/>
            <a:ext cx="1567113" cy="523220"/>
          </a:xfrm>
          <a:prstGeom prst="rect">
            <a:avLst/>
          </a:prstGeom>
          <a:solidFill>
            <a:schemeClr val="accent6"/>
          </a:solidFill>
          <a:ln w="12700">
            <a:solidFill>
              <a:schemeClr val="accent6">
                <a:lumMod val="50000"/>
              </a:schemeClr>
            </a:solidFill>
          </a:ln>
        </p:spPr>
        <p:txBody>
          <a:bodyPr wrap="square" rtlCol="0">
            <a:spAutoFit/>
          </a:bodyPr>
          <a:lstStyle/>
          <a:p>
            <a:r>
              <a:rPr lang="en-US" sz="1400" dirty="0">
                <a:latin typeface="Arial" panose="020B0604020202020204" pitchFamily="34" charset="0"/>
                <a:cs typeface="Arial" panose="020B0604020202020204" pitchFamily="34" charset="0"/>
              </a:rPr>
              <a:t>Beam Suntory Donates $5M</a:t>
            </a:r>
          </a:p>
        </p:txBody>
      </p:sp>
      <p:sp>
        <p:nvSpPr>
          <p:cNvPr id="45" name="Oval 44">
            <a:extLst>
              <a:ext uri="{FF2B5EF4-FFF2-40B4-BE49-F238E27FC236}">
                <a16:creationId xmlns:a16="http://schemas.microsoft.com/office/drawing/2014/main" id="{FD1D3386-4EBA-0021-4E9C-A9CC58C5E763}"/>
              </a:ext>
            </a:extLst>
          </p:cNvPr>
          <p:cNvSpPr/>
          <p:nvPr/>
        </p:nvSpPr>
        <p:spPr>
          <a:xfrm>
            <a:off x="5334989" y="3926647"/>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98BD825F-92F5-E256-AED9-B5969E0B7A04}"/>
              </a:ext>
            </a:extLst>
          </p:cNvPr>
          <p:cNvSpPr/>
          <p:nvPr/>
        </p:nvSpPr>
        <p:spPr>
          <a:xfrm>
            <a:off x="11491057" y="3001830"/>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8" name="Straight Connector 47">
            <a:extLst>
              <a:ext uri="{FF2B5EF4-FFF2-40B4-BE49-F238E27FC236}">
                <a16:creationId xmlns:a16="http://schemas.microsoft.com/office/drawing/2014/main" id="{099D57CC-B2B1-5564-67E6-C75979C6A297}"/>
              </a:ext>
            </a:extLst>
          </p:cNvPr>
          <p:cNvCxnSpPr>
            <a:cxnSpLocks/>
          </p:cNvCxnSpPr>
          <p:nvPr/>
        </p:nvCxnSpPr>
        <p:spPr>
          <a:xfrm>
            <a:off x="11564435" y="1444733"/>
            <a:ext cx="0" cy="1587216"/>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3CABC7F-E4CA-E4C8-DFE4-3BB0E2B323B9}"/>
              </a:ext>
            </a:extLst>
          </p:cNvPr>
          <p:cNvSpPr txBox="1"/>
          <p:nvPr/>
        </p:nvSpPr>
        <p:spPr>
          <a:xfrm>
            <a:off x="10332204" y="1288642"/>
            <a:ext cx="1520167" cy="523220"/>
          </a:xfrm>
          <a:prstGeom prst="rect">
            <a:avLst/>
          </a:prstGeom>
          <a:solidFill>
            <a:schemeClr val="accent5"/>
          </a:solidFill>
          <a:ln w="12700">
            <a:solidFill>
              <a:srgbClr val="0033A1"/>
            </a:solidFill>
          </a:ln>
        </p:spPr>
        <p:txBody>
          <a:bodyPr wrap="square" rtlCol="0">
            <a:spAutoFit/>
          </a:bodyPr>
          <a:lstStyle/>
          <a:p>
            <a:r>
              <a:rPr lang="en-US" sz="1400" dirty="0">
                <a:latin typeface="Arial" panose="020B0604020202020204" pitchFamily="34" charset="0"/>
                <a:cs typeface="Arial" panose="020B0604020202020204" pitchFamily="34" charset="0"/>
              </a:rPr>
              <a:t>2023: Beam Institute Opens</a:t>
            </a:r>
          </a:p>
        </p:txBody>
      </p:sp>
      <p:sp>
        <p:nvSpPr>
          <p:cNvPr id="23" name="TextBox 22">
            <a:extLst>
              <a:ext uri="{FF2B5EF4-FFF2-40B4-BE49-F238E27FC236}">
                <a16:creationId xmlns:a16="http://schemas.microsoft.com/office/drawing/2014/main" id="{CEF3A486-95C8-6E9C-7A63-C2353A30E0B3}"/>
              </a:ext>
            </a:extLst>
          </p:cNvPr>
          <p:cNvSpPr txBox="1"/>
          <p:nvPr/>
        </p:nvSpPr>
        <p:spPr>
          <a:xfrm>
            <a:off x="1614776" y="1487600"/>
            <a:ext cx="1854565" cy="523220"/>
          </a:xfrm>
          <a:prstGeom prst="rect">
            <a:avLst/>
          </a:prstGeom>
          <a:solidFill>
            <a:schemeClr val="accent4">
              <a:lumMod val="40000"/>
              <a:lumOff val="60000"/>
            </a:schemeClr>
          </a:solidFill>
          <a:ln w="12700">
            <a:solidFill>
              <a:schemeClr val="accent4">
                <a:lumMod val="50000"/>
              </a:schemeClr>
            </a:solidFill>
          </a:ln>
        </p:spPr>
        <p:txBody>
          <a:bodyPr wrap="square" rtlCol="0">
            <a:spAutoFit/>
          </a:bodyPr>
          <a:lstStyle/>
          <a:p>
            <a:r>
              <a:rPr lang="en-US" sz="1400" dirty="0">
                <a:latin typeface="Arial" panose="020B0604020202020204" pitchFamily="34" charset="0"/>
                <a:cs typeface="Arial" panose="020B0604020202020204" pitchFamily="34" charset="0"/>
              </a:rPr>
              <a:t>2015: Univ. Senate Approves Certificate</a:t>
            </a:r>
          </a:p>
        </p:txBody>
      </p:sp>
      <p:sp>
        <p:nvSpPr>
          <p:cNvPr id="40" name="TextBox 39">
            <a:extLst>
              <a:ext uri="{FF2B5EF4-FFF2-40B4-BE49-F238E27FC236}">
                <a16:creationId xmlns:a16="http://schemas.microsoft.com/office/drawing/2014/main" id="{4ABF02CC-4328-2D37-392F-05A686488335}"/>
              </a:ext>
            </a:extLst>
          </p:cNvPr>
          <p:cNvSpPr txBox="1"/>
          <p:nvPr/>
        </p:nvSpPr>
        <p:spPr>
          <a:xfrm>
            <a:off x="4195799" y="1386320"/>
            <a:ext cx="1940982" cy="523220"/>
          </a:xfrm>
          <a:prstGeom prst="rect">
            <a:avLst/>
          </a:prstGeom>
          <a:solidFill>
            <a:schemeClr val="accent5"/>
          </a:solidFill>
          <a:ln w="12700">
            <a:solidFill>
              <a:srgbClr val="0033A1"/>
            </a:solidFill>
          </a:ln>
        </p:spPr>
        <p:txBody>
          <a:bodyPr wrap="square" rtlCol="0">
            <a:spAutoFit/>
          </a:bodyPr>
          <a:lstStyle/>
          <a:p>
            <a:r>
              <a:rPr lang="en-US" sz="1400" dirty="0">
                <a:latin typeface="Arial" panose="020B0604020202020204" pitchFamily="34" charset="0"/>
                <a:cs typeface="Arial" panose="020B0604020202020204" pitchFamily="34" charset="0"/>
              </a:rPr>
              <a:t>2019: Beam Suntory Shared Values Begins</a:t>
            </a:r>
          </a:p>
        </p:txBody>
      </p:sp>
      <p:cxnSp>
        <p:nvCxnSpPr>
          <p:cNvPr id="60" name="Straight Connector 59">
            <a:extLst>
              <a:ext uri="{FF2B5EF4-FFF2-40B4-BE49-F238E27FC236}">
                <a16:creationId xmlns:a16="http://schemas.microsoft.com/office/drawing/2014/main" id="{6AB614E0-B769-D05E-BE28-F8DEB25099DE}"/>
              </a:ext>
            </a:extLst>
          </p:cNvPr>
          <p:cNvCxnSpPr>
            <a:cxnSpLocks/>
          </p:cNvCxnSpPr>
          <p:nvPr/>
        </p:nvCxnSpPr>
        <p:spPr>
          <a:xfrm>
            <a:off x="8338763" y="4043806"/>
            <a:ext cx="0" cy="1612578"/>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E17F205D-40FA-3CBE-477A-FC3F5B57D96E}"/>
              </a:ext>
            </a:extLst>
          </p:cNvPr>
          <p:cNvSpPr/>
          <p:nvPr/>
        </p:nvSpPr>
        <p:spPr>
          <a:xfrm>
            <a:off x="8270950" y="3926647"/>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4ED93F31-CCA5-75E6-5648-F02D6773FC3E}"/>
              </a:ext>
            </a:extLst>
          </p:cNvPr>
          <p:cNvSpPr/>
          <p:nvPr/>
        </p:nvSpPr>
        <p:spPr>
          <a:xfrm>
            <a:off x="7087345" y="2950817"/>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8" name="Straight Connector 67">
            <a:extLst>
              <a:ext uri="{FF2B5EF4-FFF2-40B4-BE49-F238E27FC236}">
                <a16:creationId xmlns:a16="http://schemas.microsoft.com/office/drawing/2014/main" id="{8B761806-AAAC-C413-9143-12F35AC46CD0}"/>
              </a:ext>
            </a:extLst>
          </p:cNvPr>
          <p:cNvCxnSpPr>
            <a:cxnSpLocks/>
          </p:cNvCxnSpPr>
          <p:nvPr/>
        </p:nvCxnSpPr>
        <p:spPr>
          <a:xfrm>
            <a:off x="7160722" y="2261874"/>
            <a:ext cx="0" cy="716553"/>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666251C-EC4B-C3CC-954E-510772EB7DE3}"/>
              </a:ext>
            </a:extLst>
          </p:cNvPr>
          <p:cNvCxnSpPr>
            <a:cxnSpLocks/>
          </p:cNvCxnSpPr>
          <p:nvPr/>
        </p:nvCxnSpPr>
        <p:spPr>
          <a:xfrm>
            <a:off x="6906134" y="4043806"/>
            <a:ext cx="0" cy="914155"/>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908233C9-A158-B475-41F8-39E0A34A86D4}"/>
              </a:ext>
            </a:extLst>
          </p:cNvPr>
          <p:cNvSpPr/>
          <p:nvPr/>
        </p:nvSpPr>
        <p:spPr>
          <a:xfrm>
            <a:off x="6838321" y="3926647"/>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EC3E7257-448F-A72C-6E9A-7A2F3171D883}"/>
              </a:ext>
            </a:extLst>
          </p:cNvPr>
          <p:cNvSpPr/>
          <p:nvPr/>
        </p:nvSpPr>
        <p:spPr>
          <a:xfrm>
            <a:off x="8440726" y="2956216"/>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4" name="Straight Connector 73">
            <a:extLst>
              <a:ext uri="{FF2B5EF4-FFF2-40B4-BE49-F238E27FC236}">
                <a16:creationId xmlns:a16="http://schemas.microsoft.com/office/drawing/2014/main" id="{F7A7CCFC-D6B4-7CB4-AEE2-A4AB328EF46F}"/>
              </a:ext>
            </a:extLst>
          </p:cNvPr>
          <p:cNvCxnSpPr>
            <a:cxnSpLocks/>
          </p:cNvCxnSpPr>
          <p:nvPr/>
        </p:nvCxnSpPr>
        <p:spPr>
          <a:xfrm>
            <a:off x="8514104" y="1585167"/>
            <a:ext cx="0" cy="1446448"/>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37B864D-8DE3-9B8A-01BB-EB4FAF526F83}"/>
              </a:ext>
            </a:extLst>
          </p:cNvPr>
          <p:cNvSpPr txBox="1"/>
          <p:nvPr/>
        </p:nvSpPr>
        <p:spPr>
          <a:xfrm>
            <a:off x="6096000" y="2091975"/>
            <a:ext cx="1631279" cy="523220"/>
          </a:xfrm>
          <a:prstGeom prst="rect">
            <a:avLst/>
          </a:prstGeom>
          <a:solidFill>
            <a:schemeClr val="tx1">
              <a:lumMod val="50000"/>
              <a:lumOff val="50000"/>
            </a:schemeClr>
          </a:solidFill>
          <a:ln w="12700">
            <a:solidFill>
              <a:schemeClr val="tx1"/>
            </a:solidFill>
          </a:ln>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2020: MOU Signed with SWRI</a:t>
            </a:r>
          </a:p>
        </p:txBody>
      </p:sp>
      <p:sp>
        <p:nvSpPr>
          <p:cNvPr id="56" name="TextBox 55">
            <a:extLst>
              <a:ext uri="{FF2B5EF4-FFF2-40B4-BE49-F238E27FC236}">
                <a16:creationId xmlns:a16="http://schemas.microsoft.com/office/drawing/2014/main" id="{2B7844D4-3AAB-E652-9A54-AA47E4B36D09}"/>
              </a:ext>
            </a:extLst>
          </p:cNvPr>
          <p:cNvSpPr txBox="1"/>
          <p:nvPr/>
        </p:nvSpPr>
        <p:spPr>
          <a:xfrm>
            <a:off x="6505055" y="5415854"/>
            <a:ext cx="1940982" cy="523220"/>
          </a:xfrm>
          <a:prstGeom prst="rect">
            <a:avLst/>
          </a:prstGeom>
          <a:solidFill>
            <a:schemeClr val="accent5"/>
          </a:solidFill>
          <a:ln w="12700">
            <a:solidFill>
              <a:srgbClr val="0033A1"/>
            </a:solidFill>
          </a:ln>
        </p:spPr>
        <p:txBody>
          <a:bodyPr wrap="square" rtlCol="0">
            <a:spAutoFit/>
          </a:bodyPr>
          <a:lstStyle/>
          <a:p>
            <a:r>
              <a:rPr lang="en-US" sz="1400" dirty="0">
                <a:latin typeface="Arial" panose="020B0604020202020204" pitchFamily="34" charset="0"/>
                <a:cs typeface="Arial" panose="020B0604020202020204" pitchFamily="34" charset="0"/>
              </a:rPr>
              <a:t>2021: JBBI Construction Begins</a:t>
            </a:r>
          </a:p>
        </p:txBody>
      </p:sp>
      <p:sp>
        <p:nvSpPr>
          <p:cNvPr id="72" name="TextBox 71">
            <a:extLst>
              <a:ext uri="{FF2B5EF4-FFF2-40B4-BE49-F238E27FC236}">
                <a16:creationId xmlns:a16="http://schemas.microsoft.com/office/drawing/2014/main" id="{FF2AD1BC-24CD-82AB-D514-E48CB455636D}"/>
              </a:ext>
            </a:extLst>
          </p:cNvPr>
          <p:cNvSpPr txBox="1"/>
          <p:nvPr/>
        </p:nvSpPr>
        <p:spPr>
          <a:xfrm>
            <a:off x="7321819" y="1431495"/>
            <a:ext cx="1567113" cy="523220"/>
          </a:xfrm>
          <a:prstGeom prst="rect">
            <a:avLst/>
          </a:prstGeom>
          <a:solidFill>
            <a:schemeClr val="accent6"/>
          </a:solidFill>
          <a:ln w="12700">
            <a:solidFill>
              <a:schemeClr val="accent6">
                <a:lumMod val="50000"/>
              </a:schemeClr>
            </a:solidFill>
          </a:ln>
        </p:spPr>
        <p:txBody>
          <a:bodyPr wrap="square" rtlCol="0">
            <a:spAutoFit/>
          </a:bodyPr>
          <a:lstStyle/>
          <a:p>
            <a:r>
              <a:rPr lang="en-US" sz="1400" dirty="0" err="1">
                <a:latin typeface="Arial" panose="020B0604020202020204" pitchFamily="34" charset="0"/>
                <a:cs typeface="Arial" panose="020B0604020202020204" pitchFamily="34" charset="0"/>
              </a:rPr>
              <a:t>Koetter</a:t>
            </a:r>
            <a:r>
              <a:rPr lang="en-US" sz="1400" dirty="0">
                <a:latin typeface="Arial" panose="020B0604020202020204" pitchFamily="34" charset="0"/>
                <a:cs typeface="Arial" panose="020B0604020202020204" pitchFamily="34" charset="0"/>
              </a:rPr>
              <a:t> Donates $200K</a:t>
            </a:r>
          </a:p>
        </p:txBody>
      </p:sp>
      <p:sp>
        <p:nvSpPr>
          <p:cNvPr id="58" name="TextBox 57">
            <a:extLst>
              <a:ext uri="{FF2B5EF4-FFF2-40B4-BE49-F238E27FC236}">
                <a16:creationId xmlns:a16="http://schemas.microsoft.com/office/drawing/2014/main" id="{74F98780-A018-F318-8587-22636E37BD65}"/>
              </a:ext>
            </a:extLst>
          </p:cNvPr>
          <p:cNvSpPr txBox="1"/>
          <p:nvPr/>
        </p:nvSpPr>
        <p:spPr>
          <a:xfrm>
            <a:off x="6496432" y="4545467"/>
            <a:ext cx="1567113" cy="523220"/>
          </a:xfrm>
          <a:prstGeom prst="rect">
            <a:avLst/>
          </a:prstGeom>
          <a:solidFill>
            <a:schemeClr val="accent6"/>
          </a:solidFill>
          <a:ln w="12700">
            <a:solidFill>
              <a:schemeClr val="accent6">
                <a:lumMod val="50000"/>
              </a:schemeClr>
            </a:solidFill>
          </a:ln>
        </p:spPr>
        <p:txBody>
          <a:bodyPr wrap="square" rtlCol="0">
            <a:spAutoFit/>
          </a:bodyPr>
          <a:lstStyle/>
          <a:p>
            <a:r>
              <a:rPr lang="en-US" sz="1400" dirty="0">
                <a:latin typeface="Arial" panose="020B0604020202020204" pitchFamily="34" charset="0"/>
                <a:cs typeface="Arial" panose="020B0604020202020204" pitchFamily="34" charset="0"/>
              </a:rPr>
              <a:t>Boswell Family Donates $1M</a:t>
            </a:r>
          </a:p>
        </p:txBody>
      </p:sp>
      <p:cxnSp>
        <p:nvCxnSpPr>
          <p:cNvPr id="79" name="Straight Connector 78">
            <a:extLst>
              <a:ext uri="{FF2B5EF4-FFF2-40B4-BE49-F238E27FC236}">
                <a16:creationId xmlns:a16="http://schemas.microsoft.com/office/drawing/2014/main" id="{BE29B41C-D7D6-F4B9-BECA-F327C9FFAF55}"/>
              </a:ext>
            </a:extLst>
          </p:cNvPr>
          <p:cNvCxnSpPr>
            <a:cxnSpLocks/>
          </p:cNvCxnSpPr>
          <p:nvPr/>
        </p:nvCxnSpPr>
        <p:spPr>
          <a:xfrm>
            <a:off x="9884890" y="4013097"/>
            <a:ext cx="5565" cy="1028905"/>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5C739002-DEC2-EEE3-3F2C-EAE375E5E129}"/>
              </a:ext>
            </a:extLst>
          </p:cNvPr>
          <p:cNvSpPr/>
          <p:nvPr/>
        </p:nvSpPr>
        <p:spPr>
          <a:xfrm>
            <a:off x="9817077" y="3895938"/>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82" name="Straight Connector 81">
            <a:extLst>
              <a:ext uri="{FF2B5EF4-FFF2-40B4-BE49-F238E27FC236}">
                <a16:creationId xmlns:a16="http://schemas.microsoft.com/office/drawing/2014/main" id="{0A09D7D7-E6C8-9907-53DB-82743BDB67FB}"/>
              </a:ext>
            </a:extLst>
          </p:cNvPr>
          <p:cNvCxnSpPr>
            <a:cxnSpLocks/>
          </p:cNvCxnSpPr>
          <p:nvPr/>
        </p:nvCxnSpPr>
        <p:spPr>
          <a:xfrm>
            <a:off x="8774375" y="4019574"/>
            <a:ext cx="0" cy="1697594"/>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89488235-ED68-AE7C-7F27-8CFC61547F79}"/>
              </a:ext>
            </a:extLst>
          </p:cNvPr>
          <p:cNvSpPr/>
          <p:nvPr/>
        </p:nvSpPr>
        <p:spPr>
          <a:xfrm>
            <a:off x="8700997" y="3922532"/>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26B07A0F-5F8B-2BEE-D1D9-FAF052005444}"/>
              </a:ext>
            </a:extLst>
          </p:cNvPr>
          <p:cNvSpPr txBox="1"/>
          <p:nvPr/>
        </p:nvSpPr>
        <p:spPr>
          <a:xfrm>
            <a:off x="8661679" y="5717168"/>
            <a:ext cx="2169238" cy="523220"/>
          </a:xfrm>
          <a:prstGeom prst="rect">
            <a:avLst/>
          </a:prstGeom>
          <a:solidFill>
            <a:schemeClr val="accent4">
              <a:lumMod val="40000"/>
              <a:lumOff val="60000"/>
            </a:schemeClr>
          </a:solidFill>
          <a:ln w="12700">
            <a:solidFill>
              <a:schemeClr val="accent4">
                <a:lumMod val="50000"/>
              </a:schemeClr>
            </a:solidFill>
          </a:ln>
        </p:spPr>
        <p:txBody>
          <a:bodyPr wrap="square" rtlCol="0">
            <a:spAutoFit/>
          </a:bodyPr>
          <a:lstStyle/>
          <a:p>
            <a:r>
              <a:rPr lang="en-US" sz="1400" dirty="0">
                <a:latin typeface="Arial" panose="020B0604020202020204" pitchFamily="34" charset="0"/>
                <a:cs typeface="Arial" panose="020B0604020202020204" pitchFamily="34" charset="0"/>
              </a:rPr>
              <a:t>2021: Program Reaches More Than 140 Students</a:t>
            </a:r>
          </a:p>
        </p:txBody>
      </p:sp>
      <p:sp>
        <p:nvSpPr>
          <p:cNvPr id="57" name="TextBox 56">
            <a:extLst>
              <a:ext uri="{FF2B5EF4-FFF2-40B4-BE49-F238E27FC236}">
                <a16:creationId xmlns:a16="http://schemas.microsoft.com/office/drawing/2014/main" id="{D58C5294-D07B-B8F2-8946-2F73A530F2DD}"/>
              </a:ext>
            </a:extLst>
          </p:cNvPr>
          <p:cNvSpPr txBox="1"/>
          <p:nvPr/>
        </p:nvSpPr>
        <p:spPr>
          <a:xfrm>
            <a:off x="9162725" y="5016295"/>
            <a:ext cx="2169239" cy="523220"/>
          </a:xfrm>
          <a:prstGeom prst="rect">
            <a:avLst/>
          </a:prstGeom>
          <a:solidFill>
            <a:schemeClr val="accent4">
              <a:lumMod val="40000"/>
              <a:lumOff val="60000"/>
            </a:schemeClr>
          </a:solidFill>
          <a:ln w="12700">
            <a:solidFill>
              <a:schemeClr val="accent4">
                <a:lumMod val="50000"/>
              </a:schemeClr>
            </a:solidFill>
          </a:ln>
        </p:spPr>
        <p:txBody>
          <a:bodyPr wrap="square" rtlCol="0">
            <a:spAutoFit/>
          </a:bodyPr>
          <a:lstStyle/>
          <a:p>
            <a:r>
              <a:rPr lang="en-US" sz="1400" dirty="0">
                <a:latin typeface="Arial" panose="020B0604020202020204" pitchFamily="34" charset="0"/>
                <a:cs typeface="Arial" panose="020B0604020202020204" pitchFamily="34" charset="0"/>
              </a:rPr>
              <a:t>2022: Apprenticeship Program First Graduates</a:t>
            </a:r>
          </a:p>
        </p:txBody>
      </p:sp>
      <p:sp>
        <p:nvSpPr>
          <p:cNvPr id="84" name="Oval 83">
            <a:extLst>
              <a:ext uri="{FF2B5EF4-FFF2-40B4-BE49-F238E27FC236}">
                <a16:creationId xmlns:a16="http://schemas.microsoft.com/office/drawing/2014/main" id="{EB973D6A-D639-C72A-98AF-6D885FC60C7C}"/>
              </a:ext>
            </a:extLst>
          </p:cNvPr>
          <p:cNvSpPr/>
          <p:nvPr/>
        </p:nvSpPr>
        <p:spPr>
          <a:xfrm>
            <a:off x="9794107" y="2953202"/>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85" name="Straight Connector 84">
            <a:extLst>
              <a:ext uri="{FF2B5EF4-FFF2-40B4-BE49-F238E27FC236}">
                <a16:creationId xmlns:a16="http://schemas.microsoft.com/office/drawing/2014/main" id="{058B568C-09C4-DE92-FFF9-367998EE3180}"/>
              </a:ext>
            </a:extLst>
          </p:cNvPr>
          <p:cNvCxnSpPr>
            <a:cxnSpLocks/>
          </p:cNvCxnSpPr>
          <p:nvPr/>
        </p:nvCxnSpPr>
        <p:spPr>
          <a:xfrm>
            <a:off x="9867485" y="2238341"/>
            <a:ext cx="0" cy="790260"/>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DF5B05F-FFED-6758-B98F-C7A435CBDBC5}"/>
              </a:ext>
            </a:extLst>
          </p:cNvPr>
          <p:cNvSpPr txBox="1"/>
          <p:nvPr/>
        </p:nvSpPr>
        <p:spPr>
          <a:xfrm>
            <a:off x="8993342" y="1976731"/>
            <a:ext cx="1940982" cy="738664"/>
          </a:xfrm>
          <a:prstGeom prst="rect">
            <a:avLst/>
          </a:prstGeom>
          <a:solidFill>
            <a:schemeClr val="tx1">
              <a:lumMod val="50000"/>
              <a:lumOff val="50000"/>
            </a:schemeClr>
          </a:solidFill>
          <a:ln w="12700">
            <a:solidFill>
              <a:schemeClr val="tx1"/>
            </a:solidFill>
          </a:ln>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2022: SWRI-JBBI Visit &amp; Strategic Planning</a:t>
            </a:r>
          </a:p>
        </p:txBody>
      </p:sp>
      <p:sp>
        <p:nvSpPr>
          <p:cNvPr id="87" name="TextBox 86">
            <a:extLst>
              <a:ext uri="{FF2B5EF4-FFF2-40B4-BE49-F238E27FC236}">
                <a16:creationId xmlns:a16="http://schemas.microsoft.com/office/drawing/2014/main" id="{681255D7-42E1-D886-AA62-B7AF831B2867}"/>
              </a:ext>
            </a:extLst>
          </p:cNvPr>
          <p:cNvSpPr txBox="1"/>
          <p:nvPr/>
        </p:nvSpPr>
        <p:spPr>
          <a:xfrm>
            <a:off x="108284" y="5542673"/>
            <a:ext cx="3186459" cy="1231106"/>
          </a:xfrm>
          <a:prstGeom prst="rect">
            <a:avLst/>
          </a:prstGeom>
          <a:noFill/>
          <a:ln w="12700">
            <a:solidFill>
              <a:srgbClr val="0033A1"/>
            </a:solidFill>
          </a:ln>
        </p:spPr>
        <p:txBody>
          <a:bodyPr wrap="square" rtlCol="0">
            <a:spAutoFit/>
          </a:bodyPr>
          <a:lstStyle/>
          <a:p>
            <a:r>
              <a:rPr lang="en-US" sz="1400" dirty="0">
                <a:latin typeface="Arial" panose="020B0604020202020204" pitchFamily="34" charset="0"/>
                <a:cs typeface="Arial" panose="020B0604020202020204" pitchFamily="34" charset="0"/>
              </a:rPr>
              <a:t>	Academic Milestones</a:t>
            </a:r>
            <a:br>
              <a:rPr lang="en-US" sz="1400" dirty="0">
                <a:latin typeface="Arial" panose="020B0604020202020204" pitchFamily="34" charset="0"/>
                <a:cs typeface="Arial" panose="020B0604020202020204" pitchFamily="34" charset="0"/>
              </a:rPr>
            </a:br>
            <a:endParaRPr lang="en-US" sz="6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Philanthropy Milestones</a:t>
            </a:r>
            <a:br>
              <a:rPr lang="en-US" sz="1400" dirty="0">
                <a:latin typeface="Arial" panose="020B0604020202020204" pitchFamily="34" charset="0"/>
                <a:cs typeface="Arial" panose="020B0604020202020204" pitchFamily="34" charset="0"/>
              </a:rPr>
            </a:br>
            <a:endParaRPr lang="en-US" sz="6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Institution Milestones </a:t>
            </a:r>
            <a:br>
              <a:rPr lang="en-US" sz="1400" dirty="0">
                <a:latin typeface="Arial" panose="020B0604020202020204" pitchFamily="34" charset="0"/>
                <a:cs typeface="Arial" panose="020B0604020202020204" pitchFamily="34" charset="0"/>
              </a:rPr>
            </a:br>
            <a:endParaRPr lang="en-US" sz="6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Partnership Milestones</a:t>
            </a:r>
          </a:p>
        </p:txBody>
      </p:sp>
      <p:sp>
        <p:nvSpPr>
          <p:cNvPr id="88" name="Oval 87">
            <a:extLst>
              <a:ext uri="{FF2B5EF4-FFF2-40B4-BE49-F238E27FC236}">
                <a16:creationId xmlns:a16="http://schemas.microsoft.com/office/drawing/2014/main" id="{A5838CFA-E1E8-3C6F-C5F3-09D25113E1FC}"/>
              </a:ext>
            </a:extLst>
          </p:cNvPr>
          <p:cNvSpPr/>
          <p:nvPr/>
        </p:nvSpPr>
        <p:spPr>
          <a:xfrm>
            <a:off x="347951" y="5630683"/>
            <a:ext cx="146756" cy="146756"/>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9" name="Oval 88">
            <a:extLst>
              <a:ext uri="{FF2B5EF4-FFF2-40B4-BE49-F238E27FC236}">
                <a16:creationId xmlns:a16="http://schemas.microsoft.com/office/drawing/2014/main" id="{56BD3613-D44F-F5DD-E4CF-8C3E0352A280}"/>
              </a:ext>
            </a:extLst>
          </p:cNvPr>
          <p:cNvSpPr/>
          <p:nvPr/>
        </p:nvSpPr>
        <p:spPr>
          <a:xfrm>
            <a:off x="347951" y="5947187"/>
            <a:ext cx="146756" cy="14675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Oval 89">
            <a:extLst>
              <a:ext uri="{FF2B5EF4-FFF2-40B4-BE49-F238E27FC236}">
                <a16:creationId xmlns:a16="http://schemas.microsoft.com/office/drawing/2014/main" id="{868164C2-4AFD-4ED3-D2BC-0612752D8315}"/>
              </a:ext>
            </a:extLst>
          </p:cNvPr>
          <p:cNvSpPr/>
          <p:nvPr/>
        </p:nvSpPr>
        <p:spPr>
          <a:xfrm>
            <a:off x="347951" y="6263691"/>
            <a:ext cx="146756" cy="14675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1" name="Oval 90">
            <a:extLst>
              <a:ext uri="{FF2B5EF4-FFF2-40B4-BE49-F238E27FC236}">
                <a16:creationId xmlns:a16="http://schemas.microsoft.com/office/drawing/2014/main" id="{4218A945-24E9-C144-BAF7-68776E076FB6}"/>
              </a:ext>
            </a:extLst>
          </p:cNvPr>
          <p:cNvSpPr/>
          <p:nvPr/>
        </p:nvSpPr>
        <p:spPr>
          <a:xfrm>
            <a:off x="348617" y="6554987"/>
            <a:ext cx="146756" cy="146756"/>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94" name="Straight Connector 93">
            <a:extLst>
              <a:ext uri="{FF2B5EF4-FFF2-40B4-BE49-F238E27FC236}">
                <a16:creationId xmlns:a16="http://schemas.microsoft.com/office/drawing/2014/main" id="{D923E961-4123-EBCE-4719-D873A27DF7C3}"/>
              </a:ext>
            </a:extLst>
          </p:cNvPr>
          <p:cNvCxnSpPr>
            <a:cxnSpLocks/>
          </p:cNvCxnSpPr>
          <p:nvPr/>
        </p:nvCxnSpPr>
        <p:spPr>
          <a:xfrm>
            <a:off x="11253021" y="3991050"/>
            <a:ext cx="0" cy="697064"/>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DE1C6258-1454-0571-7D9D-8E30B0966901}"/>
              </a:ext>
            </a:extLst>
          </p:cNvPr>
          <p:cNvSpPr/>
          <p:nvPr/>
        </p:nvSpPr>
        <p:spPr>
          <a:xfrm>
            <a:off x="11185208" y="3873891"/>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E562AC98-F73F-E09E-3223-275C249BFE62}"/>
              </a:ext>
            </a:extLst>
          </p:cNvPr>
          <p:cNvSpPr txBox="1"/>
          <p:nvPr/>
        </p:nvSpPr>
        <p:spPr>
          <a:xfrm>
            <a:off x="10154975" y="4305832"/>
            <a:ext cx="1811167" cy="523220"/>
          </a:xfrm>
          <a:prstGeom prst="rect">
            <a:avLst/>
          </a:prstGeom>
          <a:solidFill>
            <a:schemeClr val="accent5"/>
          </a:solidFill>
          <a:ln w="12700">
            <a:solidFill>
              <a:srgbClr val="0033A1"/>
            </a:solidFill>
          </a:ln>
        </p:spPr>
        <p:txBody>
          <a:bodyPr wrap="square" rtlCol="0">
            <a:spAutoFit/>
          </a:bodyPr>
          <a:lstStyle/>
          <a:p>
            <a:r>
              <a:rPr lang="en-US" sz="1400" dirty="0">
                <a:latin typeface="Arial" panose="020B0604020202020204" pitchFamily="34" charset="0"/>
                <a:cs typeface="Arial" panose="020B0604020202020204" pitchFamily="34" charset="0"/>
              </a:rPr>
              <a:t>2023: 4th Annual Industry Conference</a:t>
            </a:r>
          </a:p>
        </p:txBody>
      </p:sp>
      <p:cxnSp>
        <p:nvCxnSpPr>
          <p:cNvPr id="97" name="Straight Connector 96">
            <a:extLst>
              <a:ext uri="{FF2B5EF4-FFF2-40B4-BE49-F238E27FC236}">
                <a16:creationId xmlns:a16="http://schemas.microsoft.com/office/drawing/2014/main" id="{4C450313-8D4A-2F09-D18A-988ED4CF5802}"/>
              </a:ext>
            </a:extLst>
          </p:cNvPr>
          <p:cNvCxnSpPr>
            <a:cxnSpLocks/>
          </p:cNvCxnSpPr>
          <p:nvPr/>
        </p:nvCxnSpPr>
        <p:spPr>
          <a:xfrm>
            <a:off x="5928827" y="4042694"/>
            <a:ext cx="0" cy="1896380"/>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783F7E0D-255A-3FA9-01E0-3D5ADCFC5EE7}"/>
              </a:ext>
            </a:extLst>
          </p:cNvPr>
          <p:cNvSpPr/>
          <p:nvPr/>
        </p:nvSpPr>
        <p:spPr>
          <a:xfrm>
            <a:off x="5861014" y="3925535"/>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2" name="Oval 101">
            <a:extLst>
              <a:ext uri="{FF2B5EF4-FFF2-40B4-BE49-F238E27FC236}">
                <a16:creationId xmlns:a16="http://schemas.microsoft.com/office/drawing/2014/main" id="{6F30420E-6773-0E1D-9406-E5DA130990CA}"/>
              </a:ext>
            </a:extLst>
          </p:cNvPr>
          <p:cNvSpPr/>
          <p:nvPr/>
        </p:nvSpPr>
        <p:spPr>
          <a:xfrm>
            <a:off x="5271813" y="2958237"/>
            <a:ext cx="146756" cy="146756"/>
          </a:xfrm>
          <a:prstGeom prst="ellipse">
            <a:avLst/>
          </a:prstGeom>
          <a:solidFill>
            <a:srgbClr val="0033A1"/>
          </a:solidFill>
          <a:ln>
            <a:solidFill>
              <a:srgbClr val="003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04" name="Straight Connector 103">
            <a:extLst>
              <a:ext uri="{FF2B5EF4-FFF2-40B4-BE49-F238E27FC236}">
                <a16:creationId xmlns:a16="http://schemas.microsoft.com/office/drawing/2014/main" id="{BEDD0897-4F98-9CA7-ABB8-B63849482849}"/>
              </a:ext>
            </a:extLst>
          </p:cNvPr>
          <p:cNvCxnSpPr/>
          <p:nvPr/>
        </p:nvCxnSpPr>
        <p:spPr>
          <a:xfrm>
            <a:off x="5352827" y="2328581"/>
            <a:ext cx="0" cy="705394"/>
          </a:xfrm>
          <a:prstGeom prst="line">
            <a:avLst/>
          </a:prstGeom>
          <a:ln w="12700">
            <a:solidFill>
              <a:srgbClr val="0033A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43B57EB-0B55-FB14-3B5A-AD4FCF8784ED}"/>
              </a:ext>
            </a:extLst>
          </p:cNvPr>
          <p:cNvSpPr txBox="1"/>
          <p:nvPr/>
        </p:nvSpPr>
        <p:spPr>
          <a:xfrm>
            <a:off x="3832261" y="2109789"/>
            <a:ext cx="1681583" cy="523220"/>
          </a:xfrm>
          <a:prstGeom prst="rect">
            <a:avLst/>
          </a:prstGeom>
          <a:solidFill>
            <a:schemeClr val="accent4">
              <a:lumMod val="40000"/>
              <a:lumOff val="60000"/>
            </a:schemeClr>
          </a:solidFill>
          <a:ln w="12700">
            <a:solidFill>
              <a:schemeClr val="accent4">
                <a:lumMod val="50000"/>
              </a:schemeClr>
            </a:solidFill>
          </a:ln>
        </p:spPr>
        <p:txBody>
          <a:bodyPr wrap="square" rtlCol="0">
            <a:spAutoFit/>
          </a:bodyPr>
          <a:lstStyle/>
          <a:p>
            <a:r>
              <a:rPr lang="en-US" sz="1400" dirty="0">
                <a:latin typeface="Arial" panose="020B0604020202020204" pitchFamily="34" charset="0"/>
                <a:cs typeface="Arial" panose="020B0604020202020204" pitchFamily="34" charset="0"/>
              </a:rPr>
              <a:t>2019: Online Certificate Launch</a:t>
            </a:r>
          </a:p>
        </p:txBody>
      </p:sp>
      <p:sp>
        <p:nvSpPr>
          <p:cNvPr id="92" name="TextBox 91">
            <a:extLst>
              <a:ext uri="{FF2B5EF4-FFF2-40B4-BE49-F238E27FC236}">
                <a16:creationId xmlns:a16="http://schemas.microsoft.com/office/drawing/2014/main" id="{CBBC60E8-232C-ECCE-9B61-AFBA5994E0B7}"/>
              </a:ext>
            </a:extLst>
          </p:cNvPr>
          <p:cNvSpPr txBox="1"/>
          <p:nvPr/>
        </p:nvSpPr>
        <p:spPr>
          <a:xfrm>
            <a:off x="4126777" y="5477313"/>
            <a:ext cx="1940982" cy="523220"/>
          </a:xfrm>
          <a:prstGeom prst="rect">
            <a:avLst/>
          </a:prstGeom>
          <a:solidFill>
            <a:schemeClr val="accent5"/>
          </a:solidFill>
          <a:ln w="12700">
            <a:solidFill>
              <a:srgbClr val="0033A1"/>
            </a:solidFill>
          </a:ln>
        </p:spPr>
        <p:txBody>
          <a:bodyPr wrap="square" rtlCol="0">
            <a:spAutoFit/>
          </a:bodyPr>
          <a:lstStyle/>
          <a:p>
            <a:r>
              <a:rPr lang="en-US" sz="1400" dirty="0">
                <a:latin typeface="Arial" panose="020B0604020202020204" pitchFamily="34" charset="0"/>
                <a:cs typeface="Arial" panose="020B0604020202020204" pitchFamily="34" charset="0"/>
              </a:rPr>
              <a:t>2019: 1st Annual Industry Conference</a:t>
            </a:r>
          </a:p>
        </p:txBody>
      </p:sp>
      <p:pic>
        <p:nvPicPr>
          <p:cNvPr id="3" name="Picture 2" descr="A black screen with blue squares and text&#10;&#10;Description automatically generated">
            <a:extLst>
              <a:ext uri="{FF2B5EF4-FFF2-40B4-BE49-F238E27FC236}">
                <a16:creationId xmlns:a16="http://schemas.microsoft.com/office/drawing/2014/main" id="{6F1BE84A-B53A-20FC-058C-5F38F96EE1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796" t="24093" r="13796" b="21795"/>
          <a:stretch/>
        </p:blipFill>
        <p:spPr>
          <a:xfrm>
            <a:off x="10415339" y="6405613"/>
            <a:ext cx="1292628" cy="357782"/>
          </a:xfrm>
          <a:prstGeom prst="rect">
            <a:avLst/>
          </a:prstGeom>
        </p:spPr>
      </p:pic>
    </p:spTree>
    <p:extLst>
      <p:ext uri="{BB962C8B-B14F-4D97-AF65-F5344CB8AC3E}">
        <p14:creationId xmlns:p14="http://schemas.microsoft.com/office/powerpoint/2010/main" val="3943172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33184CEB11F648BBD0F70F1BE6A53E" ma:contentTypeVersion="14" ma:contentTypeDescription="Create a new document." ma:contentTypeScope="" ma:versionID="50ada03be4853b695ab7f6cf66cf5e0b">
  <xsd:schema xmlns:xsd="http://www.w3.org/2001/XMLSchema" xmlns:xs="http://www.w3.org/2001/XMLSchema" xmlns:p="http://schemas.microsoft.com/office/2006/metadata/properties" xmlns:ns3="7fa3c9fb-ef78-47d6-a04f-8ab7fe78f626" xmlns:ns4="a44a327f-4c77-4059-bb07-e278862d87fb" targetNamespace="http://schemas.microsoft.com/office/2006/metadata/properties" ma:root="true" ma:fieldsID="c36dc23d3a2c53d59b84d3849f352cbd" ns3:_="" ns4:_="">
    <xsd:import namespace="7fa3c9fb-ef78-47d6-a04f-8ab7fe78f626"/>
    <xsd:import namespace="a44a327f-4c77-4059-bb07-e278862d87f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LengthInSecond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a3c9fb-ef78-47d6-a04f-8ab7fe78f62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4a327f-4c77-4059-bb07-e278862d87f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6A753F-3275-4814-A1D8-A5B9A861E755}">
  <ds:schemaRefs>
    <ds:schemaRef ds:uri="7fa3c9fb-ef78-47d6-a04f-8ab7fe78f626"/>
    <ds:schemaRef ds:uri="http://purl.org/dc/elements/1.1/"/>
    <ds:schemaRef ds:uri="http://schemas.openxmlformats.org/package/2006/metadata/core-properties"/>
    <ds:schemaRef ds:uri="a44a327f-4c77-4059-bb07-e278862d87fb"/>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03B1F42-5675-4E75-BDC2-9B36A642E5DB}">
  <ds:schemaRefs>
    <ds:schemaRef ds:uri="http://schemas.microsoft.com/sharepoint/v3/contenttype/forms"/>
  </ds:schemaRefs>
</ds:datastoreItem>
</file>

<file path=customXml/itemProps3.xml><?xml version="1.0" encoding="utf-8"?>
<ds:datastoreItem xmlns:ds="http://schemas.openxmlformats.org/officeDocument/2006/customXml" ds:itemID="{7852EC6B-AD42-40EA-9403-27D5200DE38C}">
  <ds:schemaRefs>
    <ds:schemaRef ds:uri="7fa3c9fb-ef78-47d6-a04f-8ab7fe78f626"/>
    <ds:schemaRef ds:uri="a44a327f-4c77-4059-bb07-e278862d87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7937</TotalTime>
  <Words>1147</Words>
  <Application>Microsoft Macintosh PowerPoint</Application>
  <PresentationFormat>Widescreen</PresentationFormat>
  <Paragraphs>193</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Avenir Book</vt:lpstr>
      <vt:lpstr>Calibri</vt:lpstr>
      <vt:lpstr>Calibri Light</vt:lpstr>
      <vt:lpstr>Office Theme</vt:lpstr>
      <vt:lpstr>Presentation to the Economic Development and Workforce  Investment Interim Joint Committee   Bourbon Brings Jobs: Workforce Training and Spirits Innovation    October 26, 2023   ---  </vt:lpstr>
      <vt:lpstr>The Land-grant Mission Serving Kentucky’s Signature Industries</vt:lpstr>
      <vt:lpstr>PowerPoint Presentation</vt:lpstr>
      <vt:lpstr>Kentucky is the Essential Ingredient </vt:lpstr>
      <vt:lpstr>PowerPoint Presentation</vt:lpstr>
      <vt:lpstr>PowerPoint Presentation</vt:lpstr>
      <vt:lpstr>Serving Kentucky’s Signature Industry Mission and Vision of the Beam Institute</vt:lpstr>
      <vt:lpstr>Who Are We? </vt:lpstr>
      <vt:lpstr>Development Timeline </vt:lpstr>
      <vt:lpstr>State of the Art Institute Growth in Multidisciplinary Programming </vt:lpstr>
      <vt:lpstr>PowerPoint Presentation</vt:lpstr>
      <vt:lpstr>Educational Programming </vt:lpstr>
      <vt:lpstr>Workforce Training &amp; Industry Engagement </vt:lpstr>
      <vt:lpstr>Workforce Training &amp; Industry Engagement </vt:lpstr>
      <vt:lpstr>Research Partnership Models </vt:lpstr>
      <vt:lpstr>PowerPoint Presentation</vt:lpstr>
      <vt:lpstr>PowerPoint Presentation</vt:lpstr>
      <vt:lpstr>Innovation to Reduce Liquid Loss </vt:lpstr>
      <vt:lpstr>Presentation to the Economic Development and Workforce  Investment Interim Joint Committee   Bourbon Brings Jobs: Workforce Training and Spirits Innovation    October 26, 2023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CAFE Spring Faculty Meeting Budget 101</dc:title>
  <dc:creator>Campbell, Susan</dc:creator>
  <cp:lastModifiedBy>Crumrine, Christopher J.</cp:lastModifiedBy>
  <cp:revision>49</cp:revision>
  <cp:lastPrinted>2023-09-20T21:18:48Z</cp:lastPrinted>
  <dcterms:created xsi:type="dcterms:W3CDTF">2023-04-04T17:15:21Z</dcterms:created>
  <dcterms:modified xsi:type="dcterms:W3CDTF">2023-10-17T12:49:37Z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0x010100E033184CEB11F648BBD0F70F1BE6A53E</vt:lpwstr>
  </property>
</Properties>
</file>