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Canva Sans" panose="020B0604020202020204" charset="0"/>
      <p:regular r:id="rId21"/>
    </p:embeddedFont>
    <p:embeddedFont>
      <p:font typeface="Canva Sans Italics" panose="020B0604020202020204" charset="0"/>
      <p:regular r:id="rId22"/>
    </p:embeddedFont>
    <p:embeddedFont>
      <p:font typeface="Cooper Hewitt" panose="020B0604020202020204" charset="0"/>
      <p:regular r:id="rId23"/>
    </p:embeddedFont>
    <p:embeddedFont>
      <p:font typeface="Cooper Hewitt Bold" panose="020B0604020202020204" charset="0"/>
      <p:regular r:id="rId24"/>
    </p:embeddedFont>
    <p:embeddedFont>
      <p:font typeface="Cooper Hewitt Bold Italics" panose="020B0604020202020204" charset="0"/>
      <p:regular r:id="rId25"/>
    </p:embeddedFont>
    <p:embeddedFont>
      <p:font typeface="DM Sans" pitchFamily="2" charset="0"/>
      <p:regular r:id="rId26"/>
      <p:bold r:id="rId27"/>
      <p:italic r:id="rId28"/>
      <p:boldItalic r:id="rId29"/>
    </p:embeddedFont>
    <p:embeddedFont>
      <p:font typeface="DM Sans Bold" charset="0"/>
      <p:regular r:id="rId30"/>
    </p:embeddedFont>
    <p:embeddedFont>
      <p:font typeface="DM Sans Italics" panose="020B0604020202020204" charset="0"/>
      <p:regular r:id="rId31"/>
    </p:embeddedFont>
    <p:embeddedFont>
      <p:font typeface="Exo 2 Black" panose="020B0604020202020204" charset="0"/>
      <p:regular r:id="rId32"/>
    </p:embeddedFont>
    <p:embeddedFont>
      <p:font typeface="Montserrat Extra-Bold Bold Italics" panose="020B0604020202020204" charset="0"/>
      <p:regular r:id="rId33"/>
    </p:embeddedFont>
    <p:embeddedFont>
      <p:font typeface="Open Sans" panose="020B0606030504020204" pitchFamily="34" charset="0"/>
      <p:regular r:id="rId34"/>
      <p:bold r:id="rId35"/>
      <p:italic r:id="rId36"/>
      <p:boldItalic r:id="rId37"/>
    </p:embeddedFont>
    <p:embeddedFont>
      <p:font typeface="Open Sans Bold Italics" panose="020B0604020202020204" charset="0"/>
      <p:regular r:id="rId38"/>
    </p:embeddedFont>
    <p:embeddedFont>
      <p:font typeface="Open Sans Extra Bold" panose="020B0604020202020204" charset="0"/>
      <p:regular r:id="rId39"/>
    </p:embeddedFont>
    <p:embeddedFont>
      <p:font typeface="Open Sans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96" y="4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hyperlink" Target="https://ridebdr.com/news/economicstudy2023/" TargetMode="External"/><Relationship Id="rId4" Type="http://schemas.openxmlformats.org/officeDocument/2006/relationships/image" Target="../media/image72.png"/><Relationship Id="rId9" Type="http://schemas.openxmlformats.org/officeDocument/2006/relationships/image" Target="../media/image77.svg"/></Relationships>
</file>

<file path=ppt/slides/_rels/slide1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image" Target="../media/image38.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83.png"/><Relationship Id="rId5" Type="http://schemas.openxmlformats.org/officeDocument/2006/relationships/image" Target="../media/image53.png"/><Relationship Id="rId15" Type="http://schemas.openxmlformats.org/officeDocument/2006/relationships/image" Target="../media/image87.svg"/><Relationship Id="rId10" Type="http://schemas.openxmlformats.org/officeDocument/2006/relationships/image" Target="../media/image82.svg"/><Relationship Id="rId4" Type="http://schemas.openxmlformats.org/officeDocument/2006/relationships/image" Target="../media/image39.svg"/><Relationship Id="rId9" Type="http://schemas.openxmlformats.org/officeDocument/2006/relationships/image" Target="../media/image81.png"/><Relationship Id="rId14"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7.svg"/><Relationship Id="rId3" Type="http://schemas.openxmlformats.org/officeDocument/2006/relationships/image" Target="../media/image39.svg"/><Relationship Id="rId7" Type="http://schemas.openxmlformats.org/officeDocument/2006/relationships/image" Target="../media/image80.svg"/><Relationship Id="rId12" Type="http://schemas.openxmlformats.org/officeDocument/2006/relationships/image" Target="../media/image8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54.svg"/><Relationship Id="rId10" Type="http://schemas.openxmlformats.org/officeDocument/2006/relationships/image" Target="../media/image83.png"/><Relationship Id="rId4" Type="http://schemas.openxmlformats.org/officeDocument/2006/relationships/image" Target="../media/image53.png"/><Relationship Id="rId9" Type="http://schemas.openxmlformats.org/officeDocument/2006/relationships/image" Target="../media/image82.svg"/><Relationship Id="rId14" Type="http://schemas.openxmlformats.org/officeDocument/2006/relationships/image" Target="../media/image88.png"/></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hyperlink" Target="http://www.backroadsofappalachia.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6296938" y="270640"/>
            <a:ext cx="1630384" cy="1316372"/>
            <a:chOff x="0" y="0"/>
            <a:chExt cx="6350000" cy="5126990"/>
          </a:xfrm>
        </p:grpSpPr>
        <p:sp>
          <p:nvSpPr>
            <p:cNvPr id="3" name="Freeform 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grpSp>
        <p:nvGrpSpPr>
          <p:cNvPr id="4" name="Group 4"/>
          <p:cNvGrpSpPr/>
          <p:nvPr/>
        </p:nvGrpSpPr>
        <p:grpSpPr>
          <a:xfrm>
            <a:off x="16613265" y="8799622"/>
            <a:ext cx="1314056" cy="1060969"/>
            <a:chOff x="0" y="0"/>
            <a:chExt cx="6350000" cy="5126990"/>
          </a:xfrm>
        </p:grpSpPr>
        <p:sp>
          <p:nvSpPr>
            <p:cNvPr id="5" name="Freeform 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grpSp>
        <p:nvGrpSpPr>
          <p:cNvPr id="6" name="Group 6"/>
          <p:cNvGrpSpPr/>
          <p:nvPr/>
        </p:nvGrpSpPr>
        <p:grpSpPr>
          <a:xfrm>
            <a:off x="883173" y="0"/>
            <a:ext cx="1415641" cy="1142988"/>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grpSp>
        <p:nvGrpSpPr>
          <p:cNvPr id="8" name="Group 8"/>
          <p:cNvGrpSpPr/>
          <p:nvPr/>
        </p:nvGrpSpPr>
        <p:grpSpPr>
          <a:xfrm>
            <a:off x="15001760" y="270640"/>
            <a:ext cx="1630384" cy="1316372"/>
            <a:chOff x="0" y="0"/>
            <a:chExt cx="6350000" cy="5126990"/>
          </a:xfrm>
        </p:grpSpPr>
        <p:sp>
          <p:nvSpPr>
            <p:cNvPr id="9" name="Freeform 9"/>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grpSp>
        <p:nvGrpSpPr>
          <p:cNvPr id="10" name="Group 10"/>
          <p:cNvGrpSpPr/>
          <p:nvPr/>
        </p:nvGrpSpPr>
        <p:grpSpPr>
          <a:xfrm>
            <a:off x="15477768" y="8799622"/>
            <a:ext cx="1314056" cy="1060969"/>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grpSp>
        <p:nvGrpSpPr>
          <p:cNvPr id="12" name="Group 12"/>
          <p:cNvGrpSpPr/>
          <p:nvPr/>
        </p:nvGrpSpPr>
        <p:grpSpPr>
          <a:xfrm>
            <a:off x="-241413" y="0"/>
            <a:ext cx="1415641" cy="1142988"/>
            <a:chOff x="0" y="0"/>
            <a:chExt cx="6350000" cy="5126990"/>
          </a:xfrm>
        </p:grpSpPr>
        <p:sp>
          <p:nvSpPr>
            <p:cNvPr id="13" name="Freeform 1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sp>
        <p:nvSpPr>
          <p:cNvPr id="14" name="Freeform 14"/>
          <p:cNvSpPr/>
          <p:nvPr/>
        </p:nvSpPr>
        <p:spPr>
          <a:xfrm>
            <a:off x="2085177" y="1142988"/>
            <a:ext cx="6581115" cy="8523840"/>
          </a:xfrm>
          <a:custGeom>
            <a:avLst/>
            <a:gdLst/>
            <a:ahLst/>
            <a:cxnLst/>
            <a:rect l="l" t="t" r="r" b="b"/>
            <a:pathLst>
              <a:path w="6581115" h="8523840">
                <a:moveTo>
                  <a:pt x="0" y="0"/>
                </a:moveTo>
                <a:lnTo>
                  <a:pt x="6581115" y="0"/>
                </a:lnTo>
                <a:lnTo>
                  <a:pt x="6581115" y="8523840"/>
                </a:lnTo>
                <a:lnTo>
                  <a:pt x="0" y="8523840"/>
                </a:lnTo>
                <a:lnTo>
                  <a:pt x="0" y="0"/>
                </a:lnTo>
                <a:close/>
              </a:path>
            </a:pathLst>
          </a:custGeom>
          <a:blipFill>
            <a:blip r:embed="rId2"/>
            <a:stretch>
              <a:fillRect/>
            </a:stretch>
          </a:blipFill>
        </p:spPr>
        <p:txBody>
          <a:bodyPr/>
          <a:lstStyle/>
          <a:p>
            <a:endParaRPr lang="en-US"/>
          </a:p>
        </p:txBody>
      </p:sp>
      <p:sp>
        <p:nvSpPr>
          <p:cNvPr id="15" name="TextBox 15"/>
          <p:cNvSpPr txBox="1"/>
          <p:nvPr/>
        </p:nvSpPr>
        <p:spPr>
          <a:xfrm>
            <a:off x="9215856" y="2228939"/>
            <a:ext cx="8711466" cy="5717507"/>
          </a:xfrm>
          <a:prstGeom prst="rect">
            <a:avLst/>
          </a:prstGeom>
        </p:spPr>
        <p:txBody>
          <a:bodyPr lIns="0" tIns="0" rIns="0" bIns="0" rtlCol="0" anchor="t">
            <a:spAutoFit/>
          </a:bodyPr>
          <a:lstStyle/>
          <a:p>
            <a:pPr>
              <a:lnSpc>
                <a:spcPts val="7485"/>
              </a:lnSpc>
            </a:pPr>
            <a:r>
              <a:rPr lang="en-US" sz="7878" spc="-157">
                <a:solidFill>
                  <a:srgbClr val="FFFFFF"/>
                </a:solidFill>
                <a:latin typeface="Montserrat Extra-Bold Bold Italics"/>
              </a:rPr>
              <a:t>BACKROADS OF APPALACHIA:</a:t>
            </a:r>
          </a:p>
          <a:p>
            <a:pPr>
              <a:lnSpc>
                <a:spcPts val="7485"/>
              </a:lnSpc>
            </a:pPr>
            <a:r>
              <a:rPr lang="en-US" sz="7878" spc="-157">
                <a:solidFill>
                  <a:srgbClr val="FFFFFF"/>
                </a:solidFill>
                <a:latin typeface="Montserrat Extra-Bold Bold Italics"/>
              </a:rPr>
              <a:t>MOVING EASTERN KENTUCKY FORWARD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31263" y="3916832"/>
            <a:ext cx="4973855" cy="6109614"/>
            <a:chOff x="0" y="0"/>
            <a:chExt cx="998769" cy="1226834"/>
          </a:xfrm>
        </p:grpSpPr>
        <p:sp>
          <p:nvSpPr>
            <p:cNvPr id="3" name="Freeform 3"/>
            <p:cNvSpPr/>
            <p:nvPr/>
          </p:nvSpPr>
          <p:spPr>
            <a:xfrm>
              <a:off x="0" y="0"/>
              <a:ext cx="998769" cy="1226834"/>
            </a:xfrm>
            <a:custGeom>
              <a:avLst/>
              <a:gdLst/>
              <a:ahLst/>
              <a:cxnLst/>
              <a:rect l="l" t="t" r="r" b="b"/>
              <a:pathLst>
                <a:path w="998769" h="1226834">
                  <a:moveTo>
                    <a:pt x="0" y="0"/>
                  </a:moveTo>
                  <a:lnTo>
                    <a:pt x="998769" y="0"/>
                  </a:lnTo>
                  <a:lnTo>
                    <a:pt x="998769" y="1226834"/>
                  </a:lnTo>
                  <a:lnTo>
                    <a:pt x="0" y="1226834"/>
                  </a:lnTo>
                  <a:close/>
                </a:path>
              </a:pathLst>
            </a:custGeom>
            <a:solidFill>
              <a:srgbClr val="F2A413"/>
            </a:solidFill>
          </p:spPr>
          <p:txBody>
            <a:bodyPr/>
            <a:lstStyle/>
            <a:p>
              <a:endParaRPr lang="en-US"/>
            </a:p>
          </p:txBody>
        </p:sp>
      </p:grpSp>
      <p:grpSp>
        <p:nvGrpSpPr>
          <p:cNvPr id="4" name="Group 4"/>
          <p:cNvGrpSpPr/>
          <p:nvPr/>
        </p:nvGrpSpPr>
        <p:grpSpPr>
          <a:xfrm>
            <a:off x="12343115" y="6172589"/>
            <a:ext cx="4973855" cy="3853856"/>
            <a:chOff x="0" y="0"/>
            <a:chExt cx="998769" cy="773869"/>
          </a:xfrm>
        </p:grpSpPr>
        <p:sp>
          <p:nvSpPr>
            <p:cNvPr id="5" name="Freeform 5"/>
            <p:cNvSpPr/>
            <p:nvPr/>
          </p:nvSpPr>
          <p:spPr>
            <a:xfrm>
              <a:off x="0" y="0"/>
              <a:ext cx="998769" cy="773869"/>
            </a:xfrm>
            <a:custGeom>
              <a:avLst/>
              <a:gdLst/>
              <a:ahLst/>
              <a:cxnLst/>
              <a:rect l="l" t="t" r="r" b="b"/>
              <a:pathLst>
                <a:path w="998769" h="773869">
                  <a:moveTo>
                    <a:pt x="0" y="0"/>
                  </a:moveTo>
                  <a:lnTo>
                    <a:pt x="998769" y="0"/>
                  </a:lnTo>
                  <a:lnTo>
                    <a:pt x="998769" y="773869"/>
                  </a:lnTo>
                  <a:lnTo>
                    <a:pt x="0" y="773869"/>
                  </a:lnTo>
                  <a:close/>
                </a:path>
              </a:pathLst>
            </a:custGeom>
            <a:solidFill>
              <a:srgbClr val="F2A413"/>
            </a:solidFill>
          </p:spPr>
          <p:txBody>
            <a:bodyPr/>
            <a:lstStyle/>
            <a:p>
              <a:endParaRPr lang="en-US"/>
            </a:p>
          </p:txBody>
        </p:sp>
      </p:grpSp>
      <p:sp>
        <p:nvSpPr>
          <p:cNvPr id="6" name="Freeform 6"/>
          <p:cNvSpPr/>
          <p:nvPr/>
        </p:nvSpPr>
        <p:spPr>
          <a:xfrm>
            <a:off x="931263" y="1427302"/>
            <a:ext cx="4973855" cy="2299030"/>
          </a:xfrm>
          <a:custGeom>
            <a:avLst/>
            <a:gdLst/>
            <a:ahLst/>
            <a:cxnLst/>
            <a:rect l="l" t="t" r="r" b="b"/>
            <a:pathLst>
              <a:path w="4973855" h="2299030">
                <a:moveTo>
                  <a:pt x="0" y="0"/>
                </a:moveTo>
                <a:lnTo>
                  <a:pt x="4973855" y="0"/>
                </a:lnTo>
                <a:lnTo>
                  <a:pt x="4973855" y="2299030"/>
                </a:lnTo>
                <a:lnTo>
                  <a:pt x="0" y="2299030"/>
                </a:lnTo>
                <a:lnTo>
                  <a:pt x="0" y="0"/>
                </a:lnTo>
                <a:close/>
              </a:path>
            </a:pathLst>
          </a:custGeom>
          <a:blipFill>
            <a:blip r:embed="rId2"/>
            <a:stretch>
              <a:fillRect t="-62259"/>
            </a:stretch>
          </a:blipFill>
        </p:spPr>
        <p:txBody>
          <a:bodyPr/>
          <a:lstStyle/>
          <a:p>
            <a:endParaRPr lang="en-US"/>
          </a:p>
        </p:txBody>
      </p:sp>
      <p:grpSp>
        <p:nvGrpSpPr>
          <p:cNvPr id="7" name="Group 7"/>
          <p:cNvGrpSpPr/>
          <p:nvPr/>
        </p:nvGrpSpPr>
        <p:grpSpPr>
          <a:xfrm>
            <a:off x="6199419" y="1427302"/>
            <a:ext cx="5741980" cy="5351213"/>
            <a:chOff x="0" y="0"/>
            <a:chExt cx="1153012" cy="1074544"/>
          </a:xfrm>
        </p:grpSpPr>
        <p:sp>
          <p:nvSpPr>
            <p:cNvPr id="8" name="Freeform 8"/>
            <p:cNvSpPr/>
            <p:nvPr/>
          </p:nvSpPr>
          <p:spPr>
            <a:xfrm>
              <a:off x="0" y="0"/>
              <a:ext cx="1153012" cy="1074544"/>
            </a:xfrm>
            <a:custGeom>
              <a:avLst/>
              <a:gdLst/>
              <a:ahLst/>
              <a:cxnLst/>
              <a:rect l="l" t="t" r="r" b="b"/>
              <a:pathLst>
                <a:path w="1153012" h="1074544">
                  <a:moveTo>
                    <a:pt x="0" y="0"/>
                  </a:moveTo>
                  <a:lnTo>
                    <a:pt x="1153012" y="0"/>
                  </a:lnTo>
                  <a:lnTo>
                    <a:pt x="1153012" y="1074544"/>
                  </a:lnTo>
                  <a:lnTo>
                    <a:pt x="0" y="1074544"/>
                  </a:lnTo>
                  <a:close/>
                </a:path>
              </a:pathLst>
            </a:custGeom>
            <a:solidFill>
              <a:srgbClr val="F2A413"/>
            </a:solidFill>
          </p:spPr>
          <p:txBody>
            <a:bodyPr/>
            <a:lstStyle/>
            <a:p>
              <a:endParaRPr lang="en-US"/>
            </a:p>
          </p:txBody>
        </p:sp>
      </p:grpSp>
      <p:sp>
        <p:nvSpPr>
          <p:cNvPr id="9" name="Freeform 9"/>
          <p:cNvSpPr/>
          <p:nvPr/>
        </p:nvSpPr>
        <p:spPr>
          <a:xfrm>
            <a:off x="6199419" y="6974123"/>
            <a:ext cx="5741980" cy="3052323"/>
          </a:xfrm>
          <a:custGeom>
            <a:avLst/>
            <a:gdLst/>
            <a:ahLst/>
            <a:cxnLst/>
            <a:rect l="l" t="t" r="r" b="b"/>
            <a:pathLst>
              <a:path w="5741980" h="3052323">
                <a:moveTo>
                  <a:pt x="0" y="0"/>
                </a:moveTo>
                <a:lnTo>
                  <a:pt x="5741979" y="0"/>
                </a:lnTo>
                <a:lnTo>
                  <a:pt x="5741979" y="3052323"/>
                </a:lnTo>
                <a:lnTo>
                  <a:pt x="0" y="3052323"/>
                </a:lnTo>
                <a:lnTo>
                  <a:pt x="0" y="0"/>
                </a:lnTo>
                <a:close/>
              </a:path>
            </a:pathLst>
          </a:custGeom>
          <a:blipFill>
            <a:blip r:embed="rId3"/>
            <a:stretch>
              <a:fillRect t="-20544" b="-20544"/>
            </a:stretch>
          </a:blipFill>
        </p:spPr>
        <p:txBody>
          <a:bodyPr/>
          <a:lstStyle/>
          <a:p>
            <a:endParaRPr lang="en-US"/>
          </a:p>
        </p:txBody>
      </p:sp>
      <p:sp>
        <p:nvSpPr>
          <p:cNvPr id="10" name="Freeform 10"/>
          <p:cNvSpPr/>
          <p:nvPr/>
        </p:nvSpPr>
        <p:spPr>
          <a:xfrm>
            <a:off x="12343115" y="1427302"/>
            <a:ext cx="5013622" cy="4511194"/>
          </a:xfrm>
          <a:custGeom>
            <a:avLst/>
            <a:gdLst/>
            <a:ahLst/>
            <a:cxnLst/>
            <a:rect l="l" t="t" r="r" b="b"/>
            <a:pathLst>
              <a:path w="5013622" h="4511194">
                <a:moveTo>
                  <a:pt x="0" y="0"/>
                </a:moveTo>
                <a:lnTo>
                  <a:pt x="5013622" y="0"/>
                </a:lnTo>
                <a:lnTo>
                  <a:pt x="5013622" y="4511194"/>
                </a:lnTo>
                <a:lnTo>
                  <a:pt x="0" y="4511194"/>
                </a:lnTo>
                <a:lnTo>
                  <a:pt x="0" y="0"/>
                </a:lnTo>
                <a:close/>
              </a:path>
            </a:pathLst>
          </a:custGeom>
          <a:blipFill>
            <a:blip r:embed="rId4"/>
            <a:stretch>
              <a:fillRect t="-12093"/>
            </a:stretch>
          </a:blipFill>
        </p:spPr>
        <p:txBody>
          <a:bodyPr/>
          <a:lstStyle/>
          <a:p>
            <a:endParaRPr lang="en-US"/>
          </a:p>
        </p:txBody>
      </p:sp>
      <p:sp>
        <p:nvSpPr>
          <p:cNvPr id="11" name="TextBox 11"/>
          <p:cNvSpPr txBox="1"/>
          <p:nvPr/>
        </p:nvSpPr>
        <p:spPr>
          <a:xfrm>
            <a:off x="1640607" y="4210982"/>
            <a:ext cx="3373421" cy="368017"/>
          </a:xfrm>
          <a:prstGeom prst="rect">
            <a:avLst/>
          </a:prstGeom>
        </p:spPr>
        <p:txBody>
          <a:bodyPr lIns="0" tIns="0" rIns="0" bIns="0" rtlCol="0" anchor="t">
            <a:spAutoFit/>
          </a:bodyPr>
          <a:lstStyle/>
          <a:p>
            <a:pPr algn="ctr">
              <a:lnSpc>
                <a:spcPts val="2778"/>
              </a:lnSpc>
            </a:pPr>
            <a:r>
              <a:rPr lang="en-US" sz="3019">
                <a:solidFill>
                  <a:srgbClr val="000000"/>
                </a:solidFill>
                <a:latin typeface="Open Sans Extra Bold"/>
              </a:rPr>
              <a:t>CORBIN, KY</a:t>
            </a:r>
          </a:p>
        </p:txBody>
      </p:sp>
      <p:sp>
        <p:nvSpPr>
          <p:cNvPr id="12" name="TextBox 12"/>
          <p:cNvSpPr txBox="1"/>
          <p:nvPr/>
        </p:nvSpPr>
        <p:spPr>
          <a:xfrm>
            <a:off x="1119118" y="4719468"/>
            <a:ext cx="4714821" cy="5170143"/>
          </a:xfrm>
          <a:prstGeom prst="rect">
            <a:avLst/>
          </a:prstGeom>
        </p:spPr>
        <p:txBody>
          <a:bodyPr lIns="0" tIns="0" rIns="0" bIns="0" rtlCol="0" anchor="t">
            <a:spAutoFit/>
          </a:bodyPr>
          <a:lstStyle/>
          <a:p>
            <a:pPr>
              <a:lnSpc>
                <a:spcPts val="2818"/>
              </a:lnSpc>
            </a:pPr>
            <a:r>
              <a:rPr lang="en-US" sz="2013">
                <a:solidFill>
                  <a:srgbClr val="000000"/>
                </a:solidFill>
                <a:latin typeface="Open Sans Italics"/>
              </a:rPr>
              <a:t>“The City of Corbin and Backroads of Appalachia hosted an event in conjunction with Drift Indy in August. Based out of Indianapolis, Drift Indy </a:t>
            </a:r>
            <a:r>
              <a:rPr lang="en-US" sz="2013">
                <a:solidFill>
                  <a:srgbClr val="000000"/>
                </a:solidFill>
                <a:latin typeface="Open Sans Bold Italics"/>
              </a:rPr>
              <a:t>brought in 60 drift cars, drivers and hundreds of spectators</a:t>
            </a:r>
            <a:r>
              <a:rPr lang="en-US" sz="2013">
                <a:solidFill>
                  <a:srgbClr val="000000"/>
                </a:solidFill>
                <a:latin typeface="Open Sans Italics"/>
              </a:rPr>
              <a:t>. The event was held at the Corbin arena, which resulted not only in economic impact for the facility, but also in exposure of the facility, which is the largest in the Southeast KY Region. Cars and drivers came from all over the country to participate in the two-day event.”</a:t>
            </a:r>
          </a:p>
          <a:p>
            <a:pPr algn="r">
              <a:lnSpc>
                <a:spcPts val="2398"/>
              </a:lnSpc>
            </a:pPr>
            <a:r>
              <a:rPr lang="en-US" sz="1713">
                <a:solidFill>
                  <a:srgbClr val="000000"/>
                </a:solidFill>
                <a:latin typeface="Open Sans"/>
              </a:rPr>
              <a:t>-Maggy Monhollen, Executive Director, </a:t>
            </a:r>
          </a:p>
          <a:p>
            <a:pPr algn="r">
              <a:lnSpc>
                <a:spcPts val="2398"/>
              </a:lnSpc>
            </a:pPr>
            <a:r>
              <a:rPr lang="en-US" sz="1713">
                <a:solidFill>
                  <a:srgbClr val="000000"/>
                </a:solidFill>
                <a:latin typeface="Open Sans"/>
              </a:rPr>
              <a:t>Corbin Tourism and Convention Commision</a:t>
            </a:r>
          </a:p>
        </p:txBody>
      </p:sp>
      <p:sp>
        <p:nvSpPr>
          <p:cNvPr id="13" name="TextBox 13"/>
          <p:cNvSpPr txBox="1"/>
          <p:nvPr/>
        </p:nvSpPr>
        <p:spPr>
          <a:xfrm>
            <a:off x="12802328" y="6410497"/>
            <a:ext cx="3841522" cy="368017"/>
          </a:xfrm>
          <a:prstGeom prst="rect">
            <a:avLst/>
          </a:prstGeom>
        </p:spPr>
        <p:txBody>
          <a:bodyPr lIns="0" tIns="0" rIns="0" bIns="0" rtlCol="0" anchor="t">
            <a:spAutoFit/>
          </a:bodyPr>
          <a:lstStyle/>
          <a:p>
            <a:pPr algn="ctr">
              <a:lnSpc>
                <a:spcPts val="2778"/>
              </a:lnSpc>
            </a:pPr>
            <a:r>
              <a:rPr lang="en-US" sz="3019">
                <a:solidFill>
                  <a:srgbClr val="000000"/>
                </a:solidFill>
                <a:latin typeface="Open Sans Extra Bold"/>
              </a:rPr>
              <a:t>BOYD COUNTY, KY</a:t>
            </a:r>
          </a:p>
        </p:txBody>
      </p:sp>
      <p:sp>
        <p:nvSpPr>
          <p:cNvPr id="14" name="TextBox 14"/>
          <p:cNvSpPr txBox="1"/>
          <p:nvPr/>
        </p:nvSpPr>
        <p:spPr>
          <a:xfrm>
            <a:off x="1086370" y="370022"/>
            <a:ext cx="15965302" cy="944197"/>
          </a:xfrm>
          <a:prstGeom prst="rect">
            <a:avLst/>
          </a:prstGeom>
        </p:spPr>
        <p:txBody>
          <a:bodyPr lIns="0" tIns="0" rIns="0" bIns="0" rtlCol="0" anchor="t">
            <a:spAutoFit/>
          </a:bodyPr>
          <a:lstStyle/>
          <a:p>
            <a:pPr algn="ctr">
              <a:lnSpc>
                <a:spcPts val="6933"/>
              </a:lnSpc>
            </a:pPr>
            <a:r>
              <a:rPr lang="en-US" sz="7536">
                <a:solidFill>
                  <a:srgbClr val="FFFFFF"/>
                </a:solidFill>
                <a:latin typeface="Open Sans Extra Bold"/>
              </a:rPr>
              <a:t>LOCAL GOVERNMENT SUPPORT</a:t>
            </a:r>
          </a:p>
        </p:txBody>
      </p:sp>
      <p:sp>
        <p:nvSpPr>
          <p:cNvPr id="15" name="TextBox 15"/>
          <p:cNvSpPr txBox="1"/>
          <p:nvPr/>
        </p:nvSpPr>
        <p:spPr>
          <a:xfrm>
            <a:off x="7424087" y="1721452"/>
            <a:ext cx="3373421" cy="368017"/>
          </a:xfrm>
          <a:prstGeom prst="rect">
            <a:avLst/>
          </a:prstGeom>
        </p:spPr>
        <p:txBody>
          <a:bodyPr lIns="0" tIns="0" rIns="0" bIns="0" rtlCol="0" anchor="t">
            <a:spAutoFit/>
          </a:bodyPr>
          <a:lstStyle/>
          <a:p>
            <a:pPr algn="ctr">
              <a:lnSpc>
                <a:spcPts val="2778"/>
              </a:lnSpc>
            </a:pPr>
            <a:r>
              <a:rPr lang="en-US" sz="3019">
                <a:solidFill>
                  <a:srgbClr val="000000"/>
                </a:solidFill>
                <a:latin typeface="Open Sans Extra Bold"/>
              </a:rPr>
              <a:t>PAINTSVILLE, KY</a:t>
            </a:r>
          </a:p>
        </p:txBody>
      </p:sp>
      <p:sp>
        <p:nvSpPr>
          <p:cNvPr id="16" name="TextBox 16"/>
          <p:cNvSpPr txBox="1"/>
          <p:nvPr/>
        </p:nvSpPr>
        <p:spPr>
          <a:xfrm>
            <a:off x="6367828" y="2229938"/>
            <a:ext cx="5405161" cy="4465591"/>
          </a:xfrm>
          <a:prstGeom prst="rect">
            <a:avLst/>
          </a:prstGeom>
        </p:spPr>
        <p:txBody>
          <a:bodyPr lIns="0" tIns="0" rIns="0" bIns="0" rtlCol="0" anchor="t">
            <a:spAutoFit/>
          </a:bodyPr>
          <a:lstStyle/>
          <a:p>
            <a:pPr>
              <a:lnSpc>
                <a:spcPts val="2818"/>
              </a:lnSpc>
            </a:pPr>
            <a:r>
              <a:rPr lang="en-US" sz="2013">
                <a:solidFill>
                  <a:srgbClr val="000000"/>
                </a:solidFill>
                <a:latin typeface="Open Sans Italics"/>
              </a:rPr>
              <a:t>“This year Backroads sponsored two events in our community: Sling Shots Storm the Mountains and Thundering Indian Motorcycle Group. These groups...visited many attractions / restaurants. In Paintsville alone they</a:t>
            </a:r>
            <a:r>
              <a:rPr lang="en-US" sz="2013">
                <a:solidFill>
                  <a:srgbClr val="000000"/>
                </a:solidFill>
                <a:latin typeface="Open Sans Bold Italics"/>
              </a:rPr>
              <a:t> produced over 300 room nights and an estimated $50,000 in direct spending</a:t>
            </a:r>
            <a:r>
              <a:rPr lang="en-US" sz="2013">
                <a:solidFill>
                  <a:srgbClr val="000000"/>
                </a:solidFill>
                <a:latin typeface="Open Sans Italics"/>
              </a:rPr>
              <a:t>. In addition, they solicited suppliers from Atlanta, GA to visit our location for a week...with these two events we have already welcomed people back into our community that came to visit on their own.”</a:t>
            </a:r>
          </a:p>
          <a:p>
            <a:pPr algn="r">
              <a:lnSpc>
                <a:spcPts val="2398"/>
              </a:lnSpc>
            </a:pPr>
            <a:r>
              <a:rPr lang="en-US" sz="1713">
                <a:solidFill>
                  <a:srgbClr val="000000"/>
                </a:solidFill>
                <a:latin typeface="Open Sans"/>
              </a:rPr>
              <a:t>-Jeremiah Parsons, Executive Director,</a:t>
            </a:r>
          </a:p>
          <a:p>
            <a:pPr algn="r">
              <a:lnSpc>
                <a:spcPts val="2398"/>
              </a:lnSpc>
            </a:pPr>
            <a:r>
              <a:rPr lang="en-US" sz="1713">
                <a:solidFill>
                  <a:srgbClr val="000000"/>
                </a:solidFill>
                <a:latin typeface="Open Sans"/>
              </a:rPr>
              <a:t>Paintsville Tourism Commision</a:t>
            </a:r>
          </a:p>
        </p:txBody>
      </p:sp>
      <p:sp>
        <p:nvSpPr>
          <p:cNvPr id="17" name="TextBox 17"/>
          <p:cNvSpPr txBox="1"/>
          <p:nvPr/>
        </p:nvSpPr>
        <p:spPr>
          <a:xfrm>
            <a:off x="12472632" y="6833125"/>
            <a:ext cx="4714821" cy="3056486"/>
          </a:xfrm>
          <a:prstGeom prst="rect">
            <a:avLst/>
          </a:prstGeom>
        </p:spPr>
        <p:txBody>
          <a:bodyPr lIns="0" tIns="0" rIns="0" bIns="0" rtlCol="0" anchor="t">
            <a:spAutoFit/>
          </a:bodyPr>
          <a:lstStyle/>
          <a:p>
            <a:pPr>
              <a:lnSpc>
                <a:spcPts val="2818"/>
              </a:lnSpc>
            </a:pPr>
            <a:r>
              <a:rPr lang="en-US" sz="2013">
                <a:solidFill>
                  <a:srgbClr val="000000"/>
                </a:solidFill>
                <a:latin typeface="Open Sans Italics"/>
              </a:rPr>
              <a:t>“The most recent set of rally groups </a:t>
            </a:r>
            <a:r>
              <a:rPr lang="en-US" sz="2013">
                <a:solidFill>
                  <a:srgbClr val="000000"/>
                </a:solidFill>
                <a:latin typeface="Open Sans Bold Italics"/>
              </a:rPr>
              <a:t>generated over 600 room nights, and $411,840 of revenue</a:t>
            </a:r>
            <a:r>
              <a:rPr lang="en-US" sz="2013">
                <a:solidFill>
                  <a:srgbClr val="000000"/>
                </a:solidFill>
                <a:latin typeface="Open Sans Italics"/>
              </a:rPr>
              <a:t> during the weekend of May 5-7, 2023...the groups spent their days exploring our entire Eastern Kentucky region and generated revenue in multiple counties during their visits.”</a:t>
            </a:r>
          </a:p>
          <a:p>
            <a:pPr algn="r">
              <a:lnSpc>
                <a:spcPts val="2398"/>
              </a:lnSpc>
            </a:pPr>
            <a:r>
              <a:rPr lang="en-US" sz="1713">
                <a:solidFill>
                  <a:srgbClr val="000000"/>
                </a:solidFill>
                <a:latin typeface="Open Sans"/>
              </a:rPr>
              <a:t>-Andrew Steele, Executive Director,</a:t>
            </a:r>
          </a:p>
          <a:p>
            <a:pPr algn="r">
              <a:lnSpc>
                <a:spcPts val="2398"/>
              </a:lnSpc>
            </a:pPr>
            <a:r>
              <a:rPr lang="en-US" sz="1713">
                <a:solidFill>
                  <a:srgbClr val="000000"/>
                </a:solidFill>
                <a:latin typeface="Open Sans"/>
              </a:rPr>
              <a:t>Boyd County Tourism &amp; Convention Bureau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531648" cy="10287000"/>
            <a:chOff x="0" y="0"/>
            <a:chExt cx="1532928" cy="3479800"/>
          </a:xfrm>
        </p:grpSpPr>
        <p:sp>
          <p:nvSpPr>
            <p:cNvPr id="3" name="Freeform 3"/>
            <p:cNvSpPr/>
            <p:nvPr/>
          </p:nvSpPr>
          <p:spPr>
            <a:xfrm>
              <a:off x="0" y="0"/>
              <a:ext cx="1532928" cy="3479800"/>
            </a:xfrm>
            <a:custGeom>
              <a:avLst/>
              <a:gdLst/>
              <a:ahLst/>
              <a:cxnLst/>
              <a:rect l="l" t="t" r="r" b="b"/>
              <a:pathLst>
                <a:path w="1532928" h="3479800">
                  <a:moveTo>
                    <a:pt x="0" y="0"/>
                  </a:moveTo>
                  <a:lnTo>
                    <a:pt x="1532928" y="0"/>
                  </a:lnTo>
                  <a:lnTo>
                    <a:pt x="1532928" y="3479800"/>
                  </a:lnTo>
                  <a:lnTo>
                    <a:pt x="0" y="3479800"/>
                  </a:lnTo>
                  <a:close/>
                </a:path>
              </a:pathLst>
            </a:custGeom>
            <a:solidFill>
              <a:srgbClr val="F2A413"/>
            </a:solidFill>
          </p:spPr>
          <p:txBody>
            <a:bodyPr/>
            <a:lstStyle/>
            <a:p>
              <a:endParaRPr lang="en-US"/>
            </a:p>
          </p:txBody>
        </p:sp>
      </p:grpSp>
      <p:grpSp>
        <p:nvGrpSpPr>
          <p:cNvPr id="4" name="Group 4"/>
          <p:cNvGrpSpPr/>
          <p:nvPr/>
        </p:nvGrpSpPr>
        <p:grpSpPr>
          <a:xfrm>
            <a:off x="16567264" y="476432"/>
            <a:ext cx="1730460" cy="1397173"/>
            <a:chOff x="0" y="0"/>
            <a:chExt cx="6350000" cy="5126990"/>
          </a:xfrm>
        </p:grpSpPr>
        <p:sp>
          <p:nvSpPr>
            <p:cNvPr id="5" name="Freeform 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0000"/>
            </a:solidFill>
          </p:spPr>
          <p:txBody>
            <a:bodyPr/>
            <a:lstStyle/>
            <a:p>
              <a:endParaRPr lang="en-US"/>
            </a:p>
          </p:txBody>
        </p:sp>
      </p:grpSp>
      <p:grpSp>
        <p:nvGrpSpPr>
          <p:cNvPr id="6" name="Group 6"/>
          <p:cNvGrpSpPr/>
          <p:nvPr/>
        </p:nvGrpSpPr>
        <p:grpSpPr>
          <a:xfrm>
            <a:off x="14836804" y="476432"/>
            <a:ext cx="1730460" cy="1397173"/>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0000"/>
            </a:solidFill>
          </p:spPr>
          <p:txBody>
            <a:bodyPr/>
            <a:lstStyle/>
            <a:p>
              <a:endParaRPr lang="en-US"/>
            </a:p>
          </p:txBody>
        </p:sp>
      </p:grpSp>
      <p:sp>
        <p:nvSpPr>
          <p:cNvPr id="8" name="Freeform 8"/>
          <p:cNvSpPr/>
          <p:nvPr/>
        </p:nvSpPr>
        <p:spPr>
          <a:xfrm>
            <a:off x="5580229" y="3104412"/>
            <a:ext cx="5263389" cy="6593235"/>
          </a:xfrm>
          <a:custGeom>
            <a:avLst/>
            <a:gdLst/>
            <a:ahLst/>
            <a:cxnLst/>
            <a:rect l="l" t="t" r="r" b="b"/>
            <a:pathLst>
              <a:path w="5263389" h="6593235">
                <a:moveTo>
                  <a:pt x="0" y="0"/>
                </a:moveTo>
                <a:lnTo>
                  <a:pt x="5263390" y="0"/>
                </a:lnTo>
                <a:lnTo>
                  <a:pt x="5263390" y="6593235"/>
                </a:lnTo>
                <a:lnTo>
                  <a:pt x="0" y="6593235"/>
                </a:lnTo>
                <a:lnTo>
                  <a:pt x="0" y="0"/>
                </a:lnTo>
                <a:close/>
              </a:path>
            </a:pathLst>
          </a:custGeom>
          <a:blipFill>
            <a:blip r:embed="rId2"/>
            <a:stretch>
              <a:fillRect/>
            </a:stretch>
          </a:blipFill>
        </p:spPr>
        <p:txBody>
          <a:bodyPr/>
          <a:lstStyle/>
          <a:p>
            <a:endParaRPr lang="en-US"/>
          </a:p>
        </p:txBody>
      </p:sp>
      <p:sp>
        <p:nvSpPr>
          <p:cNvPr id="9" name="Freeform 9"/>
          <p:cNvSpPr/>
          <p:nvPr/>
        </p:nvSpPr>
        <p:spPr>
          <a:xfrm>
            <a:off x="11891369" y="3104412"/>
            <a:ext cx="7937079" cy="6593235"/>
          </a:xfrm>
          <a:custGeom>
            <a:avLst/>
            <a:gdLst/>
            <a:ahLst/>
            <a:cxnLst/>
            <a:rect l="l" t="t" r="r" b="b"/>
            <a:pathLst>
              <a:path w="7937079" h="6593235">
                <a:moveTo>
                  <a:pt x="0" y="0"/>
                </a:moveTo>
                <a:lnTo>
                  <a:pt x="7937078" y="0"/>
                </a:lnTo>
                <a:lnTo>
                  <a:pt x="7937078" y="6593235"/>
                </a:lnTo>
                <a:lnTo>
                  <a:pt x="0" y="6593235"/>
                </a:lnTo>
                <a:lnTo>
                  <a:pt x="0" y="0"/>
                </a:lnTo>
                <a:close/>
              </a:path>
            </a:pathLst>
          </a:custGeom>
          <a:blipFill>
            <a:blip r:embed="rId3"/>
            <a:stretch>
              <a:fillRect/>
            </a:stretch>
          </a:blipFill>
        </p:spPr>
        <p:txBody>
          <a:bodyPr/>
          <a:lstStyle/>
          <a:p>
            <a:endParaRPr lang="en-US"/>
          </a:p>
        </p:txBody>
      </p:sp>
      <p:sp>
        <p:nvSpPr>
          <p:cNvPr id="10" name="Freeform 10"/>
          <p:cNvSpPr/>
          <p:nvPr/>
        </p:nvSpPr>
        <p:spPr>
          <a:xfrm>
            <a:off x="441503" y="4083114"/>
            <a:ext cx="3648641" cy="2120773"/>
          </a:xfrm>
          <a:custGeom>
            <a:avLst/>
            <a:gdLst/>
            <a:ahLst/>
            <a:cxnLst/>
            <a:rect l="l" t="t" r="r" b="b"/>
            <a:pathLst>
              <a:path w="3648641" h="2120773">
                <a:moveTo>
                  <a:pt x="0" y="0"/>
                </a:moveTo>
                <a:lnTo>
                  <a:pt x="3648641" y="0"/>
                </a:lnTo>
                <a:lnTo>
                  <a:pt x="3648641" y="2120772"/>
                </a:lnTo>
                <a:lnTo>
                  <a:pt x="0" y="21207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5581061" y="684539"/>
            <a:ext cx="12026448" cy="1327072"/>
          </a:xfrm>
          <a:prstGeom prst="rect">
            <a:avLst/>
          </a:prstGeom>
        </p:spPr>
        <p:txBody>
          <a:bodyPr lIns="0" tIns="0" rIns="0" bIns="0" rtlCol="0" anchor="t">
            <a:spAutoFit/>
          </a:bodyPr>
          <a:lstStyle/>
          <a:p>
            <a:pPr>
              <a:lnSpc>
                <a:spcPts val="8074"/>
              </a:lnSpc>
            </a:pPr>
            <a:r>
              <a:rPr lang="en-US" sz="8499" spc="-169">
                <a:solidFill>
                  <a:srgbClr val="FFFFFF"/>
                </a:solidFill>
                <a:latin typeface="Cooper Hewitt Bold Italics"/>
              </a:rPr>
              <a:t>PUTTING KY ON THE MAP</a:t>
            </a:r>
          </a:p>
        </p:txBody>
      </p:sp>
      <p:sp>
        <p:nvSpPr>
          <p:cNvPr id="12" name="TextBox 12"/>
          <p:cNvSpPr txBox="1"/>
          <p:nvPr/>
        </p:nvSpPr>
        <p:spPr>
          <a:xfrm>
            <a:off x="5581061" y="1963986"/>
            <a:ext cx="12026448" cy="895985"/>
          </a:xfrm>
          <a:prstGeom prst="rect">
            <a:avLst/>
          </a:prstGeom>
        </p:spPr>
        <p:txBody>
          <a:bodyPr lIns="0" tIns="0" rIns="0" bIns="0" rtlCol="0" anchor="t">
            <a:spAutoFit/>
          </a:bodyPr>
          <a:lstStyle/>
          <a:p>
            <a:pPr>
              <a:lnSpc>
                <a:spcPts val="3640"/>
              </a:lnSpc>
              <a:spcBef>
                <a:spcPct val="0"/>
              </a:spcBef>
            </a:pPr>
            <a:r>
              <a:rPr lang="en-US" sz="2600" spc="-52">
                <a:solidFill>
                  <a:srgbClr val="FFFFFF"/>
                </a:solidFill>
                <a:latin typeface="DM Sans"/>
              </a:rPr>
              <a:t>Extreme sports legend, Travis Pastrana, will drive Subaru’s brand-new rally car racing Brandon Semenuk’s BRZs in Boyd County, KY in March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3756352" y="0"/>
            <a:ext cx="4531648" cy="10287000"/>
            <a:chOff x="0" y="0"/>
            <a:chExt cx="1532928" cy="3479800"/>
          </a:xfrm>
        </p:grpSpPr>
        <p:sp>
          <p:nvSpPr>
            <p:cNvPr id="3" name="Freeform 3"/>
            <p:cNvSpPr/>
            <p:nvPr/>
          </p:nvSpPr>
          <p:spPr>
            <a:xfrm>
              <a:off x="0" y="0"/>
              <a:ext cx="1532928" cy="3479800"/>
            </a:xfrm>
            <a:custGeom>
              <a:avLst/>
              <a:gdLst/>
              <a:ahLst/>
              <a:cxnLst/>
              <a:rect l="l" t="t" r="r" b="b"/>
              <a:pathLst>
                <a:path w="1532928" h="3479800">
                  <a:moveTo>
                    <a:pt x="0" y="0"/>
                  </a:moveTo>
                  <a:lnTo>
                    <a:pt x="1532928" y="0"/>
                  </a:lnTo>
                  <a:lnTo>
                    <a:pt x="1532928" y="3479800"/>
                  </a:lnTo>
                  <a:lnTo>
                    <a:pt x="0" y="3479800"/>
                  </a:lnTo>
                  <a:close/>
                </a:path>
              </a:pathLst>
            </a:custGeom>
            <a:solidFill>
              <a:srgbClr val="F2A413"/>
            </a:solidFill>
          </p:spPr>
          <p:txBody>
            <a:bodyPr/>
            <a:lstStyle/>
            <a:p>
              <a:endParaRPr lang="en-US"/>
            </a:p>
          </p:txBody>
        </p:sp>
      </p:grpSp>
      <p:grpSp>
        <p:nvGrpSpPr>
          <p:cNvPr id="4" name="Group 4"/>
          <p:cNvGrpSpPr/>
          <p:nvPr/>
        </p:nvGrpSpPr>
        <p:grpSpPr>
          <a:xfrm>
            <a:off x="16557540" y="0"/>
            <a:ext cx="1730460" cy="1397173"/>
            <a:chOff x="0" y="0"/>
            <a:chExt cx="6350000" cy="5126990"/>
          </a:xfrm>
        </p:grpSpPr>
        <p:sp>
          <p:nvSpPr>
            <p:cNvPr id="5" name="Freeform 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0000"/>
            </a:solidFill>
          </p:spPr>
          <p:txBody>
            <a:bodyPr/>
            <a:lstStyle/>
            <a:p>
              <a:endParaRPr lang="en-US"/>
            </a:p>
          </p:txBody>
        </p:sp>
      </p:grpSp>
      <p:grpSp>
        <p:nvGrpSpPr>
          <p:cNvPr id="6" name="Group 6"/>
          <p:cNvGrpSpPr/>
          <p:nvPr/>
        </p:nvGrpSpPr>
        <p:grpSpPr>
          <a:xfrm>
            <a:off x="14827081" y="0"/>
            <a:ext cx="1730460" cy="1397173"/>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0000"/>
            </a:solidFill>
          </p:spPr>
          <p:txBody>
            <a:bodyPr/>
            <a:lstStyle/>
            <a:p>
              <a:endParaRPr lang="en-US"/>
            </a:p>
          </p:txBody>
        </p:sp>
      </p:grpSp>
      <p:sp>
        <p:nvSpPr>
          <p:cNvPr id="8" name="Freeform 8"/>
          <p:cNvSpPr/>
          <p:nvPr/>
        </p:nvSpPr>
        <p:spPr>
          <a:xfrm>
            <a:off x="1011449" y="3447925"/>
            <a:ext cx="4533275" cy="5942167"/>
          </a:xfrm>
          <a:custGeom>
            <a:avLst/>
            <a:gdLst/>
            <a:ahLst/>
            <a:cxnLst/>
            <a:rect l="l" t="t" r="r" b="b"/>
            <a:pathLst>
              <a:path w="4533275" h="5942167">
                <a:moveTo>
                  <a:pt x="0" y="0"/>
                </a:moveTo>
                <a:lnTo>
                  <a:pt x="4533275" y="0"/>
                </a:lnTo>
                <a:lnTo>
                  <a:pt x="4533275" y="5942168"/>
                </a:lnTo>
                <a:lnTo>
                  <a:pt x="0" y="5942168"/>
                </a:lnTo>
                <a:lnTo>
                  <a:pt x="0" y="0"/>
                </a:lnTo>
                <a:close/>
              </a:path>
            </a:pathLst>
          </a:custGeom>
          <a:blipFill>
            <a:blip r:embed="rId2"/>
            <a:stretch>
              <a:fillRect/>
            </a:stretch>
          </a:blipFill>
        </p:spPr>
        <p:txBody>
          <a:bodyPr/>
          <a:lstStyle/>
          <a:p>
            <a:endParaRPr lang="en-US"/>
          </a:p>
        </p:txBody>
      </p:sp>
      <p:sp>
        <p:nvSpPr>
          <p:cNvPr id="9" name="Freeform 9"/>
          <p:cNvSpPr/>
          <p:nvPr/>
        </p:nvSpPr>
        <p:spPr>
          <a:xfrm>
            <a:off x="6468063" y="3447925"/>
            <a:ext cx="4476975" cy="5942167"/>
          </a:xfrm>
          <a:custGeom>
            <a:avLst/>
            <a:gdLst/>
            <a:ahLst/>
            <a:cxnLst/>
            <a:rect l="l" t="t" r="r" b="b"/>
            <a:pathLst>
              <a:path w="4476975" h="5942167">
                <a:moveTo>
                  <a:pt x="0" y="0"/>
                </a:moveTo>
                <a:lnTo>
                  <a:pt x="4476975" y="0"/>
                </a:lnTo>
                <a:lnTo>
                  <a:pt x="4476975" y="5942168"/>
                </a:lnTo>
                <a:lnTo>
                  <a:pt x="0" y="5942168"/>
                </a:lnTo>
                <a:lnTo>
                  <a:pt x="0" y="0"/>
                </a:lnTo>
                <a:close/>
              </a:path>
            </a:pathLst>
          </a:custGeom>
          <a:blipFill>
            <a:blip r:embed="rId3"/>
            <a:stretch>
              <a:fillRect/>
            </a:stretch>
          </a:blipFill>
        </p:spPr>
        <p:txBody>
          <a:bodyPr/>
          <a:lstStyle/>
          <a:p>
            <a:endParaRPr lang="en-US"/>
          </a:p>
        </p:txBody>
      </p:sp>
      <p:sp>
        <p:nvSpPr>
          <p:cNvPr id="10" name="Freeform 10"/>
          <p:cNvSpPr/>
          <p:nvPr/>
        </p:nvSpPr>
        <p:spPr>
          <a:xfrm>
            <a:off x="14199361" y="8093795"/>
            <a:ext cx="1098109" cy="766680"/>
          </a:xfrm>
          <a:custGeom>
            <a:avLst/>
            <a:gdLst/>
            <a:ahLst/>
            <a:cxnLst/>
            <a:rect l="l" t="t" r="r" b="b"/>
            <a:pathLst>
              <a:path w="1098109" h="766680">
                <a:moveTo>
                  <a:pt x="0" y="0"/>
                </a:moveTo>
                <a:lnTo>
                  <a:pt x="1098109" y="0"/>
                </a:lnTo>
                <a:lnTo>
                  <a:pt x="1098109" y="766680"/>
                </a:lnTo>
                <a:lnTo>
                  <a:pt x="0" y="766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4425039" y="5791227"/>
            <a:ext cx="498393" cy="984479"/>
          </a:xfrm>
          <a:custGeom>
            <a:avLst/>
            <a:gdLst/>
            <a:ahLst/>
            <a:cxnLst/>
            <a:rect l="l" t="t" r="r" b="b"/>
            <a:pathLst>
              <a:path w="498393" h="984479">
                <a:moveTo>
                  <a:pt x="0" y="0"/>
                </a:moveTo>
                <a:lnTo>
                  <a:pt x="498393" y="0"/>
                </a:lnTo>
                <a:lnTo>
                  <a:pt x="498393" y="984480"/>
                </a:lnTo>
                <a:lnTo>
                  <a:pt x="0" y="9844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4319874" y="3728354"/>
            <a:ext cx="1720543" cy="782847"/>
          </a:xfrm>
          <a:custGeom>
            <a:avLst/>
            <a:gdLst/>
            <a:ahLst/>
            <a:cxnLst/>
            <a:rect l="l" t="t" r="r" b="b"/>
            <a:pathLst>
              <a:path w="1720543" h="782847">
                <a:moveTo>
                  <a:pt x="0" y="0"/>
                </a:moveTo>
                <a:lnTo>
                  <a:pt x="1720543" y="0"/>
                </a:lnTo>
                <a:lnTo>
                  <a:pt x="1720543" y="782847"/>
                </a:lnTo>
                <a:lnTo>
                  <a:pt x="0" y="782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895350" y="568055"/>
            <a:ext cx="12026448" cy="1384294"/>
          </a:xfrm>
          <a:prstGeom prst="rect">
            <a:avLst/>
          </a:prstGeom>
        </p:spPr>
        <p:txBody>
          <a:bodyPr lIns="0" tIns="0" rIns="0" bIns="0" rtlCol="0" anchor="t">
            <a:spAutoFit/>
          </a:bodyPr>
          <a:lstStyle/>
          <a:p>
            <a:pPr>
              <a:lnSpc>
                <a:spcPts val="8359"/>
              </a:lnSpc>
            </a:pPr>
            <a:r>
              <a:rPr lang="en-US" sz="8799" spc="-175">
                <a:solidFill>
                  <a:srgbClr val="FFFFFF"/>
                </a:solidFill>
                <a:latin typeface="Cooper Hewitt Bold Italics"/>
              </a:rPr>
              <a:t>WHERE WE’RE GOING</a:t>
            </a:r>
          </a:p>
        </p:txBody>
      </p:sp>
      <p:sp>
        <p:nvSpPr>
          <p:cNvPr id="14" name="TextBox 14"/>
          <p:cNvSpPr txBox="1"/>
          <p:nvPr/>
        </p:nvSpPr>
        <p:spPr>
          <a:xfrm>
            <a:off x="1011449" y="1885675"/>
            <a:ext cx="12611553" cy="1339215"/>
          </a:xfrm>
          <a:prstGeom prst="rect">
            <a:avLst/>
          </a:prstGeom>
        </p:spPr>
        <p:txBody>
          <a:bodyPr lIns="0" tIns="0" rIns="0" bIns="0" rtlCol="0" anchor="t">
            <a:spAutoFit/>
          </a:bodyPr>
          <a:lstStyle/>
          <a:p>
            <a:pPr>
              <a:lnSpc>
                <a:spcPts val="5459"/>
              </a:lnSpc>
            </a:pPr>
            <a:r>
              <a:rPr lang="en-US" sz="3899" spc="-77">
                <a:solidFill>
                  <a:srgbClr val="FFFFFF"/>
                </a:solidFill>
                <a:latin typeface="DM Sans"/>
              </a:rPr>
              <a:t>Backcountry Discovery Routes: </a:t>
            </a:r>
          </a:p>
          <a:p>
            <a:pPr>
              <a:lnSpc>
                <a:spcPts val="5459"/>
              </a:lnSpc>
              <a:spcBef>
                <a:spcPct val="0"/>
              </a:spcBef>
            </a:pPr>
            <a:r>
              <a:rPr lang="en-US" sz="3899" spc="-77">
                <a:solidFill>
                  <a:srgbClr val="FFFFFF"/>
                </a:solidFill>
                <a:latin typeface="DM Sans"/>
              </a:rPr>
              <a:t>economic impact of a similar organization in other states </a:t>
            </a:r>
          </a:p>
        </p:txBody>
      </p:sp>
      <p:sp>
        <p:nvSpPr>
          <p:cNvPr id="15" name="TextBox 15"/>
          <p:cNvSpPr txBox="1"/>
          <p:nvPr/>
        </p:nvSpPr>
        <p:spPr>
          <a:xfrm>
            <a:off x="14319874" y="4716933"/>
            <a:ext cx="3561599" cy="756113"/>
          </a:xfrm>
          <a:prstGeom prst="rect">
            <a:avLst/>
          </a:prstGeom>
        </p:spPr>
        <p:txBody>
          <a:bodyPr lIns="0" tIns="0" rIns="0" bIns="0" rtlCol="0" anchor="t">
            <a:spAutoFit/>
          </a:bodyPr>
          <a:lstStyle/>
          <a:p>
            <a:pPr>
              <a:lnSpc>
                <a:spcPts val="3070"/>
              </a:lnSpc>
            </a:pPr>
            <a:r>
              <a:rPr lang="en-US" sz="2623" spc="-52">
                <a:solidFill>
                  <a:srgbClr val="000000"/>
                </a:solidFill>
                <a:latin typeface="DM Sans Bold"/>
              </a:rPr>
              <a:t>$60 million economic impact in 2022</a:t>
            </a:r>
          </a:p>
        </p:txBody>
      </p:sp>
      <p:sp>
        <p:nvSpPr>
          <p:cNvPr id="16" name="TextBox 16"/>
          <p:cNvSpPr txBox="1"/>
          <p:nvPr/>
        </p:nvSpPr>
        <p:spPr>
          <a:xfrm>
            <a:off x="14199361" y="6861432"/>
            <a:ext cx="3682112" cy="756113"/>
          </a:xfrm>
          <a:prstGeom prst="rect">
            <a:avLst/>
          </a:prstGeom>
        </p:spPr>
        <p:txBody>
          <a:bodyPr lIns="0" tIns="0" rIns="0" bIns="0" rtlCol="0" anchor="t">
            <a:spAutoFit/>
          </a:bodyPr>
          <a:lstStyle/>
          <a:p>
            <a:pPr>
              <a:lnSpc>
                <a:spcPts val="3070"/>
              </a:lnSpc>
            </a:pPr>
            <a:r>
              <a:rPr lang="en-US" sz="2623" spc="-52">
                <a:solidFill>
                  <a:srgbClr val="000000"/>
                </a:solidFill>
                <a:latin typeface="DM Sans Bold"/>
              </a:rPr>
              <a:t>$335 average daily visitor expenditure</a:t>
            </a:r>
          </a:p>
        </p:txBody>
      </p:sp>
      <p:sp>
        <p:nvSpPr>
          <p:cNvPr id="17" name="TextBox 17"/>
          <p:cNvSpPr txBox="1"/>
          <p:nvPr/>
        </p:nvSpPr>
        <p:spPr>
          <a:xfrm>
            <a:off x="14199361" y="8943961"/>
            <a:ext cx="3561599" cy="756113"/>
          </a:xfrm>
          <a:prstGeom prst="rect">
            <a:avLst/>
          </a:prstGeom>
        </p:spPr>
        <p:txBody>
          <a:bodyPr lIns="0" tIns="0" rIns="0" bIns="0" rtlCol="0" anchor="t">
            <a:spAutoFit/>
          </a:bodyPr>
          <a:lstStyle/>
          <a:p>
            <a:pPr>
              <a:lnSpc>
                <a:spcPts val="3070"/>
              </a:lnSpc>
            </a:pPr>
            <a:r>
              <a:rPr lang="en-US" sz="2623" spc="-52">
                <a:solidFill>
                  <a:srgbClr val="000000"/>
                </a:solidFill>
                <a:latin typeface="DM Sans Bold"/>
              </a:rPr>
              <a:t>90% plan to ride again in next 2 years</a:t>
            </a:r>
          </a:p>
        </p:txBody>
      </p:sp>
      <p:sp>
        <p:nvSpPr>
          <p:cNvPr id="18" name="TextBox 18"/>
          <p:cNvSpPr txBox="1"/>
          <p:nvPr/>
        </p:nvSpPr>
        <p:spPr>
          <a:xfrm>
            <a:off x="14250023" y="2023507"/>
            <a:ext cx="3730844" cy="1277965"/>
          </a:xfrm>
          <a:prstGeom prst="rect">
            <a:avLst/>
          </a:prstGeom>
        </p:spPr>
        <p:txBody>
          <a:bodyPr lIns="0" tIns="0" rIns="0" bIns="0" rtlCol="0" anchor="t">
            <a:spAutoFit/>
          </a:bodyPr>
          <a:lstStyle/>
          <a:p>
            <a:pPr>
              <a:lnSpc>
                <a:spcPts val="3421"/>
              </a:lnSpc>
            </a:pPr>
            <a:r>
              <a:rPr lang="en-US" sz="2923" spc="-58">
                <a:solidFill>
                  <a:srgbClr val="000000"/>
                </a:solidFill>
                <a:latin typeface="DM Sans Bold"/>
              </a:rPr>
              <a:t>Ride BDR Economic Impact Study reported:</a:t>
            </a:r>
          </a:p>
        </p:txBody>
      </p:sp>
      <p:sp>
        <p:nvSpPr>
          <p:cNvPr id="19" name="TextBox 19"/>
          <p:cNvSpPr txBox="1"/>
          <p:nvPr/>
        </p:nvSpPr>
        <p:spPr>
          <a:xfrm>
            <a:off x="1058681" y="9595300"/>
            <a:ext cx="10818763" cy="396165"/>
          </a:xfrm>
          <a:prstGeom prst="rect">
            <a:avLst/>
          </a:prstGeom>
        </p:spPr>
        <p:txBody>
          <a:bodyPr lIns="0" tIns="0" rIns="0" bIns="0" rtlCol="0" anchor="t">
            <a:spAutoFit/>
          </a:bodyPr>
          <a:lstStyle/>
          <a:p>
            <a:pPr algn="ctr">
              <a:lnSpc>
                <a:spcPts val="3360"/>
              </a:lnSpc>
            </a:pPr>
            <a:r>
              <a:rPr lang="en-US" sz="2000" u="sng" dirty="0">
                <a:solidFill>
                  <a:srgbClr val="FFFFFF"/>
                </a:solidFill>
                <a:latin typeface="Canva Sans"/>
                <a:hlinkClick r:id="rId10" tooltip="https://ridebdr.com/news/economicstudy2023/"/>
              </a:rPr>
              <a:t>*Economic Impact Study: https://ridebdr.com/news/economicstudy2023/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85980" y="7836109"/>
            <a:ext cx="18908373" cy="2549114"/>
          </a:xfrm>
          <a:custGeom>
            <a:avLst/>
            <a:gdLst/>
            <a:ahLst/>
            <a:cxnLst/>
            <a:rect l="l" t="t" r="r" b="b"/>
            <a:pathLst>
              <a:path w="18908373" h="2549114">
                <a:moveTo>
                  <a:pt x="0" y="0"/>
                </a:moveTo>
                <a:lnTo>
                  <a:pt x="18908374" y="0"/>
                </a:lnTo>
                <a:lnTo>
                  <a:pt x="18908374" y="2549114"/>
                </a:lnTo>
                <a:lnTo>
                  <a:pt x="0" y="2549114"/>
                </a:lnTo>
                <a:lnTo>
                  <a:pt x="0" y="0"/>
                </a:lnTo>
                <a:close/>
              </a:path>
            </a:pathLst>
          </a:custGeom>
          <a:blipFill>
            <a:blip r:embed="rId2"/>
            <a:stretch>
              <a:fillRect t="-196636" b="-196636"/>
            </a:stretch>
          </a:blipFill>
        </p:spPr>
        <p:txBody>
          <a:bodyPr/>
          <a:lstStyle/>
          <a:p>
            <a:endParaRPr lang="en-US"/>
          </a:p>
        </p:txBody>
      </p:sp>
      <p:grpSp>
        <p:nvGrpSpPr>
          <p:cNvPr id="3" name="Group 3"/>
          <p:cNvGrpSpPr/>
          <p:nvPr/>
        </p:nvGrpSpPr>
        <p:grpSpPr>
          <a:xfrm>
            <a:off x="9072597" y="7242720"/>
            <a:ext cx="4120829" cy="2144226"/>
            <a:chOff x="0" y="0"/>
            <a:chExt cx="1593200" cy="829003"/>
          </a:xfrm>
        </p:grpSpPr>
        <p:sp>
          <p:nvSpPr>
            <p:cNvPr id="4" name="Freeform 4"/>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5" name="Group 5"/>
          <p:cNvGrpSpPr/>
          <p:nvPr/>
        </p:nvGrpSpPr>
        <p:grpSpPr>
          <a:xfrm>
            <a:off x="9090245" y="4714617"/>
            <a:ext cx="4120829" cy="2144226"/>
            <a:chOff x="0" y="0"/>
            <a:chExt cx="1593200" cy="829003"/>
          </a:xfrm>
        </p:grpSpPr>
        <p:sp>
          <p:nvSpPr>
            <p:cNvPr id="6" name="Freeform 6"/>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7" name="Group 7"/>
          <p:cNvGrpSpPr/>
          <p:nvPr/>
        </p:nvGrpSpPr>
        <p:grpSpPr>
          <a:xfrm>
            <a:off x="9072597" y="2186514"/>
            <a:ext cx="4120829" cy="2144226"/>
            <a:chOff x="0" y="0"/>
            <a:chExt cx="1593200" cy="829003"/>
          </a:xfrm>
        </p:grpSpPr>
        <p:sp>
          <p:nvSpPr>
            <p:cNvPr id="8" name="Freeform 8"/>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9" name="Group 9"/>
          <p:cNvGrpSpPr/>
          <p:nvPr/>
        </p:nvGrpSpPr>
        <p:grpSpPr>
          <a:xfrm>
            <a:off x="13577303" y="2186514"/>
            <a:ext cx="4120829" cy="2144226"/>
            <a:chOff x="0" y="0"/>
            <a:chExt cx="1593200" cy="829003"/>
          </a:xfrm>
        </p:grpSpPr>
        <p:sp>
          <p:nvSpPr>
            <p:cNvPr id="10" name="Freeform 10"/>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sp>
        <p:nvSpPr>
          <p:cNvPr id="11" name="Freeform 11"/>
          <p:cNvSpPr/>
          <p:nvPr/>
        </p:nvSpPr>
        <p:spPr>
          <a:xfrm>
            <a:off x="9399525" y="2311935"/>
            <a:ext cx="1042179" cy="715195"/>
          </a:xfrm>
          <a:custGeom>
            <a:avLst/>
            <a:gdLst/>
            <a:ahLst/>
            <a:cxnLst/>
            <a:rect l="l" t="t" r="r" b="b"/>
            <a:pathLst>
              <a:path w="1042179" h="715195">
                <a:moveTo>
                  <a:pt x="0" y="0"/>
                </a:moveTo>
                <a:lnTo>
                  <a:pt x="1042179" y="0"/>
                </a:lnTo>
                <a:lnTo>
                  <a:pt x="1042179" y="715195"/>
                </a:lnTo>
                <a:lnTo>
                  <a:pt x="0" y="715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9662800" y="5221664"/>
            <a:ext cx="886271" cy="952979"/>
          </a:xfrm>
          <a:custGeom>
            <a:avLst/>
            <a:gdLst/>
            <a:ahLst/>
            <a:cxnLst/>
            <a:rect l="l" t="t" r="r" b="b"/>
            <a:pathLst>
              <a:path w="886271" h="952979">
                <a:moveTo>
                  <a:pt x="0" y="0"/>
                </a:moveTo>
                <a:lnTo>
                  <a:pt x="886271" y="0"/>
                </a:lnTo>
                <a:lnTo>
                  <a:pt x="886271" y="952980"/>
                </a:lnTo>
                <a:lnTo>
                  <a:pt x="0" y="952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3706780" y="2698107"/>
            <a:ext cx="1019625" cy="1019625"/>
          </a:xfrm>
          <a:custGeom>
            <a:avLst/>
            <a:gdLst/>
            <a:ahLst/>
            <a:cxnLst/>
            <a:rect l="l" t="t" r="r" b="b"/>
            <a:pathLst>
              <a:path w="1019625" h="1019625">
                <a:moveTo>
                  <a:pt x="0" y="0"/>
                </a:moveTo>
                <a:lnTo>
                  <a:pt x="1019625" y="0"/>
                </a:lnTo>
                <a:lnTo>
                  <a:pt x="1019625" y="1019625"/>
                </a:lnTo>
                <a:lnTo>
                  <a:pt x="0" y="10196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4"/>
          <p:cNvSpPr txBox="1"/>
          <p:nvPr/>
        </p:nvSpPr>
        <p:spPr>
          <a:xfrm>
            <a:off x="15637718" y="6442352"/>
            <a:ext cx="1925212" cy="2173148"/>
          </a:xfrm>
          <a:prstGeom prst="rect">
            <a:avLst/>
          </a:prstGeom>
        </p:spPr>
        <p:txBody>
          <a:bodyPr lIns="0" tIns="0" rIns="0" bIns="0" rtlCol="0" anchor="t">
            <a:spAutoFit/>
          </a:bodyPr>
          <a:lstStyle/>
          <a:p>
            <a:pPr>
              <a:lnSpc>
                <a:spcPts val="3407"/>
              </a:lnSpc>
            </a:pPr>
            <a:r>
              <a:rPr lang="en-US" sz="3587" spc="-71">
                <a:solidFill>
                  <a:srgbClr val="010326"/>
                </a:solidFill>
                <a:latin typeface="Cooper Hewitt"/>
              </a:rPr>
              <a:t>Economic Impact in 2021</a:t>
            </a:r>
          </a:p>
          <a:p>
            <a:pPr>
              <a:lnSpc>
                <a:spcPts val="1246"/>
              </a:lnSpc>
            </a:pPr>
            <a:r>
              <a:rPr lang="en-US" sz="1312" spc="-26">
                <a:solidFill>
                  <a:srgbClr val="010326"/>
                </a:solidFill>
                <a:latin typeface="Cooper Hewitt"/>
              </a:rPr>
              <a:t>*based on an internal regional tourism multiplier study by AmeriCorps VISTA and economist Conner Walter</a:t>
            </a:r>
          </a:p>
        </p:txBody>
      </p:sp>
      <p:grpSp>
        <p:nvGrpSpPr>
          <p:cNvPr id="15" name="Group 15"/>
          <p:cNvGrpSpPr/>
          <p:nvPr/>
        </p:nvGrpSpPr>
        <p:grpSpPr>
          <a:xfrm>
            <a:off x="13577303" y="4707918"/>
            <a:ext cx="4120829" cy="2144226"/>
            <a:chOff x="0" y="0"/>
            <a:chExt cx="1593200" cy="829003"/>
          </a:xfrm>
        </p:grpSpPr>
        <p:sp>
          <p:nvSpPr>
            <p:cNvPr id="16" name="Freeform 16"/>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17" name="Group 17"/>
          <p:cNvGrpSpPr/>
          <p:nvPr/>
        </p:nvGrpSpPr>
        <p:grpSpPr>
          <a:xfrm>
            <a:off x="13577303" y="7242720"/>
            <a:ext cx="4120829" cy="2144226"/>
            <a:chOff x="0" y="0"/>
            <a:chExt cx="1593200" cy="829003"/>
          </a:xfrm>
        </p:grpSpPr>
        <p:sp>
          <p:nvSpPr>
            <p:cNvPr id="18" name="Freeform 18"/>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A6607"/>
            </a:solidFill>
          </p:spPr>
          <p:txBody>
            <a:bodyPr/>
            <a:lstStyle/>
            <a:p>
              <a:endParaRPr lang="en-US"/>
            </a:p>
          </p:txBody>
        </p:sp>
      </p:grpSp>
      <p:sp>
        <p:nvSpPr>
          <p:cNvPr id="19" name="Freeform 19"/>
          <p:cNvSpPr/>
          <p:nvPr/>
        </p:nvSpPr>
        <p:spPr>
          <a:xfrm>
            <a:off x="13823453" y="7543213"/>
            <a:ext cx="1148468" cy="950096"/>
          </a:xfrm>
          <a:custGeom>
            <a:avLst/>
            <a:gdLst/>
            <a:ahLst/>
            <a:cxnLst/>
            <a:rect l="l" t="t" r="r" b="b"/>
            <a:pathLst>
              <a:path w="1148468" h="950096">
                <a:moveTo>
                  <a:pt x="0" y="0"/>
                </a:moveTo>
                <a:lnTo>
                  <a:pt x="1148469" y="0"/>
                </a:lnTo>
                <a:lnTo>
                  <a:pt x="1148469" y="950097"/>
                </a:lnTo>
                <a:lnTo>
                  <a:pt x="0" y="9500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14123260" y="5221664"/>
            <a:ext cx="981286" cy="1164731"/>
          </a:xfrm>
          <a:custGeom>
            <a:avLst/>
            <a:gdLst/>
            <a:ahLst/>
            <a:cxnLst/>
            <a:rect l="l" t="t" r="r" b="b"/>
            <a:pathLst>
              <a:path w="981286" h="1164731">
                <a:moveTo>
                  <a:pt x="0" y="0"/>
                </a:moveTo>
                <a:lnTo>
                  <a:pt x="981286" y="0"/>
                </a:lnTo>
                <a:lnTo>
                  <a:pt x="981286" y="1164731"/>
                </a:lnTo>
                <a:lnTo>
                  <a:pt x="0" y="1164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1"/>
          <p:cNvSpPr/>
          <p:nvPr/>
        </p:nvSpPr>
        <p:spPr>
          <a:xfrm>
            <a:off x="807607" y="2518631"/>
            <a:ext cx="6339983" cy="6868315"/>
          </a:xfrm>
          <a:custGeom>
            <a:avLst/>
            <a:gdLst/>
            <a:ahLst/>
            <a:cxnLst/>
            <a:rect l="l" t="t" r="r" b="b"/>
            <a:pathLst>
              <a:path w="6339983" h="6868315">
                <a:moveTo>
                  <a:pt x="0" y="0"/>
                </a:moveTo>
                <a:lnTo>
                  <a:pt x="6339983" y="0"/>
                </a:lnTo>
                <a:lnTo>
                  <a:pt x="6339983" y="6868315"/>
                </a:lnTo>
                <a:lnTo>
                  <a:pt x="0" y="6868315"/>
                </a:lnTo>
                <a:lnTo>
                  <a:pt x="0" y="0"/>
                </a:lnTo>
                <a:close/>
              </a:path>
            </a:pathLst>
          </a:custGeom>
          <a:blipFill>
            <a:blip r:embed="rId13"/>
            <a:stretch>
              <a:fillRect/>
            </a:stretch>
          </a:blipFill>
        </p:spPr>
        <p:txBody>
          <a:bodyPr/>
          <a:lstStyle/>
          <a:p>
            <a:endParaRPr lang="en-US"/>
          </a:p>
        </p:txBody>
      </p:sp>
      <p:sp>
        <p:nvSpPr>
          <p:cNvPr id="22" name="Freeform 22"/>
          <p:cNvSpPr/>
          <p:nvPr/>
        </p:nvSpPr>
        <p:spPr>
          <a:xfrm>
            <a:off x="9662800" y="7737886"/>
            <a:ext cx="740108" cy="1184173"/>
          </a:xfrm>
          <a:custGeom>
            <a:avLst/>
            <a:gdLst/>
            <a:ahLst/>
            <a:cxnLst/>
            <a:rect l="l" t="t" r="r" b="b"/>
            <a:pathLst>
              <a:path w="740108" h="1184173">
                <a:moveTo>
                  <a:pt x="0" y="0"/>
                </a:moveTo>
                <a:lnTo>
                  <a:pt x="740108" y="0"/>
                </a:lnTo>
                <a:lnTo>
                  <a:pt x="740108" y="1184173"/>
                </a:lnTo>
                <a:lnTo>
                  <a:pt x="0" y="11841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TextBox 23"/>
          <p:cNvSpPr txBox="1"/>
          <p:nvPr/>
        </p:nvSpPr>
        <p:spPr>
          <a:xfrm>
            <a:off x="10803654" y="3115030"/>
            <a:ext cx="2389772" cy="494078"/>
          </a:xfrm>
          <a:prstGeom prst="rect">
            <a:avLst/>
          </a:prstGeom>
        </p:spPr>
        <p:txBody>
          <a:bodyPr lIns="0" tIns="0" rIns="0" bIns="0" rtlCol="0" anchor="t">
            <a:spAutoFit/>
          </a:bodyPr>
          <a:lstStyle/>
          <a:p>
            <a:pPr>
              <a:lnSpc>
                <a:spcPts val="2992"/>
              </a:lnSpc>
            </a:pPr>
            <a:r>
              <a:rPr lang="en-US" sz="3149" spc="-62">
                <a:solidFill>
                  <a:srgbClr val="010326"/>
                </a:solidFill>
                <a:latin typeface="Cooper Hewitt Bold"/>
              </a:rPr>
              <a:t>86 Events</a:t>
            </a:r>
          </a:p>
        </p:txBody>
      </p:sp>
      <p:sp>
        <p:nvSpPr>
          <p:cNvPr id="24" name="TextBox 24"/>
          <p:cNvSpPr txBox="1"/>
          <p:nvPr/>
        </p:nvSpPr>
        <p:spPr>
          <a:xfrm>
            <a:off x="10821302" y="2728873"/>
            <a:ext cx="2389772" cy="378926"/>
          </a:xfrm>
          <a:prstGeom prst="rect">
            <a:avLst/>
          </a:prstGeom>
        </p:spPr>
        <p:txBody>
          <a:bodyPr lIns="0" tIns="0" rIns="0" bIns="0" rtlCol="0" anchor="t">
            <a:spAutoFit/>
          </a:bodyPr>
          <a:lstStyle/>
          <a:p>
            <a:pPr>
              <a:lnSpc>
                <a:spcPts val="2327"/>
              </a:lnSpc>
            </a:pPr>
            <a:r>
              <a:rPr lang="en-US" sz="2449" spc="-48">
                <a:solidFill>
                  <a:srgbClr val="010326"/>
                </a:solidFill>
                <a:latin typeface="Cooper Hewitt"/>
              </a:rPr>
              <a:t>in 2022</a:t>
            </a:r>
          </a:p>
        </p:txBody>
      </p:sp>
      <p:sp>
        <p:nvSpPr>
          <p:cNvPr id="25" name="TextBox 25"/>
          <p:cNvSpPr txBox="1"/>
          <p:nvPr/>
        </p:nvSpPr>
        <p:spPr>
          <a:xfrm>
            <a:off x="9110751" y="560989"/>
            <a:ext cx="8959888" cy="1263576"/>
          </a:xfrm>
          <a:prstGeom prst="rect">
            <a:avLst/>
          </a:prstGeom>
        </p:spPr>
        <p:txBody>
          <a:bodyPr lIns="0" tIns="0" rIns="0" bIns="0" rtlCol="0" anchor="t">
            <a:spAutoFit/>
          </a:bodyPr>
          <a:lstStyle/>
          <a:p>
            <a:pPr>
              <a:lnSpc>
                <a:spcPts val="7600"/>
              </a:lnSpc>
            </a:pPr>
            <a:r>
              <a:rPr lang="en-US" sz="8000" spc="-160">
                <a:solidFill>
                  <a:srgbClr val="FA6607"/>
                </a:solidFill>
                <a:latin typeface="Cooper Hewitt Bold Italics"/>
              </a:rPr>
              <a:t>RESULTING IMPACT</a:t>
            </a:r>
          </a:p>
        </p:txBody>
      </p:sp>
      <p:sp>
        <p:nvSpPr>
          <p:cNvPr id="26" name="TextBox 26"/>
          <p:cNvSpPr txBox="1"/>
          <p:nvPr/>
        </p:nvSpPr>
        <p:spPr>
          <a:xfrm>
            <a:off x="10803654" y="5202614"/>
            <a:ext cx="2389772" cy="869101"/>
          </a:xfrm>
          <a:prstGeom prst="rect">
            <a:avLst/>
          </a:prstGeom>
        </p:spPr>
        <p:txBody>
          <a:bodyPr lIns="0" tIns="0" rIns="0" bIns="0" rtlCol="0" anchor="t">
            <a:spAutoFit/>
          </a:bodyPr>
          <a:lstStyle/>
          <a:p>
            <a:pPr>
              <a:lnSpc>
                <a:spcPts val="2992"/>
              </a:lnSpc>
            </a:pPr>
            <a:r>
              <a:rPr lang="en-US" sz="3149" spc="-62">
                <a:solidFill>
                  <a:srgbClr val="010326"/>
                </a:solidFill>
                <a:latin typeface="Cooper Hewitt Bold"/>
              </a:rPr>
              <a:t>46 New Businesses</a:t>
            </a:r>
          </a:p>
        </p:txBody>
      </p:sp>
      <p:sp>
        <p:nvSpPr>
          <p:cNvPr id="27" name="TextBox 27"/>
          <p:cNvSpPr txBox="1"/>
          <p:nvPr/>
        </p:nvSpPr>
        <p:spPr>
          <a:xfrm>
            <a:off x="10745710" y="7705923"/>
            <a:ext cx="2389772" cy="477756"/>
          </a:xfrm>
          <a:prstGeom prst="rect">
            <a:avLst/>
          </a:prstGeom>
        </p:spPr>
        <p:txBody>
          <a:bodyPr lIns="0" tIns="0" rIns="0" bIns="0" rtlCol="0" anchor="t">
            <a:spAutoFit/>
          </a:bodyPr>
          <a:lstStyle/>
          <a:p>
            <a:pPr>
              <a:lnSpc>
                <a:spcPts val="2897"/>
              </a:lnSpc>
            </a:pPr>
            <a:r>
              <a:rPr lang="en-US" sz="3049" spc="-60">
                <a:solidFill>
                  <a:srgbClr val="010326"/>
                </a:solidFill>
                <a:latin typeface="Cooper Hewitt Bold"/>
              </a:rPr>
              <a:t>9k Downloads</a:t>
            </a:r>
          </a:p>
        </p:txBody>
      </p:sp>
      <p:sp>
        <p:nvSpPr>
          <p:cNvPr id="28" name="TextBox 28"/>
          <p:cNvSpPr txBox="1"/>
          <p:nvPr/>
        </p:nvSpPr>
        <p:spPr>
          <a:xfrm>
            <a:off x="14831458" y="2807539"/>
            <a:ext cx="2849800" cy="495535"/>
          </a:xfrm>
          <a:prstGeom prst="rect">
            <a:avLst/>
          </a:prstGeom>
        </p:spPr>
        <p:txBody>
          <a:bodyPr lIns="0" tIns="0" rIns="0" bIns="0" rtlCol="0" anchor="t">
            <a:spAutoFit/>
          </a:bodyPr>
          <a:lstStyle/>
          <a:p>
            <a:pPr>
              <a:lnSpc>
                <a:spcPts val="3075"/>
              </a:lnSpc>
            </a:pPr>
            <a:r>
              <a:rPr lang="en-US" sz="3237" spc="-64">
                <a:solidFill>
                  <a:srgbClr val="010326"/>
                </a:solidFill>
                <a:latin typeface="Cooper Hewitt Bold"/>
              </a:rPr>
              <a:t>37,000 Visitors</a:t>
            </a:r>
          </a:p>
        </p:txBody>
      </p:sp>
      <p:sp>
        <p:nvSpPr>
          <p:cNvPr id="29" name="TextBox 29"/>
          <p:cNvSpPr txBox="1"/>
          <p:nvPr/>
        </p:nvSpPr>
        <p:spPr>
          <a:xfrm>
            <a:off x="10745710" y="8207993"/>
            <a:ext cx="2389772" cy="648738"/>
          </a:xfrm>
          <a:prstGeom prst="rect">
            <a:avLst/>
          </a:prstGeom>
        </p:spPr>
        <p:txBody>
          <a:bodyPr lIns="0" tIns="0" rIns="0" bIns="0" rtlCol="0" anchor="t">
            <a:spAutoFit/>
          </a:bodyPr>
          <a:lstStyle/>
          <a:p>
            <a:pPr>
              <a:lnSpc>
                <a:spcPts val="2327"/>
              </a:lnSpc>
            </a:pPr>
            <a:r>
              <a:rPr lang="en-US" sz="2449" spc="-48">
                <a:solidFill>
                  <a:srgbClr val="010326"/>
                </a:solidFill>
                <a:latin typeface="Cooper Hewitt"/>
              </a:rPr>
              <a:t>Mobile App</a:t>
            </a:r>
          </a:p>
          <a:p>
            <a:pPr>
              <a:lnSpc>
                <a:spcPts val="1163"/>
              </a:lnSpc>
            </a:pPr>
            <a:r>
              <a:rPr lang="en-US" sz="1224" spc="-24">
                <a:solidFill>
                  <a:srgbClr val="010326"/>
                </a:solidFill>
                <a:latin typeface="Cooper Hewitt"/>
              </a:rPr>
              <a:t>*total across both Android and Apple platforms</a:t>
            </a:r>
          </a:p>
        </p:txBody>
      </p:sp>
      <p:sp>
        <p:nvSpPr>
          <p:cNvPr id="30" name="TextBox 30"/>
          <p:cNvSpPr txBox="1"/>
          <p:nvPr/>
        </p:nvSpPr>
        <p:spPr>
          <a:xfrm>
            <a:off x="14845096" y="3353666"/>
            <a:ext cx="2389772" cy="378926"/>
          </a:xfrm>
          <a:prstGeom prst="rect">
            <a:avLst/>
          </a:prstGeom>
        </p:spPr>
        <p:txBody>
          <a:bodyPr lIns="0" tIns="0" rIns="0" bIns="0" rtlCol="0" anchor="t">
            <a:spAutoFit/>
          </a:bodyPr>
          <a:lstStyle/>
          <a:p>
            <a:pPr>
              <a:lnSpc>
                <a:spcPts val="2327"/>
              </a:lnSpc>
            </a:pPr>
            <a:r>
              <a:rPr lang="en-US" sz="2449" spc="-48">
                <a:solidFill>
                  <a:srgbClr val="010326"/>
                </a:solidFill>
                <a:latin typeface="Cooper Hewitt"/>
              </a:rPr>
              <a:t>in 2023</a:t>
            </a:r>
          </a:p>
        </p:txBody>
      </p:sp>
      <p:sp>
        <p:nvSpPr>
          <p:cNvPr id="31" name="TextBox 31"/>
          <p:cNvSpPr txBox="1"/>
          <p:nvPr/>
        </p:nvSpPr>
        <p:spPr>
          <a:xfrm>
            <a:off x="15249816" y="5202614"/>
            <a:ext cx="2389772" cy="869101"/>
          </a:xfrm>
          <a:prstGeom prst="rect">
            <a:avLst/>
          </a:prstGeom>
        </p:spPr>
        <p:txBody>
          <a:bodyPr lIns="0" tIns="0" rIns="0" bIns="0" rtlCol="0" anchor="t">
            <a:spAutoFit/>
          </a:bodyPr>
          <a:lstStyle/>
          <a:p>
            <a:pPr>
              <a:lnSpc>
                <a:spcPts val="2992"/>
              </a:lnSpc>
            </a:pPr>
            <a:r>
              <a:rPr lang="en-US" sz="3149" spc="-62">
                <a:solidFill>
                  <a:srgbClr val="010326"/>
                </a:solidFill>
                <a:latin typeface="Cooper Hewitt Bold"/>
              </a:rPr>
              <a:t>Triple Tax Revenue</a:t>
            </a:r>
          </a:p>
        </p:txBody>
      </p:sp>
      <p:sp>
        <p:nvSpPr>
          <p:cNvPr id="32" name="TextBox 32"/>
          <p:cNvSpPr txBox="1"/>
          <p:nvPr/>
        </p:nvSpPr>
        <p:spPr>
          <a:xfrm>
            <a:off x="15131345" y="7620999"/>
            <a:ext cx="2389772" cy="579003"/>
          </a:xfrm>
          <a:prstGeom prst="rect">
            <a:avLst/>
          </a:prstGeom>
        </p:spPr>
        <p:txBody>
          <a:bodyPr lIns="0" tIns="0" rIns="0" bIns="0" rtlCol="0" anchor="t">
            <a:spAutoFit/>
          </a:bodyPr>
          <a:lstStyle/>
          <a:p>
            <a:pPr>
              <a:lnSpc>
                <a:spcPts val="3574"/>
              </a:lnSpc>
            </a:pPr>
            <a:r>
              <a:rPr lang="en-US" sz="3762" spc="-75">
                <a:solidFill>
                  <a:srgbClr val="010326"/>
                </a:solidFill>
                <a:latin typeface="Cooper Hewitt Bold"/>
              </a:rPr>
              <a:t>$9M-$13M</a:t>
            </a:r>
          </a:p>
        </p:txBody>
      </p:sp>
      <p:sp>
        <p:nvSpPr>
          <p:cNvPr id="33" name="TextBox 33"/>
          <p:cNvSpPr txBox="1"/>
          <p:nvPr/>
        </p:nvSpPr>
        <p:spPr>
          <a:xfrm>
            <a:off x="15249816" y="6045523"/>
            <a:ext cx="2389772" cy="666509"/>
          </a:xfrm>
          <a:prstGeom prst="rect">
            <a:avLst/>
          </a:prstGeom>
        </p:spPr>
        <p:txBody>
          <a:bodyPr lIns="0" tIns="0" rIns="0" bIns="0" rtlCol="0" anchor="t">
            <a:spAutoFit/>
          </a:bodyPr>
          <a:lstStyle/>
          <a:p>
            <a:pPr algn="l">
              <a:lnSpc>
                <a:spcPts val="1246"/>
              </a:lnSpc>
            </a:pPr>
            <a:r>
              <a:rPr lang="en-US" sz="1312" spc="-26">
                <a:solidFill>
                  <a:srgbClr val="010326"/>
                </a:solidFill>
                <a:latin typeface="Cooper Hewitt"/>
              </a:rPr>
              <a:t>*Cumberland, KY since opening Dragon Slayer Hwy 160 Trail in 2020 DURING COVID</a:t>
            </a:r>
          </a:p>
          <a:p>
            <a:pPr>
              <a:lnSpc>
                <a:spcPts val="1163"/>
              </a:lnSpc>
            </a:pPr>
            <a:endParaRPr lang="en-US" sz="1312" spc="-26">
              <a:solidFill>
                <a:srgbClr val="010326"/>
              </a:solidFill>
              <a:latin typeface="Cooper Hewitt"/>
            </a:endParaRPr>
          </a:p>
        </p:txBody>
      </p:sp>
      <p:sp>
        <p:nvSpPr>
          <p:cNvPr id="34" name="TextBox 34"/>
          <p:cNvSpPr txBox="1"/>
          <p:nvPr/>
        </p:nvSpPr>
        <p:spPr>
          <a:xfrm>
            <a:off x="15173158" y="8171427"/>
            <a:ext cx="2389772" cy="709306"/>
          </a:xfrm>
          <a:prstGeom prst="rect">
            <a:avLst/>
          </a:prstGeom>
        </p:spPr>
        <p:txBody>
          <a:bodyPr lIns="0" tIns="0" rIns="0" bIns="0" rtlCol="0" anchor="t">
            <a:spAutoFit/>
          </a:bodyPr>
          <a:lstStyle/>
          <a:p>
            <a:pPr>
              <a:lnSpc>
                <a:spcPts val="2493"/>
              </a:lnSpc>
            </a:pPr>
            <a:r>
              <a:rPr lang="en-US" sz="2624" spc="-52">
                <a:solidFill>
                  <a:srgbClr val="010326"/>
                </a:solidFill>
                <a:latin typeface="Cooper Hewitt"/>
              </a:rPr>
              <a:t>Economic Impact in 2022</a:t>
            </a:r>
          </a:p>
        </p:txBody>
      </p:sp>
      <p:sp>
        <p:nvSpPr>
          <p:cNvPr id="35" name="TextBox 35"/>
          <p:cNvSpPr txBox="1"/>
          <p:nvPr/>
        </p:nvSpPr>
        <p:spPr>
          <a:xfrm>
            <a:off x="13660125" y="8840501"/>
            <a:ext cx="4162079" cy="508345"/>
          </a:xfrm>
          <a:prstGeom prst="rect">
            <a:avLst/>
          </a:prstGeom>
        </p:spPr>
        <p:txBody>
          <a:bodyPr lIns="0" tIns="0" rIns="0" bIns="0" rtlCol="0" anchor="t">
            <a:spAutoFit/>
          </a:bodyPr>
          <a:lstStyle/>
          <a:p>
            <a:pPr>
              <a:lnSpc>
                <a:spcPts val="1258"/>
              </a:lnSpc>
            </a:pPr>
            <a:r>
              <a:rPr lang="en-US" sz="1324" spc="-26">
                <a:solidFill>
                  <a:srgbClr val="010326"/>
                </a:solidFill>
                <a:latin typeface="Cooper Hewitt"/>
              </a:rPr>
              <a:t>*Based on 2022 Economic Impact Report, an independent study performed by Economics Professor Gregory Green, Ph.D. Updated 2023 Report expected Dec 2023.</a:t>
            </a:r>
          </a:p>
        </p:txBody>
      </p:sp>
      <p:sp>
        <p:nvSpPr>
          <p:cNvPr id="36" name="TextBox 36"/>
          <p:cNvSpPr txBox="1"/>
          <p:nvPr/>
        </p:nvSpPr>
        <p:spPr>
          <a:xfrm>
            <a:off x="9168207" y="6291879"/>
            <a:ext cx="4162079" cy="463722"/>
          </a:xfrm>
          <a:prstGeom prst="rect">
            <a:avLst/>
          </a:prstGeom>
        </p:spPr>
        <p:txBody>
          <a:bodyPr lIns="0" tIns="0" rIns="0" bIns="0" rtlCol="0" anchor="t">
            <a:spAutoFit/>
          </a:bodyPr>
          <a:lstStyle/>
          <a:p>
            <a:pPr>
              <a:lnSpc>
                <a:spcPts val="1163"/>
              </a:lnSpc>
            </a:pPr>
            <a:r>
              <a:rPr lang="en-US" sz="1224" spc="-24">
                <a:solidFill>
                  <a:srgbClr val="010326"/>
                </a:solidFill>
                <a:latin typeface="Cooper Hewitt"/>
              </a:rPr>
              <a:t>*Current estimate as of 11/6/2023. Based on 30 created along Dragon Slayer trail since 2020 and 16 created along other trails since 2022 as indicated in ARC POWER Grant Report.</a:t>
            </a:r>
          </a:p>
        </p:txBody>
      </p:sp>
      <p:sp>
        <p:nvSpPr>
          <p:cNvPr id="37" name="TextBox 37"/>
          <p:cNvSpPr txBox="1"/>
          <p:nvPr/>
        </p:nvSpPr>
        <p:spPr>
          <a:xfrm>
            <a:off x="13670837" y="3806932"/>
            <a:ext cx="4027296" cy="367620"/>
          </a:xfrm>
          <a:prstGeom prst="rect">
            <a:avLst/>
          </a:prstGeom>
        </p:spPr>
        <p:txBody>
          <a:bodyPr lIns="0" tIns="0" rIns="0" bIns="0" rtlCol="0" anchor="t">
            <a:spAutoFit/>
          </a:bodyPr>
          <a:lstStyle/>
          <a:p>
            <a:pPr>
              <a:lnSpc>
                <a:spcPts val="1246"/>
              </a:lnSpc>
            </a:pPr>
            <a:r>
              <a:rPr lang="en-US" sz="1312" spc="-26">
                <a:solidFill>
                  <a:srgbClr val="010326"/>
                </a:solidFill>
                <a:latin typeface="Cooper Hewitt"/>
              </a:rPr>
              <a:t>*Based on ARC POWER Grant Report indicating 37,786 New Visitor Days and 1,997 New Visitor Nights in 2023.</a:t>
            </a:r>
          </a:p>
        </p:txBody>
      </p:sp>
      <p:sp>
        <p:nvSpPr>
          <p:cNvPr id="38" name="TextBox 38"/>
          <p:cNvSpPr txBox="1"/>
          <p:nvPr/>
        </p:nvSpPr>
        <p:spPr>
          <a:xfrm>
            <a:off x="807395" y="640480"/>
            <a:ext cx="7530602" cy="1796756"/>
          </a:xfrm>
          <a:prstGeom prst="rect">
            <a:avLst/>
          </a:prstGeom>
        </p:spPr>
        <p:txBody>
          <a:bodyPr lIns="0" tIns="0" rIns="0" bIns="0" rtlCol="0" anchor="t">
            <a:spAutoFit/>
          </a:bodyPr>
          <a:lstStyle/>
          <a:p>
            <a:pPr>
              <a:lnSpc>
                <a:spcPts val="6175"/>
              </a:lnSpc>
            </a:pPr>
            <a:r>
              <a:rPr lang="en-US" sz="6500" spc="-130">
                <a:solidFill>
                  <a:srgbClr val="FFFFFF"/>
                </a:solidFill>
                <a:latin typeface="Cooper Hewitt Bold Italics"/>
              </a:rPr>
              <a:t>PREVIOUS REQUEST 2022-2023</a:t>
            </a:r>
          </a:p>
        </p:txBody>
      </p:sp>
      <p:sp>
        <p:nvSpPr>
          <p:cNvPr id="39" name="TextBox 39"/>
          <p:cNvSpPr txBox="1"/>
          <p:nvPr/>
        </p:nvSpPr>
        <p:spPr>
          <a:xfrm>
            <a:off x="10803654" y="2272895"/>
            <a:ext cx="2389772" cy="494078"/>
          </a:xfrm>
          <a:prstGeom prst="rect">
            <a:avLst/>
          </a:prstGeom>
        </p:spPr>
        <p:txBody>
          <a:bodyPr lIns="0" tIns="0" rIns="0" bIns="0" rtlCol="0" anchor="t">
            <a:spAutoFit/>
          </a:bodyPr>
          <a:lstStyle/>
          <a:p>
            <a:pPr>
              <a:lnSpc>
                <a:spcPts val="2992"/>
              </a:lnSpc>
            </a:pPr>
            <a:r>
              <a:rPr lang="en-US" sz="3149" spc="-62">
                <a:solidFill>
                  <a:srgbClr val="010326"/>
                </a:solidFill>
                <a:latin typeface="Cooper Hewitt Bold"/>
              </a:rPr>
              <a:t>63 Events</a:t>
            </a:r>
          </a:p>
        </p:txBody>
      </p:sp>
      <p:sp>
        <p:nvSpPr>
          <p:cNvPr id="40" name="TextBox 40"/>
          <p:cNvSpPr txBox="1"/>
          <p:nvPr/>
        </p:nvSpPr>
        <p:spPr>
          <a:xfrm>
            <a:off x="10821302" y="3574590"/>
            <a:ext cx="2389772" cy="378926"/>
          </a:xfrm>
          <a:prstGeom prst="rect">
            <a:avLst/>
          </a:prstGeom>
        </p:spPr>
        <p:txBody>
          <a:bodyPr lIns="0" tIns="0" rIns="0" bIns="0" rtlCol="0" anchor="t">
            <a:spAutoFit/>
          </a:bodyPr>
          <a:lstStyle/>
          <a:p>
            <a:pPr>
              <a:lnSpc>
                <a:spcPts val="2327"/>
              </a:lnSpc>
            </a:pPr>
            <a:r>
              <a:rPr lang="en-US" sz="2449" spc="-48">
                <a:solidFill>
                  <a:srgbClr val="010326"/>
                </a:solidFill>
                <a:latin typeface="Cooper Hewitt"/>
              </a:rPr>
              <a:t>in 2023</a:t>
            </a:r>
          </a:p>
        </p:txBody>
      </p:sp>
      <p:sp>
        <p:nvSpPr>
          <p:cNvPr id="41" name="TextBox 41"/>
          <p:cNvSpPr txBox="1"/>
          <p:nvPr/>
        </p:nvSpPr>
        <p:spPr>
          <a:xfrm>
            <a:off x="10803654" y="3963120"/>
            <a:ext cx="4027296" cy="367620"/>
          </a:xfrm>
          <a:prstGeom prst="rect">
            <a:avLst/>
          </a:prstGeom>
        </p:spPr>
        <p:txBody>
          <a:bodyPr lIns="0" tIns="0" rIns="0" bIns="0" rtlCol="0" anchor="t">
            <a:spAutoFit/>
          </a:bodyPr>
          <a:lstStyle/>
          <a:p>
            <a:pPr>
              <a:lnSpc>
                <a:spcPts val="1246"/>
              </a:lnSpc>
            </a:pPr>
            <a:r>
              <a:rPr lang="en-US" sz="1312" spc="-26">
                <a:solidFill>
                  <a:srgbClr val="010326"/>
                </a:solidFill>
                <a:latin typeface="Cooper Hewitt"/>
              </a:rPr>
              <a:t>2022 Total Event Days: 107</a:t>
            </a:r>
          </a:p>
          <a:p>
            <a:pPr>
              <a:lnSpc>
                <a:spcPts val="1246"/>
              </a:lnSpc>
            </a:pPr>
            <a:r>
              <a:rPr lang="en-US" sz="1312" spc="-26">
                <a:solidFill>
                  <a:srgbClr val="010326"/>
                </a:solidFill>
                <a:latin typeface="Cooper Hewitt"/>
              </a:rPr>
              <a:t>2023 Total Event Days: 196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8939633" y="6825075"/>
            <a:ext cx="4058173" cy="2111624"/>
            <a:chOff x="0" y="0"/>
            <a:chExt cx="1593200" cy="829003"/>
          </a:xfrm>
        </p:grpSpPr>
        <p:sp>
          <p:nvSpPr>
            <p:cNvPr id="3" name="Freeform 3"/>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4" name="Group 4"/>
          <p:cNvGrpSpPr/>
          <p:nvPr/>
        </p:nvGrpSpPr>
        <p:grpSpPr>
          <a:xfrm>
            <a:off x="8957013" y="4335411"/>
            <a:ext cx="4058173" cy="2111624"/>
            <a:chOff x="0" y="0"/>
            <a:chExt cx="1593200" cy="829003"/>
          </a:xfrm>
        </p:grpSpPr>
        <p:sp>
          <p:nvSpPr>
            <p:cNvPr id="5" name="Freeform 5"/>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6" name="Group 6"/>
          <p:cNvGrpSpPr/>
          <p:nvPr/>
        </p:nvGrpSpPr>
        <p:grpSpPr>
          <a:xfrm>
            <a:off x="8939633" y="1841983"/>
            <a:ext cx="4058173" cy="2111624"/>
            <a:chOff x="0" y="0"/>
            <a:chExt cx="1593200" cy="829003"/>
          </a:xfrm>
        </p:grpSpPr>
        <p:sp>
          <p:nvSpPr>
            <p:cNvPr id="7" name="Freeform 7"/>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8" name="Group 8"/>
          <p:cNvGrpSpPr/>
          <p:nvPr/>
        </p:nvGrpSpPr>
        <p:grpSpPr>
          <a:xfrm>
            <a:off x="13359228" y="1804670"/>
            <a:ext cx="4058173" cy="2111624"/>
            <a:chOff x="0" y="0"/>
            <a:chExt cx="1593200" cy="829003"/>
          </a:xfrm>
        </p:grpSpPr>
        <p:sp>
          <p:nvSpPr>
            <p:cNvPr id="9" name="Freeform 9"/>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sp>
        <p:nvSpPr>
          <p:cNvPr id="10" name="Freeform 10"/>
          <p:cNvSpPr/>
          <p:nvPr/>
        </p:nvSpPr>
        <p:spPr>
          <a:xfrm>
            <a:off x="9261590" y="2045756"/>
            <a:ext cx="1026333" cy="704321"/>
          </a:xfrm>
          <a:custGeom>
            <a:avLst/>
            <a:gdLst/>
            <a:ahLst/>
            <a:cxnLst/>
            <a:rect l="l" t="t" r="r" b="b"/>
            <a:pathLst>
              <a:path w="1026333" h="704321">
                <a:moveTo>
                  <a:pt x="0" y="0"/>
                </a:moveTo>
                <a:lnTo>
                  <a:pt x="1026333" y="0"/>
                </a:lnTo>
                <a:lnTo>
                  <a:pt x="1026333" y="704321"/>
                </a:lnTo>
                <a:lnTo>
                  <a:pt x="0" y="704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9520862" y="4765307"/>
            <a:ext cx="872795" cy="938490"/>
          </a:xfrm>
          <a:custGeom>
            <a:avLst/>
            <a:gdLst/>
            <a:ahLst/>
            <a:cxnLst/>
            <a:rect l="l" t="t" r="r" b="b"/>
            <a:pathLst>
              <a:path w="872795" h="938490">
                <a:moveTo>
                  <a:pt x="0" y="0"/>
                </a:moveTo>
                <a:lnTo>
                  <a:pt x="872795" y="0"/>
                </a:lnTo>
                <a:lnTo>
                  <a:pt x="872795" y="938490"/>
                </a:lnTo>
                <a:lnTo>
                  <a:pt x="0" y="938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3457409" y="2017091"/>
            <a:ext cx="1004122" cy="1004122"/>
          </a:xfrm>
          <a:custGeom>
            <a:avLst/>
            <a:gdLst/>
            <a:ahLst/>
            <a:cxnLst/>
            <a:rect l="l" t="t" r="r" b="b"/>
            <a:pathLst>
              <a:path w="1004122" h="1004122">
                <a:moveTo>
                  <a:pt x="0" y="0"/>
                </a:moveTo>
                <a:lnTo>
                  <a:pt x="1004122" y="0"/>
                </a:lnTo>
                <a:lnTo>
                  <a:pt x="1004122" y="1004122"/>
                </a:lnTo>
                <a:lnTo>
                  <a:pt x="0" y="1004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15404933" y="6045967"/>
            <a:ext cx="1895940" cy="2131015"/>
          </a:xfrm>
          <a:prstGeom prst="rect">
            <a:avLst/>
          </a:prstGeom>
        </p:spPr>
        <p:txBody>
          <a:bodyPr lIns="0" tIns="0" rIns="0" bIns="0" rtlCol="0" anchor="t">
            <a:spAutoFit/>
          </a:bodyPr>
          <a:lstStyle/>
          <a:p>
            <a:pPr>
              <a:lnSpc>
                <a:spcPts val="3356"/>
              </a:lnSpc>
            </a:pPr>
            <a:r>
              <a:rPr lang="en-US" sz="3532" spc="-70">
                <a:solidFill>
                  <a:srgbClr val="010326"/>
                </a:solidFill>
                <a:latin typeface="Cooper Hewitt"/>
              </a:rPr>
              <a:t>Economic Impact in 2021</a:t>
            </a:r>
          </a:p>
          <a:p>
            <a:pPr>
              <a:lnSpc>
                <a:spcPts val="1227"/>
              </a:lnSpc>
            </a:pPr>
            <a:r>
              <a:rPr lang="en-US" sz="1292" spc="-25">
                <a:solidFill>
                  <a:srgbClr val="010326"/>
                </a:solidFill>
                <a:latin typeface="Cooper Hewitt"/>
              </a:rPr>
              <a:t>*based on an internal regional tourism multiplier study by AmeriCorps VISTA and economist Conner Walter</a:t>
            </a:r>
          </a:p>
        </p:txBody>
      </p:sp>
      <p:grpSp>
        <p:nvGrpSpPr>
          <p:cNvPr id="14" name="Group 14"/>
          <p:cNvGrpSpPr/>
          <p:nvPr/>
        </p:nvGrpSpPr>
        <p:grpSpPr>
          <a:xfrm>
            <a:off x="13375846" y="4328814"/>
            <a:ext cx="4058173" cy="2111624"/>
            <a:chOff x="0" y="0"/>
            <a:chExt cx="1593200" cy="829003"/>
          </a:xfrm>
        </p:grpSpPr>
        <p:sp>
          <p:nvSpPr>
            <p:cNvPr id="15" name="Freeform 15"/>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16" name="Group 16"/>
          <p:cNvGrpSpPr/>
          <p:nvPr/>
        </p:nvGrpSpPr>
        <p:grpSpPr>
          <a:xfrm>
            <a:off x="13375846" y="6825075"/>
            <a:ext cx="4058173" cy="2111624"/>
            <a:chOff x="0" y="0"/>
            <a:chExt cx="1593200" cy="829003"/>
          </a:xfrm>
        </p:grpSpPr>
        <p:sp>
          <p:nvSpPr>
            <p:cNvPr id="17" name="Freeform 17"/>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A6607"/>
            </a:solidFill>
          </p:spPr>
          <p:txBody>
            <a:bodyPr/>
            <a:lstStyle/>
            <a:p>
              <a:endParaRPr lang="en-US"/>
            </a:p>
          </p:txBody>
        </p:sp>
      </p:grpSp>
      <p:sp>
        <p:nvSpPr>
          <p:cNvPr id="18" name="Freeform 18"/>
          <p:cNvSpPr/>
          <p:nvPr/>
        </p:nvSpPr>
        <p:spPr>
          <a:xfrm>
            <a:off x="13618254" y="7121000"/>
            <a:ext cx="1131006" cy="935651"/>
          </a:xfrm>
          <a:custGeom>
            <a:avLst/>
            <a:gdLst/>
            <a:ahLst/>
            <a:cxnLst/>
            <a:rect l="l" t="t" r="r" b="b"/>
            <a:pathLst>
              <a:path w="1131006" h="935651">
                <a:moveTo>
                  <a:pt x="0" y="0"/>
                </a:moveTo>
                <a:lnTo>
                  <a:pt x="1131006" y="0"/>
                </a:lnTo>
                <a:lnTo>
                  <a:pt x="1131006" y="935650"/>
                </a:lnTo>
                <a:lnTo>
                  <a:pt x="0" y="935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913502" y="4834749"/>
            <a:ext cx="966366" cy="1147022"/>
          </a:xfrm>
          <a:custGeom>
            <a:avLst/>
            <a:gdLst/>
            <a:ahLst/>
            <a:cxnLst/>
            <a:rect l="l" t="t" r="r" b="b"/>
            <a:pathLst>
              <a:path w="966366" h="1147022">
                <a:moveTo>
                  <a:pt x="0" y="0"/>
                </a:moveTo>
                <a:lnTo>
                  <a:pt x="966366" y="0"/>
                </a:lnTo>
                <a:lnTo>
                  <a:pt x="966366" y="1147022"/>
                </a:lnTo>
                <a:lnTo>
                  <a:pt x="0" y="1147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9520862" y="7312712"/>
            <a:ext cx="728855" cy="1166168"/>
          </a:xfrm>
          <a:custGeom>
            <a:avLst/>
            <a:gdLst/>
            <a:ahLst/>
            <a:cxnLst/>
            <a:rect l="l" t="t" r="r" b="b"/>
            <a:pathLst>
              <a:path w="728855" h="1166168">
                <a:moveTo>
                  <a:pt x="0" y="0"/>
                </a:moveTo>
                <a:lnTo>
                  <a:pt x="728855" y="0"/>
                </a:lnTo>
                <a:lnTo>
                  <a:pt x="728855" y="1166168"/>
                </a:lnTo>
                <a:lnTo>
                  <a:pt x="0" y="11661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1" name="Freeform 21"/>
          <p:cNvSpPr/>
          <p:nvPr/>
        </p:nvSpPr>
        <p:spPr>
          <a:xfrm>
            <a:off x="800100" y="2151868"/>
            <a:ext cx="6929189" cy="6784831"/>
          </a:xfrm>
          <a:custGeom>
            <a:avLst/>
            <a:gdLst/>
            <a:ahLst/>
            <a:cxnLst/>
            <a:rect l="l" t="t" r="r" b="b"/>
            <a:pathLst>
              <a:path w="6929189" h="6784831">
                <a:moveTo>
                  <a:pt x="0" y="0"/>
                </a:moveTo>
                <a:lnTo>
                  <a:pt x="6929189" y="0"/>
                </a:lnTo>
                <a:lnTo>
                  <a:pt x="6929189" y="6784831"/>
                </a:lnTo>
                <a:lnTo>
                  <a:pt x="0" y="6784831"/>
                </a:lnTo>
                <a:lnTo>
                  <a:pt x="0" y="0"/>
                </a:lnTo>
                <a:close/>
              </a:path>
            </a:pathLst>
          </a:custGeom>
          <a:blipFill>
            <a:blip r:embed="rId14"/>
            <a:stretch>
              <a:fillRect/>
            </a:stretch>
          </a:blipFill>
        </p:spPr>
        <p:txBody>
          <a:bodyPr/>
          <a:lstStyle/>
          <a:p>
            <a:endParaRPr lang="en-US"/>
          </a:p>
        </p:txBody>
      </p:sp>
      <p:sp>
        <p:nvSpPr>
          <p:cNvPr id="22" name="TextBox 22"/>
          <p:cNvSpPr txBox="1"/>
          <p:nvPr/>
        </p:nvSpPr>
        <p:spPr>
          <a:xfrm>
            <a:off x="10644369" y="2850812"/>
            <a:ext cx="2353437" cy="486856"/>
          </a:xfrm>
          <a:prstGeom prst="rect">
            <a:avLst/>
          </a:prstGeom>
        </p:spPr>
        <p:txBody>
          <a:bodyPr lIns="0" tIns="0" rIns="0" bIns="0" rtlCol="0" anchor="t">
            <a:spAutoFit/>
          </a:bodyPr>
          <a:lstStyle/>
          <a:p>
            <a:pPr>
              <a:lnSpc>
                <a:spcPts val="2946"/>
              </a:lnSpc>
            </a:pPr>
            <a:r>
              <a:rPr lang="en-US" sz="3101" spc="-62">
                <a:solidFill>
                  <a:srgbClr val="010326"/>
                </a:solidFill>
                <a:latin typeface="Cooper Hewitt Bold"/>
              </a:rPr>
              <a:t>100 Events</a:t>
            </a:r>
          </a:p>
        </p:txBody>
      </p:sp>
      <p:sp>
        <p:nvSpPr>
          <p:cNvPr id="23" name="TextBox 23"/>
          <p:cNvSpPr txBox="1"/>
          <p:nvPr/>
        </p:nvSpPr>
        <p:spPr>
          <a:xfrm>
            <a:off x="10661749" y="2480197"/>
            <a:ext cx="2353437" cy="363785"/>
          </a:xfrm>
          <a:prstGeom prst="rect">
            <a:avLst/>
          </a:prstGeom>
        </p:spPr>
        <p:txBody>
          <a:bodyPr lIns="0" tIns="0" rIns="0" bIns="0" rtlCol="0" anchor="t">
            <a:spAutoFit/>
          </a:bodyPr>
          <a:lstStyle/>
          <a:p>
            <a:pPr>
              <a:lnSpc>
                <a:spcPts val="2291"/>
              </a:lnSpc>
            </a:pPr>
            <a:r>
              <a:rPr lang="en-US" sz="2412" spc="-48">
                <a:solidFill>
                  <a:srgbClr val="010326"/>
                </a:solidFill>
                <a:latin typeface="Cooper Hewitt"/>
              </a:rPr>
              <a:t>in 2024</a:t>
            </a:r>
          </a:p>
        </p:txBody>
      </p:sp>
      <p:sp>
        <p:nvSpPr>
          <p:cNvPr id="24" name="TextBox 24"/>
          <p:cNvSpPr txBox="1"/>
          <p:nvPr/>
        </p:nvSpPr>
        <p:spPr>
          <a:xfrm>
            <a:off x="8977207" y="322786"/>
            <a:ext cx="8000592" cy="1226038"/>
          </a:xfrm>
          <a:prstGeom prst="rect">
            <a:avLst/>
          </a:prstGeom>
        </p:spPr>
        <p:txBody>
          <a:bodyPr lIns="0" tIns="0" rIns="0" bIns="0" rtlCol="0" anchor="t">
            <a:spAutoFit/>
          </a:bodyPr>
          <a:lstStyle/>
          <a:p>
            <a:pPr>
              <a:lnSpc>
                <a:spcPts val="7484"/>
              </a:lnSpc>
            </a:pPr>
            <a:r>
              <a:rPr lang="en-US" sz="7878" spc="-157">
                <a:solidFill>
                  <a:srgbClr val="FA6607"/>
                </a:solidFill>
                <a:latin typeface="Cooper Hewitt Bold Italics"/>
              </a:rPr>
              <a:t>FUTURE IMPACT</a:t>
            </a:r>
          </a:p>
        </p:txBody>
      </p:sp>
      <p:sp>
        <p:nvSpPr>
          <p:cNvPr id="25" name="TextBox 25"/>
          <p:cNvSpPr txBox="1"/>
          <p:nvPr/>
        </p:nvSpPr>
        <p:spPr>
          <a:xfrm>
            <a:off x="10644369" y="4746257"/>
            <a:ext cx="2353437" cy="856176"/>
          </a:xfrm>
          <a:prstGeom prst="rect">
            <a:avLst/>
          </a:prstGeom>
        </p:spPr>
        <p:txBody>
          <a:bodyPr lIns="0" tIns="0" rIns="0" bIns="0" rtlCol="0" anchor="t">
            <a:spAutoFit/>
          </a:bodyPr>
          <a:lstStyle/>
          <a:p>
            <a:pPr>
              <a:lnSpc>
                <a:spcPts val="2946"/>
              </a:lnSpc>
            </a:pPr>
            <a:r>
              <a:rPr lang="en-US" sz="3101" spc="-62">
                <a:solidFill>
                  <a:srgbClr val="010326"/>
                </a:solidFill>
                <a:latin typeface="Cooper Hewitt Bold"/>
              </a:rPr>
              <a:t>60+ New Businesses</a:t>
            </a:r>
          </a:p>
        </p:txBody>
      </p:sp>
      <p:sp>
        <p:nvSpPr>
          <p:cNvPr id="26" name="TextBox 26"/>
          <p:cNvSpPr txBox="1"/>
          <p:nvPr/>
        </p:nvSpPr>
        <p:spPr>
          <a:xfrm>
            <a:off x="14569896" y="2011957"/>
            <a:ext cx="2806469" cy="507195"/>
          </a:xfrm>
          <a:prstGeom prst="rect">
            <a:avLst/>
          </a:prstGeom>
        </p:spPr>
        <p:txBody>
          <a:bodyPr lIns="0" tIns="0" rIns="0" bIns="0" rtlCol="0" anchor="t">
            <a:spAutoFit/>
          </a:bodyPr>
          <a:lstStyle/>
          <a:p>
            <a:pPr>
              <a:lnSpc>
                <a:spcPts val="3028"/>
              </a:lnSpc>
            </a:pPr>
            <a:r>
              <a:rPr lang="en-US" sz="3188" spc="-63">
                <a:solidFill>
                  <a:srgbClr val="010326"/>
                </a:solidFill>
                <a:latin typeface="Cooper Hewitt Bold"/>
              </a:rPr>
              <a:t>40,000 Visitors</a:t>
            </a:r>
          </a:p>
        </p:txBody>
      </p:sp>
      <p:sp>
        <p:nvSpPr>
          <p:cNvPr id="27" name="TextBox 27"/>
          <p:cNvSpPr txBox="1"/>
          <p:nvPr/>
        </p:nvSpPr>
        <p:spPr>
          <a:xfrm>
            <a:off x="14569896" y="2480197"/>
            <a:ext cx="2353437" cy="363785"/>
          </a:xfrm>
          <a:prstGeom prst="rect">
            <a:avLst/>
          </a:prstGeom>
        </p:spPr>
        <p:txBody>
          <a:bodyPr lIns="0" tIns="0" rIns="0" bIns="0" rtlCol="0" anchor="t">
            <a:spAutoFit/>
          </a:bodyPr>
          <a:lstStyle/>
          <a:p>
            <a:pPr>
              <a:lnSpc>
                <a:spcPts val="2291"/>
              </a:lnSpc>
            </a:pPr>
            <a:r>
              <a:rPr lang="en-US" sz="2412" spc="-48">
                <a:solidFill>
                  <a:srgbClr val="010326"/>
                </a:solidFill>
                <a:latin typeface="Cooper Hewitt"/>
              </a:rPr>
              <a:t>in 2024</a:t>
            </a:r>
          </a:p>
        </p:txBody>
      </p:sp>
      <p:sp>
        <p:nvSpPr>
          <p:cNvPr id="28" name="TextBox 28"/>
          <p:cNvSpPr txBox="1"/>
          <p:nvPr/>
        </p:nvSpPr>
        <p:spPr>
          <a:xfrm>
            <a:off x="15022929" y="4815699"/>
            <a:ext cx="2353437" cy="856176"/>
          </a:xfrm>
          <a:prstGeom prst="rect">
            <a:avLst/>
          </a:prstGeom>
        </p:spPr>
        <p:txBody>
          <a:bodyPr lIns="0" tIns="0" rIns="0" bIns="0" rtlCol="0" anchor="t">
            <a:spAutoFit/>
          </a:bodyPr>
          <a:lstStyle/>
          <a:p>
            <a:pPr>
              <a:lnSpc>
                <a:spcPts val="2946"/>
              </a:lnSpc>
            </a:pPr>
            <a:r>
              <a:rPr lang="en-US" sz="3101" spc="-62">
                <a:solidFill>
                  <a:srgbClr val="010326"/>
                </a:solidFill>
                <a:latin typeface="Cooper Hewitt Bold"/>
              </a:rPr>
              <a:t>Triple Tax Revenue</a:t>
            </a:r>
          </a:p>
        </p:txBody>
      </p:sp>
      <p:sp>
        <p:nvSpPr>
          <p:cNvPr id="29" name="TextBox 29"/>
          <p:cNvSpPr txBox="1"/>
          <p:nvPr/>
        </p:nvSpPr>
        <p:spPr>
          <a:xfrm>
            <a:off x="14906259" y="7187932"/>
            <a:ext cx="2353437" cy="579869"/>
          </a:xfrm>
          <a:prstGeom prst="rect">
            <a:avLst/>
          </a:prstGeom>
        </p:spPr>
        <p:txBody>
          <a:bodyPr lIns="0" tIns="0" rIns="0" bIns="0" rtlCol="0" anchor="t">
            <a:spAutoFit/>
          </a:bodyPr>
          <a:lstStyle/>
          <a:p>
            <a:pPr>
              <a:lnSpc>
                <a:spcPts val="3519"/>
              </a:lnSpc>
            </a:pPr>
            <a:r>
              <a:rPr lang="en-US" sz="3705" spc="-74">
                <a:solidFill>
                  <a:srgbClr val="010326"/>
                </a:solidFill>
                <a:latin typeface="Cooper Hewitt Bold"/>
              </a:rPr>
              <a:t>$30 million</a:t>
            </a:r>
          </a:p>
        </p:txBody>
      </p:sp>
      <p:sp>
        <p:nvSpPr>
          <p:cNvPr id="30" name="TextBox 30"/>
          <p:cNvSpPr txBox="1"/>
          <p:nvPr/>
        </p:nvSpPr>
        <p:spPr>
          <a:xfrm>
            <a:off x="15022929" y="5645936"/>
            <a:ext cx="2353437" cy="344457"/>
          </a:xfrm>
          <a:prstGeom prst="rect">
            <a:avLst/>
          </a:prstGeom>
        </p:spPr>
        <p:txBody>
          <a:bodyPr lIns="0" tIns="0" rIns="0" bIns="0" rtlCol="0" anchor="t">
            <a:spAutoFit/>
          </a:bodyPr>
          <a:lstStyle/>
          <a:p>
            <a:pPr algn="l">
              <a:lnSpc>
                <a:spcPts val="1227"/>
              </a:lnSpc>
            </a:pPr>
            <a:r>
              <a:rPr lang="en-US" sz="1292" spc="-25">
                <a:solidFill>
                  <a:srgbClr val="010326"/>
                </a:solidFill>
                <a:latin typeface="Cooper Hewitt"/>
              </a:rPr>
              <a:t>*in at least one Kentucky town</a:t>
            </a:r>
          </a:p>
          <a:p>
            <a:pPr>
              <a:lnSpc>
                <a:spcPts val="1145"/>
              </a:lnSpc>
            </a:pPr>
            <a:endParaRPr lang="en-US" sz="1292" spc="-25">
              <a:solidFill>
                <a:srgbClr val="010326"/>
              </a:solidFill>
              <a:latin typeface="Cooper Hewitt"/>
            </a:endParaRPr>
          </a:p>
        </p:txBody>
      </p:sp>
      <p:sp>
        <p:nvSpPr>
          <p:cNvPr id="31" name="TextBox 31"/>
          <p:cNvSpPr txBox="1"/>
          <p:nvPr/>
        </p:nvSpPr>
        <p:spPr>
          <a:xfrm>
            <a:off x="14947436" y="7739516"/>
            <a:ext cx="2353437" cy="698666"/>
          </a:xfrm>
          <a:prstGeom prst="rect">
            <a:avLst/>
          </a:prstGeom>
        </p:spPr>
        <p:txBody>
          <a:bodyPr lIns="0" tIns="0" rIns="0" bIns="0" rtlCol="0" anchor="t">
            <a:spAutoFit/>
          </a:bodyPr>
          <a:lstStyle/>
          <a:p>
            <a:pPr>
              <a:lnSpc>
                <a:spcPts val="2455"/>
              </a:lnSpc>
            </a:pPr>
            <a:r>
              <a:rPr lang="en-US" sz="2584" spc="-51">
                <a:solidFill>
                  <a:srgbClr val="010326"/>
                </a:solidFill>
                <a:latin typeface="Cooper Hewitt"/>
              </a:rPr>
              <a:t>Economic Impact in 2024-2025</a:t>
            </a:r>
          </a:p>
        </p:txBody>
      </p:sp>
      <p:sp>
        <p:nvSpPr>
          <p:cNvPr id="32" name="TextBox 32"/>
          <p:cNvSpPr txBox="1"/>
          <p:nvPr/>
        </p:nvSpPr>
        <p:spPr>
          <a:xfrm>
            <a:off x="800100" y="313261"/>
            <a:ext cx="7416101" cy="1779396"/>
          </a:xfrm>
          <a:prstGeom prst="rect">
            <a:avLst/>
          </a:prstGeom>
        </p:spPr>
        <p:txBody>
          <a:bodyPr lIns="0" tIns="0" rIns="0" bIns="0" rtlCol="0" anchor="t">
            <a:spAutoFit/>
          </a:bodyPr>
          <a:lstStyle/>
          <a:p>
            <a:pPr>
              <a:lnSpc>
                <a:spcPts val="6081"/>
              </a:lnSpc>
            </a:pPr>
            <a:r>
              <a:rPr lang="en-US" sz="6401" spc="-128">
                <a:solidFill>
                  <a:srgbClr val="F2A413"/>
                </a:solidFill>
                <a:latin typeface="Cooper Hewitt Bold Italics"/>
              </a:rPr>
              <a:t>NEW</a:t>
            </a:r>
            <a:r>
              <a:rPr lang="en-US" sz="6401" spc="-128">
                <a:solidFill>
                  <a:srgbClr val="FFFFFF"/>
                </a:solidFill>
                <a:latin typeface="Cooper Hewitt Bold Italics"/>
              </a:rPr>
              <a:t> REQUEST 2024-2025</a:t>
            </a:r>
          </a:p>
        </p:txBody>
      </p:sp>
      <p:sp>
        <p:nvSpPr>
          <p:cNvPr id="33" name="TextBox 33"/>
          <p:cNvSpPr txBox="1"/>
          <p:nvPr/>
        </p:nvSpPr>
        <p:spPr>
          <a:xfrm>
            <a:off x="10644369" y="2021482"/>
            <a:ext cx="2353437" cy="486856"/>
          </a:xfrm>
          <a:prstGeom prst="rect">
            <a:avLst/>
          </a:prstGeom>
        </p:spPr>
        <p:txBody>
          <a:bodyPr lIns="0" tIns="0" rIns="0" bIns="0" rtlCol="0" anchor="t">
            <a:spAutoFit/>
          </a:bodyPr>
          <a:lstStyle/>
          <a:p>
            <a:pPr>
              <a:lnSpc>
                <a:spcPts val="2946"/>
              </a:lnSpc>
            </a:pPr>
            <a:r>
              <a:rPr lang="en-US" sz="3101" spc="-62">
                <a:solidFill>
                  <a:srgbClr val="010326"/>
                </a:solidFill>
                <a:latin typeface="Cooper Hewitt Bold"/>
              </a:rPr>
              <a:t>90 Events</a:t>
            </a:r>
          </a:p>
        </p:txBody>
      </p:sp>
      <p:sp>
        <p:nvSpPr>
          <p:cNvPr id="34" name="TextBox 34"/>
          <p:cNvSpPr txBox="1"/>
          <p:nvPr/>
        </p:nvSpPr>
        <p:spPr>
          <a:xfrm>
            <a:off x="10661749" y="3313055"/>
            <a:ext cx="2353437" cy="363785"/>
          </a:xfrm>
          <a:prstGeom prst="rect">
            <a:avLst/>
          </a:prstGeom>
        </p:spPr>
        <p:txBody>
          <a:bodyPr lIns="0" tIns="0" rIns="0" bIns="0" rtlCol="0" anchor="t">
            <a:spAutoFit/>
          </a:bodyPr>
          <a:lstStyle/>
          <a:p>
            <a:pPr>
              <a:lnSpc>
                <a:spcPts val="2291"/>
              </a:lnSpc>
            </a:pPr>
            <a:r>
              <a:rPr lang="en-US" sz="2412" spc="-48">
                <a:solidFill>
                  <a:srgbClr val="010326"/>
                </a:solidFill>
                <a:latin typeface="Cooper Hewitt"/>
              </a:rPr>
              <a:t>in 2025</a:t>
            </a:r>
          </a:p>
        </p:txBody>
      </p:sp>
      <p:sp>
        <p:nvSpPr>
          <p:cNvPr id="35" name="TextBox 35"/>
          <p:cNvSpPr txBox="1"/>
          <p:nvPr/>
        </p:nvSpPr>
        <p:spPr>
          <a:xfrm>
            <a:off x="14624363" y="3313055"/>
            <a:ext cx="2353437" cy="363785"/>
          </a:xfrm>
          <a:prstGeom prst="rect">
            <a:avLst/>
          </a:prstGeom>
        </p:spPr>
        <p:txBody>
          <a:bodyPr lIns="0" tIns="0" rIns="0" bIns="0" rtlCol="0" anchor="t">
            <a:spAutoFit/>
          </a:bodyPr>
          <a:lstStyle/>
          <a:p>
            <a:pPr>
              <a:lnSpc>
                <a:spcPts val="2291"/>
              </a:lnSpc>
            </a:pPr>
            <a:r>
              <a:rPr lang="en-US" sz="2412" spc="-48">
                <a:solidFill>
                  <a:srgbClr val="010326"/>
                </a:solidFill>
                <a:latin typeface="Cooper Hewitt"/>
              </a:rPr>
              <a:t>in 2025</a:t>
            </a:r>
          </a:p>
        </p:txBody>
      </p:sp>
      <p:sp>
        <p:nvSpPr>
          <p:cNvPr id="36" name="TextBox 36"/>
          <p:cNvSpPr txBox="1"/>
          <p:nvPr/>
        </p:nvSpPr>
        <p:spPr>
          <a:xfrm>
            <a:off x="14569896" y="2841287"/>
            <a:ext cx="2806469" cy="507195"/>
          </a:xfrm>
          <a:prstGeom prst="rect">
            <a:avLst/>
          </a:prstGeom>
        </p:spPr>
        <p:txBody>
          <a:bodyPr lIns="0" tIns="0" rIns="0" bIns="0" rtlCol="0" anchor="t">
            <a:spAutoFit/>
          </a:bodyPr>
          <a:lstStyle/>
          <a:p>
            <a:pPr>
              <a:lnSpc>
                <a:spcPts val="3028"/>
              </a:lnSpc>
            </a:pPr>
            <a:r>
              <a:rPr lang="en-US" sz="3188" spc="-63">
                <a:solidFill>
                  <a:srgbClr val="010326"/>
                </a:solidFill>
                <a:latin typeface="Cooper Hewitt Bold"/>
              </a:rPr>
              <a:t>50,000 Visitors</a:t>
            </a:r>
          </a:p>
        </p:txBody>
      </p:sp>
      <p:sp>
        <p:nvSpPr>
          <p:cNvPr id="37" name="TextBox 37"/>
          <p:cNvSpPr txBox="1"/>
          <p:nvPr/>
        </p:nvSpPr>
        <p:spPr>
          <a:xfrm>
            <a:off x="10491554" y="7299996"/>
            <a:ext cx="2449189" cy="426792"/>
          </a:xfrm>
          <a:prstGeom prst="rect">
            <a:avLst/>
          </a:prstGeom>
        </p:spPr>
        <p:txBody>
          <a:bodyPr lIns="0" tIns="0" rIns="0" bIns="0" rtlCol="0" anchor="t">
            <a:spAutoFit/>
          </a:bodyPr>
          <a:lstStyle/>
          <a:p>
            <a:pPr>
              <a:lnSpc>
                <a:spcPts val="2666"/>
              </a:lnSpc>
            </a:pPr>
            <a:r>
              <a:rPr lang="en-US" sz="2806" spc="-56">
                <a:solidFill>
                  <a:srgbClr val="010326"/>
                </a:solidFill>
                <a:latin typeface="Cooper Hewitt Bold"/>
              </a:rPr>
              <a:t>12k Downloads</a:t>
            </a:r>
          </a:p>
        </p:txBody>
      </p:sp>
      <p:sp>
        <p:nvSpPr>
          <p:cNvPr id="38" name="TextBox 38"/>
          <p:cNvSpPr txBox="1"/>
          <p:nvPr/>
        </p:nvSpPr>
        <p:spPr>
          <a:xfrm>
            <a:off x="10491554" y="7778865"/>
            <a:ext cx="2485949" cy="629494"/>
          </a:xfrm>
          <a:prstGeom prst="rect">
            <a:avLst/>
          </a:prstGeom>
        </p:spPr>
        <p:txBody>
          <a:bodyPr lIns="0" tIns="0" rIns="0" bIns="0" rtlCol="0" anchor="t">
            <a:spAutoFit/>
          </a:bodyPr>
          <a:lstStyle/>
          <a:p>
            <a:pPr>
              <a:lnSpc>
                <a:spcPts val="2291"/>
              </a:lnSpc>
            </a:pPr>
            <a:r>
              <a:rPr lang="en-US" sz="2412" spc="-48">
                <a:solidFill>
                  <a:srgbClr val="010326"/>
                </a:solidFill>
                <a:latin typeface="Cooper Hewitt"/>
              </a:rPr>
              <a:t>Mobile App</a:t>
            </a:r>
          </a:p>
          <a:p>
            <a:pPr>
              <a:lnSpc>
                <a:spcPts val="1145"/>
              </a:lnSpc>
            </a:pPr>
            <a:r>
              <a:rPr lang="en-US" sz="1206" spc="-24">
                <a:solidFill>
                  <a:srgbClr val="010326"/>
                </a:solidFill>
                <a:latin typeface="Cooper Hewitt"/>
              </a:rPr>
              <a:t>*total across both Android and Apple platforms</a:t>
            </a:r>
          </a:p>
        </p:txBody>
      </p:sp>
      <p:sp>
        <p:nvSpPr>
          <p:cNvPr id="39" name="TextBox 39"/>
          <p:cNvSpPr txBox="1"/>
          <p:nvPr/>
        </p:nvSpPr>
        <p:spPr>
          <a:xfrm>
            <a:off x="9117060" y="5760078"/>
            <a:ext cx="3980672" cy="596128"/>
          </a:xfrm>
          <a:prstGeom prst="rect">
            <a:avLst/>
          </a:prstGeom>
        </p:spPr>
        <p:txBody>
          <a:bodyPr lIns="0" tIns="0" rIns="0" bIns="0" rtlCol="0" anchor="t">
            <a:spAutoFit/>
          </a:bodyPr>
          <a:lstStyle/>
          <a:p>
            <a:pPr>
              <a:lnSpc>
                <a:spcPts val="1146"/>
              </a:lnSpc>
            </a:pPr>
            <a:r>
              <a:rPr lang="en-US" sz="1206" spc="-24">
                <a:solidFill>
                  <a:srgbClr val="010326"/>
                </a:solidFill>
                <a:latin typeface="Cooper Hewitt"/>
              </a:rPr>
              <a:t>*To be based on the total number of new businesses since 2020 who self-report they opened partially because of the increase in potential customers along Backroads trails or because of Backroads special events.</a:t>
            </a:r>
          </a:p>
        </p:txBody>
      </p:sp>
      <p:sp>
        <p:nvSpPr>
          <p:cNvPr id="40" name="TextBox 40"/>
          <p:cNvSpPr txBox="1"/>
          <p:nvPr/>
        </p:nvSpPr>
        <p:spPr>
          <a:xfrm>
            <a:off x="800100" y="9070049"/>
            <a:ext cx="16633920" cy="1026451"/>
          </a:xfrm>
          <a:prstGeom prst="rect">
            <a:avLst/>
          </a:prstGeom>
        </p:spPr>
        <p:txBody>
          <a:bodyPr lIns="0" tIns="0" rIns="0" bIns="0" rtlCol="0" anchor="t">
            <a:spAutoFit/>
          </a:bodyPr>
          <a:lstStyle/>
          <a:p>
            <a:pPr>
              <a:lnSpc>
                <a:spcPts val="2748"/>
              </a:lnSpc>
            </a:pPr>
            <a:r>
              <a:rPr lang="en-US" sz="1963">
                <a:solidFill>
                  <a:srgbClr val="F2A413"/>
                </a:solidFill>
                <a:latin typeface="Canva Sans Italics"/>
              </a:rPr>
              <a:t>*note: Salary &amp; Fringe are requested because it is necessary to continue producing these economic impacts, and the ARC grant funding for this ends July 2024. Also, this additional funding request will be used as matching funds to leverage future grant funding, such as an ARC ARISE grant application to develop the Appalachian Overland Triangle with a headquarters in Owsley County, KY.</a:t>
            </a:r>
          </a:p>
        </p:txBody>
      </p:sp>
      <p:sp>
        <p:nvSpPr>
          <p:cNvPr id="41" name="TextBox 41"/>
          <p:cNvSpPr txBox="1"/>
          <p:nvPr/>
        </p:nvSpPr>
        <p:spPr>
          <a:xfrm>
            <a:off x="13618254" y="8513079"/>
            <a:ext cx="3959993" cy="350825"/>
          </a:xfrm>
          <a:prstGeom prst="rect">
            <a:avLst/>
          </a:prstGeom>
        </p:spPr>
        <p:txBody>
          <a:bodyPr lIns="0" tIns="0" rIns="0" bIns="0" rtlCol="0" anchor="t">
            <a:spAutoFit/>
          </a:bodyPr>
          <a:lstStyle/>
          <a:p>
            <a:pPr>
              <a:lnSpc>
                <a:spcPts val="1239"/>
              </a:lnSpc>
            </a:pPr>
            <a:r>
              <a:rPr lang="en-US" sz="1304" spc="-26">
                <a:solidFill>
                  <a:srgbClr val="010326"/>
                </a:solidFill>
                <a:latin typeface="Cooper Hewitt"/>
              </a:rPr>
              <a:t>*To be based on combined 2024 &amp; 2025 Economic Impact Reports.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202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582687" y="-2582687"/>
            <a:ext cx="6853244" cy="12018617"/>
            <a:chOff x="0" y="0"/>
            <a:chExt cx="1280946" cy="2246411"/>
          </a:xfrm>
        </p:grpSpPr>
        <p:sp>
          <p:nvSpPr>
            <p:cNvPr id="3" name="Freeform 3"/>
            <p:cNvSpPr/>
            <p:nvPr/>
          </p:nvSpPr>
          <p:spPr>
            <a:xfrm>
              <a:off x="0" y="0"/>
              <a:ext cx="1280946" cy="2246411"/>
            </a:xfrm>
            <a:custGeom>
              <a:avLst/>
              <a:gdLst/>
              <a:ahLst/>
              <a:cxnLst/>
              <a:rect l="l" t="t" r="r" b="b"/>
              <a:pathLst>
                <a:path w="1280946" h="2246411">
                  <a:moveTo>
                    <a:pt x="0" y="0"/>
                  </a:moveTo>
                  <a:lnTo>
                    <a:pt x="1280946" y="0"/>
                  </a:lnTo>
                  <a:lnTo>
                    <a:pt x="1280946" y="2246411"/>
                  </a:lnTo>
                  <a:lnTo>
                    <a:pt x="0" y="2246411"/>
                  </a:lnTo>
                  <a:close/>
                </a:path>
              </a:pathLst>
            </a:custGeom>
            <a:solidFill>
              <a:srgbClr val="F2A413"/>
            </a:solidFill>
          </p:spPr>
          <p:txBody>
            <a:bodyPr/>
            <a:lstStyle/>
            <a:p>
              <a:endParaRPr lang="en-US"/>
            </a:p>
          </p:txBody>
        </p:sp>
      </p:grpSp>
      <p:sp>
        <p:nvSpPr>
          <p:cNvPr id="4" name="Freeform 4"/>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2"/>
            <a:stretch>
              <a:fillRect/>
            </a:stretch>
          </a:blipFill>
        </p:spPr>
        <p:txBody>
          <a:bodyPr/>
          <a:lstStyle/>
          <a:p>
            <a:endParaRPr lang="en-US"/>
          </a:p>
        </p:txBody>
      </p:sp>
      <p:sp>
        <p:nvSpPr>
          <p:cNvPr id="5" name="Freeform 5"/>
          <p:cNvSpPr/>
          <p:nvPr/>
        </p:nvSpPr>
        <p:spPr>
          <a:xfrm>
            <a:off x="3249897" y="3106289"/>
            <a:ext cx="4688870" cy="2860211"/>
          </a:xfrm>
          <a:custGeom>
            <a:avLst/>
            <a:gdLst/>
            <a:ahLst/>
            <a:cxnLst/>
            <a:rect l="l" t="t" r="r" b="b"/>
            <a:pathLst>
              <a:path w="4688870" h="2860211">
                <a:moveTo>
                  <a:pt x="0" y="0"/>
                </a:moveTo>
                <a:lnTo>
                  <a:pt x="4688870" y="0"/>
                </a:lnTo>
                <a:lnTo>
                  <a:pt x="4688870" y="2860211"/>
                </a:lnTo>
                <a:lnTo>
                  <a:pt x="0" y="286021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457416" y="803084"/>
            <a:ext cx="8273833" cy="1765275"/>
          </a:xfrm>
          <a:prstGeom prst="rect">
            <a:avLst/>
          </a:prstGeom>
        </p:spPr>
        <p:txBody>
          <a:bodyPr lIns="0" tIns="0" rIns="0" bIns="0" rtlCol="0" anchor="t">
            <a:spAutoFit/>
          </a:bodyPr>
          <a:lstStyle/>
          <a:p>
            <a:pPr algn="ctr">
              <a:lnSpc>
                <a:spcPts val="10639"/>
              </a:lnSpc>
            </a:pPr>
            <a:r>
              <a:rPr lang="en-US" sz="11199" spc="-223">
                <a:solidFill>
                  <a:srgbClr val="212024"/>
                </a:solidFill>
                <a:latin typeface="Cooper Hewitt Bold"/>
              </a:rPr>
              <a:t>CONTACT US</a:t>
            </a:r>
          </a:p>
        </p:txBody>
      </p:sp>
      <p:sp>
        <p:nvSpPr>
          <p:cNvPr id="7" name="TextBox 7"/>
          <p:cNvSpPr txBox="1"/>
          <p:nvPr/>
        </p:nvSpPr>
        <p:spPr>
          <a:xfrm>
            <a:off x="688112" y="7492639"/>
            <a:ext cx="12398218" cy="2526875"/>
          </a:xfrm>
          <a:prstGeom prst="rect">
            <a:avLst/>
          </a:prstGeom>
        </p:spPr>
        <p:txBody>
          <a:bodyPr lIns="0" tIns="0" rIns="0" bIns="0" rtlCol="0" anchor="t">
            <a:spAutoFit/>
          </a:bodyPr>
          <a:lstStyle/>
          <a:p>
            <a:pPr>
              <a:lnSpc>
                <a:spcPts val="3798"/>
              </a:lnSpc>
            </a:pPr>
            <a:r>
              <a:rPr lang="en-US" sz="3998" spc="-79">
                <a:solidFill>
                  <a:srgbClr val="FAF5D3"/>
                </a:solidFill>
                <a:latin typeface="Cooper Hewitt Bold"/>
              </a:rPr>
              <a:t>Erik Hubbard</a:t>
            </a:r>
          </a:p>
          <a:p>
            <a:pPr>
              <a:lnSpc>
                <a:spcPts val="3798"/>
              </a:lnSpc>
            </a:pPr>
            <a:r>
              <a:rPr lang="en-US" sz="3998" spc="-79">
                <a:solidFill>
                  <a:srgbClr val="FAF5D3"/>
                </a:solidFill>
                <a:latin typeface="Cooper Hewitt Bold Italics"/>
              </a:rPr>
              <a:t>Executive Director</a:t>
            </a:r>
          </a:p>
          <a:p>
            <a:pPr>
              <a:lnSpc>
                <a:spcPts val="3798"/>
              </a:lnSpc>
            </a:pPr>
            <a:r>
              <a:rPr lang="en-US" sz="3998" spc="-79">
                <a:solidFill>
                  <a:srgbClr val="FAF5D3"/>
                </a:solidFill>
                <a:latin typeface="Cooper Hewitt Bold"/>
              </a:rPr>
              <a:t>BackroadsOfAppalachiaDirector@gmail.com</a:t>
            </a:r>
          </a:p>
          <a:p>
            <a:pPr>
              <a:lnSpc>
                <a:spcPts val="3798"/>
              </a:lnSpc>
            </a:pPr>
            <a:r>
              <a:rPr lang="en-US" sz="3998" u="sng" spc="-79">
                <a:solidFill>
                  <a:srgbClr val="FAF5D3"/>
                </a:solidFill>
                <a:latin typeface="Cooper Hewitt Bold"/>
                <a:hlinkClick r:id="rId4" tooltip="http://www.backroadsofappalachia.org"/>
              </a:rPr>
              <a:t>www.backroadsofappalachia.org</a:t>
            </a:r>
          </a:p>
          <a:p>
            <a:pPr>
              <a:lnSpc>
                <a:spcPts val="3798"/>
              </a:lnSpc>
            </a:pPr>
            <a:endParaRPr lang="en-US" sz="3998" u="sng" spc="-79">
              <a:solidFill>
                <a:srgbClr val="FAF5D3"/>
              </a:solidFill>
              <a:latin typeface="Cooper Hewitt Bold"/>
              <a:hlinkClick r:id="rId4" tooltip="http://www.backroadsofappalachia.org"/>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399" y="0"/>
            <a:ext cx="18592799" cy="1037648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728" r="-8900"/>
            </a:stretch>
          </a:blipFill>
        </p:spPr>
        <p:txBody>
          <a:bodyPr/>
          <a:lstStyle/>
          <a:p>
            <a:endParaRPr lang="en-US"/>
          </a:p>
        </p:txBody>
      </p:sp>
      <p:grpSp>
        <p:nvGrpSpPr>
          <p:cNvPr id="3" name="Group 3"/>
          <p:cNvGrpSpPr/>
          <p:nvPr/>
        </p:nvGrpSpPr>
        <p:grpSpPr>
          <a:xfrm>
            <a:off x="1179265" y="6579969"/>
            <a:ext cx="4973855" cy="3494102"/>
            <a:chOff x="0" y="0"/>
            <a:chExt cx="998769" cy="701629"/>
          </a:xfrm>
        </p:grpSpPr>
        <p:sp>
          <p:nvSpPr>
            <p:cNvPr id="4" name="Freeform 4"/>
            <p:cNvSpPr/>
            <p:nvPr/>
          </p:nvSpPr>
          <p:spPr>
            <a:xfrm>
              <a:off x="0" y="0"/>
              <a:ext cx="998769" cy="701629"/>
            </a:xfrm>
            <a:custGeom>
              <a:avLst/>
              <a:gdLst/>
              <a:ahLst/>
              <a:cxnLst/>
              <a:rect l="l" t="t" r="r" b="b"/>
              <a:pathLst>
                <a:path w="998769" h="701629">
                  <a:moveTo>
                    <a:pt x="0" y="0"/>
                  </a:moveTo>
                  <a:lnTo>
                    <a:pt x="998769" y="0"/>
                  </a:lnTo>
                  <a:lnTo>
                    <a:pt x="998769" y="701629"/>
                  </a:lnTo>
                  <a:lnTo>
                    <a:pt x="0" y="701629"/>
                  </a:lnTo>
                  <a:close/>
                </a:path>
              </a:pathLst>
            </a:custGeom>
            <a:solidFill>
              <a:srgbClr val="F2A413"/>
            </a:solidFill>
          </p:spPr>
          <p:txBody>
            <a:bodyPr/>
            <a:lstStyle/>
            <a:p>
              <a:endParaRPr lang="en-US"/>
            </a:p>
          </p:txBody>
        </p:sp>
      </p:grpSp>
      <p:grpSp>
        <p:nvGrpSpPr>
          <p:cNvPr id="5" name="Group 5"/>
          <p:cNvGrpSpPr/>
          <p:nvPr/>
        </p:nvGrpSpPr>
        <p:grpSpPr>
          <a:xfrm>
            <a:off x="1743735" y="2970808"/>
            <a:ext cx="3935414" cy="393541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US"/>
            </a:p>
          </p:txBody>
        </p:sp>
      </p:grpSp>
      <p:grpSp>
        <p:nvGrpSpPr>
          <p:cNvPr id="7" name="Group 7"/>
          <p:cNvGrpSpPr>
            <a:grpSpLocks noChangeAspect="1"/>
          </p:cNvGrpSpPr>
          <p:nvPr/>
        </p:nvGrpSpPr>
        <p:grpSpPr>
          <a:xfrm>
            <a:off x="2069982" y="3297061"/>
            <a:ext cx="3282921" cy="3282908"/>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5617" r="-45617"/>
              </a:stretch>
            </a:blipFill>
          </p:spPr>
          <p:txBody>
            <a:bodyPr/>
            <a:lstStyle/>
            <a:p>
              <a:endParaRPr lang="en-US"/>
            </a:p>
          </p:txBody>
        </p:sp>
      </p:grpSp>
      <p:grpSp>
        <p:nvGrpSpPr>
          <p:cNvPr id="9" name="Group 9"/>
          <p:cNvGrpSpPr/>
          <p:nvPr/>
        </p:nvGrpSpPr>
        <p:grpSpPr>
          <a:xfrm>
            <a:off x="6630654" y="6579969"/>
            <a:ext cx="4973855" cy="3494102"/>
            <a:chOff x="0" y="0"/>
            <a:chExt cx="998769" cy="701629"/>
          </a:xfrm>
        </p:grpSpPr>
        <p:sp>
          <p:nvSpPr>
            <p:cNvPr id="10" name="Freeform 10"/>
            <p:cNvSpPr/>
            <p:nvPr/>
          </p:nvSpPr>
          <p:spPr>
            <a:xfrm>
              <a:off x="0" y="0"/>
              <a:ext cx="998769" cy="701629"/>
            </a:xfrm>
            <a:custGeom>
              <a:avLst/>
              <a:gdLst/>
              <a:ahLst/>
              <a:cxnLst/>
              <a:rect l="l" t="t" r="r" b="b"/>
              <a:pathLst>
                <a:path w="998769" h="701629">
                  <a:moveTo>
                    <a:pt x="0" y="0"/>
                  </a:moveTo>
                  <a:lnTo>
                    <a:pt x="998769" y="0"/>
                  </a:lnTo>
                  <a:lnTo>
                    <a:pt x="998769" y="701629"/>
                  </a:lnTo>
                  <a:lnTo>
                    <a:pt x="0" y="701629"/>
                  </a:lnTo>
                  <a:close/>
                </a:path>
              </a:pathLst>
            </a:custGeom>
            <a:solidFill>
              <a:srgbClr val="F2A413"/>
            </a:solidFill>
          </p:spPr>
          <p:txBody>
            <a:bodyPr/>
            <a:lstStyle/>
            <a:p>
              <a:endParaRPr lang="en-US"/>
            </a:p>
          </p:txBody>
        </p:sp>
      </p:grpSp>
      <p:grpSp>
        <p:nvGrpSpPr>
          <p:cNvPr id="11" name="Group 11"/>
          <p:cNvGrpSpPr/>
          <p:nvPr/>
        </p:nvGrpSpPr>
        <p:grpSpPr>
          <a:xfrm>
            <a:off x="7149875" y="2970808"/>
            <a:ext cx="3935414" cy="393541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US"/>
            </a:p>
          </p:txBody>
        </p:sp>
      </p:grpSp>
      <p:grpSp>
        <p:nvGrpSpPr>
          <p:cNvPr id="13" name="Group 13"/>
          <p:cNvGrpSpPr>
            <a:grpSpLocks noChangeAspect="1"/>
          </p:cNvGrpSpPr>
          <p:nvPr/>
        </p:nvGrpSpPr>
        <p:grpSpPr>
          <a:xfrm>
            <a:off x="7476121" y="3297061"/>
            <a:ext cx="3282921" cy="3282908"/>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46" r="-25046"/>
              </a:stretch>
            </a:blipFill>
          </p:spPr>
          <p:txBody>
            <a:bodyPr/>
            <a:lstStyle/>
            <a:p>
              <a:endParaRPr lang="en-US"/>
            </a:p>
          </p:txBody>
        </p:sp>
      </p:grpSp>
      <p:grpSp>
        <p:nvGrpSpPr>
          <p:cNvPr id="15" name="Group 15"/>
          <p:cNvGrpSpPr/>
          <p:nvPr/>
        </p:nvGrpSpPr>
        <p:grpSpPr>
          <a:xfrm>
            <a:off x="12082044" y="6579969"/>
            <a:ext cx="4973855" cy="3494102"/>
            <a:chOff x="0" y="0"/>
            <a:chExt cx="998769" cy="701629"/>
          </a:xfrm>
        </p:grpSpPr>
        <p:sp>
          <p:nvSpPr>
            <p:cNvPr id="16" name="Freeform 16"/>
            <p:cNvSpPr/>
            <p:nvPr/>
          </p:nvSpPr>
          <p:spPr>
            <a:xfrm>
              <a:off x="0" y="0"/>
              <a:ext cx="998769" cy="701629"/>
            </a:xfrm>
            <a:custGeom>
              <a:avLst/>
              <a:gdLst/>
              <a:ahLst/>
              <a:cxnLst/>
              <a:rect l="l" t="t" r="r" b="b"/>
              <a:pathLst>
                <a:path w="998769" h="701629">
                  <a:moveTo>
                    <a:pt x="0" y="0"/>
                  </a:moveTo>
                  <a:lnTo>
                    <a:pt x="998769" y="0"/>
                  </a:lnTo>
                  <a:lnTo>
                    <a:pt x="998769" y="701629"/>
                  </a:lnTo>
                  <a:lnTo>
                    <a:pt x="0" y="701629"/>
                  </a:lnTo>
                  <a:close/>
                </a:path>
              </a:pathLst>
            </a:custGeom>
            <a:solidFill>
              <a:srgbClr val="F2A413"/>
            </a:solidFill>
          </p:spPr>
          <p:txBody>
            <a:bodyPr/>
            <a:lstStyle/>
            <a:p>
              <a:endParaRPr lang="en-US"/>
            </a:p>
          </p:txBody>
        </p:sp>
      </p:grpSp>
      <p:grpSp>
        <p:nvGrpSpPr>
          <p:cNvPr id="17" name="Group 17"/>
          <p:cNvGrpSpPr/>
          <p:nvPr/>
        </p:nvGrpSpPr>
        <p:grpSpPr>
          <a:xfrm>
            <a:off x="12650803" y="2970808"/>
            <a:ext cx="3935414" cy="3935414"/>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US"/>
            </a:p>
          </p:txBody>
        </p:sp>
      </p:grpSp>
      <p:grpSp>
        <p:nvGrpSpPr>
          <p:cNvPr id="19" name="Group 19"/>
          <p:cNvGrpSpPr>
            <a:grpSpLocks noChangeAspect="1"/>
          </p:cNvGrpSpPr>
          <p:nvPr/>
        </p:nvGrpSpPr>
        <p:grpSpPr>
          <a:xfrm>
            <a:off x="12977049" y="3297061"/>
            <a:ext cx="3282921" cy="3282908"/>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6666" r="-16666"/>
              </a:stretch>
            </a:blipFill>
          </p:spPr>
          <p:txBody>
            <a:bodyPr/>
            <a:lstStyle/>
            <a:p>
              <a:endParaRPr lang="en-US"/>
            </a:p>
          </p:txBody>
        </p:sp>
      </p:grpSp>
      <p:sp>
        <p:nvSpPr>
          <p:cNvPr id="21" name="TextBox 21"/>
          <p:cNvSpPr txBox="1"/>
          <p:nvPr/>
        </p:nvSpPr>
        <p:spPr>
          <a:xfrm>
            <a:off x="2024732" y="7107473"/>
            <a:ext cx="3373421" cy="714694"/>
          </a:xfrm>
          <a:prstGeom prst="rect">
            <a:avLst/>
          </a:prstGeom>
        </p:spPr>
        <p:txBody>
          <a:bodyPr lIns="0" tIns="0" rIns="0" bIns="0" rtlCol="0" anchor="t">
            <a:spAutoFit/>
          </a:bodyPr>
          <a:lstStyle/>
          <a:p>
            <a:pPr algn="ctr">
              <a:lnSpc>
                <a:spcPts val="2778"/>
              </a:lnSpc>
            </a:pPr>
            <a:r>
              <a:rPr lang="en-US" sz="3019">
                <a:solidFill>
                  <a:srgbClr val="000000"/>
                </a:solidFill>
                <a:latin typeface="Open Sans Extra Bold"/>
              </a:rPr>
              <a:t>ECONOMIC DEVELOPMENT</a:t>
            </a:r>
          </a:p>
        </p:txBody>
      </p:sp>
      <p:sp>
        <p:nvSpPr>
          <p:cNvPr id="22" name="TextBox 22"/>
          <p:cNvSpPr txBox="1"/>
          <p:nvPr/>
        </p:nvSpPr>
        <p:spPr>
          <a:xfrm>
            <a:off x="1332142" y="7869792"/>
            <a:ext cx="4714821" cy="2067443"/>
          </a:xfrm>
          <a:prstGeom prst="rect">
            <a:avLst/>
          </a:prstGeom>
        </p:spPr>
        <p:txBody>
          <a:bodyPr lIns="0" tIns="0" rIns="0" bIns="0" rtlCol="0" anchor="t">
            <a:spAutoFit/>
          </a:bodyPr>
          <a:lstStyle/>
          <a:p>
            <a:pPr algn="ctr">
              <a:lnSpc>
                <a:spcPts val="2818"/>
              </a:lnSpc>
            </a:pPr>
            <a:r>
              <a:rPr lang="en-US" sz="2013">
                <a:solidFill>
                  <a:srgbClr val="000000"/>
                </a:solidFill>
                <a:latin typeface="Open Sans"/>
              </a:rPr>
              <a:t>We leverage tourism to create jobs and revitalize former coal towns by hosting events and mapping, trademarking, and marketing motorsports trails in Eastern Kentucky to tourists across the nation and the world.</a:t>
            </a:r>
          </a:p>
        </p:txBody>
      </p:sp>
      <p:sp>
        <p:nvSpPr>
          <p:cNvPr id="23" name="TextBox 23"/>
          <p:cNvSpPr txBox="1"/>
          <p:nvPr/>
        </p:nvSpPr>
        <p:spPr>
          <a:xfrm>
            <a:off x="7457289" y="7107473"/>
            <a:ext cx="3373421" cy="714694"/>
          </a:xfrm>
          <a:prstGeom prst="rect">
            <a:avLst/>
          </a:prstGeom>
        </p:spPr>
        <p:txBody>
          <a:bodyPr lIns="0" tIns="0" rIns="0" bIns="0" rtlCol="0" anchor="t">
            <a:spAutoFit/>
          </a:bodyPr>
          <a:lstStyle/>
          <a:p>
            <a:pPr algn="ctr">
              <a:lnSpc>
                <a:spcPts val="2778"/>
              </a:lnSpc>
            </a:pPr>
            <a:r>
              <a:rPr lang="en-US" sz="3019">
                <a:solidFill>
                  <a:srgbClr val="000000"/>
                </a:solidFill>
                <a:latin typeface="Open Sans Extra Bold"/>
              </a:rPr>
              <a:t>WORKFORCE DEVELOPMENT</a:t>
            </a:r>
          </a:p>
        </p:txBody>
      </p:sp>
      <p:sp>
        <p:nvSpPr>
          <p:cNvPr id="24" name="TextBox 24"/>
          <p:cNvSpPr txBox="1"/>
          <p:nvPr/>
        </p:nvSpPr>
        <p:spPr>
          <a:xfrm>
            <a:off x="6818376" y="7869792"/>
            <a:ext cx="4598411" cy="1722285"/>
          </a:xfrm>
          <a:prstGeom prst="rect">
            <a:avLst/>
          </a:prstGeom>
        </p:spPr>
        <p:txBody>
          <a:bodyPr lIns="0" tIns="0" rIns="0" bIns="0" rtlCol="0" anchor="t">
            <a:spAutoFit/>
          </a:bodyPr>
          <a:lstStyle/>
          <a:p>
            <a:pPr algn="ctr">
              <a:lnSpc>
                <a:spcPts val="2818"/>
              </a:lnSpc>
            </a:pPr>
            <a:r>
              <a:rPr lang="en-US" sz="2013">
                <a:solidFill>
                  <a:srgbClr val="000000"/>
                </a:solidFill>
                <a:latin typeface="Open Sans"/>
              </a:rPr>
              <a:t>We hire women and men in addiction recovery programs and provide them with job training in careers related to tourism, special events, and entrepreneurship.</a:t>
            </a:r>
          </a:p>
        </p:txBody>
      </p:sp>
      <p:sp>
        <p:nvSpPr>
          <p:cNvPr id="25" name="TextBox 25"/>
          <p:cNvSpPr txBox="1"/>
          <p:nvPr/>
        </p:nvSpPr>
        <p:spPr>
          <a:xfrm>
            <a:off x="12931799" y="7107473"/>
            <a:ext cx="3373421" cy="714694"/>
          </a:xfrm>
          <a:prstGeom prst="rect">
            <a:avLst/>
          </a:prstGeom>
        </p:spPr>
        <p:txBody>
          <a:bodyPr lIns="0" tIns="0" rIns="0" bIns="0" rtlCol="0" anchor="t">
            <a:spAutoFit/>
          </a:bodyPr>
          <a:lstStyle/>
          <a:p>
            <a:pPr algn="ctr">
              <a:lnSpc>
                <a:spcPts val="2778"/>
              </a:lnSpc>
            </a:pPr>
            <a:r>
              <a:rPr lang="en-US" sz="3019">
                <a:solidFill>
                  <a:srgbClr val="000000"/>
                </a:solidFill>
                <a:latin typeface="Open Sans Extra Bold"/>
              </a:rPr>
              <a:t>SUPPORT LOCAL BUSINESSES</a:t>
            </a:r>
          </a:p>
        </p:txBody>
      </p:sp>
      <p:sp>
        <p:nvSpPr>
          <p:cNvPr id="26" name="TextBox 26"/>
          <p:cNvSpPr txBox="1"/>
          <p:nvPr/>
        </p:nvSpPr>
        <p:spPr>
          <a:xfrm>
            <a:off x="12364622" y="7869792"/>
            <a:ext cx="4408699" cy="2067443"/>
          </a:xfrm>
          <a:prstGeom prst="rect">
            <a:avLst/>
          </a:prstGeom>
        </p:spPr>
        <p:txBody>
          <a:bodyPr lIns="0" tIns="0" rIns="0" bIns="0" rtlCol="0" anchor="t">
            <a:spAutoFit/>
          </a:bodyPr>
          <a:lstStyle/>
          <a:p>
            <a:pPr algn="ctr">
              <a:lnSpc>
                <a:spcPts val="2818"/>
              </a:lnSpc>
            </a:pPr>
            <a:r>
              <a:rPr lang="en-US" sz="2013">
                <a:solidFill>
                  <a:srgbClr val="000000"/>
                </a:solidFill>
                <a:latin typeface="Open Sans"/>
              </a:rPr>
              <a:t>We support small businesses, especially disadvantaged entrepreneurs &amp; second chance employers in rural communities hit hardest by the coal industry downturn and COVID19.</a:t>
            </a:r>
          </a:p>
        </p:txBody>
      </p:sp>
      <p:grpSp>
        <p:nvGrpSpPr>
          <p:cNvPr id="27" name="Group 27"/>
          <p:cNvGrpSpPr/>
          <p:nvPr/>
        </p:nvGrpSpPr>
        <p:grpSpPr>
          <a:xfrm>
            <a:off x="2841696" y="1362075"/>
            <a:ext cx="12604609" cy="1380133"/>
            <a:chOff x="0" y="0"/>
            <a:chExt cx="2531054" cy="277136"/>
          </a:xfrm>
        </p:grpSpPr>
        <p:sp>
          <p:nvSpPr>
            <p:cNvPr id="28" name="Freeform 28"/>
            <p:cNvSpPr/>
            <p:nvPr/>
          </p:nvSpPr>
          <p:spPr>
            <a:xfrm>
              <a:off x="0" y="0"/>
              <a:ext cx="2531054" cy="277136"/>
            </a:xfrm>
            <a:custGeom>
              <a:avLst/>
              <a:gdLst/>
              <a:ahLst/>
              <a:cxnLst/>
              <a:rect l="l" t="t" r="r" b="b"/>
              <a:pathLst>
                <a:path w="2531054" h="277136">
                  <a:moveTo>
                    <a:pt x="0" y="0"/>
                  </a:moveTo>
                  <a:lnTo>
                    <a:pt x="2531054" y="0"/>
                  </a:lnTo>
                  <a:lnTo>
                    <a:pt x="2531054" y="277136"/>
                  </a:lnTo>
                  <a:lnTo>
                    <a:pt x="0" y="277136"/>
                  </a:lnTo>
                  <a:close/>
                </a:path>
              </a:pathLst>
            </a:custGeom>
            <a:solidFill>
              <a:srgbClr val="F2A413"/>
            </a:solidFill>
          </p:spPr>
          <p:txBody>
            <a:bodyPr/>
            <a:lstStyle/>
            <a:p>
              <a:endParaRPr lang="en-US"/>
            </a:p>
          </p:txBody>
        </p:sp>
      </p:grpSp>
      <p:sp>
        <p:nvSpPr>
          <p:cNvPr id="29" name="TextBox 29"/>
          <p:cNvSpPr txBox="1"/>
          <p:nvPr/>
        </p:nvSpPr>
        <p:spPr>
          <a:xfrm>
            <a:off x="1428734" y="1663735"/>
            <a:ext cx="15430532" cy="904397"/>
          </a:xfrm>
          <a:prstGeom prst="rect">
            <a:avLst/>
          </a:prstGeom>
        </p:spPr>
        <p:txBody>
          <a:bodyPr lIns="0" tIns="0" rIns="0" bIns="0" rtlCol="0" anchor="t">
            <a:spAutoFit/>
          </a:bodyPr>
          <a:lstStyle/>
          <a:p>
            <a:pPr algn="ctr">
              <a:lnSpc>
                <a:spcPts val="3437"/>
              </a:lnSpc>
            </a:pPr>
            <a:r>
              <a:rPr lang="en-US" sz="3736">
                <a:solidFill>
                  <a:srgbClr val="000000"/>
                </a:solidFill>
                <a:latin typeface="Open Sans Extra Bold"/>
              </a:rPr>
              <a:t>WE BRING JOBS &amp; OPPORTUNITY TO KENTUCKY </a:t>
            </a:r>
          </a:p>
          <a:p>
            <a:pPr algn="ctr">
              <a:lnSpc>
                <a:spcPts val="3437"/>
              </a:lnSpc>
            </a:pPr>
            <a:r>
              <a:rPr lang="en-US" sz="3736">
                <a:solidFill>
                  <a:srgbClr val="000000"/>
                </a:solidFill>
                <a:latin typeface="Open Sans Extra Bold"/>
              </a:rPr>
              <a:t>THROUGH MOTORSPORTS &amp; TOURISM</a:t>
            </a:r>
          </a:p>
        </p:txBody>
      </p:sp>
      <p:sp>
        <p:nvSpPr>
          <p:cNvPr id="30" name="TextBox 30"/>
          <p:cNvSpPr txBox="1"/>
          <p:nvPr/>
        </p:nvSpPr>
        <p:spPr>
          <a:xfrm>
            <a:off x="5739637" y="403322"/>
            <a:ext cx="6808723" cy="1263576"/>
          </a:xfrm>
          <a:prstGeom prst="rect">
            <a:avLst/>
          </a:prstGeom>
        </p:spPr>
        <p:txBody>
          <a:bodyPr lIns="0" tIns="0" rIns="0" bIns="0" rtlCol="0" anchor="t">
            <a:spAutoFit/>
          </a:bodyPr>
          <a:lstStyle/>
          <a:p>
            <a:pPr algn="ctr">
              <a:lnSpc>
                <a:spcPts val="7600"/>
              </a:lnSpc>
            </a:pPr>
            <a:r>
              <a:rPr lang="en-US" sz="8000" spc="-160" dirty="0">
                <a:solidFill>
                  <a:srgbClr val="FFFFFF"/>
                </a:solidFill>
                <a:latin typeface="Cooper Hewitt Bold Italics"/>
              </a:rPr>
              <a:t>WHAT WE DO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967746" y="-4041397"/>
            <a:ext cx="4083125" cy="12018617"/>
            <a:chOff x="0" y="0"/>
            <a:chExt cx="763181" cy="2246411"/>
          </a:xfrm>
        </p:grpSpPr>
        <p:sp>
          <p:nvSpPr>
            <p:cNvPr id="3" name="Freeform 3"/>
            <p:cNvSpPr/>
            <p:nvPr/>
          </p:nvSpPr>
          <p:spPr>
            <a:xfrm>
              <a:off x="0" y="0"/>
              <a:ext cx="763181" cy="2246411"/>
            </a:xfrm>
            <a:custGeom>
              <a:avLst/>
              <a:gdLst/>
              <a:ahLst/>
              <a:cxnLst/>
              <a:rect l="l" t="t" r="r" b="b"/>
              <a:pathLst>
                <a:path w="763181" h="2246411">
                  <a:moveTo>
                    <a:pt x="0" y="0"/>
                  </a:moveTo>
                  <a:lnTo>
                    <a:pt x="763181" y="0"/>
                  </a:lnTo>
                  <a:lnTo>
                    <a:pt x="763181" y="2246411"/>
                  </a:lnTo>
                  <a:lnTo>
                    <a:pt x="0" y="2246411"/>
                  </a:lnTo>
                  <a:close/>
                </a:path>
              </a:pathLst>
            </a:custGeom>
            <a:solidFill>
              <a:srgbClr val="F2A413"/>
            </a:solidFill>
          </p:spPr>
          <p:txBody>
            <a:bodyPr/>
            <a:lstStyle/>
            <a:p>
              <a:endParaRPr lang="en-US"/>
            </a:p>
          </p:txBody>
        </p:sp>
      </p:grpSp>
      <p:sp>
        <p:nvSpPr>
          <p:cNvPr id="4" name="Freeform 4"/>
          <p:cNvSpPr/>
          <p:nvPr/>
        </p:nvSpPr>
        <p:spPr>
          <a:xfrm>
            <a:off x="0" y="3956793"/>
            <a:ext cx="12027266" cy="6310560"/>
          </a:xfrm>
          <a:custGeom>
            <a:avLst/>
            <a:gdLst/>
            <a:ahLst/>
            <a:cxnLst/>
            <a:rect l="l" t="t" r="r" b="b"/>
            <a:pathLst>
              <a:path w="12027266" h="6310560">
                <a:moveTo>
                  <a:pt x="0" y="0"/>
                </a:moveTo>
                <a:lnTo>
                  <a:pt x="12027266" y="0"/>
                </a:lnTo>
                <a:lnTo>
                  <a:pt x="12027266" y="6310561"/>
                </a:lnTo>
                <a:lnTo>
                  <a:pt x="0" y="6310561"/>
                </a:lnTo>
                <a:lnTo>
                  <a:pt x="0" y="0"/>
                </a:lnTo>
                <a:close/>
              </a:path>
            </a:pathLst>
          </a:custGeom>
          <a:blipFill>
            <a:blip r:embed="rId2"/>
            <a:stretch>
              <a:fillRect l="-20393" t="-20816" b="-31893"/>
            </a:stretch>
          </a:blipFill>
        </p:spPr>
        <p:txBody>
          <a:bodyPr/>
          <a:lstStyle/>
          <a:p>
            <a:endParaRPr lang="en-US"/>
          </a:p>
        </p:txBody>
      </p:sp>
      <p:sp>
        <p:nvSpPr>
          <p:cNvPr id="5" name="Freeform 5"/>
          <p:cNvSpPr/>
          <p:nvPr/>
        </p:nvSpPr>
        <p:spPr>
          <a:xfrm>
            <a:off x="13024126" y="738857"/>
            <a:ext cx="1034801" cy="982120"/>
          </a:xfrm>
          <a:custGeom>
            <a:avLst/>
            <a:gdLst/>
            <a:ahLst/>
            <a:cxnLst/>
            <a:rect l="l" t="t" r="r" b="b"/>
            <a:pathLst>
              <a:path w="1034801" h="982120">
                <a:moveTo>
                  <a:pt x="0" y="0"/>
                </a:moveTo>
                <a:lnTo>
                  <a:pt x="1034801" y="0"/>
                </a:lnTo>
                <a:lnTo>
                  <a:pt x="1034801" y="982121"/>
                </a:lnTo>
                <a:lnTo>
                  <a:pt x="0" y="982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49927" y="2872643"/>
            <a:ext cx="1339190" cy="934998"/>
          </a:xfrm>
          <a:custGeom>
            <a:avLst/>
            <a:gdLst/>
            <a:ahLst/>
            <a:cxnLst/>
            <a:rect l="l" t="t" r="r" b="b"/>
            <a:pathLst>
              <a:path w="1339190" h="934998">
                <a:moveTo>
                  <a:pt x="0" y="0"/>
                </a:moveTo>
                <a:lnTo>
                  <a:pt x="1339190" y="0"/>
                </a:lnTo>
                <a:lnTo>
                  <a:pt x="1339190" y="934998"/>
                </a:lnTo>
                <a:lnTo>
                  <a:pt x="0" y="9349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2990496" y="7560740"/>
            <a:ext cx="1040503" cy="1014490"/>
          </a:xfrm>
          <a:custGeom>
            <a:avLst/>
            <a:gdLst/>
            <a:ahLst/>
            <a:cxnLst/>
            <a:rect l="l" t="t" r="r" b="b"/>
            <a:pathLst>
              <a:path w="1040503" h="1014490">
                <a:moveTo>
                  <a:pt x="0" y="0"/>
                </a:moveTo>
                <a:lnTo>
                  <a:pt x="1040503" y="0"/>
                </a:lnTo>
                <a:lnTo>
                  <a:pt x="1040503" y="1014490"/>
                </a:lnTo>
                <a:lnTo>
                  <a:pt x="0" y="10144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3066412" y="5378210"/>
            <a:ext cx="1122578" cy="1164802"/>
          </a:xfrm>
          <a:custGeom>
            <a:avLst/>
            <a:gdLst/>
            <a:ahLst/>
            <a:cxnLst/>
            <a:rect l="l" t="t" r="r" b="b"/>
            <a:pathLst>
              <a:path w="1122578" h="1164802">
                <a:moveTo>
                  <a:pt x="0" y="0"/>
                </a:moveTo>
                <a:lnTo>
                  <a:pt x="1122577" y="0"/>
                </a:lnTo>
                <a:lnTo>
                  <a:pt x="1122577" y="1164801"/>
                </a:lnTo>
                <a:lnTo>
                  <a:pt x="0" y="1164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13024126" y="1625728"/>
            <a:ext cx="4343519" cy="945642"/>
          </a:xfrm>
          <a:prstGeom prst="rect">
            <a:avLst/>
          </a:prstGeom>
        </p:spPr>
        <p:txBody>
          <a:bodyPr lIns="0" tIns="0" rIns="0" bIns="0" rtlCol="0" anchor="t">
            <a:spAutoFit/>
          </a:bodyPr>
          <a:lstStyle/>
          <a:p>
            <a:pPr>
              <a:lnSpc>
                <a:spcPts val="3744"/>
              </a:lnSpc>
            </a:pPr>
            <a:r>
              <a:rPr lang="en-US" sz="3200" spc="-64">
                <a:solidFill>
                  <a:srgbClr val="FFFFFF"/>
                </a:solidFill>
                <a:latin typeface="DM Sans Bold"/>
              </a:rPr>
              <a:t>To escape to the country</a:t>
            </a:r>
          </a:p>
        </p:txBody>
      </p:sp>
      <p:sp>
        <p:nvSpPr>
          <p:cNvPr id="10" name="TextBox 10"/>
          <p:cNvSpPr txBox="1"/>
          <p:nvPr/>
        </p:nvSpPr>
        <p:spPr>
          <a:xfrm>
            <a:off x="13049927" y="4009474"/>
            <a:ext cx="4490490" cy="945642"/>
          </a:xfrm>
          <a:prstGeom prst="rect">
            <a:avLst/>
          </a:prstGeom>
        </p:spPr>
        <p:txBody>
          <a:bodyPr lIns="0" tIns="0" rIns="0" bIns="0" rtlCol="0" anchor="t">
            <a:spAutoFit/>
          </a:bodyPr>
          <a:lstStyle/>
          <a:p>
            <a:pPr>
              <a:lnSpc>
                <a:spcPts val="3744"/>
              </a:lnSpc>
            </a:pPr>
            <a:r>
              <a:rPr lang="en-US" sz="3200" spc="-64">
                <a:solidFill>
                  <a:srgbClr val="FFFFFF"/>
                </a:solidFill>
                <a:latin typeface="DM Sans Bold"/>
              </a:rPr>
              <a:t>Curvy roads with low traffic</a:t>
            </a:r>
          </a:p>
        </p:txBody>
      </p:sp>
      <p:sp>
        <p:nvSpPr>
          <p:cNvPr id="11" name="TextBox 11"/>
          <p:cNvSpPr txBox="1"/>
          <p:nvPr/>
        </p:nvSpPr>
        <p:spPr>
          <a:xfrm>
            <a:off x="12990496" y="6649674"/>
            <a:ext cx="4343519" cy="478917"/>
          </a:xfrm>
          <a:prstGeom prst="rect">
            <a:avLst/>
          </a:prstGeom>
        </p:spPr>
        <p:txBody>
          <a:bodyPr lIns="0" tIns="0" rIns="0" bIns="0" rtlCol="0" anchor="t">
            <a:spAutoFit/>
          </a:bodyPr>
          <a:lstStyle/>
          <a:p>
            <a:pPr>
              <a:lnSpc>
                <a:spcPts val="3744"/>
              </a:lnSpc>
            </a:pPr>
            <a:r>
              <a:rPr lang="en-US" sz="3200" spc="-64">
                <a:solidFill>
                  <a:srgbClr val="FFFFFF"/>
                </a:solidFill>
                <a:latin typeface="DM Sans Bold"/>
              </a:rPr>
              <a:t>Within a 1-day drive</a:t>
            </a:r>
          </a:p>
        </p:txBody>
      </p:sp>
      <p:sp>
        <p:nvSpPr>
          <p:cNvPr id="12" name="TextBox 12"/>
          <p:cNvSpPr txBox="1"/>
          <p:nvPr/>
        </p:nvSpPr>
        <p:spPr>
          <a:xfrm>
            <a:off x="1028700" y="570639"/>
            <a:ext cx="8273833" cy="3187477"/>
          </a:xfrm>
          <a:prstGeom prst="rect">
            <a:avLst/>
          </a:prstGeom>
        </p:spPr>
        <p:txBody>
          <a:bodyPr lIns="0" tIns="0" rIns="0" bIns="0" rtlCol="0" anchor="t">
            <a:spAutoFit/>
          </a:bodyPr>
          <a:lstStyle/>
          <a:p>
            <a:pPr>
              <a:lnSpc>
                <a:spcPts val="7600"/>
              </a:lnSpc>
            </a:pPr>
            <a:r>
              <a:rPr lang="en-US" sz="8000" spc="-160">
                <a:solidFill>
                  <a:srgbClr val="000000"/>
                </a:solidFill>
                <a:latin typeface="Cooper Hewitt Bold Italics"/>
              </a:rPr>
              <a:t>MOTORSPORTS ENTHUSIASTS WANT</a:t>
            </a:r>
          </a:p>
        </p:txBody>
      </p:sp>
      <p:sp>
        <p:nvSpPr>
          <p:cNvPr id="13" name="TextBox 13"/>
          <p:cNvSpPr txBox="1"/>
          <p:nvPr/>
        </p:nvSpPr>
        <p:spPr>
          <a:xfrm>
            <a:off x="12990496" y="8838297"/>
            <a:ext cx="4021047" cy="945642"/>
          </a:xfrm>
          <a:prstGeom prst="rect">
            <a:avLst/>
          </a:prstGeom>
        </p:spPr>
        <p:txBody>
          <a:bodyPr lIns="0" tIns="0" rIns="0" bIns="0" rtlCol="0" anchor="t">
            <a:spAutoFit/>
          </a:bodyPr>
          <a:lstStyle/>
          <a:p>
            <a:pPr>
              <a:lnSpc>
                <a:spcPts val="3744"/>
              </a:lnSpc>
            </a:pPr>
            <a:r>
              <a:rPr lang="en-US" sz="3200" spc="-64">
                <a:solidFill>
                  <a:srgbClr val="FFFFFF"/>
                </a:solidFill>
                <a:latin typeface="DM Sans Bold"/>
              </a:rPr>
              <a:t>Authentic, friendly cultural experience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58466" y="676275"/>
            <a:ext cx="10002466" cy="8229600"/>
            <a:chOff x="0" y="0"/>
            <a:chExt cx="6184570" cy="5088399"/>
          </a:xfrm>
        </p:grpSpPr>
        <p:sp>
          <p:nvSpPr>
            <p:cNvPr id="3" name="Freeform 3"/>
            <p:cNvSpPr/>
            <p:nvPr/>
          </p:nvSpPr>
          <p:spPr>
            <a:xfrm>
              <a:off x="0" y="0"/>
              <a:ext cx="6184570" cy="5088399"/>
            </a:xfrm>
            <a:custGeom>
              <a:avLst/>
              <a:gdLst/>
              <a:ahLst/>
              <a:cxnLst/>
              <a:rect l="l" t="t" r="r" b="b"/>
              <a:pathLst>
                <a:path w="6184570" h="5088399">
                  <a:moveTo>
                    <a:pt x="2750917" y="2544200"/>
                  </a:moveTo>
                  <a:lnTo>
                    <a:pt x="0" y="5088399"/>
                  </a:lnTo>
                  <a:lnTo>
                    <a:pt x="3433653" y="5088399"/>
                  </a:lnTo>
                  <a:lnTo>
                    <a:pt x="6184570" y="2544200"/>
                  </a:lnTo>
                  <a:lnTo>
                    <a:pt x="3433653" y="0"/>
                  </a:lnTo>
                  <a:lnTo>
                    <a:pt x="0" y="0"/>
                  </a:lnTo>
                  <a:lnTo>
                    <a:pt x="2750917" y="2544200"/>
                  </a:lnTo>
                  <a:close/>
                </a:path>
              </a:pathLst>
            </a:custGeom>
            <a:solidFill>
              <a:srgbClr val="539BE0"/>
            </a:solidFill>
          </p:spPr>
          <p:txBody>
            <a:bodyPr/>
            <a:lstStyle/>
            <a:p>
              <a:endParaRPr lang="en-US"/>
            </a:p>
          </p:txBody>
        </p:sp>
        <p:sp>
          <p:nvSpPr>
            <p:cNvPr id="4" name="Freeform 4"/>
            <p:cNvSpPr/>
            <p:nvPr/>
          </p:nvSpPr>
          <p:spPr>
            <a:xfrm>
              <a:off x="0" y="0"/>
              <a:ext cx="6184570" cy="5088399"/>
            </a:xfrm>
            <a:custGeom>
              <a:avLst/>
              <a:gdLst/>
              <a:ahLst/>
              <a:cxnLst/>
              <a:rect l="l" t="t" r="r" b="b"/>
              <a:pathLst>
                <a:path w="6184570" h="5088399">
                  <a:moveTo>
                    <a:pt x="2750917" y="2544200"/>
                  </a:moveTo>
                  <a:lnTo>
                    <a:pt x="0" y="5088399"/>
                  </a:lnTo>
                  <a:lnTo>
                    <a:pt x="3433653" y="5088399"/>
                  </a:lnTo>
                  <a:lnTo>
                    <a:pt x="6184570" y="2544200"/>
                  </a:lnTo>
                  <a:lnTo>
                    <a:pt x="3433653" y="0"/>
                  </a:lnTo>
                  <a:lnTo>
                    <a:pt x="0" y="0"/>
                  </a:lnTo>
                  <a:lnTo>
                    <a:pt x="2750917" y="2544200"/>
                  </a:lnTo>
                  <a:close/>
                </a:path>
              </a:pathLst>
            </a:custGeom>
            <a:blipFill>
              <a:blip r:embed="rId2"/>
              <a:stretch>
                <a:fillRect l="-551" t="-1877" r="-16961" b="-4291"/>
              </a:stretch>
            </a:blipFill>
          </p:spPr>
          <p:txBody>
            <a:bodyPr/>
            <a:lstStyle/>
            <a:p>
              <a:endParaRPr lang="en-US"/>
            </a:p>
          </p:txBody>
        </p:sp>
      </p:grpSp>
      <p:grpSp>
        <p:nvGrpSpPr>
          <p:cNvPr id="5" name="Group 5"/>
          <p:cNvGrpSpPr/>
          <p:nvPr/>
        </p:nvGrpSpPr>
        <p:grpSpPr>
          <a:xfrm>
            <a:off x="-7344369" y="716865"/>
            <a:ext cx="10142445" cy="8189010"/>
            <a:chOff x="0" y="0"/>
            <a:chExt cx="6350000" cy="5126990"/>
          </a:xfrm>
        </p:grpSpPr>
        <p:sp>
          <p:nvSpPr>
            <p:cNvPr id="6" name="Freeform 6"/>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2727"/>
            </a:solidFill>
          </p:spPr>
          <p:txBody>
            <a:bodyPr/>
            <a:lstStyle/>
            <a:p>
              <a:endParaRPr lang="en-US"/>
            </a:p>
          </p:txBody>
        </p:sp>
      </p:grpSp>
      <p:grpSp>
        <p:nvGrpSpPr>
          <p:cNvPr id="7" name="Group 7"/>
          <p:cNvGrpSpPr/>
          <p:nvPr/>
        </p:nvGrpSpPr>
        <p:grpSpPr>
          <a:xfrm>
            <a:off x="7297181" y="7687186"/>
            <a:ext cx="2498183" cy="2017033"/>
            <a:chOff x="0" y="0"/>
            <a:chExt cx="6350000" cy="5126990"/>
          </a:xfrm>
        </p:grpSpPr>
        <p:sp>
          <p:nvSpPr>
            <p:cNvPr id="8" name="Freeform 8"/>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grpSp>
        <p:nvGrpSpPr>
          <p:cNvPr id="9" name="Group 9"/>
          <p:cNvGrpSpPr/>
          <p:nvPr/>
        </p:nvGrpSpPr>
        <p:grpSpPr>
          <a:xfrm>
            <a:off x="7150789" y="1479372"/>
            <a:ext cx="1388089" cy="1120743"/>
            <a:chOff x="0" y="0"/>
            <a:chExt cx="6350000" cy="5126990"/>
          </a:xfrm>
        </p:grpSpPr>
        <p:sp>
          <p:nvSpPr>
            <p:cNvPr id="10" name="Freeform 10"/>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grpSp>
        <p:nvGrpSpPr>
          <p:cNvPr id="11" name="Group 11"/>
          <p:cNvGrpSpPr/>
          <p:nvPr/>
        </p:nvGrpSpPr>
        <p:grpSpPr>
          <a:xfrm>
            <a:off x="5346651" y="7687186"/>
            <a:ext cx="2498183" cy="2017033"/>
            <a:chOff x="0" y="0"/>
            <a:chExt cx="6350000" cy="5126990"/>
          </a:xfrm>
        </p:grpSpPr>
        <p:sp>
          <p:nvSpPr>
            <p:cNvPr id="12" name="Freeform 12"/>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grpSp>
        <p:nvGrpSpPr>
          <p:cNvPr id="13" name="Group 13"/>
          <p:cNvGrpSpPr/>
          <p:nvPr/>
        </p:nvGrpSpPr>
        <p:grpSpPr>
          <a:xfrm>
            <a:off x="6048089" y="1479372"/>
            <a:ext cx="1388089" cy="1120743"/>
            <a:chOff x="0" y="0"/>
            <a:chExt cx="6350000" cy="5126990"/>
          </a:xfrm>
        </p:grpSpPr>
        <p:sp>
          <p:nvSpPr>
            <p:cNvPr id="14" name="Freeform 14"/>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sp>
        <p:nvSpPr>
          <p:cNvPr id="15" name="Freeform 15"/>
          <p:cNvSpPr/>
          <p:nvPr/>
        </p:nvSpPr>
        <p:spPr>
          <a:xfrm>
            <a:off x="10207751" y="6295540"/>
            <a:ext cx="1067651" cy="1103515"/>
          </a:xfrm>
          <a:custGeom>
            <a:avLst/>
            <a:gdLst/>
            <a:ahLst/>
            <a:cxnLst/>
            <a:rect l="l" t="t" r="r" b="b"/>
            <a:pathLst>
              <a:path w="1067651" h="1103515">
                <a:moveTo>
                  <a:pt x="0" y="0"/>
                </a:moveTo>
                <a:lnTo>
                  <a:pt x="1067651" y="0"/>
                </a:lnTo>
                <a:lnTo>
                  <a:pt x="1067651" y="1103515"/>
                </a:lnTo>
                <a:lnTo>
                  <a:pt x="0" y="1103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2303270" y="6360847"/>
            <a:ext cx="2147972" cy="1031027"/>
          </a:xfrm>
          <a:custGeom>
            <a:avLst/>
            <a:gdLst/>
            <a:ahLst/>
            <a:cxnLst/>
            <a:rect l="l" t="t" r="r" b="b"/>
            <a:pathLst>
              <a:path w="2147972" h="1031027">
                <a:moveTo>
                  <a:pt x="0" y="0"/>
                </a:moveTo>
                <a:lnTo>
                  <a:pt x="2147972" y="0"/>
                </a:lnTo>
                <a:lnTo>
                  <a:pt x="2147972" y="1031027"/>
                </a:lnTo>
                <a:lnTo>
                  <a:pt x="0" y="1031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15406479" y="6360847"/>
            <a:ext cx="1031027" cy="1031027"/>
          </a:xfrm>
          <a:custGeom>
            <a:avLst/>
            <a:gdLst/>
            <a:ahLst/>
            <a:cxnLst/>
            <a:rect l="l" t="t" r="r" b="b"/>
            <a:pathLst>
              <a:path w="1031027" h="1031027">
                <a:moveTo>
                  <a:pt x="0" y="0"/>
                </a:moveTo>
                <a:lnTo>
                  <a:pt x="1031027" y="0"/>
                </a:lnTo>
                <a:lnTo>
                  <a:pt x="1031027" y="1031027"/>
                </a:lnTo>
                <a:lnTo>
                  <a:pt x="0" y="10310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10274729" y="1048926"/>
            <a:ext cx="6808723" cy="1263650"/>
          </a:xfrm>
          <a:prstGeom prst="rect">
            <a:avLst/>
          </a:prstGeom>
        </p:spPr>
        <p:txBody>
          <a:bodyPr lIns="0" tIns="0" rIns="0" bIns="0" rtlCol="0" anchor="t">
            <a:spAutoFit/>
          </a:bodyPr>
          <a:lstStyle/>
          <a:p>
            <a:pPr>
              <a:lnSpc>
                <a:spcPts val="7600"/>
              </a:lnSpc>
            </a:pPr>
            <a:r>
              <a:rPr lang="en-US" sz="8000" spc="-160">
                <a:solidFill>
                  <a:srgbClr val="FFFFFF"/>
                </a:solidFill>
                <a:latin typeface="Cooper Hewitt Bold Italics"/>
              </a:rPr>
              <a:t>OUR TRAILS</a:t>
            </a:r>
          </a:p>
        </p:txBody>
      </p:sp>
      <p:sp>
        <p:nvSpPr>
          <p:cNvPr id="19" name="TextBox 19"/>
          <p:cNvSpPr txBox="1"/>
          <p:nvPr/>
        </p:nvSpPr>
        <p:spPr>
          <a:xfrm>
            <a:off x="10274729" y="2264951"/>
            <a:ext cx="7272009" cy="4417477"/>
          </a:xfrm>
          <a:prstGeom prst="rect">
            <a:avLst/>
          </a:prstGeom>
        </p:spPr>
        <p:txBody>
          <a:bodyPr lIns="0" tIns="0" rIns="0" bIns="0" rtlCol="0" anchor="t">
            <a:spAutoFit/>
          </a:bodyPr>
          <a:lstStyle/>
          <a:p>
            <a:pPr>
              <a:lnSpc>
                <a:spcPts val="3499"/>
              </a:lnSpc>
            </a:pPr>
            <a:r>
              <a:rPr lang="en-US" sz="2499" spc="-49">
                <a:solidFill>
                  <a:srgbClr val="FFFFFF"/>
                </a:solidFill>
                <a:latin typeface="DM Sans Bold"/>
              </a:rPr>
              <a:t>2023 KY Counties Served:</a:t>
            </a:r>
            <a:r>
              <a:rPr lang="en-US" sz="2499" spc="-49">
                <a:solidFill>
                  <a:srgbClr val="FFFFFF"/>
                </a:solidFill>
                <a:latin typeface="DM Sans"/>
              </a:rPr>
              <a:t> Adair, Bath, Bell, Boyd, Breathitt, Carter, Casey, Clark, Clay, Clinton, Cumberland, Edmonson, Elliot, Estill, Fleming, Floyd, Garrard, Green, Greenup, Harlan, Hart, Jackson, Johnson, Knott, Knox, Laurel, Lawrence, Lee, Leslie, Letcher, Lewis, Lincoln, Madison, Magoffin, Martin, Mason, McCreary, Menifee, Metcalfe, Monroe, Montgomery, Morgan, Owsley, Perry, Pike, Pulaski, Rockcastle, Rowan, Wayne, Whitley, and Wolfe.</a:t>
            </a:r>
          </a:p>
          <a:p>
            <a:pPr>
              <a:lnSpc>
                <a:spcPts val="3919"/>
              </a:lnSpc>
              <a:spcBef>
                <a:spcPct val="0"/>
              </a:spcBef>
            </a:pPr>
            <a:endParaRPr lang="en-US" sz="2499" spc="-49">
              <a:solidFill>
                <a:srgbClr val="FFFFFF"/>
              </a:solidFill>
              <a:latin typeface="DM Sans"/>
            </a:endParaRPr>
          </a:p>
        </p:txBody>
      </p:sp>
      <p:sp>
        <p:nvSpPr>
          <p:cNvPr id="20" name="TextBox 20"/>
          <p:cNvSpPr txBox="1"/>
          <p:nvPr/>
        </p:nvSpPr>
        <p:spPr>
          <a:xfrm>
            <a:off x="10274729" y="7559114"/>
            <a:ext cx="2863232" cy="1012825"/>
          </a:xfrm>
          <a:prstGeom prst="rect">
            <a:avLst/>
          </a:prstGeom>
        </p:spPr>
        <p:txBody>
          <a:bodyPr lIns="0" tIns="0" rIns="0" bIns="0" rtlCol="0" anchor="t">
            <a:spAutoFit/>
          </a:bodyPr>
          <a:lstStyle/>
          <a:p>
            <a:pPr>
              <a:lnSpc>
                <a:spcPts val="6079"/>
              </a:lnSpc>
            </a:pPr>
            <a:r>
              <a:rPr lang="en-US" sz="6399" spc="-127">
                <a:solidFill>
                  <a:srgbClr val="FFFFFF"/>
                </a:solidFill>
                <a:latin typeface="Cooper Hewitt Bold"/>
              </a:rPr>
              <a:t>53</a:t>
            </a:r>
          </a:p>
        </p:txBody>
      </p:sp>
      <p:sp>
        <p:nvSpPr>
          <p:cNvPr id="21" name="TextBox 21"/>
          <p:cNvSpPr txBox="1"/>
          <p:nvPr/>
        </p:nvSpPr>
        <p:spPr>
          <a:xfrm>
            <a:off x="12303270" y="7559114"/>
            <a:ext cx="2709365" cy="1012825"/>
          </a:xfrm>
          <a:prstGeom prst="rect">
            <a:avLst/>
          </a:prstGeom>
        </p:spPr>
        <p:txBody>
          <a:bodyPr lIns="0" tIns="0" rIns="0" bIns="0" rtlCol="0" anchor="t">
            <a:spAutoFit/>
          </a:bodyPr>
          <a:lstStyle/>
          <a:p>
            <a:pPr>
              <a:lnSpc>
                <a:spcPts val="6079"/>
              </a:lnSpc>
            </a:pPr>
            <a:r>
              <a:rPr lang="en-US" sz="6399" spc="-127">
                <a:solidFill>
                  <a:srgbClr val="FFFFFF"/>
                </a:solidFill>
                <a:latin typeface="Cooper Hewitt Bold"/>
              </a:rPr>
              <a:t>44</a:t>
            </a:r>
          </a:p>
        </p:txBody>
      </p:sp>
      <p:sp>
        <p:nvSpPr>
          <p:cNvPr id="22" name="TextBox 22"/>
          <p:cNvSpPr txBox="1"/>
          <p:nvPr/>
        </p:nvSpPr>
        <p:spPr>
          <a:xfrm>
            <a:off x="10274729" y="8429027"/>
            <a:ext cx="2379651" cy="552450"/>
          </a:xfrm>
          <a:prstGeom prst="rect">
            <a:avLst/>
          </a:prstGeom>
        </p:spPr>
        <p:txBody>
          <a:bodyPr lIns="0" tIns="0" rIns="0" bIns="0" rtlCol="0" anchor="t">
            <a:spAutoFit/>
          </a:bodyPr>
          <a:lstStyle/>
          <a:p>
            <a:pPr>
              <a:lnSpc>
                <a:spcPts val="3419"/>
              </a:lnSpc>
            </a:pPr>
            <a:r>
              <a:rPr lang="en-US" sz="3600" spc="-72">
                <a:solidFill>
                  <a:srgbClr val="FFFFFF"/>
                </a:solidFill>
                <a:latin typeface="Cooper Hewitt"/>
              </a:rPr>
              <a:t>Trails</a:t>
            </a:r>
          </a:p>
        </p:txBody>
      </p:sp>
      <p:sp>
        <p:nvSpPr>
          <p:cNvPr id="23" name="TextBox 23"/>
          <p:cNvSpPr txBox="1"/>
          <p:nvPr/>
        </p:nvSpPr>
        <p:spPr>
          <a:xfrm>
            <a:off x="12303270" y="8429027"/>
            <a:ext cx="3214928" cy="552450"/>
          </a:xfrm>
          <a:prstGeom prst="rect">
            <a:avLst/>
          </a:prstGeom>
        </p:spPr>
        <p:txBody>
          <a:bodyPr lIns="0" tIns="0" rIns="0" bIns="0" rtlCol="0" anchor="t">
            <a:spAutoFit/>
          </a:bodyPr>
          <a:lstStyle/>
          <a:p>
            <a:pPr>
              <a:lnSpc>
                <a:spcPts val="3419"/>
              </a:lnSpc>
            </a:pPr>
            <a:r>
              <a:rPr lang="en-US" sz="3600" spc="-72">
                <a:solidFill>
                  <a:srgbClr val="FFFFFF"/>
                </a:solidFill>
                <a:latin typeface="Cooper Hewitt"/>
              </a:rPr>
              <a:t>KY Counties</a:t>
            </a:r>
          </a:p>
        </p:txBody>
      </p:sp>
      <p:sp>
        <p:nvSpPr>
          <p:cNvPr id="24" name="TextBox 24"/>
          <p:cNvSpPr txBox="1"/>
          <p:nvPr/>
        </p:nvSpPr>
        <p:spPr>
          <a:xfrm>
            <a:off x="15406479" y="7524430"/>
            <a:ext cx="2709365" cy="1012825"/>
          </a:xfrm>
          <a:prstGeom prst="rect">
            <a:avLst/>
          </a:prstGeom>
        </p:spPr>
        <p:txBody>
          <a:bodyPr lIns="0" tIns="0" rIns="0" bIns="0" rtlCol="0" anchor="t">
            <a:spAutoFit/>
          </a:bodyPr>
          <a:lstStyle/>
          <a:p>
            <a:pPr>
              <a:lnSpc>
                <a:spcPts val="6079"/>
              </a:lnSpc>
            </a:pPr>
            <a:r>
              <a:rPr lang="en-US" sz="6399" spc="-127">
                <a:solidFill>
                  <a:srgbClr val="FFFFFF"/>
                </a:solidFill>
                <a:latin typeface="Cooper Hewitt Bold"/>
              </a:rPr>
              <a:t>4</a:t>
            </a:r>
          </a:p>
        </p:txBody>
      </p:sp>
      <p:sp>
        <p:nvSpPr>
          <p:cNvPr id="25" name="TextBox 25"/>
          <p:cNvSpPr txBox="1"/>
          <p:nvPr/>
        </p:nvSpPr>
        <p:spPr>
          <a:xfrm>
            <a:off x="15406479" y="8429027"/>
            <a:ext cx="3214928" cy="1266676"/>
          </a:xfrm>
          <a:prstGeom prst="rect">
            <a:avLst/>
          </a:prstGeom>
        </p:spPr>
        <p:txBody>
          <a:bodyPr lIns="0" tIns="0" rIns="0" bIns="0" rtlCol="0" anchor="t">
            <a:spAutoFit/>
          </a:bodyPr>
          <a:lstStyle/>
          <a:p>
            <a:pPr>
              <a:lnSpc>
                <a:spcPts val="3419"/>
              </a:lnSpc>
            </a:pPr>
            <a:r>
              <a:rPr lang="en-US" sz="3600" spc="-72">
                <a:solidFill>
                  <a:srgbClr val="FFFFFF"/>
                </a:solidFill>
                <a:latin typeface="Cooper Hewitt"/>
              </a:rPr>
              <a:t>States:</a:t>
            </a:r>
          </a:p>
          <a:p>
            <a:pPr>
              <a:lnSpc>
                <a:spcPts val="2850"/>
              </a:lnSpc>
            </a:pPr>
            <a:r>
              <a:rPr lang="en-US" sz="3000" spc="-60">
                <a:solidFill>
                  <a:srgbClr val="FFFFFF"/>
                </a:solidFill>
                <a:latin typeface="Cooper Hewitt"/>
              </a:rPr>
              <a:t>Connects to</a:t>
            </a:r>
          </a:p>
          <a:p>
            <a:pPr>
              <a:lnSpc>
                <a:spcPts val="2850"/>
              </a:lnSpc>
            </a:pPr>
            <a:r>
              <a:rPr lang="en-US" sz="3000" spc="-60">
                <a:solidFill>
                  <a:srgbClr val="FFFFFF"/>
                </a:solidFill>
                <a:latin typeface="Cooper Hewitt"/>
              </a:rPr>
              <a:t>OH, TN, WV, VA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913463"/>
          </a:xfrm>
          <a:custGeom>
            <a:avLst/>
            <a:gdLst/>
            <a:ahLst/>
            <a:cxnLst/>
            <a:rect l="l" t="t" r="r" b="b"/>
            <a:pathLst>
              <a:path w="18288000" h="2913463">
                <a:moveTo>
                  <a:pt x="0" y="0"/>
                </a:moveTo>
                <a:lnTo>
                  <a:pt x="18288000" y="0"/>
                </a:lnTo>
                <a:lnTo>
                  <a:pt x="18288000" y="2913463"/>
                </a:lnTo>
                <a:lnTo>
                  <a:pt x="0" y="2913463"/>
                </a:lnTo>
                <a:lnTo>
                  <a:pt x="0" y="0"/>
                </a:lnTo>
                <a:close/>
              </a:path>
            </a:pathLst>
          </a:custGeom>
          <a:blipFill>
            <a:blip r:embed="rId2"/>
            <a:stretch>
              <a:fillRect t="-234261" b="-136518"/>
            </a:stretch>
          </a:blipFill>
        </p:spPr>
        <p:txBody>
          <a:bodyPr/>
          <a:lstStyle/>
          <a:p>
            <a:endParaRPr lang="en-US"/>
          </a:p>
        </p:txBody>
      </p:sp>
      <p:grpSp>
        <p:nvGrpSpPr>
          <p:cNvPr id="3" name="Group 3"/>
          <p:cNvGrpSpPr/>
          <p:nvPr/>
        </p:nvGrpSpPr>
        <p:grpSpPr>
          <a:xfrm>
            <a:off x="7080812" y="7259691"/>
            <a:ext cx="4709826" cy="2450703"/>
            <a:chOff x="0" y="0"/>
            <a:chExt cx="1593200" cy="829003"/>
          </a:xfrm>
        </p:grpSpPr>
        <p:sp>
          <p:nvSpPr>
            <p:cNvPr id="4" name="Freeform 4"/>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5" name="Group 5"/>
          <p:cNvGrpSpPr/>
          <p:nvPr/>
        </p:nvGrpSpPr>
        <p:grpSpPr>
          <a:xfrm>
            <a:off x="7100983" y="4436918"/>
            <a:ext cx="4709826" cy="2450703"/>
            <a:chOff x="0" y="0"/>
            <a:chExt cx="1593200" cy="829003"/>
          </a:xfrm>
        </p:grpSpPr>
        <p:sp>
          <p:nvSpPr>
            <p:cNvPr id="6" name="Freeform 6"/>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7" name="Group 7"/>
          <p:cNvGrpSpPr/>
          <p:nvPr/>
        </p:nvGrpSpPr>
        <p:grpSpPr>
          <a:xfrm>
            <a:off x="1489753" y="7259691"/>
            <a:ext cx="4709826" cy="2450703"/>
            <a:chOff x="0" y="0"/>
            <a:chExt cx="1593200" cy="829003"/>
          </a:xfrm>
        </p:grpSpPr>
        <p:sp>
          <p:nvSpPr>
            <p:cNvPr id="8" name="Freeform 8"/>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9" name="Group 9"/>
          <p:cNvGrpSpPr/>
          <p:nvPr/>
        </p:nvGrpSpPr>
        <p:grpSpPr>
          <a:xfrm>
            <a:off x="1489753" y="4456690"/>
            <a:ext cx="4709826" cy="2450703"/>
            <a:chOff x="0" y="0"/>
            <a:chExt cx="1593200" cy="829003"/>
          </a:xfrm>
        </p:grpSpPr>
        <p:sp>
          <p:nvSpPr>
            <p:cNvPr id="10" name="Freeform 10"/>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sp>
        <p:nvSpPr>
          <p:cNvPr id="11" name="TextBox 11"/>
          <p:cNvSpPr txBox="1"/>
          <p:nvPr/>
        </p:nvSpPr>
        <p:spPr>
          <a:xfrm>
            <a:off x="15036839" y="6358534"/>
            <a:ext cx="2200386" cy="2470150"/>
          </a:xfrm>
          <a:prstGeom prst="rect">
            <a:avLst/>
          </a:prstGeom>
        </p:spPr>
        <p:txBody>
          <a:bodyPr lIns="0" tIns="0" rIns="0" bIns="0" rtlCol="0" anchor="t">
            <a:spAutoFit/>
          </a:bodyPr>
          <a:lstStyle/>
          <a:p>
            <a:pPr>
              <a:lnSpc>
                <a:spcPts val="3894"/>
              </a:lnSpc>
            </a:pPr>
            <a:r>
              <a:rPr lang="en-US" sz="4099" spc="-81">
                <a:solidFill>
                  <a:srgbClr val="010326"/>
                </a:solidFill>
                <a:latin typeface="Cooper Hewitt"/>
              </a:rPr>
              <a:t>Economic Impact in 2021</a:t>
            </a:r>
          </a:p>
          <a:p>
            <a:pPr>
              <a:lnSpc>
                <a:spcPts val="1425"/>
              </a:lnSpc>
            </a:pPr>
            <a:r>
              <a:rPr lang="en-US" sz="1500" spc="-30">
                <a:solidFill>
                  <a:srgbClr val="010326"/>
                </a:solidFill>
                <a:latin typeface="Cooper Hewitt"/>
              </a:rPr>
              <a:t>*based on an internal regional tourism multiplier study by AmeriCorps VISTA and economist Conner Walter</a:t>
            </a:r>
          </a:p>
        </p:txBody>
      </p:sp>
      <p:grpSp>
        <p:nvGrpSpPr>
          <p:cNvPr id="12" name="Group 12"/>
          <p:cNvGrpSpPr/>
          <p:nvPr/>
        </p:nvGrpSpPr>
        <p:grpSpPr>
          <a:xfrm>
            <a:off x="12681926" y="4429261"/>
            <a:ext cx="4709826" cy="2450703"/>
            <a:chOff x="0" y="0"/>
            <a:chExt cx="1593200" cy="829003"/>
          </a:xfrm>
        </p:grpSpPr>
        <p:sp>
          <p:nvSpPr>
            <p:cNvPr id="13" name="Freeform 13"/>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14" name="Group 14"/>
          <p:cNvGrpSpPr/>
          <p:nvPr/>
        </p:nvGrpSpPr>
        <p:grpSpPr>
          <a:xfrm>
            <a:off x="12681926" y="7259691"/>
            <a:ext cx="4709826" cy="2450703"/>
            <a:chOff x="0" y="0"/>
            <a:chExt cx="1593200" cy="829003"/>
          </a:xfrm>
        </p:grpSpPr>
        <p:sp>
          <p:nvSpPr>
            <p:cNvPr id="15" name="Freeform 15"/>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2A413"/>
            </a:solidFill>
          </p:spPr>
          <p:txBody>
            <a:bodyPr/>
            <a:lstStyle/>
            <a:p>
              <a:endParaRPr lang="en-US"/>
            </a:p>
          </p:txBody>
        </p:sp>
      </p:grpSp>
      <p:grpSp>
        <p:nvGrpSpPr>
          <p:cNvPr id="16" name="Group 16"/>
          <p:cNvGrpSpPr>
            <a:grpSpLocks noChangeAspect="1"/>
          </p:cNvGrpSpPr>
          <p:nvPr/>
        </p:nvGrpSpPr>
        <p:grpSpPr>
          <a:xfrm>
            <a:off x="1704287" y="4915328"/>
            <a:ext cx="1596928" cy="1596928"/>
            <a:chOff x="0" y="0"/>
            <a:chExt cx="6350000" cy="6350000"/>
          </a:xfrm>
        </p:grpSpPr>
        <p:sp>
          <p:nvSpPr>
            <p:cNvPr id="17" name="Freeform 1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59205" t="-23624" r="-53119" b="-15420"/>
              </a:stretch>
            </a:blipFill>
          </p:spPr>
          <p:txBody>
            <a:bodyPr/>
            <a:lstStyle/>
            <a:p>
              <a:endParaRPr lang="en-US"/>
            </a:p>
          </p:txBody>
        </p:sp>
      </p:grpSp>
      <p:sp>
        <p:nvSpPr>
          <p:cNvPr id="18" name="TextBox 18"/>
          <p:cNvSpPr txBox="1"/>
          <p:nvPr/>
        </p:nvSpPr>
        <p:spPr>
          <a:xfrm>
            <a:off x="3545496" y="7988073"/>
            <a:ext cx="2731346" cy="981075"/>
          </a:xfrm>
          <a:prstGeom prst="rect">
            <a:avLst/>
          </a:prstGeom>
        </p:spPr>
        <p:txBody>
          <a:bodyPr lIns="0" tIns="0" rIns="0" bIns="0" rtlCol="0" anchor="t">
            <a:spAutoFit/>
          </a:bodyPr>
          <a:lstStyle/>
          <a:p>
            <a:pPr>
              <a:lnSpc>
                <a:spcPts val="3419"/>
              </a:lnSpc>
            </a:pPr>
            <a:r>
              <a:rPr lang="en-US" sz="3600" spc="-72">
                <a:solidFill>
                  <a:srgbClr val="010326"/>
                </a:solidFill>
                <a:latin typeface="Cooper Hewitt Bold"/>
              </a:rPr>
              <a:t>Off-Road Vehicles</a:t>
            </a:r>
          </a:p>
        </p:txBody>
      </p:sp>
      <p:sp>
        <p:nvSpPr>
          <p:cNvPr id="19" name="TextBox 19"/>
          <p:cNvSpPr txBox="1"/>
          <p:nvPr/>
        </p:nvSpPr>
        <p:spPr>
          <a:xfrm>
            <a:off x="1474388" y="3165611"/>
            <a:ext cx="6062406" cy="1263650"/>
          </a:xfrm>
          <a:prstGeom prst="rect">
            <a:avLst/>
          </a:prstGeom>
        </p:spPr>
        <p:txBody>
          <a:bodyPr lIns="0" tIns="0" rIns="0" bIns="0" rtlCol="0" anchor="t">
            <a:spAutoFit/>
          </a:bodyPr>
          <a:lstStyle/>
          <a:p>
            <a:pPr>
              <a:lnSpc>
                <a:spcPts val="7600"/>
              </a:lnSpc>
            </a:pPr>
            <a:r>
              <a:rPr lang="en-US" sz="8000" spc="-160">
                <a:solidFill>
                  <a:srgbClr val="FFFFFF"/>
                </a:solidFill>
                <a:latin typeface="Cooper Hewitt Bold Italics"/>
              </a:rPr>
              <a:t>OUR MARKET</a:t>
            </a:r>
          </a:p>
        </p:txBody>
      </p:sp>
      <p:sp>
        <p:nvSpPr>
          <p:cNvPr id="20" name="TextBox 20"/>
          <p:cNvSpPr txBox="1"/>
          <p:nvPr/>
        </p:nvSpPr>
        <p:spPr>
          <a:xfrm>
            <a:off x="8982028" y="5228017"/>
            <a:ext cx="2731346" cy="981075"/>
          </a:xfrm>
          <a:prstGeom prst="rect">
            <a:avLst/>
          </a:prstGeom>
        </p:spPr>
        <p:txBody>
          <a:bodyPr lIns="0" tIns="0" rIns="0" bIns="0" rtlCol="0" anchor="t">
            <a:spAutoFit/>
          </a:bodyPr>
          <a:lstStyle/>
          <a:p>
            <a:pPr>
              <a:lnSpc>
                <a:spcPts val="3419"/>
              </a:lnSpc>
            </a:pPr>
            <a:r>
              <a:rPr lang="en-US" sz="3600" spc="-72">
                <a:solidFill>
                  <a:srgbClr val="010326"/>
                </a:solidFill>
                <a:latin typeface="Cooper Hewitt Bold"/>
              </a:rPr>
              <a:t>Exotics &amp; Sports Cars</a:t>
            </a:r>
          </a:p>
        </p:txBody>
      </p:sp>
      <p:sp>
        <p:nvSpPr>
          <p:cNvPr id="21" name="TextBox 21"/>
          <p:cNvSpPr txBox="1"/>
          <p:nvPr/>
        </p:nvSpPr>
        <p:spPr>
          <a:xfrm>
            <a:off x="9059292" y="7930923"/>
            <a:ext cx="2731346" cy="552450"/>
          </a:xfrm>
          <a:prstGeom prst="rect">
            <a:avLst/>
          </a:prstGeom>
        </p:spPr>
        <p:txBody>
          <a:bodyPr lIns="0" tIns="0" rIns="0" bIns="0" rtlCol="0" anchor="t">
            <a:spAutoFit/>
          </a:bodyPr>
          <a:lstStyle/>
          <a:p>
            <a:pPr>
              <a:lnSpc>
                <a:spcPts val="3419"/>
              </a:lnSpc>
            </a:pPr>
            <a:r>
              <a:rPr lang="en-US" sz="3600" spc="-72">
                <a:solidFill>
                  <a:srgbClr val="010326"/>
                </a:solidFill>
                <a:latin typeface="Cooper Hewitt Bold"/>
              </a:rPr>
              <a:t>Car Clubs</a:t>
            </a:r>
          </a:p>
        </p:txBody>
      </p:sp>
      <p:sp>
        <p:nvSpPr>
          <p:cNvPr id="22" name="TextBox 22"/>
          <p:cNvSpPr txBox="1"/>
          <p:nvPr/>
        </p:nvSpPr>
        <p:spPr>
          <a:xfrm>
            <a:off x="3468232" y="5228017"/>
            <a:ext cx="2731346" cy="981075"/>
          </a:xfrm>
          <a:prstGeom prst="rect">
            <a:avLst/>
          </a:prstGeom>
        </p:spPr>
        <p:txBody>
          <a:bodyPr lIns="0" tIns="0" rIns="0" bIns="0" rtlCol="0" anchor="t">
            <a:spAutoFit/>
          </a:bodyPr>
          <a:lstStyle/>
          <a:p>
            <a:pPr>
              <a:lnSpc>
                <a:spcPts val="3419"/>
              </a:lnSpc>
            </a:pPr>
            <a:r>
              <a:rPr lang="en-US" sz="3600" spc="-72">
                <a:solidFill>
                  <a:srgbClr val="010326"/>
                </a:solidFill>
                <a:latin typeface="Cooper Hewitt Bold"/>
              </a:rPr>
              <a:t>Motorcycles &amp; Dual Sport</a:t>
            </a:r>
          </a:p>
        </p:txBody>
      </p:sp>
      <p:sp>
        <p:nvSpPr>
          <p:cNvPr id="23" name="TextBox 23"/>
          <p:cNvSpPr txBox="1"/>
          <p:nvPr/>
        </p:nvSpPr>
        <p:spPr>
          <a:xfrm>
            <a:off x="14660406" y="5006913"/>
            <a:ext cx="2731346" cy="552450"/>
          </a:xfrm>
          <a:prstGeom prst="rect">
            <a:avLst/>
          </a:prstGeom>
        </p:spPr>
        <p:txBody>
          <a:bodyPr lIns="0" tIns="0" rIns="0" bIns="0" rtlCol="0" anchor="t">
            <a:spAutoFit/>
          </a:bodyPr>
          <a:lstStyle/>
          <a:p>
            <a:pPr>
              <a:lnSpc>
                <a:spcPts val="3419"/>
              </a:lnSpc>
            </a:pPr>
            <a:r>
              <a:rPr lang="en-US" sz="3600" spc="-72">
                <a:solidFill>
                  <a:srgbClr val="010326"/>
                </a:solidFill>
                <a:latin typeface="Cooper Hewitt Bold"/>
              </a:rPr>
              <a:t>Racing</a:t>
            </a:r>
          </a:p>
        </p:txBody>
      </p:sp>
      <p:sp>
        <p:nvSpPr>
          <p:cNvPr id="24" name="TextBox 24"/>
          <p:cNvSpPr txBox="1"/>
          <p:nvPr/>
        </p:nvSpPr>
        <p:spPr>
          <a:xfrm>
            <a:off x="14660406" y="5549838"/>
            <a:ext cx="2731346" cy="890587"/>
          </a:xfrm>
          <a:prstGeom prst="rect">
            <a:avLst/>
          </a:prstGeom>
        </p:spPr>
        <p:txBody>
          <a:bodyPr lIns="0" tIns="0" rIns="0" bIns="0" rtlCol="0" anchor="t">
            <a:spAutoFit/>
          </a:bodyPr>
          <a:lstStyle/>
          <a:p>
            <a:pPr algn="l">
              <a:lnSpc>
                <a:spcPts val="2185"/>
              </a:lnSpc>
            </a:pPr>
            <a:r>
              <a:rPr lang="en-US" sz="2300" spc="-46">
                <a:solidFill>
                  <a:srgbClr val="010326"/>
                </a:solidFill>
                <a:latin typeface="Cooper Hewitt"/>
              </a:rPr>
              <a:t>Hill Climbs, Timed Trials &amp; Rally Racing</a:t>
            </a:r>
          </a:p>
          <a:p>
            <a:pPr>
              <a:lnSpc>
                <a:spcPts val="2089"/>
              </a:lnSpc>
            </a:pPr>
            <a:endParaRPr lang="en-US" sz="2300" spc="-46">
              <a:solidFill>
                <a:srgbClr val="010326"/>
              </a:solidFill>
              <a:latin typeface="Cooper Hewitt"/>
            </a:endParaRPr>
          </a:p>
        </p:txBody>
      </p:sp>
      <p:sp>
        <p:nvSpPr>
          <p:cNvPr id="25" name="TextBox 25"/>
          <p:cNvSpPr txBox="1"/>
          <p:nvPr/>
        </p:nvSpPr>
        <p:spPr>
          <a:xfrm>
            <a:off x="14660406" y="7930923"/>
            <a:ext cx="2731346" cy="981075"/>
          </a:xfrm>
          <a:prstGeom prst="rect">
            <a:avLst/>
          </a:prstGeom>
        </p:spPr>
        <p:txBody>
          <a:bodyPr lIns="0" tIns="0" rIns="0" bIns="0" rtlCol="0" anchor="t">
            <a:spAutoFit/>
          </a:bodyPr>
          <a:lstStyle/>
          <a:p>
            <a:pPr>
              <a:lnSpc>
                <a:spcPts val="3419"/>
              </a:lnSpc>
            </a:pPr>
            <a:r>
              <a:rPr lang="en-US" sz="3600" spc="-72">
                <a:solidFill>
                  <a:srgbClr val="010326"/>
                </a:solidFill>
                <a:latin typeface="Cooper Hewitt Bold"/>
              </a:rPr>
              <a:t>Electric Vehicles</a:t>
            </a:r>
          </a:p>
        </p:txBody>
      </p:sp>
      <p:grpSp>
        <p:nvGrpSpPr>
          <p:cNvPr id="26" name="Group 26"/>
          <p:cNvGrpSpPr>
            <a:grpSpLocks noChangeAspect="1"/>
          </p:cNvGrpSpPr>
          <p:nvPr/>
        </p:nvGrpSpPr>
        <p:grpSpPr>
          <a:xfrm>
            <a:off x="7281159" y="4924853"/>
            <a:ext cx="1596928" cy="1596928"/>
            <a:chOff x="0" y="0"/>
            <a:chExt cx="6350000" cy="6350000"/>
          </a:xfrm>
        </p:grpSpPr>
        <p:sp>
          <p:nvSpPr>
            <p:cNvPr id="27" name="Freeform 2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t="-9733" b="-33228"/>
              </a:stretch>
            </a:blipFill>
          </p:spPr>
          <p:txBody>
            <a:bodyPr/>
            <a:lstStyle/>
            <a:p>
              <a:endParaRPr lang="en-US"/>
            </a:p>
          </p:txBody>
        </p:sp>
      </p:grpSp>
      <p:grpSp>
        <p:nvGrpSpPr>
          <p:cNvPr id="28" name="Group 28"/>
          <p:cNvGrpSpPr>
            <a:grpSpLocks noChangeAspect="1"/>
          </p:cNvGrpSpPr>
          <p:nvPr/>
        </p:nvGrpSpPr>
        <p:grpSpPr>
          <a:xfrm>
            <a:off x="12897208" y="4924853"/>
            <a:ext cx="1596928" cy="1596928"/>
            <a:chOff x="0" y="0"/>
            <a:chExt cx="6350000" cy="6350000"/>
          </a:xfrm>
        </p:grpSpPr>
        <p:sp>
          <p:nvSpPr>
            <p:cNvPr id="29" name="Freeform 2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5"/>
              <a:stretch>
                <a:fillRect l="-16680" r="-16680"/>
              </a:stretch>
            </a:blipFill>
          </p:spPr>
          <p:txBody>
            <a:bodyPr/>
            <a:lstStyle/>
            <a:p>
              <a:endParaRPr lang="en-US"/>
            </a:p>
          </p:txBody>
        </p:sp>
      </p:grpSp>
      <p:grpSp>
        <p:nvGrpSpPr>
          <p:cNvPr id="30" name="Group 30"/>
          <p:cNvGrpSpPr>
            <a:grpSpLocks noChangeAspect="1"/>
          </p:cNvGrpSpPr>
          <p:nvPr/>
        </p:nvGrpSpPr>
        <p:grpSpPr>
          <a:xfrm>
            <a:off x="1704287" y="7727854"/>
            <a:ext cx="1596928" cy="1596928"/>
            <a:chOff x="0" y="0"/>
            <a:chExt cx="6350000" cy="6350000"/>
          </a:xfrm>
        </p:grpSpPr>
        <p:sp>
          <p:nvSpPr>
            <p:cNvPr id="31" name="Freeform 3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l="-31194" t="-15424" r="-22734"/>
              </a:stretch>
            </a:blipFill>
          </p:spPr>
          <p:txBody>
            <a:bodyPr/>
            <a:lstStyle/>
            <a:p>
              <a:endParaRPr lang="en-US"/>
            </a:p>
          </p:txBody>
        </p:sp>
      </p:grpSp>
      <p:grpSp>
        <p:nvGrpSpPr>
          <p:cNvPr id="32" name="Group 32"/>
          <p:cNvGrpSpPr>
            <a:grpSpLocks noChangeAspect="1"/>
          </p:cNvGrpSpPr>
          <p:nvPr/>
        </p:nvGrpSpPr>
        <p:grpSpPr>
          <a:xfrm>
            <a:off x="7281159" y="7727854"/>
            <a:ext cx="1596928" cy="1596928"/>
            <a:chOff x="0" y="0"/>
            <a:chExt cx="6350000" cy="6350000"/>
          </a:xfrm>
        </p:grpSpPr>
        <p:sp>
          <p:nvSpPr>
            <p:cNvPr id="33" name="Freeform 3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7"/>
              <a:stretch>
                <a:fillRect l="-1030" r="-1030"/>
              </a:stretch>
            </a:blipFill>
          </p:spPr>
          <p:txBody>
            <a:bodyPr/>
            <a:lstStyle/>
            <a:p>
              <a:endParaRPr lang="en-US"/>
            </a:p>
          </p:txBody>
        </p:sp>
      </p:grpSp>
      <p:grpSp>
        <p:nvGrpSpPr>
          <p:cNvPr id="34" name="Group 34"/>
          <p:cNvGrpSpPr>
            <a:grpSpLocks noChangeAspect="1"/>
          </p:cNvGrpSpPr>
          <p:nvPr/>
        </p:nvGrpSpPr>
        <p:grpSpPr>
          <a:xfrm>
            <a:off x="12897208" y="7686579"/>
            <a:ext cx="1596928" cy="1596928"/>
            <a:chOff x="0" y="0"/>
            <a:chExt cx="6350000" cy="6350000"/>
          </a:xfrm>
        </p:grpSpPr>
        <p:sp>
          <p:nvSpPr>
            <p:cNvPr id="35" name="Freeform 3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39303" r="-39303"/>
              </a:stretch>
            </a:blipFill>
          </p:spPr>
          <p:txBody>
            <a:bodyPr/>
            <a:lstStyle/>
            <a:p>
              <a:endParaRPr lang="en-US"/>
            </a:p>
          </p:txBody>
        </p:sp>
      </p:grpSp>
      <p:sp>
        <p:nvSpPr>
          <p:cNvPr id="36" name="TextBox 36"/>
          <p:cNvSpPr txBox="1"/>
          <p:nvPr/>
        </p:nvSpPr>
        <p:spPr>
          <a:xfrm>
            <a:off x="8528817" y="3060836"/>
            <a:ext cx="8418145" cy="1159510"/>
          </a:xfrm>
          <a:prstGeom prst="rect">
            <a:avLst/>
          </a:prstGeom>
        </p:spPr>
        <p:txBody>
          <a:bodyPr lIns="0" tIns="0" rIns="0" bIns="0" rtlCol="0" anchor="t">
            <a:spAutoFit/>
          </a:bodyPr>
          <a:lstStyle/>
          <a:p>
            <a:pPr>
              <a:lnSpc>
                <a:spcPts val="4340"/>
              </a:lnSpc>
              <a:spcBef>
                <a:spcPct val="0"/>
              </a:spcBef>
            </a:pPr>
            <a:r>
              <a:rPr lang="en-US" sz="3100" spc="-62">
                <a:solidFill>
                  <a:srgbClr val="FFFFFF"/>
                </a:solidFill>
                <a:latin typeface="Cooper Hewitt Bold"/>
              </a:rPr>
              <a:t>Global motorsports industry generated nearly $190 billion in 2019 *</a:t>
            </a:r>
          </a:p>
        </p:txBody>
      </p:sp>
      <p:sp>
        <p:nvSpPr>
          <p:cNvPr id="37" name="TextBox 37"/>
          <p:cNvSpPr txBox="1"/>
          <p:nvPr/>
        </p:nvSpPr>
        <p:spPr>
          <a:xfrm>
            <a:off x="1489753" y="9828783"/>
            <a:ext cx="16133069" cy="365760"/>
          </a:xfrm>
          <a:prstGeom prst="rect">
            <a:avLst/>
          </a:prstGeom>
        </p:spPr>
        <p:txBody>
          <a:bodyPr lIns="0" tIns="0" rIns="0" bIns="0" rtlCol="0" anchor="t">
            <a:spAutoFit/>
          </a:bodyPr>
          <a:lstStyle/>
          <a:p>
            <a:pPr>
              <a:lnSpc>
                <a:spcPts val="2940"/>
              </a:lnSpc>
              <a:spcBef>
                <a:spcPct val="0"/>
              </a:spcBef>
            </a:pPr>
            <a:r>
              <a:rPr lang="en-US" sz="2100" spc="-42">
                <a:solidFill>
                  <a:srgbClr val="FFFFFF"/>
                </a:solidFill>
                <a:latin typeface="DM Sans Italics"/>
              </a:rPr>
              <a:t>*from a 2021 report from EY-Parthenon commissioned by The Fédération Internationale de l'Automobile (FIA)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494" r="-8093" b="-18296"/>
            </a:stretch>
          </a:blipFill>
        </p:spPr>
        <p:txBody>
          <a:bodyPr/>
          <a:lstStyle/>
          <a:p>
            <a:endParaRPr lang="en-US"/>
          </a:p>
        </p:txBody>
      </p:sp>
      <p:grpSp>
        <p:nvGrpSpPr>
          <p:cNvPr id="3" name="Group 3"/>
          <p:cNvGrpSpPr/>
          <p:nvPr/>
        </p:nvGrpSpPr>
        <p:grpSpPr>
          <a:xfrm>
            <a:off x="1179265" y="8039471"/>
            <a:ext cx="4973855" cy="1523629"/>
            <a:chOff x="0" y="0"/>
            <a:chExt cx="998769" cy="305951"/>
          </a:xfrm>
        </p:grpSpPr>
        <p:sp>
          <p:nvSpPr>
            <p:cNvPr id="4" name="Freeform 4"/>
            <p:cNvSpPr/>
            <p:nvPr/>
          </p:nvSpPr>
          <p:spPr>
            <a:xfrm>
              <a:off x="0" y="0"/>
              <a:ext cx="998769" cy="305950"/>
            </a:xfrm>
            <a:custGeom>
              <a:avLst/>
              <a:gdLst/>
              <a:ahLst/>
              <a:cxnLst/>
              <a:rect l="l" t="t" r="r" b="b"/>
              <a:pathLst>
                <a:path w="998769" h="305950">
                  <a:moveTo>
                    <a:pt x="0" y="0"/>
                  </a:moveTo>
                  <a:lnTo>
                    <a:pt x="998769" y="0"/>
                  </a:lnTo>
                  <a:lnTo>
                    <a:pt x="998769" y="305950"/>
                  </a:lnTo>
                  <a:lnTo>
                    <a:pt x="0" y="305950"/>
                  </a:lnTo>
                  <a:close/>
                </a:path>
              </a:pathLst>
            </a:custGeom>
            <a:solidFill>
              <a:srgbClr val="F2A413"/>
            </a:solidFill>
          </p:spPr>
          <p:txBody>
            <a:bodyPr/>
            <a:lstStyle/>
            <a:p>
              <a:endParaRPr lang="en-US"/>
            </a:p>
          </p:txBody>
        </p:sp>
      </p:grpSp>
      <p:grpSp>
        <p:nvGrpSpPr>
          <p:cNvPr id="5" name="Group 5"/>
          <p:cNvGrpSpPr/>
          <p:nvPr/>
        </p:nvGrpSpPr>
        <p:grpSpPr>
          <a:xfrm>
            <a:off x="1271697" y="2915523"/>
            <a:ext cx="4881422" cy="4881422"/>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US"/>
            </a:p>
          </p:txBody>
        </p:sp>
      </p:grpSp>
      <p:grpSp>
        <p:nvGrpSpPr>
          <p:cNvPr id="7" name="Group 7"/>
          <p:cNvGrpSpPr>
            <a:grpSpLocks noChangeAspect="1"/>
          </p:cNvGrpSpPr>
          <p:nvPr/>
        </p:nvGrpSpPr>
        <p:grpSpPr>
          <a:xfrm>
            <a:off x="1676368" y="3320202"/>
            <a:ext cx="4072081" cy="4072065"/>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6666" r="-16666"/>
              </a:stretch>
            </a:blipFill>
          </p:spPr>
          <p:txBody>
            <a:bodyPr/>
            <a:lstStyle/>
            <a:p>
              <a:endParaRPr lang="en-US"/>
            </a:p>
          </p:txBody>
        </p:sp>
      </p:grpSp>
      <p:grpSp>
        <p:nvGrpSpPr>
          <p:cNvPr id="9" name="Group 9"/>
          <p:cNvGrpSpPr/>
          <p:nvPr/>
        </p:nvGrpSpPr>
        <p:grpSpPr>
          <a:xfrm>
            <a:off x="6630654" y="8039471"/>
            <a:ext cx="4973855" cy="1523629"/>
            <a:chOff x="0" y="0"/>
            <a:chExt cx="998769" cy="305951"/>
          </a:xfrm>
        </p:grpSpPr>
        <p:sp>
          <p:nvSpPr>
            <p:cNvPr id="10" name="Freeform 10"/>
            <p:cNvSpPr/>
            <p:nvPr/>
          </p:nvSpPr>
          <p:spPr>
            <a:xfrm>
              <a:off x="0" y="0"/>
              <a:ext cx="998769" cy="305950"/>
            </a:xfrm>
            <a:custGeom>
              <a:avLst/>
              <a:gdLst/>
              <a:ahLst/>
              <a:cxnLst/>
              <a:rect l="l" t="t" r="r" b="b"/>
              <a:pathLst>
                <a:path w="998769" h="305950">
                  <a:moveTo>
                    <a:pt x="0" y="0"/>
                  </a:moveTo>
                  <a:lnTo>
                    <a:pt x="998769" y="0"/>
                  </a:lnTo>
                  <a:lnTo>
                    <a:pt x="998769" y="305950"/>
                  </a:lnTo>
                  <a:lnTo>
                    <a:pt x="0" y="305950"/>
                  </a:lnTo>
                  <a:close/>
                </a:path>
              </a:pathLst>
            </a:custGeom>
            <a:solidFill>
              <a:srgbClr val="F2A413"/>
            </a:solidFill>
          </p:spPr>
          <p:txBody>
            <a:bodyPr/>
            <a:lstStyle/>
            <a:p>
              <a:endParaRPr lang="en-US"/>
            </a:p>
          </p:txBody>
        </p:sp>
      </p:grpSp>
      <p:grpSp>
        <p:nvGrpSpPr>
          <p:cNvPr id="11" name="Group 11"/>
          <p:cNvGrpSpPr/>
          <p:nvPr/>
        </p:nvGrpSpPr>
        <p:grpSpPr>
          <a:xfrm>
            <a:off x="12082044" y="8039471"/>
            <a:ext cx="4973855" cy="1523629"/>
            <a:chOff x="0" y="0"/>
            <a:chExt cx="998769" cy="305951"/>
          </a:xfrm>
        </p:grpSpPr>
        <p:sp>
          <p:nvSpPr>
            <p:cNvPr id="12" name="Freeform 12"/>
            <p:cNvSpPr/>
            <p:nvPr/>
          </p:nvSpPr>
          <p:spPr>
            <a:xfrm>
              <a:off x="0" y="0"/>
              <a:ext cx="998769" cy="305950"/>
            </a:xfrm>
            <a:custGeom>
              <a:avLst/>
              <a:gdLst/>
              <a:ahLst/>
              <a:cxnLst/>
              <a:rect l="l" t="t" r="r" b="b"/>
              <a:pathLst>
                <a:path w="998769" h="305950">
                  <a:moveTo>
                    <a:pt x="0" y="0"/>
                  </a:moveTo>
                  <a:lnTo>
                    <a:pt x="998769" y="0"/>
                  </a:lnTo>
                  <a:lnTo>
                    <a:pt x="998769" y="305950"/>
                  </a:lnTo>
                  <a:lnTo>
                    <a:pt x="0" y="305950"/>
                  </a:lnTo>
                  <a:close/>
                </a:path>
              </a:pathLst>
            </a:custGeom>
            <a:solidFill>
              <a:srgbClr val="F2A413"/>
            </a:solidFill>
          </p:spPr>
          <p:txBody>
            <a:bodyPr/>
            <a:lstStyle/>
            <a:p>
              <a:endParaRPr lang="en-US"/>
            </a:p>
          </p:txBody>
        </p:sp>
      </p:grpSp>
      <p:sp>
        <p:nvSpPr>
          <p:cNvPr id="13" name="TextBox 13"/>
          <p:cNvSpPr txBox="1"/>
          <p:nvPr/>
        </p:nvSpPr>
        <p:spPr>
          <a:xfrm>
            <a:off x="2158637" y="8532109"/>
            <a:ext cx="3373421" cy="650240"/>
          </a:xfrm>
          <a:prstGeom prst="rect">
            <a:avLst/>
          </a:prstGeom>
        </p:spPr>
        <p:txBody>
          <a:bodyPr lIns="0" tIns="0" rIns="0" bIns="0" rtlCol="0" anchor="t">
            <a:spAutoFit/>
          </a:bodyPr>
          <a:lstStyle/>
          <a:p>
            <a:pPr>
              <a:lnSpc>
                <a:spcPts val="2530"/>
              </a:lnSpc>
            </a:pPr>
            <a:r>
              <a:rPr lang="en-US" sz="2750">
                <a:solidFill>
                  <a:srgbClr val="000000"/>
                </a:solidFill>
                <a:latin typeface="Open Sans Extra Bold"/>
              </a:rPr>
              <a:t>HOST SPECIAL EVENTS &amp; RACES</a:t>
            </a:r>
          </a:p>
        </p:txBody>
      </p:sp>
      <p:sp>
        <p:nvSpPr>
          <p:cNvPr id="14" name="TextBox 14"/>
          <p:cNvSpPr txBox="1"/>
          <p:nvPr/>
        </p:nvSpPr>
        <p:spPr>
          <a:xfrm>
            <a:off x="7659072" y="8532109"/>
            <a:ext cx="3899220" cy="650240"/>
          </a:xfrm>
          <a:prstGeom prst="rect">
            <a:avLst/>
          </a:prstGeom>
        </p:spPr>
        <p:txBody>
          <a:bodyPr lIns="0" tIns="0" rIns="0" bIns="0" rtlCol="0" anchor="t">
            <a:spAutoFit/>
          </a:bodyPr>
          <a:lstStyle/>
          <a:p>
            <a:pPr>
              <a:lnSpc>
                <a:spcPts val="2530"/>
              </a:lnSpc>
            </a:pPr>
            <a:r>
              <a:rPr lang="en-US" sz="2750">
                <a:solidFill>
                  <a:srgbClr val="000000"/>
                </a:solidFill>
                <a:latin typeface="Open Sans Extra Bold"/>
              </a:rPr>
              <a:t>DRIVE CUSTOMERS TO LOCAL BUSINESSES</a:t>
            </a:r>
          </a:p>
        </p:txBody>
      </p:sp>
      <p:sp>
        <p:nvSpPr>
          <p:cNvPr id="15" name="TextBox 15"/>
          <p:cNvSpPr txBox="1"/>
          <p:nvPr/>
        </p:nvSpPr>
        <p:spPr>
          <a:xfrm>
            <a:off x="13109459" y="8532109"/>
            <a:ext cx="3841522" cy="650240"/>
          </a:xfrm>
          <a:prstGeom prst="rect">
            <a:avLst/>
          </a:prstGeom>
        </p:spPr>
        <p:txBody>
          <a:bodyPr lIns="0" tIns="0" rIns="0" bIns="0" rtlCol="0" anchor="t">
            <a:spAutoFit/>
          </a:bodyPr>
          <a:lstStyle/>
          <a:p>
            <a:pPr>
              <a:lnSpc>
                <a:spcPts val="2530"/>
              </a:lnSpc>
            </a:pPr>
            <a:r>
              <a:rPr lang="en-US" sz="2750">
                <a:solidFill>
                  <a:srgbClr val="000000"/>
                </a:solidFill>
                <a:latin typeface="Open Sans Extra Bold"/>
              </a:rPr>
              <a:t>ATTRACT INDUSTRY &amp; TELEWORKERS</a:t>
            </a:r>
          </a:p>
        </p:txBody>
      </p:sp>
      <p:grpSp>
        <p:nvGrpSpPr>
          <p:cNvPr id="16" name="Group 16"/>
          <p:cNvGrpSpPr/>
          <p:nvPr/>
        </p:nvGrpSpPr>
        <p:grpSpPr>
          <a:xfrm>
            <a:off x="2841696" y="735973"/>
            <a:ext cx="12604609" cy="1882410"/>
            <a:chOff x="0" y="0"/>
            <a:chExt cx="2531054" cy="377995"/>
          </a:xfrm>
        </p:grpSpPr>
        <p:sp>
          <p:nvSpPr>
            <p:cNvPr id="17" name="Freeform 17"/>
            <p:cNvSpPr/>
            <p:nvPr/>
          </p:nvSpPr>
          <p:spPr>
            <a:xfrm>
              <a:off x="0" y="0"/>
              <a:ext cx="2531054" cy="377995"/>
            </a:xfrm>
            <a:custGeom>
              <a:avLst/>
              <a:gdLst/>
              <a:ahLst/>
              <a:cxnLst/>
              <a:rect l="l" t="t" r="r" b="b"/>
              <a:pathLst>
                <a:path w="2531054" h="377995">
                  <a:moveTo>
                    <a:pt x="0" y="0"/>
                  </a:moveTo>
                  <a:lnTo>
                    <a:pt x="2531054" y="0"/>
                  </a:lnTo>
                  <a:lnTo>
                    <a:pt x="2531054" y="377995"/>
                  </a:lnTo>
                  <a:lnTo>
                    <a:pt x="0" y="377995"/>
                  </a:lnTo>
                  <a:close/>
                </a:path>
              </a:pathLst>
            </a:custGeom>
            <a:solidFill>
              <a:srgbClr val="F2A413"/>
            </a:solidFill>
          </p:spPr>
          <p:txBody>
            <a:bodyPr/>
            <a:lstStyle/>
            <a:p>
              <a:endParaRPr lang="en-US"/>
            </a:p>
          </p:txBody>
        </p:sp>
      </p:grpSp>
      <p:sp>
        <p:nvSpPr>
          <p:cNvPr id="18" name="TextBox 18"/>
          <p:cNvSpPr txBox="1"/>
          <p:nvPr/>
        </p:nvSpPr>
        <p:spPr>
          <a:xfrm>
            <a:off x="1402316" y="934871"/>
            <a:ext cx="15430532" cy="1456241"/>
          </a:xfrm>
          <a:prstGeom prst="rect">
            <a:avLst/>
          </a:prstGeom>
        </p:spPr>
        <p:txBody>
          <a:bodyPr lIns="0" tIns="0" rIns="0" bIns="0" rtlCol="0" anchor="t">
            <a:spAutoFit/>
          </a:bodyPr>
          <a:lstStyle/>
          <a:p>
            <a:pPr algn="ctr">
              <a:lnSpc>
                <a:spcPts val="6381"/>
              </a:lnSpc>
            </a:pPr>
            <a:r>
              <a:rPr lang="en-US" sz="6936">
                <a:solidFill>
                  <a:srgbClr val="000000"/>
                </a:solidFill>
                <a:latin typeface="Open Sans Extra Bold"/>
              </a:rPr>
              <a:t>ECONOMIC DEVELOPMENT:</a:t>
            </a:r>
          </a:p>
          <a:p>
            <a:pPr algn="ctr">
              <a:lnSpc>
                <a:spcPts val="4909"/>
              </a:lnSpc>
            </a:pPr>
            <a:r>
              <a:rPr lang="en-US" sz="5336">
                <a:solidFill>
                  <a:srgbClr val="000000"/>
                </a:solidFill>
                <a:latin typeface="Open Sans Extra Bold"/>
              </a:rPr>
              <a:t>3 Ways We Support It</a:t>
            </a:r>
          </a:p>
        </p:txBody>
      </p:sp>
      <p:grpSp>
        <p:nvGrpSpPr>
          <p:cNvPr id="19" name="Group 19"/>
          <p:cNvGrpSpPr/>
          <p:nvPr/>
        </p:nvGrpSpPr>
        <p:grpSpPr>
          <a:xfrm>
            <a:off x="6676871" y="2915523"/>
            <a:ext cx="4881422" cy="4881422"/>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US"/>
            </a:p>
          </p:txBody>
        </p:sp>
      </p:grpSp>
      <p:grpSp>
        <p:nvGrpSpPr>
          <p:cNvPr id="21" name="Group 21"/>
          <p:cNvGrpSpPr>
            <a:grpSpLocks noChangeAspect="1"/>
          </p:cNvGrpSpPr>
          <p:nvPr/>
        </p:nvGrpSpPr>
        <p:grpSpPr>
          <a:xfrm>
            <a:off x="7081541" y="3320202"/>
            <a:ext cx="4072081" cy="4072065"/>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6666" r="-16666"/>
              </a:stretch>
            </a:blipFill>
          </p:spPr>
          <p:txBody>
            <a:bodyPr/>
            <a:lstStyle/>
            <a:p>
              <a:endParaRPr lang="en-US"/>
            </a:p>
          </p:txBody>
        </p:sp>
      </p:grpSp>
      <p:grpSp>
        <p:nvGrpSpPr>
          <p:cNvPr id="23" name="Group 23"/>
          <p:cNvGrpSpPr/>
          <p:nvPr/>
        </p:nvGrpSpPr>
        <p:grpSpPr>
          <a:xfrm>
            <a:off x="12128260" y="2915523"/>
            <a:ext cx="4881422" cy="4881422"/>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US"/>
            </a:p>
          </p:txBody>
        </p:sp>
      </p:grpSp>
      <p:grpSp>
        <p:nvGrpSpPr>
          <p:cNvPr id="25" name="Group 25"/>
          <p:cNvGrpSpPr>
            <a:grpSpLocks noChangeAspect="1"/>
          </p:cNvGrpSpPr>
          <p:nvPr/>
        </p:nvGrpSpPr>
        <p:grpSpPr>
          <a:xfrm>
            <a:off x="12532931" y="3320202"/>
            <a:ext cx="4072081" cy="4072065"/>
            <a:chOff x="0" y="0"/>
            <a:chExt cx="6350000" cy="6349975"/>
          </a:xfrm>
        </p:grpSpPr>
        <p:sp>
          <p:nvSpPr>
            <p:cNvPr id="26" name="Freeform 26"/>
            <p:cNvSpPr/>
            <p:nvPr/>
          </p:nvSpPr>
          <p:spPr>
            <a:xfrm rot="-409117">
              <a:off x="-185726" y="-185731"/>
              <a:ext cx="6721454" cy="6721433"/>
            </a:xfrm>
            <a:custGeom>
              <a:avLst/>
              <a:gdLst/>
              <a:ahLst/>
              <a:cxnLst/>
              <a:rect l="l" t="t" r="r" b="b"/>
              <a:pathLst>
                <a:path w="6721454" h="6721433">
                  <a:moveTo>
                    <a:pt x="6513265" y="3737714"/>
                  </a:moveTo>
                  <a:cubicBezTo>
                    <a:pt x="6305086" y="5478737"/>
                    <a:pt x="4724844" y="6721433"/>
                    <a:pt x="2983770" y="6513249"/>
                  </a:cubicBezTo>
                  <a:cubicBezTo>
                    <a:pt x="1242671" y="6305061"/>
                    <a:pt x="0" y="4724822"/>
                    <a:pt x="208178" y="2983798"/>
                  </a:cubicBezTo>
                  <a:cubicBezTo>
                    <a:pt x="416368" y="1242687"/>
                    <a:pt x="1996583" y="0"/>
                    <a:pt x="3737682" y="208188"/>
                  </a:cubicBezTo>
                  <a:cubicBezTo>
                    <a:pt x="5478781" y="416375"/>
                    <a:pt x="6721454" y="1996602"/>
                    <a:pt x="6513265" y="3737714"/>
                  </a:cubicBezTo>
                  <a:close/>
                </a:path>
              </a:pathLst>
            </a:custGeom>
            <a:blipFill>
              <a:blip r:embed="rId5"/>
              <a:stretch>
                <a:fillRect l="-131506" t="-26833" b="-6353"/>
              </a:stretch>
            </a:blipFill>
          </p:spPr>
          <p:txBody>
            <a:bodyPr/>
            <a:lstStyle/>
            <a:p>
              <a:endParaRPr lang="en-US"/>
            </a:p>
          </p:txBody>
        </p:sp>
      </p:grpSp>
      <p:sp>
        <p:nvSpPr>
          <p:cNvPr id="27" name="TextBox 27"/>
          <p:cNvSpPr txBox="1"/>
          <p:nvPr/>
        </p:nvSpPr>
        <p:spPr>
          <a:xfrm>
            <a:off x="1463769" y="8468704"/>
            <a:ext cx="1194961" cy="891350"/>
          </a:xfrm>
          <a:prstGeom prst="rect">
            <a:avLst/>
          </a:prstGeom>
        </p:spPr>
        <p:txBody>
          <a:bodyPr lIns="0" tIns="0" rIns="0" bIns="0" rtlCol="0" anchor="t">
            <a:spAutoFit/>
          </a:bodyPr>
          <a:lstStyle/>
          <a:p>
            <a:pPr>
              <a:lnSpc>
                <a:spcPts val="6550"/>
              </a:lnSpc>
            </a:pPr>
            <a:r>
              <a:rPr lang="en-US" sz="7119">
                <a:solidFill>
                  <a:srgbClr val="000000"/>
                </a:solidFill>
                <a:latin typeface="Open Sans Extra Bold"/>
              </a:rPr>
              <a:t>1</a:t>
            </a:r>
          </a:p>
        </p:txBody>
      </p:sp>
      <p:sp>
        <p:nvSpPr>
          <p:cNvPr id="28" name="TextBox 28"/>
          <p:cNvSpPr txBox="1"/>
          <p:nvPr/>
        </p:nvSpPr>
        <p:spPr>
          <a:xfrm>
            <a:off x="6915139" y="8450860"/>
            <a:ext cx="1194961" cy="891351"/>
          </a:xfrm>
          <a:prstGeom prst="rect">
            <a:avLst/>
          </a:prstGeom>
        </p:spPr>
        <p:txBody>
          <a:bodyPr lIns="0" tIns="0" rIns="0" bIns="0" rtlCol="0" anchor="t">
            <a:spAutoFit/>
          </a:bodyPr>
          <a:lstStyle/>
          <a:p>
            <a:pPr>
              <a:lnSpc>
                <a:spcPts val="6550"/>
              </a:lnSpc>
            </a:pPr>
            <a:r>
              <a:rPr lang="en-US" sz="7119">
                <a:solidFill>
                  <a:srgbClr val="000000"/>
                </a:solidFill>
                <a:latin typeface="Open Sans Extra Bold"/>
              </a:rPr>
              <a:t>2</a:t>
            </a:r>
          </a:p>
        </p:txBody>
      </p:sp>
      <p:sp>
        <p:nvSpPr>
          <p:cNvPr id="29" name="TextBox 29"/>
          <p:cNvSpPr txBox="1"/>
          <p:nvPr/>
        </p:nvSpPr>
        <p:spPr>
          <a:xfrm>
            <a:off x="12366509" y="8455945"/>
            <a:ext cx="1194961" cy="891351"/>
          </a:xfrm>
          <a:prstGeom prst="rect">
            <a:avLst/>
          </a:prstGeom>
        </p:spPr>
        <p:txBody>
          <a:bodyPr lIns="0" tIns="0" rIns="0" bIns="0" rtlCol="0" anchor="t">
            <a:spAutoFit/>
          </a:bodyPr>
          <a:lstStyle/>
          <a:p>
            <a:pPr>
              <a:lnSpc>
                <a:spcPts val="6550"/>
              </a:lnSpc>
            </a:pPr>
            <a:r>
              <a:rPr lang="en-US" sz="7119">
                <a:solidFill>
                  <a:srgbClr val="000000"/>
                </a:solidFill>
                <a:latin typeface="Open Sans Extra Bold"/>
              </a:rPr>
              <a:t>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7751932" y="6769742"/>
            <a:ext cx="10108371" cy="3329636"/>
            <a:chOff x="0" y="0"/>
            <a:chExt cx="13477828" cy="4439514"/>
          </a:xfrm>
        </p:grpSpPr>
        <p:pic>
          <p:nvPicPr>
            <p:cNvPr id="3" name="Picture 3"/>
            <p:cNvPicPr>
              <a:picLocks noChangeAspect="1"/>
            </p:cNvPicPr>
            <p:nvPr/>
          </p:nvPicPr>
          <p:blipFill>
            <a:blip r:embed="rId2"/>
            <a:srcRect l="2497" r="2497"/>
            <a:stretch>
              <a:fillRect/>
            </a:stretch>
          </p:blipFill>
          <p:spPr>
            <a:xfrm>
              <a:off x="0" y="0"/>
              <a:ext cx="4407943" cy="4439514"/>
            </a:xfrm>
            <a:prstGeom prst="rect">
              <a:avLst/>
            </a:prstGeom>
          </p:spPr>
        </p:pic>
        <p:pic>
          <p:nvPicPr>
            <p:cNvPr id="4" name="Picture 4"/>
            <p:cNvPicPr>
              <a:picLocks noChangeAspect="1"/>
            </p:cNvPicPr>
            <p:nvPr/>
          </p:nvPicPr>
          <p:blipFill>
            <a:blip r:embed="rId3"/>
            <a:srcRect l="4225" t="32994"/>
            <a:stretch>
              <a:fillRect/>
            </a:stretch>
          </p:blipFill>
          <p:spPr>
            <a:xfrm>
              <a:off x="4534943" y="0"/>
              <a:ext cx="4407943" cy="4439514"/>
            </a:xfrm>
            <a:prstGeom prst="rect">
              <a:avLst/>
            </a:prstGeom>
          </p:spPr>
        </p:pic>
        <p:pic>
          <p:nvPicPr>
            <p:cNvPr id="5" name="Picture 5"/>
            <p:cNvPicPr>
              <a:picLocks noChangeAspect="1"/>
            </p:cNvPicPr>
            <p:nvPr/>
          </p:nvPicPr>
          <p:blipFill>
            <a:blip r:embed="rId4"/>
            <a:srcRect r="11201" b="36779"/>
            <a:stretch>
              <a:fillRect/>
            </a:stretch>
          </p:blipFill>
          <p:spPr>
            <a:xfrm>
              <a:off x="9069885" y="0"/>
              <a:ext cx="4407943" cy="4439514"/>
            </a:xfrm>
            <a:prstGeom prst="rect">
              <a:avLst/>
            </a:prstGeom>
          </p:spPr>
        </p:pic>
      </p:grpSp>
      <p:grpSp>
        <p:nvGrpSpPr>
          <p:cNvPr id="6" name="Group 6"/>
          <p:cNvGrpSpPr/>
          <p:nvPr/>
        </p:nvGrpSpPr>
        <p:grpSpPr>
          <a:xfrm>
            <a:off x="479839" y="2460892"/>
            <a:ext cx="6756523" cy="4105467"/>
            <a:chOff x="0" y="0"/>
            <a:chExt cx="1568629" cy="953146"/>
          </a:xfrm>
        </p:grpSpPr>
        <p:sp>
          <p:nvSpPr>
            <p:cNvPr id="7" name="Freeform 7"/>
            <p:cNvSpPr/>
            <p:nvPr/>
          </p:nvSpPr>
          <p:spPr>
            <a:xfrm>
              <a:off x="0" y="0"/>
              <a:ext cx="1568629" cy="953146"/>
            </a:xfrm>
            <a:custGeom>
              <a:avLst/>
              <a:gdLst/>
              <a:ahLst/>
              <a:cxnLst/>
              <a:rect l="l" t="t" r="r" b="b"/>
              <a:pathLst>
                <a:path w="1568629" h="953146">
                  <a:moveTo>
                    <a:pt x="1444169" y="953146"/>
                  </a:moveTo>
                  <a:lnTo>
                    <a:pt x="124460" y="953146"/>
                  </a:lnTo>
                  <a:cubicBezTo>
                    <a:pt x="55880" y="953146"/>
                    <a:pt x="0" y="897266"/>
                    <a:pt x="0" y="828686"/>
                  </a:cubicBezTo>
                  <a:lnTo>
                    <a:pt x="0" y="124460"/>
                  </a:lnTo>
                  <a:cubicBezTo>
                    <a:pt x="0" y="55880"/>
                    <a:pt x="55880" y="0"/>
                    <a:pt x="124460" y="0"/>
                  </a:cubicBezTo>
                  <a:lnTo>
                    <a:pt x="1444169" y="0"/>
                  </a:lnTo>
                  <a:cubicBezTo>
                    <a:pt x="1512749" y="0"/>
                    <a:pt x="1568629" y="55880"/>
                    <a:pt x="1568629" y="124460"/>
                  </a:cubicBezTo>
                  <a:lnTo>
                    <a:pt x="1568629" y="828686"/>
                  </a:lnTo>
                  <a:cubicBezTo>
                    <a:pt x="1568629" y="897266"/>
                    <a:pt x="1512749" y="953146"/>
                    <a:pt x="1444169" y="953146"/>
                  </a:cubicBezTo>
                  <a:close/>
                </a:path>
              </a:pathLst>
            </a:custGeom>
            <a:solidFill>
              <a:srgbClr val="F2A413"/>
            </a:solidFill>
          </p:spPr>
          <p:txBody>
            <a:bodyPr/>
            <a:lstStyle/>
            <a:p>
              <a:endParaRPr lang="en-US"/>
            </a:p>
          </p:txBody>
        </p:sp>
      </p:grpSp>
      <p:grpSp>
        <p:nvGrpSpPr>
          <p:cNvPr id="8" name="Group 8"/>
          <p:cNvGrpSpPr/>
          <p:nvPr/>
        </p:nvGrpSpPr>
        <p:grpSpPr>
          <a:xfrm>
            <a:off x="461479" y="368190"/>
            <a:ext cx="6819169" cy="1870817"/>
            <a:chOff x="0" y="0"/>
            <a:chExt cx="998769" cy="274009"/>
          </a:xfrm>
        </p:grpSpPr>
        <p:sp>
          <p:nvSpPr>
            <p:cNvPr id="9" name="Freeform 9"/>
            <p:cNvSpPr/>
            <p:nvPr/>
          </p:nvSpPr>
          <p:spPr>
            <a:xfrm>
              <a:off x="0" y="0"/>
              <a:ext cx="998769" cy="274009"/>
            </a:xfrm>
            <a:custGeom>
              <a:avLst/>
              <a:gdLst/>
              <a:ahLst/>
              <a:cxnLst/>
              <a:rect l="l" t="t" r="r" b="b"/>
              <a:pathLst>
                <a:path w="998769" h="274009">
                  <a:moveTo>
                    <a:pt x="0" y="0"/>
                  </a:moveTo>
                  <a:lnTo>
                    <a:pt x="998769" y="0"/>
                  </a:lnTo>
                  <a:lnTo>
                    <a:pt x="998769" y="274009"/>
                  </a:lnTo>
                  <a:lnTo>
                    <a:pt x="0" y="274009"/>
                  </a:lnTo>
                  <a:close/>
                </a:path>
              </a:pathLst>
            </a:custGeom>
            <a:solidFill>
              <a:srgbClr val="F2A413"/>
            </a:solidFill>
          </p:spPr>
          <p:txBody>
            <a:bodyPr/>
            <a:lstStyle/>
            <a:p>
              <a:endParaRPr lang="en-US"/>
            </a:p>
          </p:txBody>
        </p:sp>
      </p:grpSp>
      <p:grpSp>
        <p:nvGrpSpPr>
          <p:cNvPr id="10" name="Group 10"/>
          <p:cNvGrpSpPr/>
          <p:nvPr/>
        </p:nvGrpSpPr>
        <p:grpSpPr>
          <a:xfrm>
            <a:off x="492802" y="5475506"/>
            <a:ext cx="6756523" cy="2844528"/>
            <a:chOff x="0" y="0"/>
            <a:chExt cx="1568629" cy="660400"/>
          </a:xfrm>
        </p:grpSpPr>
        <p:sp>
          <p:nvSpPr>
            <p:cNvPr id="11" name="Freeform 11"/>
            <p:cNvSpPr/>
            <p:nvPr/>
          </p:nvSpPr>
          <p:spPr>
            <a:xfrm>
              <a:off x="0" y="0"/>
              <a:ext cx="1568629" cy="660400"/>
            </a:xfrm>
            <a:custGeom>
              <a:avLst/>
              <a:gdLst/>
              <a:ahLst/>
              <a:cxnLst/>
              <a:rect l="l" t="t" r="r" b="b"/>
              <a:pathLst>
                <a:path w="1568629" h="660400">
                  <a:moveTo>
                    <a:pt x="1444169" y="660400"/>
                  </a:moveTo>
                  <a:lnTo>
                    <a:pt x="124460" y="660400"/>
                  </a:lnTo>
                  <a:cubicBezTo>
                    <a:pt x="55880" y="660400"/>
                    <a:pt x="0" y="604520"/>
                    <a:pt x="0" y="535940"/>
                  </a:cubicBezTo>
                  <a:lnTo>
                    <a:pt x="0" y="124460"/>
                  </a:lnTo>
                  <a:cubicBezTo>
                    <a:pt x="0" y="55880"/>
                    <a:pt x="55880" y="0"/>
                    <a:pt x="124460" y="0"/>
                  </a:cubicBezTo>
                  <a:lnTo>
                    <a:pt x="1444169" y="0"/>
                  </a:lnTo>
                  <a:cubicBezTo>
                    <a:pt x="1512749" y="0"/>
                    <a:pt x="1568629" y="55880"/>
                    <a:pt x="1568629" y="124460"/>
                  </a:cubicBezTo>
                  <a:lnTo>
                    <a:pt x="1568629" y="535940"/>
                  </a:lnTo>
                  <a:cubicBezTo>
                    <a:pt x="1568629" y="604520"/>
                    <a:pt x="1512749" y="660400"/>
                    <a:pt x="1444169" y="660400"/>
                  </a:cubicBezTo>
                  <a:close/>
                </a:path>
              </a:pathLst>
            </a:custGeom>
            <a:solidFill>
              <a:srgbClr val="F2A413"/>
            </a:solidFill>
          </p:spPr>
          <p:txBody>
            <a:bodyPr/>
            <a:lstStyle/>
            <a:p>
              <a:endParaRPr lang="en-US"/>
            </a:p>
          </p:txBody>
        </p:sp>
      </p:grpSp>
      <p:sp>
        <p:nvSpPr>
          <p:cNvPr id="12" name="Freeform 12"/>
          <p:cNvSpPr/>
          <p:nvPr/>
        </p:nvSpPr>
        <p:spPr>
          <a:xfrm>
            <a:off x="896073" y="6498104"/>
            <a:ext cx="853873" cy="543277"/>
          </a:xfrm>
          <a:custGeom>
            <a:avLst/>
            <a:gdLst/>
            <a:ahLst/>
            <a:cxnLst/>
            <a:rect l="l" t="t" r="r" b="b"/>
            <a:pathLst>
              <a:path w="853873" h="543277">
                <a:moveTo>
                  <a:pt x="0" y="0"/>
                </a:moveTo>
                <a:lnTo>
                  <a:pt x="853872" y="0"/>
                </a:lnTo>
                <a:lnTo>
                  <a:pt x="853872" y="543276"/>
                </a:lnTo>
                <a:lnTo>
                  <a:pt x="0" y="54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1151933" y="6769742"/>
            <a:ext cx="3302907" cy="464153"/>
          </a:xfrm>
          <a:custGeom>
            <a:avLst/>
            <a:gdLst/>
            <a:ahLst/>
            <a:cxnLst/>
            <a:rect l="l" t="t" r="r" b="b"/>
            <a:pathLst>
              <a:path w="3302907" h="464153">
                <a:moveTo>
                  <a:pt x="0" y="0"/>
                </a:moveTo>
                <a:lnTo>
                  <a:pt x="3302906" y="0"/>
                </a:lnTo>
                <a:lnTo>
                  <a:pt x="3302906" y="464153"/>
                </a:lnTo>
                <a:lnTo>
                  <a:pt x="0" y="464153"/>
                </a:lnTo>
                <a:lnTo>
                  <a:pt x="0" y="0"/>
                </a:lnTo>
                <a:close/>
              </a:path>
            </a:pathLst>
          </a:custGeom>
          <a:blipFill>
            <a:blip r:embed="rId3"/>
            <a:stretch>
              <a:fillRect l="-4761" t="-109885" b="-863304"/>
            </a:stretch>
          </a:blipFill>
        </p:spPr>
        <p:txBody>
          <a:bodyPr/>
          <a:lstStyle/>
          <a:p>
            <a:endParaRPr lang="en-US"/>
          </a:p>
        </p:txBody>
      </p:sp>
      <p:sp>
        <p:nvSpPr>
          <p:cNvPr id="14" name="Freeform 14"/>
          <p:cNvSpPr/>
          <p:nvPr/>
        </p:nvSpPr>
        <p:spPr>
          <a:xfrm>
            <a:off x="801919" y="2550251"/>
            <a:ext cx="945021" cy="648520"/>
          </a:xfrm>
          <a:custGeom>
            <a:avLst/>
            <a:gdLst/>
            <a:ahLst/>
            <a:cxnLst/>
            <a:rect l="l" t="t" r="r" b="b"/>
            <a:pathLst>
              <a:path w="945021" h="648520">
                <a:moveTo>
                  <a:pt x="0" y="0"/>
                </a:moveTo>
                <a:lnTo>
                  <a:pt x="945021" y="0"/>
                </a:lnTo>
                <a:lnTo>
                  <a:pt x="945021" y="648520"/>
                </a:lnTo>
                <a:lnTo>
                  <a:pt x="0" y="648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34126" y="6890938"/>
            <a:ext cx="1985654" cy="1300298"/>
          </a:xfrm>
          <a:custGeom>
            <a:avLst/>
            <a:gdLst/>
            <a:ahLst/>
            <a:cxnLst/>
            <a:rect l="l" t="t" r="r" b="b"/>
            <a:pathLst>
              <a:path w="1985654" h="1300298">
                <a:moveTo>
                  <a:pt x="0" y="0"/>
                </a:moveTo>
                <a:lnTo>
                  <a:pt x="1985654" y="0"/>
                </a:lnTo>
                <a:lnTo>
                  <a:pt x="1985654" y="1300298"/>
                </a:lnTo>
                <a:lnTo>
                  <a:pt x="0" y="1300298"/>
                </a:lnTo>
                <a:lnTo>
                  <a:pt x="0" y="0"/>
                </a:lnTo>
                <a:close/>
              </a:path>
            </a:pathLst>
          </a:custGeom>
          <a:blipFill>
            <a:blip r:embed="rId9"/>
            <a:stretch>
              <a:fillRect/>
            </a:stretch>
          </a:blipFill>
        </p:spPr>
        <p:txBody>
          <a:bodyPr/>
          <a:lstStyle/>
          <a:p>
            <a:endParaRPr lang="en-US"/>
          </a:p>
        </p:txBody>
      </p:sp>
      <p:sp>
        <p:nvSpPr>
          <p:cNvPr id="16" name="Freeform 16"/>
          <p:cNvSpPr/>
          <p:nvPr/>
        </p:nvSpPr>
        <p:spPr>
          <a:xfrm>
            <a:off x="7828525" y="860506"/>
            <a:ext cx="5768934" cy="2603750"/>
          </a:xfrm>
          <a:custGeom>
            <a:avLst/>
            <a:gdLst/>
            <a:ahLst/>
            <a:cxnLst/>
            <a:rect l="l" t="t" r="r" b="b"/>
            <a:pathLst>
              <a:path w="5768934" h="2603750">
                <a:moveTo>
                  <a:pt x="0" y="0"/>
                </a:moveTo>
                <a:lnTo>
                  <a:pt x="5768934" y="0"/>
                </a:lnTo>
                <a:lnTo>
                  <a:pt x="5768934" y="2603750"/>
                </a:lnTo>
                <a:lnTo>
                  <a:pt x="0" y="2603750"/>
                </a:lnTo>
                <a:lnTo>
                  <a:pt x="0" y="0"/>
                </a:lnTo>
                <a:close/>
              </a:path>
            </a:pathLst>
          </a:custGeom>
          <a:blipFill>
            <a:blip r:embed="rId10"/>
            <a:stretch>
              <a:fillRect t="-2445" r="-2445"/>
            </a:stretch>
          </a:blipFill>
        </p:spPr>
        <p:txBody>
          <a:bodyPr/>
          <a:lstStyle/>
          <a:p>
            <a:endParaRPr lang="en-US"/>
          </a:p>
        </p:txBody>
      </p:sp>
      <p:sp>
        <p:nvSpPr>
          <p:cNvPr id="17" name="Freeform 17"/>
          <p:cNvSpPr/>
          <p:nvPr/>
        </p:nvSpPr>
        <p:spPr>
          <a:xfrm>
            <a:off x="13755745" y="873452"/>
            <a:ext cx="4104558" cy="2555118"/>
          </a:xfrm>
          <a:custGeom>
            <a:avLst/>
            <a:gdLst/>
            <a:ahLst/>
            <a:cxnLst/>
            <a:rect l="l" t="t" r="r" b="b"/>
            <a:pathLst>
              <a:path w="4104558" h="2555118">
                <a:moveTo>
                  <a:pt x="0" y="0"/>
                </a:moveTo>
                <a:lnTo>
                  <a:pt x="4104558" y="0"/>
                </a:lnTo>
                <a:lnTo>
                  <a:pt x="4104558" y="2555118"/>
                </a:lnTo>
                <a:lnTo>
                  <a:pt x="0" y="2555118"/>
                </a:lnTo>
                <a:lnTo>
                  <a:pt x="0" y="0"/>
                </a:lnTo>
                <a:close/>
              </a:path>
            </a:pathLst>
          </a:custGeom>
          <a:blipFill>
            <a:blip r:embed="rId11"/>
            <a:stretch>
              <a:fillRect t="-3468" b="-3468"/>
            </a:stretch>
          </a:blipFill>
        </p:spPr>
        <p:txBody>
          <a:bodyPr/>
          <a:lstStyle/>
          <a:p>
            <a:endParaRPr lang="en-US"/>
          </a:p>
        </p:txBody>
      </p:sp>
      <p:sp>
        <p:nvSpPr>
          <p:cNvPr id="18" name="Freeform 18"/>
          <p:cNvSpPr/>
          <p:nvPr/>
        </p:nvSpPr>
        <p:spPr>
          <a:xfrm>
            <a:off x="10861786" y="3525812"/>
            <a:ext cx="6998517" cy="2547881"/>
          </a:xfrm>
          <a:custGeom>
            <a:avLst/>
            <a:gdLst/>
            <a:ahLst/>
            <a:cxnLst/>
            <a:rect l="l" t="t" r="r" b="b"/>
            <a:pathLst>
              <a:path w="6998517" h="2547881">
                <a:moveTo>
                  <a:pt x="0" y="0"/>
                </a:moveTo>
                <a:lnTo>
                  <a:pt x="6998517" y="0"/>
                </a:lnTo>
                <a:lnTo>
                  <a:pt x="6998517" y="2547881"/>
                </a:lnTo>
                <a:lnTo>
                  <a:pt x="0" y="2547881"/>
                </a:lnTo>
                <a:lnTo>
                  <a:pt x="0" y="0"/>
                </a:lnTo>
                <a:close/>
              </a:path>
            </a:pathLst>
          </a:custGeom>
          <a:blipFill>
            <a:blip r:embed="rId12"/>
            <a:stretch>
              <a:fillRect t="-87339" b="-87339"/>
            </a:stretch>
          </a:blipFill>
        </p:spPr>
        <p:txBody>
          <a:bodyPr/>
          <a:lstStyle/>
          <a:p>
            <a:endParaRPr lang="en-US"/>
          </a:p>
        </p:txBody>
      </p:sp>
      <p:sp>
        <p:nvSpPr>
          <p:cNvPr id="19" name="Freeform 19"/>
          <p:cNvSpPr/>
          <p:nvPr/>
        </p:nvSpPr>
        <p:spPr>
          <a:xfrm>
            <a:off x="7828525" y="3525812"/>
            <a:ext cx="2950380" cy="2547881"/>
          </a:xfrm>
          <a:custGeom>
            <a:avLst/>
            <a:gdLst/>
            <a:ahLst/>
            <a:cxnLst/>
            <a:rect l="l" t="t" r="r" b="b"/>
            <a:pathLst>
              <a:path w="2950380" h="2547881">
                <a:moveTo>
                  <a:pt x="0" y="0"/>
                </a:moveTo>
                <a:lnTo>
                  <a:pt x="2950380" y="0"/>
                </a:lnTo>
                <a:lnTo>
                  <a:pt x="2950380" y="2547881"/>
                </a:lnTo>
                <a:lnTo>
                  <a:pt x="0" y="2547881"/>
                </a:lnTo>
                <a:lnTo>
                  <a:pt x="0" y="0"/>
                </a:lnTo>
                <a:close/>
              </a:path>
            </a:pathLst>
          </a:custGeom>
          <a:blipFill>
            <a:blip r:embed="rId13"/>
            <a:stretch>
              <a:fillRect l="-8617" r="-6526"/>
            </a:stretch>
          </a:blipFill>
        </p:spPr>
        <p:txBody>
          <a:bodyPr/>
          <a:lstStyle/>
          <a:p>
            <a:endParaRPr lang="en-US"/>
          </a:p>
        </p:txBody>
      </p:sp>
      <p:sp>
        <p:nvSpPr>
          <p:cNvPr id="20" name="TextBox 20"/>
          <p:cNvSpPr txBox="1"/>
          <p:nvPr/>
        </p:nvSpPr>
        <p:spPr>
          <a:xfrm>
            <a:off x="612491" y="3227346"/>
            <a:ext cx="6756523" cy="3075069"/>
          </a:xfrm>
          <a:prstGeom prst="rect">
            <a:avLst/>
          </a:prstGeom>
        </p:spPr>
        <p:txBody>
          <a:bodyPr lIns="0" tIns="0" rIns="0" bIns="0" rtlCol="0" anchor="t">
            <a:spAutoFit/>
          </a:bodyPr>
          <a:lstStyle/>
          <a:p>
            <a:pPr>
              <a:lnSpc>
                <a:spcPts val="2707"/>
              </a:lnSpc>
            </a:pPr>
            <a:r>
              <a:rPr lang="en-US" sz="1934" spc="-38">
                <a:solidFill>
                  <a:srgbClr val="010326"/>
                </a:solidFill>
                <a:latin typeface="DM Sans Bold"/>
              </a:rPr>
              <a:t>Large Events:</a:t>
            </a:r>
          </a:p>
          <a:p>
            <a:pPr marL="417609" lvl="1" indent="-208805">
              <a:lnSpc>
                <a:spcPts val="2707"/>
              </a:lnSpc>
              <a:buFont typeface="Arial"/>
              <a:buChar char="•"/>
            </a:pPr>
            <a:r>
              <a:rPr lang="en-US" sz="1934" spc="-38">
                <a:solidFill>
                  <a:srgbClr val="010326"/>
                </a:solidFill>
                <a:latin typeface="DM Sans"/>
              </a:rPr>
              <a:t>Pine Mountain Hill Climb: 1,642 (Bell County)</a:t>
            </a:r>
          </a:p>
          <a:p>
            <a:pPr marL="417609" lvl="1" indent="-208805">
              <a:lnSpc>
                <a:spcPts val="2707"/>
              </a:lnSpc>
              <a:buFont typeface="Arial"/>
              <a:buChar char="•"/>
            </a:pPr>
            <a:r>
              <a:rPr lang="en-US" sz="1934" spc="-38">
                <a:solidFill>
                  <a:srgbClr val="010326"/>
                </a:solidFill>
                <a:latin typeface="DM Sans"/>
              </a:rPr>
              <a:t>McCreary Gravel Rally: 1,337 (McCreary County)</a:t>
            </a:r>
          </a:p>
          <a:p>
            <a:pPr marL="417609" lvl="1" indent="-208805">
              <a:lnSpc>
                <a:spcPts val="2707"/>
              </a:lnSpc>
              <a:buFont typeface="Arial"/>
              <a:buChar char="•"/>
            </a:pPr>
            <a:r>
              <a:rPr lang="en-US" sz="1934" spc="-38">
                <a:solidFill>
                  <a:srgbClr val="010326"/>
                </a:solidFill>
                <a:latin typeface="DM Sans"/>
              </a:rPr>
              <a:t>Drift Indy, Corbin Arena: 1,897 (Whitley / Knox County)</a:t>
            </a:r>
          </a:p>
          <a:p>
            <a:pPr marL="417609" lvl="1" indent="-208805">
              <a:lnSpc>
                <a:spcPts val="2707"/>
              </a:lnSpc>
              <a:buFont typeface="Arial"/>
              <a:buChar char="•"/>
            </a:pPr>
            <a:r>
              <a:rPr lang="en-US" sz="1934" spc="-38">
                <a:solidFill>
                  <a:srgbClr val="010326"/>
                </a:solidFill>
                <a:latin typeface="DM Sans"/>
              </a:rPr>
              <a:t>Boone Forest Rally: 1,537 (Jackson County)</a:t>
            </a:r>
          </a:p>
          <a:p>
            <a:pPr>
              <a:lnSpc>
                <a:spcPts val="2707"/>
              </a:lnSpc>
            </a:pPr>
            <a:r>
              <a:rPr lang="en-US" sz="1934" spc="-38">
                <a:solidFill>
                  <a:srgbClr val="010326"/>
                </a:solidFill>
                <a:latin typeface="DM Sans Bold"/>
              </a:rPr>
              <a:t>Small Events, High-Wealth Visitors </a:t>
            </a:r>
            <a:r>
              <a:rPr lang="en-US" sz="1934" spc="-38">
                <a:solidFill>
                  <a:srgbClr val="010326"/>
                </a:solidFill>
                <a:latin typeface="DM Sans"/>
              </a:rPr>
              <a:t>(multiple counties):</a:t>
            </a:r>
          </a:p>
          <a:p>
            <a:pPr marL="417609" lvl="1" indent="-208805">
              <a:lnSpc>
                <a:spcPts val="2707"/>
              </a:lnSpc>
              <a:buFont typeface="Arial"/>
              <a:buChar char="•"/>
            </a:pPr>
            <a:r>
              <a:rPr lang="en-US" sz="1934" spc="-38">
                <a:solidFill>
                  <a:srgbClr val="010326"/>
                </a:solidFill>
                <a:latin typeface="DM Sans"/>
              </a:rPr>
              <a:t>Porsche Club of America, Wilderness Trail Run: 21</a:t>
            </a:r>
          </a:p>
          <a:p>
            <a:pPr marL="417609" lvl="1" indent="-208805">
              <a:lnSpc>
                <a:spcPts val="2707"/>
              </a:lnSpc>
              <a:buFont typeface="Arial"/>
              <a:buChar char="•"/>
            </a:pPr>
            <a:r>
              <a:rPr lang="en-US" sz="1934" spc="-38">
                <a:solidFill>
                  <a:srgbClr val="010326"/>
                </a:solidFill>
                <a:latin typeface="DM Sans"/>
              </a:rPr>
              <a:t>Red Mirror Mustangs, Shelby Mountain Run: 315</a:t>
            </a:r>
          </a:p>
          <a:p>
            <a:pPr marL="417609" lvl="1" indent="-208805">
              <a:lnSpc>
                <a:spcPts val="2707"/>
              </a:lnSpc>
              <a:buFont typeface="Arial"/>
              <a:buChar char="•"/>
            </a:pPr>
            <a:r>
              <a:rPr lang="en-US" sz="1934" spc="-38">
                <a:solidFill>
                  <a:srgbClr val="010326"/>
                </a:solidFill>
                <a:latin typeface="DM Sans"/>
              </a:rPr>
              <a:t>Slingshots Storm the Mountains: 109</a:t>
            </a:r>
          </a:p>
        </p:txBody>
      </p:sp>
      <p:sp>
        <p:nvSpPr>
          <p:cNvPr id="21" name="TextBox 21"/>
          <p:cNvSpPr txBox="1"/>
          <p:nvPr/>
        </p:nvSpPr>
        <p:spPr>
          <a:xfrm>
            <a:off x="2026537" y="2526777"/>
            <a:ext cx="5085269" cy="536656"/>
          </a:xfrm>
          <a:prstGeom prst="rect">
            <a:avLst/>
          </a:prstGeom>
        </p:spPr>
        <p:txBody>
          <a:bodyPr lIns="0" tIns="0" rIns="0" bIns="0" rtlCol="0" anchor="t">
            <a:spAutoFit/>
          </a:bodyPr>
          <a:lstStyle/>
          <a:p>
            <a:pPr>
              <a:lnSpc>
                <a:spcPts val="3333"/>
              </a:lnSpc>
            </a:pPr>
            <a:r>
              <a:rPr lang="en-US" sz="3174" spc="-63">
                <a:solidFill>
                  <a:srgbClr val="010326"/>
                </a:solidFill>
                <a:latin typeface="Cooper Hewitt Bold"/>
              </a:rPr>
              <a:t>2023 Examples &amp; Attendees</a:t>
            </a:r>
          </a:p>
        </p:txBody>
      </p:sp>
      <p:sp>
        <p:nvSpPr>
          <p:cNvPr id="22" name="TextBox 22"/>
          <p:cNvSpPr txBox="1"/>
          <p:nvPr/>
        </p:nvSpPr>
        <p:spPr>
          <a:xfrm>
            <a:off x="1918357" y="799316"/>
            <a:ext cx="5833575" cy="1132390"/>
          </a:xfrm>
          <a:prstGeom prst="rect">
            <a:avLst/>
          </a:prstGeom>
        </p:spPr>
        <p:txBody>
          <a:bodyPr lIns="0" tIns="0" rIns="0" bIns="0" rtlCol="0" anchor="t">
            <a:spAutoFit/>
          </a:bodyPr>
          <a:lstStyle/>
          <a:p>
            <a:pPr>
              <a:lnSpc>
                <a:spcPts val="4375"/>
              </a:lnSpc>
            </a:pPr>
            <a:r>
              <a:rPr lang="en-US" sz="4755">
                <a:solidFill>
                  <a:srgbClr val="000000"/>
                </a:solidFill>
                <a:latin typeface="Open Sans Extra Bold"/>
              </a:rPr>
              <a:t>HOST SPECIAL EVENTS &amp; RACES</a:t>
            </a:r>
          </a:p>
        </p:txBody>
      </p:sp>
      <p:sp>
        <p:nvSpPr>
          <p:cNvPr id="23" name="TextBox 23"/>
          <p:cNvSpPr txBox="1"/>
          <p:nvPr/>
        </p:nvSpPr>
        <p:spPr>
          <a:xfrm>
            <a:off x="716737" y="701565"/>
            <a:ext cx="2066416" cy="1537442"/>
          </a:xfrm>
          <a:prstGeom prst="rect">
            <a:avLst/>
          </a:prstGeom>
        </p:spPr>
        <p:txBody>
          <a:bodyPr lIns="0" tIns="0" rIns="0" bIns="0" rtlCol="0" anchor="t">
            <a:spAutoFit/>
          </a:bodyPr>
          <a:lstStyle/>
          <a:p>
            <a:pPr>
              <a:lnSpc>
                <a:spcPts val="11326"/>
              </a:lnSpc>
            </a:pPr>
            <a:r>
              <a:rPr lang="en-US" sz="12311">
                <a:solidFill>
                  <a:srgbClr val="000000"/>
                </a:solidFill>
                <a:latin typeface="Open Sans Extra Bold"/>
              </a:rPr>
              <a:t>1</a:t>
            </a:r>
          </a:p>
        </p:txBody>
      </p:sp>
      <p:sp>
        <p:nvSpPr>
          <p:cNvPr id="24" name="TextBox 24"/>
          <p:cNvSpPr txBox="1"/>
          <p:nvPr/>
        </p:nvSpPr>
        <p:spPr>
          <a:xfrm>
            <a:off x="716737" y="7097301"/>
            <a:ext cx="6217758" cy="1161025"/>
          </a:xfrm>
          <a:prstGeom prst="rect">
            <a:avLst/>
          </a:prstGeom>
        </p:spPr>
        <p:txBody>
          <a:bodyPr lIns="0" tIns="0" rIns="0" bIns="0" rtlCol="0" anchor="t">
            <a:spAutoFit/>
          </a:bodyPr>
          <a:lstStyle/>
          <a:p>
            <a:pPr marL="482378" lvl="1" indent="-241189">
              <a:lnSpc>
                <a:spcPts val="3127"/>
              </a:lnSpc>
              <a:buFont typeface="Arial"/>
              <a:buChar char="•"/>
            </a:pPr>
            <a:r>
              <a:rPr lang="en-US" sz="2234" spc="-44">
                <a:solidFill>
                  <a:srgbClr val="010326"/>
                </a:solidFill>
                <a:latin typeface="DM Sans"/>
              </a:rPr>
              <a:t>American Rally Association (ARA) Stage Rally National Championship</a:t>
            </a:r>
          </a:p>
          <a:p>
            <a:pPr marL="482378" lvl="1" indent="-241189">
              <a:lnSpc>
                <a:spcPts val="3127"/>
              </a:lnSpc>
              <a:buFont typeface="Arial"/>
              <a:buChar char="•"/>
            </a:pPr>
            <a:r>
              <a:rPr lang="en-US" sz="2234" spc="-44">
                <a:solidFill>
                  <a:srgbClr val="010326"/>
                </a:solidFill>
                <a:latin typeface="DM Sans"/>
              </a:rPr>
              <a:t>Nitrocross Stadium Rallycross</a:t>
            </a:r>
          </a:p>
        </p:txBody>
      </p:sp>
      <p:sp>
        <p:nvSpPr>
          <p:cNvPr id="25" name="TextBox 25"/>
          <p:cNvSpPr txBox="1"/>
          <p:nvPr/>
        </p:nvSpPr>
        <p:spPr>
          <a:xfrm>
            <a:off x="2026537" y="6518735"/>
            <a:ext cx="5085269" cy="559516"/>
          </a:xfrm>
          <a:prstGeom prst="rect">
            <a:avLst/>
          </a:prstGeom>
        </p:spPr>
        <p:txBody>
          <a:bodyPr lIns="0" tIns="0" rIns="0" bIns="0" rtlCol="0" anchor="t">
            <a:spAutoFit/>
          </a:bodyPr>
          <a:lstStyle/>
          <a:p>
            <a:pPr>
              <a:lnSpc>
                <a:spcPts val="3543"/>
              </a:lnSpc>
            </a:pPr>
            <a:r>
              <a:rPr lang="en-US" sz="3374" spc="-67">
                <a:solidFill>
                  <a:srgbClr val="010326"/>
                </a:solidFill>
                <a:latin typeface="Cooper Hewitt Bold"/>
              </a:rPr>
              <a:t>Future Potential Examples</a:t>
            </a:r>
          </a:p>
        </p:txBody>
      </p:sp>
      <p:sp>
        <p:nvSpPr>
          <p:cNvPr id="26" name="TextBox 26"/>
          <p:cNvSpPr txBox="1"/>
          <p:nvPr/>
        </p:nvSpPr>
        <p:spPr>
          <a:xfrm>
            <a:off x="7828525" y="266700"/>
            <a:ext cx="5085269" cy="536656"/>
          </a:xfrm>
          <a:prstGeom prst="rect">
            <a:avLst/>
          </a:prstGeom>
        </p:spPr>
        <p:txBody>
          <a:bodyPr lIns="0" tIns="0" rIns="0" bIns="0" rtlCol="0" anchor="t">
            <a:spAutoFit/>
          </a:bodyPr>
          <a:lstStyle/>
          <a:p>
            <a:pPr>
              <a:lnSpc>
                <a:spcPts val="3333"/>
              </a:lnSpc>
            </a:pPr>
            <a:r>
              <a:rPr lang="en-US" sz="3174" spc="-63">
                <a:solidFill>
                  <a:srgbClr val="FFFFFF"/>
                </a:solidFill>
                <a:latin typeface="Cooper Hewitt Bold"/>
              </a:rPr>
              <a:t>Recent Events</a:t>
            </a:r>
          </a:p>
        </p:txBody>
      </p:sp>
      <p:sp>
        <p:nvSpPr>
          <p:cNvPr id="27" name="TextBox 27"/>
          <p:cNvSpPr txBox="1"/>
          <p:nvPr/>
        </p:nvSpPr>
        <p:spPr>
          <a:xfrm>
            <a:off x="7751932" y="6144475"/>
            <a:ext cx="5085269" cy="536656"/>
          </a:xfrm>
          <a:prstGeom prst="rect">
            <a:avLst/>
          </a:prstGeom>
        </p:spPr>
        <p:txBody>
          <a:bodyPr lIns="0" tIns="0" rIns="0" bIns="0" rtlCol="0" anchor="t">
            <a:spAutoFit/>
          </a:bodyPr>
          <a:lstStyle/>
          <a:p>
            <a:pPr>
              <a:lnSpc>
                <a:spcPts val="3333"/>
              </a:lnSpc>
            </a:pPr>
            <a:r>
              <a:rPr lang="en-US" sz="3174" spc="-63">
                <a:solidFill>
                  <a:srgbClr val="FFFFFF"/>
                </a:solidFill>
                <a:latin typeface="Cooper Hewitt Bold"/>
              </a:rPr>
              <a:t>Potential Future Events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630053" y="3158152"/>
            <a:ext cx="4214472" cy="4908278"/>
            <a:chOff x="0" y="0"/>
            <a:chExt cx="944388" cy="1099858"/>
          </a:xfrm>
        </p:grpSpPr>
        <p:sp>
          <p:nvSpPr>
            <p:cNvPr id="3" name="Freeform 3"/>
            <p:cNvSpPr/>
            <p:nvPr/>
          </p:nvSpPr>
          <p:spPr>
            <a:xfrm>
              <a:off x="0" y="0"/>
              <a:ext cx="944388" cy="1099858"/>
            </a:xfrm>
            <a:custGeom>
              <a:avLst/>
              <a:gdLst/>
              <a:ahLst/>
              <a:cxnLst/>
              <a:rect l="l" t="t" r="r" b="b"/>
              <a:pathLst>
                <a:path w="944388" h="1099858">
                  <a:moveTo>
                    <a:pt x="819928" y="1099857"/>
                  </a:moveTo>
                  <a:lnTo>
                    <a:pt x="124460" y="1099857"/>
                  </a:lnTo>
                  <a:cubicBezTo>
                    <a:pt x="55880" y="1099857"/>
                    <a:pt x="0" y="1043978"/>
                    <a:pt x="0" y="975397"/>
                  </a:cubicBezTo>
                  <a:lnTo>
                    <a:pt x="0" y="124460"/>
                  </a:lnTo>
                  <a:cubicBezTo>
                    <a:pt x="0" y="55880"/>
                    <a:pt x="55880" y="0"/>
                    <a:pt x="124460" y="0"/>
                  </a:cubicBezTo>
                  <a:lnTo>
                    <a:pt x="819928" y="0"/>
                  </a:lnTo>
                  <a:cubicBezTo>
                    <a:pt x="888508" y="0"/>
                    <a:pt x="944388" y="55880"/>
                    <a:pt x="944388" y="124460"/>
                  </a:cubicBezTo>
                  <a:lnTo>
                    <a:pt x="944388" y="975398"/>
                  </a:lnTo>
                  <a:cubicBezTo>
                    <a:pt x="944388" y="1043978"/>
                    <a:pt x="888508" y="1099858"/>
                    <a:pt x="819928" y="1099858"/>
                  </a:cubicBezTo>
                  <a:close/>
                </a:path>
              </a:pathLst>
            </a:custGeom>
            <a:solidFill>
              <a:srgbClr val="F2A413"/>
            </a:solidFill>
          </p:spPr>
          <p:txBody>
            <a:bodyPr/>
            <a:lstStyle/>
            <a:p>
              <a:endParaRPr lang="en-US"/>
            </a:p>
          </p:txBody>
        </p:sp>
      </p:grpSp>
      <p:sp>
        <p:nvSpPr>
          <p:cNvPr id="4" name="Freeform 4"/>
          <p:cNvSpPr/>
          <p:nvPr/>
        </p:nvSpPr>
        <p:spPr>
          <a:xfrm>
            <a:off x="5484854" y="3148627"/>
            <a:ext cx="1743711" cy="3865813"/>
          </a:xfrm>
          <a:custGeom>
            <a:avLst/>
            <a:gdLst/>
            <a:ahLst/>
            <a:cxnLst/>
            <a:rect l="l" t="t" r="r" b="b"/>
            <a:pathLst>
              <a:path w="1743711" h="3865813">
                <a:moveTo>
                  <a:pt x="0" y="0"/>
                </a:moveTo>
                <a:lnTo>
                  <a:pt x="1743712" y="0"/>
                </a:lnTo>
                <a:lnTo>
                  <a:pt x="1743712" y="3865813"/>
                </a:lnTo>
                <a:lnTo>
                  <a:pt x="0" y="3865813"/>
                </a:lnTo>
                <a:lnTo>
                  <a:pt x="0" y="0"/>
                </a:lnTo>
                <a:close/>
              </a:path>
            </a:pathLst>
          </a:custGeom>
          <a:blipFill>
            <a:blip r:embed="rId2"/>
            <a:stretch>
              <a:fillRect l="-1413" r="-1413" b="-373"/>
            </a:stretch>
          </a:blipFill>
        </p:spPr>
        <p:txBody>
          <a:bodyPr/>
          <a:lstStyle/>
          <a:p>
            <a:endParaRPr lang="en-US"/>
          </a:p>
        </p:txBody>
      </p:sp>
      <p:grpSp>
        <p:nvGrpSpPr>
          <p:cNvPr id="5" name="Group 5"/>
          <p:cNvGrpSpPr/>
          <p:nvPr/>
        </p:nvGrpSpPr>
        <p:grpSpPr>
          <a:xfrm>
            <a:off x="16245877" y="-287217"/>
            <a:ext cx="1676883" cy="1353916"/>
            <a:chOff x="0" y="0"/>
            <a:chExt cx="6350000" cy="5126990"/>
          </a:xfrm>
        </p:grpSpPr>
        <p:sp>
          <p:nvSpPr>
            <p:cNvPr id="6" name="Freeform 6"/>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grpSp>
        <p:nvGrpSpPr>
          <p:cNvPr id="7" name="Group 7"/>
          <p:cNvGrpSpPr/>
          <p:nvPr/>
        </p:nvGrpSpPr>
        <p:grpSpPr>
          <a:xfrm>
            <a:off x="14767151" y="-287217"/>
            <a:ext cx="1676883" cy="1353916"/>
            <a:chOff x="0" y="0"/>
            <a:chExt cx="6350000" cy="5126990"/>
          </a:xfrm>
        </p:grpSpPr>
        <p:sp>
          <p:nvSpPr>
            <p:cNvPr id="8" name="Freeform 8"/>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2A413"/>
            </a:solidFill>
          </p:spPr>
          <p:txBody>
            <a:bodyPr/>
            <a:lstStyle/>
            <a:p>
              <a:endParaRPr lang="en-US"/>
            </a:p>
          </p:txBody>
        </p:sp>
      </p:grpSp>
      <p:sp>
        <p:nvSpPr>
          <p:cNvPr id="9" name="Freeform 9"/>
          <p:cNvSpPr/>
          <p:nvPr/>
        </p:nvSpPr>
        <p:spPr>
          <a:xfrm>
            <a:off x="7828641" y="3148627"/>
            <a:ext cx="1786336" cy="3865813"/>
          </a:xfrm>
          <a:custGeom>
            <a:avLst/>
            <a:gdLst/>
            <a:ahLst/>
            <a:cxnLst/>
            <a:rect l="l" t="t" r="r" b="b"/>
            <a:pathLst>
              <a:path w="1786336" h="3865813">
                <a:moveTo>
                  <a:pt x="0" y="0"/>
                </a:moveTo>
                <a:lnTo>
                  <a:pt x="1786335" y="0"/>
                </a:lnTo>
                <a:lnTo>
                  <a:pt x="1786335" y="3865813"/>
                </a:lnTo>
                <a:lnTo>
                  <a:pt x="0" y="3865813"/>
                </a:lnTo>
                <a:lnTo>
                  <a:pt x="0" y="0"/>
                </a:lnTo>
                <a:close/>
              </a:path>
            </a:pathLst>
          </a:custGeom>
          <a:blipFill>
            <a:blip r:embed="rId3"/>
            <a:stretch>
              <a:fillRect/>
            </a:stretch>
          </a:blipFill>
        </p:spPr>
        <p:txBody>
          <a:bodyPr/>
          <a:lstStyle/>
          <a:p>
            <a:endParaRPr lang="en-US"/>
          </a:p>
        </p:txBody>
      </p:sp>
      <p:sp>
        <p:nvSpPr>
          <p:cNvPr id="10" name="Freeform 10"/>
          <p:cNvSpPr/>
          <p:nvPr/>
        </p:nvSpPr>
        <p:spPr>
          <a:xfrm>
            <a:off x="10138851" y="3184743"/>
            <a:ext cx="1786336" cy="3865813"/>
          </a:xfrm>
          <a:custGeom>
            <a:avLst/>
            <a:gdLst/>
            <a:ahLst/>
            <a:cxnLst/>
            <a:rect l="l" t="t" r="r" b="b"/>
            <a:pathLst>
              <a:path w="1786336" h="3865813">
                <a:moveTo>
                  <a:pt x="0" y="0"/>
                </a:moveTo>
                <a:lnTo>
                  <a:pt x="1786336" y="0"/>
                </a:lnTo>
                <a:lnTo>
                  <a:pt x="1786336" y="3865814"/>
                </a:lnTo>
                <a:lnTo>
                  <a:pt x="0" y="3865814"/>
                </a:lnTo>
                <a:lnTo>
                  <a:pt x="0" y="0"/>
                </a:lnTo>
                <a:close/>
              </a:path>
            </a:pathLst>
          </a:custGeom>
          <a:blipFill>
            <a:blip r:embed="rId4"/>
            <a:stretch>
              <a:fillRect/>
            </a:stretch>
          </a:blipFill>
        </p:spPr>
        <p:txBody>
          <a:bodyPr/>
          <a:lstStyle/>
          <a:p>
            <a:endParaRPr lang="en-US"/>
          </a:p>
        </p:txBody>
      </p:sp>
      <p:sp>
        <p:nvSpPr>
          <p:cNvPr id="11" name="Freeform 11"/>
          <p:cNvSpPr/>
          <p:nvPr/>
        </p:nvSpPr>
        <p:spPr>
          <a:xfrm>
            <a:off x="1045213" y="5177348"/>
            <a:ext cx="676663" cy="992439"/>
          </a:xfrm>
          <a:custGeom>
            <a:avLst/>
            <a:gdLst/>
            <a:ahLst/>
            <a:cxnLst/>
            <a:rect l="l" t="t" r="r" b="b"/>
            <a:pathLst>
              <a:path w="676663" h="992439">
                <a:moveTo>
                  <a:pt x="0" y="0"/>
                </a:moveTo>
                <a:lnTo>
                  <a:pt x="676663" y="0"/>
                </a:lnTo>
                <a:lnTo>
                  <a:pt x="676663" y="992440"/>
                </a:lnTo>
                <a:lnTo>
                  <a:pt x="0" y="9924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630053" y="8489053"/>
            <a:ext cx="4214472" cy="1337095"/>
            <a:chOff x="0" y="0"/>
            <a:chExt cx="2275607" cy="721966"/>
          </a:xfrm>
        </p:grpSpPr>
        <p:sp>
          <p:nvSpPr>
            <p:cNvPr id="13" name="Freeform 13"/>
            <p:cNvSpPr/>
            <p:nvPr/>
          </p:nvSpPr>
          <p:spPr>
            <a:xfrm>
              <a:off x="0" y="0"/>
              <a:ext cx="2275607" cy="721966"/>
            </a:xfrm>
            <a:custGeom>
              <a:avLst/>
              <a:gdLst/>
              <a:ahLst/>
              <a:cxnLst/>
              <a:rect l="l" t="t" r="r" b="b"/>
              <a:pathLst>
                <a:path w="2275607" h="721966">
                  <a:moveTo>
                    <a:pt x="2151147" y="721965"/>
                  </a:moveTo>
                  <a:lnTo>
                    <a:pt x="124460" y="721965"/>
                  </a:lnTo>
                  <a:cubicBezTo>
                    <a:pt x="55880" y="721965"/>
                    <a:pt x="0" y="666086"/>
                    <a:pt x="0" y="597505"/>
                  </a:cubicBezTo>
                  <a:lnTo>
                    <a:pt x="0" y="124460"/>
                  </a:lnTo>
                  <a:cubicBezTo>
                    <a:pt x="0" y="55880"/>
                    <a:pt x="55880" y="0"/>
                    <a:pt x="124460" y="0"/>
                  </a:cubicBezTo>
                  <a:lnTo>
                    <a:pt x="2151147" y="0"/>
                  </a:lnTo>
                  <a:cubicBezTo>
                    <a:pt x="2219727" y="0"/>
                    <a:pt x="2275607" y="55880"/>
                    <a:pt x="2275607" y="124460"/>
                  </a:cubicBezTo>
                  <a:lnTo>
                    <a:pt x="2275607" y="597506"/>
                  </a:lnTo>
                  <a:cubicBezTo>
                    <a:pt x="2275607" y="666086"/>
                    <a:pt x="2219727" y="721966"/>
                    <a:pt x="2151147" y="721966"/>
                  </a:cubicBezTo>
                  <a:close/>
                </a:path>
              </a:pathLst>
            </a:custGeom>
            <a:solidFill>
              <a:srgbClr val="FFFFFF"/>
            </a:solidFill>
          </p:spPr>
          <p:txBody>
            <a:bodyPr/>
            <a:lstStyle/>
            <a:p>
              <a:endParaRPr lang="en-US"/>
            </a:p>
          </p:txBody>
        </p:sp>
      </p:grpSp>
      <p:grpSp>
        <p:nvGrpSpPr>
          <p:cNvPr id="14" name="Group 14"/>
          <p:cNvGrpSpPr/>
          <p:nvPr/>
        </p:nvGrpSpPr>
        <p:grpSpPr>
          <a:xfrm>
            <a:off x="630053" y="776050"/>
            <a:ext cx="6544661" cy="2004810"/>
            <a:chOff x="0" y="0"/>
            <a:chExt cx="998769" cy="305951"/>
          </a:xfrm>
        </p:grpSpPr>
        <p:sp>
          <p:nvSpPr>
            <p:cNvPr id="15" name="Freeform 15"/>
            <p:cNvSpPr/>
            <p:nvPr/>
          </p:nvSpPr>
          <p:spPr>
            <a:xfrm>
              <a:off x="0" y="0"/>
              <a:ext cx="998769" cy="305950"/>
            </a:xfrm>
            <a:custGeom>
              <a:avLst/>
              <a:gdLst/>
              <a:ahLst/>
              <a:cxnLst/>
              <a:rect l="l" t="t" r="r" b="b"/>
              <a:pathLst>
                <a:path w="998769" h="305950">
                  <a:moveTo>
                    <a:pt x="0" y="0"/>
                  </a:moveTo>
                  <a:lnTo>
                    <a:pt x="998769" y="0"/>
                  </a:lnTo>
                  <a:lnTo>
                    <a:pt x="998769" y="305950"/>
                  </a:lnTo>
                  <a:lnTo>
                    <a:pt x="0" y="305950"/>
                  </a:lnTo>
                  <a:close/>
                </a:path>
              </a:pathLst>
            </a:custGeom>
            <a:solidFill>
              <a:srgbClr val="F2A413"/>
            </a:solidFill>
          </p:spPr>
          <p:txBody>
            <a:bodyPr/>
            <a:lstStyle/>
            <a:p>
              <a:endParaRPr lang="en-US"/>
            </a:p>
          </p:txBody>
        </p:sp>
      </p:grpSp>
      <p:sp>
        <p:nvSpPr>
          <p:cNvPr id="16" name="Freeform 16"/>
          <p:cNvSpPr/>
          <p:nvPr/>
        </p:nvSpPr>
        <p:spPr>
          <a:xfrm>
            <a:off x="961654" y="4154989"/>
            <a:ext cx="870204" cy="870204"/>
          </a:xfrm>
          <a:custGeom>
            <a:avLst/>
            <a:gdLst/>
            <a:ahLst/>
            <a:cxnLst/>
            <a:rect l="l" t="t" r="r" b="b"/>
            <a:pathLst>
              <a:path w="870204" h="870204">
                <a:moveTo>
                  <a:pt x="0" y="0"/>
                </a:moveTo>
                <a:lnTo>
                  <a:pt x="870204" y="0"/>
                </a:lnTo>
                <a:lnTo>
                  <a:pt x="870204" y="870204"/>
                </a:lnTo>
                <a:lnTo>
                  <a:pt x="0" y="8702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7" name="Group 17"/>
          <p:cNvGrpSpPr/>
          <p:nvPr/>
        </p:nvGrpSpPr>
        <p:grpSpPr>
          <a:xfrm>
            <a:off x="12634317" y="1409869"/>
            <a:ext cx="5019961" cy="5375512"/>
            <a:chOff x="0" y="0"/>
            <a:chExt cx="944388" cy="1011277"/>
          </a:xfrm>
        </p:grpSpPr>
        <p:sp>
          <p:nvSpPr>
            <p:cNvPr id="18" name="Freeform 18"/>
            <p:cNvSpPr/>
            <p:nvPr/>
          </p:nvSpPr>
          <p:spPr>
            <a:xfrm>
              <a:off x="0" y="0"/>
              <a:ext cx="944388" cy="1011277"/>
            </a:xfrm>
            <a:custGeom>
              <a:avLst/>
              <a:gdLst/>
              <a:ahLst/>
              <a:cxnLst/>
              <a:rect l="l" t="t" r="r" b="b"/>
              <a:pathLst>
                <a:path w="944388" h="1011277">
                  <a:moveTo>
                    <a:pt x="819928" y="1011277"/>
                  </a:moveTo>
                  <a:lnTo>
                    <a:pt x="124460" y="1011277"/>
                  </a:lnTo>
                  <a:cubicBezTo>
                    <a:pt x="55880" y="1011277"/>
                    <a:pt x="0" y="955397"/>
                    <a:pt x="0" y="886817"/>
                  </a:cubicBezTo>
                  <a:lnTo>
                    <a:pt x="0" y="124460"/>
                  </a:lnTo>
                  <a:cubicBezTo>
                    <a:pt x="0" y="55880"/>
                    <a:pt x="55880" y="0"/>
                    <a:pt x="124460" y="0"/>
                  </a:cubicBezTo>
                  <a:lnTo>
                    <a:pt x="819928" y="0"/>
                  </a:lnTo>
                  <a:cubicBezTo>
                    <a:pt x="888508" y="0"/>
                    <a:pt x="944388" y="55880"/>
                    <a:pt x="944388" y="124460"/>
                  </a:cubicBezTo>
                  <a:lnTo>
                    <a:pt x="944388" y="886817"/>
                  </a:lnTo>
                  <a:cubicBezTo>
                    <a:pt x="944388" y="955397"/>
                    <a:pt x="888508" y="1011277"/>
                    <a:pt x="819928" y="1011277"/>
                  </a:cubicBezTo>
                  <a:close/>
                </a:path>
              </a:pathLst>
            </a:custGeom>
            <a:solidFill>
              <a:srgbClr val="F2A413"/>
            </a:solidFill>
          </p:spPr>
          <p:txBody>
            <a:bodyPr/>
            <a:lstStyle/>
            <a:p>
              <a:endParaRPr lang="en-US"/>
            </a:p>
          </p:txBody>
        </p:sp>
      </p:grpSp>
      <p:sp>
        <p:nvSpPr>
          <p:cNvPr id="19" name="Freeform 19"/>
          <p:cNvSpPr/>
          <p:nvPr/>
        </p:nvSpPr>
        <p:spPr>
          <a:xfrm>
            <a:off x="12705061" y="7611758"/>
            <a:ext cx="4949217" cy="2214390"/>
          </a:xfrm>
          <a:custGeom>
            <a:avLst/>
            <a:gdLst/>
            <a:ahLst/>
            <a:cxnLst/>
            <a:rect l="l" t="t" r="r" b="b"/>
            <a:pathLst>
              <a:path w="4949217" h="2214390">
                <a:moveTo>
                  <a:pt x="0" y="0"/>
                </a:moveTo>
                <a:lnTo>
                  <a:pt x="4949217" y="0"/>
                </a:lnTo>
                <a:lnTo>
                  <a:pt x="4949217" y="2214390"/>
                </a:lnTo>
                <a:lnTo>
                  <a:pt x="0" y="2214390"/>
                </a:lnTo>
                <a:lnTo>
                  <a:pt x="0" y="0"/>
                </a:lnTo>
                <a:close/>
              </a:path>
            </a:pathLst>
          </a:custGeom>
          <a:blipFill>
            <a:blip r:embed="rId9"/>
            <a:stretch>
              <a:fillRect t="-725" b="-725"/>
            </a:stretch>
          </a:blipFill>
        </p:spPr>
        <p:txBody>
          <a:bodyPr/>
          <a:lstStyle/>
          <a:p>
            <a:endParaRPr lang="en-US"/>
          </a:p>
        </p:txBody>
      </p:sp>
      <p:grpSp>
        <p:nvGrpSpPr>
          <p:cNvPr id="20" name="Group 20"/>
          <p:cNvGrpSpPr/>
          <p:nvPr/>
        </p:nvGrpSpPr>
        <p:grpSpPr>
          <a:xfrm>
            <a:off x="7981984" y="776050"/>
            <a:ext cx="4120829" cy="2144226"/>
            <a:chOff x="0" y="0"/>
            <a:chExt cx="1593200" cy="829003"/>
          </a:xfrm>
        </p:grpSpPr>
        <p:sp>
          <p:nvSpPr>
            <p:cNvPr id="21" name="Freeform 21"/>
            <p:cNvSpPr/>
            <p:nvPr/>
          </p:nvSpPr>
          <p:spPr>
            <a:xfrm>
              <a:off x="0" y="0"/>
              <a:ext cx="1593200" cy="829004"/>
            </a:xfrm>
            <a:custGeom>
              <a:avLst/>
              <a:gdLst/>
              <a:ahLst/>
              <a:cxnLst/>
              <a:rect l="l" t="t" r="r" b="b"/>
              <a:pathLst>
                <a:path w="1593200" h="829004">
                  <a:moveTo>
                    <a:pt x="1468740" y="829003"/>
                  </a:moveTo>
                  <a:lnTo>
                    <a:pt x="124460" y="829003"/>
                  </a:lnTo>
                  <a:cubicBezTo>
                    <a:pt x="55880" y="829003"/>
                    <a:pt x="0" y="773123"/>
                    <a:pt x="0" y="704543"/>
                  </a:cubicBezTo>
                  <a:lnTo>
                    <a:pt x="0" y="124460"/>
                  </a:lnTo>
                  <a:cubicBezTo>
                    <a:pt x="0" y="55880"/>
                    <a:pt x="55880" y="0"/>
                    <a:pt x="124460" y="0"/>
                  </a:cubicBezTo>
                  <a:lnTo>
                    <a:pt x="1468740" y="0"/>
                  </a:lnTo>
                  <a:cubicBezTo>
                    <a:pt x="1537320" y="0"/>
                    <a:pt x="1593200" y="55880"/>
                    <a:pt x="1593200" y="124460"/>
                  </a:cubicBezTo>
                  <a:lnTo>
                    <a:pt x="1593200" y="704544"/>
                  </a:lnTo>
                  <a:cubicBezTo>
                    <a:pt x="1593200" y="773123"/>
                    <a:pt x="1537320" y="829004"/>
                    <a:pt x="1468740" y="829004"/>
                  </a:cubicBezTo>
                  <a:close/>
                </a:path>
              </a:pathLst>
            </a:custGeom>
            <a:solidFill>
              <a:srgbClr val="FA6607"/>
            </a:solidFill>
          </p:spPr>
          <p:txBody>
            <a:bodyPr/>
            <a:lstStyle/>
            <a:p>
              <a:endParaRPr lang="en-US"/>
            </a:p>
          </p:txBody>
        </p:sp>
      </p:grpSp>
      <p:sp>
        <p:nvSpPr>
          <p:cNvPr id="22" name="Freeform 22"/>
          <p:cNvSpPr/>
          <p:nvPr/>
        </p:nvSpPr>
        <p:spPr>
          <a:xfrm>
            <a:off x="8626684" y="998112"/>
            <a:ext cx="886271" cy="952979"/>
          </a:xfrm>
          <a:custGeom>
            <a:avLst/>
            <a:gdLst/>
            <a:ahLst/>
            <a:cxnLst/>
            <a:rect l="l" t="t" r="r" b="b"/>
            <a:pathLst>
              <a:path w="886271" h="952979">
                <a:moveTo>
                  <a:pt x="0" y="0"/>
                </a:moveTo>
                <a:lnTo>
                  <a:pt x="886270" y="0"/>
                </a:lnTo>
                <a:lnTo>
                  <a:pt x="886270" y="952980"/>
                </a:lnTo>
                <a:lnTo>
                  <a:pt x="0" y="9529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5448766" y="7306875"/>
            <a:ext cx="1815887" cy="2199501"/>
          </a:xfrm>
          <a:custGeom>
            <a:avLst/>
            <a:gdLst/>
            <a:ahLst/>
            <a:cxnLst/>
            <a:rect l="l" t="t" r="r" b="b"/>
            <a:pathLst>
              <a:path w="1815887" h="2199501">
                <a:moveTo>
                  <a:pt x="0" y="0"/>
                </a:moveTo>
                <a:lnTo>
                  <a:pt x="1815888" y="0"/>
                </a:lnTo>
                <a:lnTo>
                  <a:pt x="1815888" y="2199501"/>
                </a:lnTo>
                <a:lnTo>
                  <a:pt x="0" y="2199501"/>
                </a:lnTo>
                <a:lnTo>
                  <a:pt x="0" y="0"/>
                </a:lnTo>
                <a:close/>
              </a:path>
            </a:pathLst>
          </a:custGeom>
          <a:blipFill>
            <a:blip r:embed="rId12"/>
            <a:stretch>
              <a:fillRect l="-2904" t="-2385" r="-706" b="-10078"/>
            </a:stretch>
          </a:blipFill>
        </p:spPr>
        <p:txBody>
          <a:bodyPr/>
          <a:lstStyle/>
          <a:p>
            <a:endParaRPr lang="en-US"/>
          </a:p>
        </p:txBody>
      </p:sp>
      <p:sp>
        <p:nvSpPr>
          <p:cNvPr id="24" name="Freeform 24"/>
          <p:cNvSpPr/>
          <p:nvPr/>
        </p:nvSpPr>
        <p:spPr>
          <a:xfrm>
            <a:off x="10124075" y="7317257"/>
            <a:ext cx="1815887" cy="2199501"/>
          </a:xfrm>
          <a:custGeom>
            <a:avLst/>
            <a:gdLst/>
            <a:ahLst/>
            <a:cxnLst/>
            <a:rect l="l" t="t" r="r" b="b"/>
            <a:pathLst>
              <a:path w="1815887" h="2199501">
                <a:moveTo>
                  <a:pt x="0" y="0"/>
                </a:moveTo>
                <a:lnTo>
                  <a:pt x="1815888" y="0"/>
                </a:lnTo>
                <a:lnTo>
                  <a:pt x="1815888" y="2199500"/>
                </a:lnTo>
                <a:lnTo>
                  <a:pt x="0" y="2199500"/>
                </a:lnTo>
                <a:lnTo>
                  <a:pt x="0" y="0"/>
                </a:lnTo>
                <a:close/>
              </a:path>
            </a:pathLst>
          </a:custGeom>
          <a:blipFill>
            <a:blip r:embed="rId13"/>
            <a:stretch>
              <a:fillRect l="-325" r="-325" b="-10078"/>
            </a:stretch>
          </a:blipFill>
        </p:spPr>
        <p:txBody>
          <a:bodyPr/>
          <a:lstStyle/>
          <a:p>
            <a:endParaRPr lang="en-US"/>
          </a:p>
        </p:txBody>
      </p:sp>
      <p:sp>
        <p:nvSpPr>
          <p:cNvPr id="25" name="Freeform 25"/>
          <p:cNvSpPr/>
          <p:nvPr/>
        </p:nvSpPr>
        <p:spPr>
          <a:xfrm>
            <a:off x="7828641" y="7317257"/>
            <a:ext cx="1800315" cy="2178738"/>
          </a:xfrm>
          <a:custGeom>
            <a:avLst/>
            <a:gdLst/>
            <a:ahLst/>
            <a:cxnLst/>
            <a:rect l="l" t="t" r="r" b="b"/>
            <a:pathLst>
              <a:path w="1800315" h="2178738">
                <a:moveTo>
                  <a:pt x="0" y="0"/>
                </a:moveTo>
                <a:lnTo>
                  <a:pt x="1800315" y="0"/>
                </a:lnTo>
                <a:lnTo>
                  <a:pt x="1800315" y="2178738"/>
                </a:lnTo>
                <a:lnTo>
                  <a:pt x="0" y="2178738"/>
                </a:lnTo>
                <a:lnTo>
                  <a:pt x="0" y="0"/>
                </a:lnTo>
                <a:close/>
              </a:path>
            </a:pathLst>
          </a:custGeom>
          <a:blipFill>
            <a:blip r:embed="rId14"/>
            <a:stretch>
              <a:fillRect l="-1735" t="-892" r="-17937" b="-9282"/>
            </a:stretch>
          </a:blipFill>
        </p:spPr>
        <p:txBody>
          <a:bodyPr/>
          <a:lstStyle/>
          <a:p>
            <a:endParaRPr lang="en-US"/>
          </a:p>
        </p:txBody>
      </p:sp>
      <p:grpSp>
        <p:nvGrpSpPr>
          <p:cNvPr id="26" name="Group 26"/>
          <p:cNvGrpSpPr/>
          <p:nvPr/>
        </p:nvGrpSpPr>
        <p:grpSpPr>
          <a:xfrm>
            <a:off x="13058962" y="5117650"/>
            <a:ext cx="4200338" cy="1552083"/>
            <a:chOff x="0" y="0"/>
            <a:chExt cx="1106262" cy="408779"/>
          </a:xfrm>
        </p:grpSpPr>
        <p:sp>
          <p:nvSpPr>
            <p:cNvPr id="27" name="Freeform 27"/>
            <p:cNvSpPr/>
            <p:nvPr/>
          </p:nvSpPr>
          <p:spPr>
            <a:xfrm>
              <a:off x="0" y="0"/>
              <a:ext cx="1106262" cy="408779"/>
            </a:xfrm>
            <a:custGeom>
              <a:avLst/>
              <a:gdLst/>
              <a:ahLst/>
              <a:cxnLst/>
              <a:rect l="l" t="t" r="r" b="b"/>
              <a:pathLst>
                <a:path w="1106262" h="408779">
                  <a:moveTo>
                    <a:pt x="0" y="0"/>
                  </a:moveTo>
                  <a:lnTo>
                    <a:pt x="1106262" y="0"/>
                  </a:lnTo>
                  <a:lnTo>
                    <a:pt x="1106262" y="408779"/>
                  </a:lnTo>
                  <a:lnTo>
                    <a:pt x="0" y="408779"/>
                  </a:lnTo>
                  <a:close/>
                </a:path>
              </a:pathLst>
            </a:custGeom>
            <a:solidFill>
              <a:srgbClr val="FA6607"/>
            </a:solidFill>
          </p:spPr>
          <p:txBody>
            <a:bodyPr/>
            <a:lstStyle/>
            <a:p>
              <a:endParaRPr lang="en-US"/>
            </a:p>
          </p:txBody>
        </p:sp>
        <p:sp>
          <p:nvSpPr>
            <p:cNvPr id="28" name="TextBox 28"/>
            <p:cNvSpPr txBox="1"/>
            <p:nvPr/>
          </p:nvSpPr>
          <p:spPr>
            <a:xfrm>
              <a:off x="0" y="0"/>
              <a:ext cx="1106262" cy="408779"/>
            </a:xfrm>
            <a:prstGeom prst="rect">
              <a:avLst/>
            </a:prstGeom>
          </p:spPr>
          <p:txBody>
            <a:bodyPr lIns="50800" tIns="50800" rIns="50800" bIns="50800" rtlCol="0" anchor="ctr"/>
            <a:lstStyle/>
            <a:p>
              <a:pPr algn="ctr">
                <a:lnSpc>
                  <a:spcPts val="2291"/>
                </a:lnSpc>
              </a:pPr>
              <a:endParaRPr/>
            </a:p>
          </p:txBody>
        </p:sp>
      </p:grpSp>
      <p:sp>
        <p:nvSpPr>
          <p:cNvPr id="29" name="TextBox 29"/>
          <p:cNvSpPr txBox="1"/>
          <p:nvPr/>
        </p:nvSpPr>
        <p:spPr>
          <a:xfrm>
            <a:off x="716923" y="6286897"/>
            <a:ext cx="4040732" cy="1597179"/>
          </a:xfrm>
          <a:prstGeom prst="rect">
            <a:avLst/>
          </a:prstGeom>
        </p:spPr>
        <p:txBody>
          <a:bodyPr lIns="0" tIns="0" rIns="0" bIns="0" rtlCol="0" anchor="t">
            <a:spAutoFit/>
          </a:bodyPr>
          <a:lstStyle/>
          <a:p>
            <a:pPr marL="491806" lvl="1" indent="-245903">
              <a:lnSpc>
                <a:spcPts val="3189"/>
              </a:lnSpc>
              <a:buFont typeface="Arial"/>
              <a:buChar char="•"/>
            </a:pPr>
            <a:r>
              <a:rPr lang="en-US" sz="2277" spc="-45">
                <a:solidFill>
                  <a:srgbClr val="010326"/>
                </a:solidFill>
                <a:latin typeface="DM Sans"/>
              </a:rPr>
              <a:t>Explore Trails</a:t>
            </a:r>
          </a:p>
          <a:p>
            <a:pPr marL="491806" lvl="1" indent="-245903">
              <a:lnSpc>
                <a:spcPts val="3189"/>
              </a:lnSpc>
              <a:buFont typeface="Arial"/>
              <a:buChar char="•"/>
            </a:pPr>
            <a:r>
              <a:rPr lang="en-US" sz="2277" spc="-45">
                <a:solidFill>
                  <a:srgbClr val="010326"/>
                </a:solidFill>
                <a:latin typeface="DM Sans"/>
              </a:rPr>
              <a:t>Build &amp; Share Your Itinerary</a:t>
            </a:r>
          </a:p>
          <a:p>
            <a:pPr marL="491806" lvl="1" indent="-245903">
              <a:lnSpc>
                <a:spcPts val="3189"/>
              </a:lnSpc>
              <a:buFont typeface="Arial"/>
              <a:buChar char="•"/>
            </a:pPr>
            <a:r>
              <a:rPr lang="en-US" sz="2277" spc="-45">
                <a:solidFill>
                  <a:srgbClr val="010326"/>
                </a:solidFill>
                <a:latin typeface="DM Sans"/>
              </a:rPr>
              <a:t>Calendar of Events</a:t>
            </a:r>
          </a:p>
          <a:p>
            <a:pPr marL="491806" lvl="1" indent="-245903">
              <a:lnSpc>
                <a:spcPts val="3189"/>
              </a:lnSpc>
              <a:buFont typeface="Arial"/>
              <a:buChar char="•"/>
            </a:pPr>
            <a:r>
              <a:rPr lang="en-US" sz="2277" spc="-45">
                <a:solidFill>
                  <a:srgbClr val="010326"/>
                </a:solidFill>
                <a:latin typeface="DM Sans"/>
              </a:rPr>
              <a:t>Turn By Turn Navigation</a:t>
            </a:r>
          </a:p>
        </p:txBody>
      </p:sp>
      <p:sp>
        <p:nvSpPr>
          <p:cNvPr id="30" name="TextBox 30"/>
          <p:cNvSpPr txBox="1"/>
          <p:nvPr/>
        </p:nvSpPr>
        <p:spPr>
          <a:xfrm>
            <a:off x="2119668" y="5117650"/>
            <a:ext cx="2107573" cy="761646"/>
          </a:xfrm>
          <a:prstGeom prst="rect">
            <a:avLst/>
          </a:prstGeom>
        </p:spPr>
        <p:txBody>
          <a:bodyPr lIns="0" tIns="0" rIns="0" bIns="0" rtlCol="0" anchor="t">
            <a:spAutoFit/>
          </a:bodyPr>
          <a:lstStyle/>
          <a:p>
            <a:pPr>
              <a:lnSpc>
                <a:spcPts val="4691"/>
              </a:lnSpc>
            </a:pPr>
            <a:r>
              <a:rPr lang="en-US" sz="4938" spc="-98">
                <a:solidFill>
                  <a:srgbClr val="010326"/>
                </a:solidFill>
                <a:latin typeface="Cooper Hewitt Bold"/>
              </a:rPr>
              <a:t>1,300+</a:t>
            </a:r>
          </a:p>
        </p:txBody>
      </p:sp>
      <p:sp>
        <p:nvSpPr>
          <p:cNvPr id="31" name="TextBox 31"/>
          <p:cNvSpPr txBox="1"/>
          <p:nvPr/>
        </p:nvSpPr>
        <p:spPr>
          <a:xfrm>
            <a:off x="2119668" y="5837167"/>
            <a:ext cx="2461182" cy="394617"/>
          </a:xfrm>
          <a:prstGeom prst="rect">
            <a:avLst/>
          </a:prstGeom>
        </p:spPr>
        <p:txBody>
          <a:bodyPr lIns="0" tIns="0" rIns="0" bIns="0" rtlCol="0" anchor="t">
            <a:spAutoFit/>
          </a:bodyPr>
          <a:lstStyle/>
          <a:p>
            <a:pPr>
              <a:lnSpc>
                <a:spcPts val="2422"/>
              </a:lnSpc>
            </a:pPr>
            <a:r>
              <a:rPr lang="en-US" sz="2549" spc="-50">
                <a:solidFill>
                  <a:srgbClr val="010326"/>
                </a:solidFill>
                <a:latin typeface="Cooper Hewitt"/>
              </a:rPr>
              <a:t>Points of Interest</a:t>
            </a:r>
          </a:p>
        </p:txBody>
      </p:sp>
      <p:sp>
        <p:nvSpPr>
          <p:cNvPr id="32" name="TextBox 32"/>
          <p:cNvSpPr txBox="1"/>
          <p:nvPr/>
        </p:nvSpPr>
        <p:spPr>
          <a:xfrm>
            <a:off x="805150" y="8620284"/>
            <a:ext cx="3991750" cy="1027009"/>
          </a:xfrm>
          <a:prstGeom prst="rect">
            <a:avLst/>
          </a:prstGeom>
        </p:spPr>
        <p:txBody>
          <a:bodyPr lIns="0" tIns="0" rIns="0" bIns="0" rtlCol="0" anchor="t">
            <a:spAutoFit/>
          </a:bodyPr>
          <a:lstStyle/>
          <a:p>
            <a:pPr>
              <a:lnSpc>
                <a:spcPts val="2718"/>
              </a:lnSpc>
            </a:pPr>
            <a:r>
              <a:rPr lang="en-US" sz="1941" spc="-38">
                <a:solidFill>
                  <a:srgbClr val="010326"/>
                </a:solidFill>
                <a:latin typeface="Exo 2 Black"/>
              </a:rPr>
              <a:t>BIG THANK YOU to the USDA Rural Business Development Grant for $99,949 to create the mobile app!</a:t>
            </a:r>
          </a:p>
        </p:txBody>
      </p:sp>
      <p:sp>
        <p:nvSpPr>
          <p:cNvPr id="33" name="TextBox 33"/>
          <p:cNvSpPr txBox="1"/>
          <p:nvPr/>
        </p:nvSpPr>
        <p:spPr>
          <a:xfrm>
            <a:off x="2015529" y="1168321"/>
            <a:ext cx="5130643" cy="1483509"/>
          </a:xfrm>
          <a:prstGeom prst="rect">
            <a:avLst/>
          </a:prstGeom>
        </p:spPr>
        <p:txBody>
          <a:bodyPr lIns="0" tIns="0" rIns="0" bIns="0" rtlCol="0" anchor="t">
            <a:spAutoFit/>
          </a:bodyPr>
          <a:lstStyle/>
          <a:p>
            <a:pPr>
              <a:lnSpc>
                <a:spcPts val="3880"/>
              </a:lnSpc>
            </a:pPr>
            <a:r>
              <a:rPr lang="en-US" sz="4218">
                <a:solidFill>
                  <a:srgbClr val="000000"/>
                </a:solidFill>
                <a:latin typeface="Open Sans Extra Bold"/>
              </a:rPr>
              <a:t>DRIVE CUSTOMERS TO LOCAL BUSINESSES</a:t>
            </a:r>
          </a:p>
        </p:txBody>
      </p:sp>
      <p:sp>
        <p:nvSpPr>
          <p:cNvPr id="34" name="TextBox 34"/>
          <p:cNvSpPr txBox="1"/>
          <p:nvPr/>
        </p:nvSpPr>
        <p:spPr>
          <a:xfrm>
            <a:off x="935704" y="1099900"/>
            <a:ext cx="1572344" cy="1532763"/>
          </a:xfrm>
          <a:prstGeom prst="rect">
            <a:avLst/>
          </a:prstGeom>
        </p:spPr>
        <p:txBody>
          <a:bodyPr lIns="0" tIns="0" rIns="0" bIns="0" rtlCol="0" anchor="t">
            <a:spAutoFit/>
          </a:bodyPr>
          <a:lstStyle/>
          <a:p>
            <a:pPr>
              <a:lnSpc>
                <a:spcPts val="11316"/>
              </a:lnSpc>
            </a:pPr>
            <a:r>
              <a:rPr lang="en-US" sz="12300">
                <a:solidFill>
                  <a:srgbClr val="000000"/>
                </a:solidFill>
                <a:latin typeface="Open Sans Extra Bold"/>
              </a:rPr>
              <a:t>2</a:t>
            </a:r>
          </a:p>
        </p:txBody>
      </p:sp>
      <p:sp>
        <p:nvSpPr>
          <p:cNvPr id="35" name="TextBox 35"/>
          <p:cNvSpPr txBox="1"/>
          <p:nvPr/>
        </p:nvSpPr>
        <p:spPr>
          <a:xfrm>
            <a:off x="961654" y="3444358"/>
            <a:ext cx="3551270" cy="501112"/>
          </a:xfrm>
          <a:prstGeom prst="rect">
            <a:avLst/>
          </a:prstGeom>
        </p:spPr>
        <p:txBody>
          <a:bodyPr lIns="0" tIns="0" rIns="0" bIns="0" rtlCol="0" anchor="t">
            <a:spAutoFit/>
          </a:bodyPr>
          <a:lstStyle/>
          <a:p>
            <a:pPr algn="ctr">
              <a:lnSpc>
                <a:spcPts val="3798"/>
              </a:lnSpc>
            </a:pPr>
            <a:r>
              <a:rPr lang="en-US" sz="4128">
                <a:solidFill>
                  <a:srgbClr val="000000"/>
                </a:solidFill>
                <a:latin typeface="Open Sans Extra Bold"/>
              </a:rPr>
              <a:t>MOBILE APP</a:t>
            </a:r>
          </a:p>
        </p:txBody>
      </p:sp>
      <p:sp>
        <p:nvSpPr>
          <p:cNvPr id="36" name="TextBox 36"/>
          <p:cNvSpPr txBox="1"/>
          <p:nvPr/>
        </p:nvSpPr>
        <p:spPr>
          <a:xfrm>
            <a:off x="2119668" y="4088100"/>
            <a:ext cx="2107573" cy="761646"/>
          </a:xfrm>
          <a:prstGeom prst="rect">
            <a:avLst/>
          </a:prstGeom>
        </p:spPr>
        <p:txBody>
          <a:bodyPr lIns="0" tIns="0" rIns="0" bIns="0" rtlCol="0" anchor="t">
            <a:spAutoFit/>
          </a:bodyPr>
          <a:lstStyle/>
          <a:p>
            <a:pPr>
              <a:lnSpc>
                <a:spcPts val="4691"/>
              </a:lnSpc>
            </a:pPr>
            <a:r>
              <a:rPr lang="en-US" sz="4938" spc="-98">
                <a:solidFill>
                  <a:srgbClr val="010326"/>
                </a:solidFill>
                <a:latin typeface="Cooper Hewitt Bold"/>
              </a:rPr>
              <a:t>9,000+</a:t>
            </a:r>
          </a:p>
        </p:txBody>
      </p:sp>
      <p:sp>
        <p:nvSpPr>
          <p:cNvPr id="37" name="TextBox 37"/>
          <p:cNvSpPr txBox="1"/>
          <p:nvPr/>
        </p:nvSpPr>
        <p:spPr>
          <a:xfrm>
            <a:off x="2119668" y="4770087"/>
            <a:ext cx="2461182" cy="394617"/>
          </a:xfrm>
          <a:prstGeom prst="rect">
            <a:avLst/>
          </a:prstGeom>
        </p:spPr>
        <p:txBody>
          <a:bodyPr lIns="0" tIns="0" rIns="0" bIns="0" rtlCol="0" anchor="t">
            <a:spAutoFit/>
          </a:bodyPr>
          <a:lstStyle/>
          <a:p>
            <a:pPr>
              <a:lnSpc>
                <a:spcPts val="2422"/>
              </a:lnSpc>
            </a:pPr>
            <a:r>
              <a:rPr lang="en-US" sz="2549" spc="-50">
                <a:solidFill>
                  <a:srgbClr val="010326"/>
                </a:solidFill>
                <a:latin typeface="Cooper Hewitt"/>
              </a:rPr>
              <a:t>Downloads</a:t>
            </a:r>
          </a:p>
        </p:txBody>
      </p:sp>
      <p:sp>
        <p:nvSpPr>
          <p:cNvPr id="38" name="TextBox 38"/>
          <p:cNvSpPr txBox="1"/>
          <p:nvPr/>
        </p:nvSpPr>
        <p:spPr>
          <a:xfrm>
            <a:off x="13058962" y="3836312"/>
            <a:ext cx="4547986" cy="2833421"/>
          </a:xfrm>
          <a:prstGeom prst="rect">
            <a:avLst/>
          </a:prstGeom>
        </p:spPr>
        <p:txBody>
          <a:bodyPr lIns="0" tIns="0" rIns="0" bIns="0" rtlCol="0" anchor="t">
            <a:spAutoFit/>
          </a:bodyPr>
          <a:lstStyle/>
          <a:p>
            <a:pPr>
              <a:lnSpc>
                <a:spcPts val="2572"/>
              </a:lnSpc>
            </a:pPr>
            <a:r>
              <a:rPr lang="en-US" sz="1837" spc="-36">
                <a:solidFill>
                  <a:srgbClr val="010326"/>
                </a:solidFill>
                <a:latin typeface="DM Sans"/>
              </a:rPr>
              <a:t>From 9/01/2022-01/25/2023, </a:t>
            </a:r>
            <a:r>
              <a:rPr lang="en-US" sz="1837" spc="-36">
                <a:solidFill>
                  <a:srgbClr val="010326"/>
                </a:solidFill>
                <a:latin typeface="DM Sans Bold"/>
              </a:rPr>
              <a:t>102 KY small businesses</a:t>
            </a:r>
            <a:r>
              <a:rPr lang="en-US" sz="1837" spc="-36">
                <a:solidFill>
                  <a:srgbClr val="010326"/>
                </a:solidFill>
                <a:latin typeface="DM Sans"/>
              </a:rPr>
              <a:t> responded to a Google Survey about the Backroads of Appalachia mobile app, self-reporting:</a:t>
            </a:r>
          </a:p>
          <a:p>
            <a:pPr marL="483147" lvl="1" indent="-241573">
              <a:lnSpc>
                <a:spcPts val="3132"/>
              </a:lnSpc>
              <a:buFont typeface="Arial"/>
              <a:buChar char="•"/>
            </a:pPr>
            <a:r>
              <a:rPr lang="en-US" sz="2237" spc="-44">
                <a:solidFill>
                  <a:srgbClr val="010326"/>
                </a:solidFill>
                <a:latin typeface="DM Sans Bold"/>
              </a:rPr>
              <a:t>83% Increased Customers</a:t>
            </a:r>
          </a:p>
          <a:p>
            <a:pPr marL="483147" lvl="1" indent="-241573">
              <a:lnSpc>
                <a:spcPts val="3132"/>
              </a:lnSpc>
              <a:buFont typeface="Arial"/>
              <a:buChar char="•"/>
            </a:pPr>
            <a:r>
              <a:rPr lang="en-US" sz="2237" spc="-44">
                <a:solidFill>
                  <a:srgbClr val="010326"/>
                </a:solidFill>
                <a:latin typeface="DM Sans Bold"/>
              </a:rPr>
              <a:t>84% Increased Revenue</a:t>
            </a:r>
          </a:p>
          <a:p>
            <a:pPr marL="483147" lvl="1" indent="-241573">
              <a:lnSpc>
                <a:spcPts val="3132"/>
              </a:lnSpc>
              <a:buFont typeface="Arial"/>
              <a:buChar char="•"/>
            </a:pPr>
            <a:r>
              <a:rPr lang="en-US" sz="2237" spc="-44">
                <a:solidFill>
                  <a:srgbClr val="010326"/>
                </a:solidFill>
                <a:latin typeface="DM Sans Bold"/>
              </a:rPr>
              <a:t>Jobs Saved: 280</a:t>
            </a:r>
          </a:p>
          <a:p>
            <a:pPr marL="483147" lvl="1" indent="-241573">
              <a:lnSpc>
                <a:spcPts val="3132"/>
              </a:lnSpc>
              <a:buFont typeface="Arial"/>
              <a:buChar char="•"/>
            </a:pPr>
            <a:r>
              <a:rPr lang="en-US" sz="2237" spc="-44">
                <a:solidFill>
                  <a:srgbClr val="010326"/>
                </a:solidFill>
                <a:latin typeface="DM Sans Bold"/>
              </a:rPr>
              <a:t>Jobs Created: 206</a:t>
            </a:r>
          </a:p>
        </p:txBody>
      </p:sp>
      <p:sp>
        <p:nvSpPr>
          <p:cNvPr id="39" name="TextBox 39"/>
          <p:cNvSpPr txBox="1"/>
          <p:nvPr/>
        </p:nvSpPr>
        <p:spPr>
          <a:xfrm>
            <a:off x="13029296" y="1675278"/>
            <a:ext cx="4230004" cy="2189609"/>
          </a:xfrm>
          <a:prstGeom prst="rect">
            <a:avLst/>
          </a:prstGeom>
        </p:spPr>
        <p:txBody>
          <a:bodyPr lIns="0" tIns="0" rIns="0" bIns="0" rtlCol="0" anchor="t">
            <a:spAutoFit/>
          </a:bodyPr>
          <a:lstStyle/>
          <a:p>
            <a:pPr>
              <a:lnSpc>
                <a:spcPts val="3420"/>
              </a:lnSpc>
            </a:pPr>
            <a:r>
              <a:rPr lang="en-US" sz="3717">
                <a:solidFill>
                  <a:srgbClr val="000000"/>
                </a:solidFill>
                <a:latin typeface="Open Sans Extra Bold"/>
              </a:rPr>
              <a:t>RESULTS: </a:t>
            </a:r>
          </a:p>
          <a:p>
            <a:pPr>
              <a:lnSpc>
                <a:spcPts val="3420"/>
              </a:lnSpc>
            </a:pPr>
            <a:r>
              <a:rPr lang="en-US" sz="3717">
                <a:solidFill>
                  <a:srgbClr val="000000"/>
                </a:solidFill>
                <a:latin typeface="Open Sans Extra Bold"/>
              </a:rPr>
              <a:t>MOBILE APP, 2022 KENTUCKY SMALL BUSINESS</a:t>
            </a:r>
          </a:p>
          <a:p>
            <a:pPr>
              <a:lnSpc>
                <a:spcPts val="3420"/>
              </a:lnSpc>
            </a:pPr>
            <a:r>
              <a:rPr lang="en-US" sz="3717">
                <a:solidFill>
                  <a:srgbClr val="000000"/>
                </a:solidFill>
                <a:latin typeface="Open Sans Extra Bold"/>
              </a:rPr>
              <a:t>SURVEY </a:t>
            </a:r>
          </a:p>
        </p:txBody>
      </p:sp>
      <p:sp>
        <p:nvSpPr>
          <p:cNvPr id="40" name="TextBox 40"/>
          <p:cNvSpPr txBox="1"/>
          <p:nvPr/>
        </p:nvSpPr>
        <p:spPr>
          <a:xfrm>
            <a:off x="12705061" y="6976340"/>
            <a:ext cx="8110937" cy="401058"/>
          </a:xfrm>
          <a:prstGeom prst="rect">
            <a:avLst/>
          </a:prstGeom>
        </p:spPr>
        <p:txBody>
          <a:bodyPr lIns="0" tIns="0" rIns="0" bIns="0" rtlCol="0" anchor="t">
            <a:spAutoFit/>
          </a:bodyPr>
          <a:lstStyle/>
          <a:p>
            <a:pPr>
              <a:lnSpc>
                <a:spcPts val="3278"/>
              </a:lnSpc>
            </a:pPr>
            <a:r>
              <a:rPr lang="en-US" sz="2341" spc="-46">
                <a:solidFill>
                  <a:srgbClr val="FFFFFF"/>
                </a:solidFill>
                <a:latin typeface="Exo 2 Black"/>
              </a:rPr>
              <a:t>Example Survey Question:</a:t>
            </a:r>
          </a:p>
        </p:txBody>
      </p:sp>
      <p:sp>
        <p:nvSpPr>
          <p:cNvPr id="41" name="TextBox 41"/>
          <p:cNvSpPr txBox="1"/>
          <p:nvPr/>
        </p:nvSpPr>
        <p:spPr>
          <a:xfrm>
            <a:off x="9695393" y="979062"/>
            <a:ext cx="2389772" cy="869101"/>
          </a:xfrm>
          <a:prstGeom prst="rect">
            <a:avLst/>
          </a:prstGeom>
        </p:spPr>
        <p:txBody>
          <a:bodyPr lIns="0" tIns="0" rIns="0" bIns="0" rtlCol="0" anchor="t">
            <a:spAutoFit/>
          </a:bodyPr>
          <a:lstStyle/>
          <a:p>
            <a:pPr>
              <a:lnSpc>
                <a:spcPts val="2992"/>
              </a:lnSpc>
            </a:pPr>
            <a:r>
              <a:rPr lang="en-US" sz="3149" spc="-62">
                <a:solidFill>
                  <a:srgbClr val="010326"/>
                </a:solidFill>
                <a:latin typeface="Cooper Hewitt Bold"/>
              </a:rPr>
              <a:t>46+ New Businesses</a:t>
            </a:r>
          </a:p>
        </p:txBody>
      </p:sp>
      <p:sp>
        <p:nvSpPr>
          <p:cNvPr id="42" name="TextBox 42"/>
          <p:cNvSpPr txBox="1"/>
          <p:nvPr/>
        </p:nvSpPr>
        <p:spPr>
          <a:xfrm>
            <a:off x="8038613" y="2038478"/>
            <a:ext cx="4064200" cy="813294"/>
          </a:xfrm>
          <a:prstGeom prst="rect">
            <a:avLst/>
          </a:prstGeom>
        </p:spPr>
        <p:txBody>
          <a:bodyPr lIns="0" tIns="0" rIns="0" bIns="0" rtlCol="0" anchor="t">
            <a:spAutoFit/>
          </a:bodyPr>
          <a:lstStyle/>
          <a:p>
            <a:pPr>
              <a:lnSpc>
                <a:spcPts val="1543"/>
              </a:lnSpc>
            </a:pPr>
            <a:r>
              <a:rPr lang="en-US" sz="1624" spc="-32">
                <a:solidFill>
                  <a:srgbClr val="010326"/>
                </a:solidFill>
                <a:latin typeface="Cooper Hewitt"/>
              </a:rPr>
              <a:t>*Current estimate as of 11/6/2023. Based on 30 created along Dragon Slayer trail since 2020 and 16 created along other trails since 2022 as indicated in ARC POWER Grant Report.</a:t>
            </a:r>
          </a:p>
        </p:txBody>
      </p:sp>
      <p:sp>
        <p:nvSpPr>
          <p:cNvPr id="43" name="TextBox 43"/>
          <p:cNvSpPr txBox="1"/>
          <p:nvPr/>
        </p:nvSpPr>
        <p:spPr>
          <a:xfrm>
            <a:off x="7346559" y="9628243"/>
            <a:ext cx="2750499" cy="181535"/>
          </a:xfrm>
          <a:prstGeom prst="rect">
            <a:avLst/>
          </a:prstGeom>
        </p:spPr>
        <p:txBody>
          <a:bodyPr lIns="0" tIns="0" rIns="0" bIns="0" rtlCol="0" anchor="t">
            <a:spAutoFit/>
          </a:bodyPr>
          <a:lstStyle/>
          <a:p>
            <a:pPr algn="ctr">
              <a:lnSpc>
                <a:spcPts val="1540"/>
              </a:lnSpc>
            </a:pPr>
            <a:r>
              <a:rPr lang="en-US" sz="1100">
                <a:solidFill>
                  <a:srgbClr val="FFFFFF"/>
                </a:solidFill>
                <a:latin typeface="Canva Sans"/>
              </a:rPr>
              <a:t>General Store at Pine Mountain Crossing</a:t>
            </a:r>
          </a:p>
          <a:p>
            <a:pPr algn="ctr">
              <a:lnSpc>
                <a:spcPts val="1540"/>
              </a:lnSpc>
            </a:pPr>
            <a:r>
              <a:rPr lang="en-US" sz="1100">
                <a:solidFill>
                  <a:srgbClr val="FFFFFF"/>
                </a:solidFill>
                <a:latin typeface="Canva Sans"/>
              </a:rPr>
              <a:t>Eolia, KY</a:t>
            </a:r>
          </a:p>
        </p:txBody>
      </p:sp>
      <p:sp>
        <p:nvSpPr>
          <p:cNvPr id="44" name="TextBox 44"/>
          <p:cNvSpPr txBox="1"/>
          <p:nvPr/>
        </p:nvSpPr>
        <p:spPr>
          <a:xfrm>
            <a:off x="5146698" y="9628243"/>
            <a:ext cx="2420024" cy="562387"/>
          </a:xfrm>
          <a:prstGeom prst="rect">
            <a:avLst/>
          </a:prstGeom>
        </p:spPr>
        <p:txBody>
          <a:bodyPr lIns="0" tIns="0" rIns="0" bIns="0" rtlCol="0" anchor="t">
            <a:spAutoFit/>
          </a:bodyPr>
          <a:lstStyle/>
          <a:p>
            <a:pPr algn="ctr">
              <a:lnSpc>
                <a:spcPts val="1540"/>
              </a:lnSpc>
            </a:pPr>
            <a:r>
              <a:rPr lang="en-US" sz="1100">
                <a:solidFill>
                  <a:srgbClr val="FFFFFF"/>
                </a:solidFill>
                <a:latin typeface="Canva Sans"/>
              </a:rPr>
              <a:t>Sasquatchi Hibachi</a:t>
            </a:r>
          </a:p>
          <a:p>
            <a:pPr algn="ctr">
              <a:lnSpc>
                <a:spcPts val="1540"/>
              </a:lnSpc>
            </a:pPr>
            <a:r>
              <a:rPr lang="en-US" sz="1100">
                <a:solidFill>
                  <a:srgbClr val="FFFFFF"/>
                </a:solidFill>
                <a:latin typeface="Canva Sans"/>
              </a:rPr>
              <a:t>Cumberland, KY</a:t>
            </a:r>
          </a:p>
          <a:p>
            <a:pPr algn="ctr">
              <a:lnSpc>
                <a:spcPts val="1540"/>
              </a:lnSpc>
            </a:pPr>
            <a:endParaRPr lang="en-US" sz="1100">
              <a:solidFill>
                <a:srgbClr val="FFFFFF"/>
              </a:solidFill>
              <a:latin typeface="Canva Sans"/>
            </a:endParaRPr>
          </a:p>
        </p:txBody>
      </p:sp>
      <p:sp>
        <p:nvSpPr>
          <p:cNvPr id="45" name="TextBox 45"/>
          <p:cNvSpPr txBox="1"/>
          <p:nvPr/>
        </p:nvSpPr>
        <p:spPr>
          <a:xfrm>
            <a:off x="9763668" y="9628243"/>
            <a:ext cx="2420024" cy="562387"/>
          </a:xfrm>
          <a:prstGeom prst="rect">
            <a:avLst/>
          </a:prstGeom>
        </p:spPr>
        <p:txBody>
          <a:bodyPr lIns="0" tIns="0" rIns="0" bIns="0" rtlCol="0" anchor="t">
            <a:spAutoFit/>
          </a:bodyPr>
          <a:lstStyle/>
          <a:p>
            <a:pPr algn="ctr">
              <a:lnSpc>
                <a:spcPts val="1540"/>
              </a:lnSpc>
            </a:pPr>
            <a:r>
              <a:rPr lang="en-US" sz="1100">
                <a:solidFill>
                  <a:srgbClr val="FFFFFF"/>
                </a:solidFill>
                <a:latin typeface="Canva Sans"/>
              </a:rPr>
              <a:t>Pat’s Snack Bar</a:t>
            </a:r>
          </a:p>
          <a:p>
            <a:pPr algn="ctr">
              <a:lnSpc>
                <a:spcPts val="1540"/>
              </a:lnSpc>
            </a:pPr>
            <a:r>
              <a:rPr lang="en-US" sz="1100">
                <a:solidFill>
                  <a:srgbClr val="FFFFFF"/>
                </a:solidFill>
                <a:latin typeface="Canva Sans"/>
              </a:rPr>
              <a:t>Manchester, KY</a:t>
            </a:r>
          </a:p>
          <a:p>
            <a:pPr algn="ctr">
              <a:lnSpc>
                <a:spcPts val="1540"/>
              </a:lnSpc>
            </a:pPr>
            <a:endParaRPr lang="en-US" sz="1100">
              <a:solidFill>
                <a:srgbClr val="FFFFFF"/>
              </a:solidFill>
              <a:latin typeface="Canv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723251" y="641815"/>
            <a:ext cx="6644511" cy="2035397"/>
            <a:chOff x="0" y="0"/>
            <a:chExt cx="998769" cy="305951"/>
          </a:xfrm>
        </p:grpSpPr>
        <p:sp>
          <p:nvSpPr>
            <p:cNvPr id="3" name="Freeform 3"/>
            <p:cNvSpPr/>
            <p:nvPr/>
          </p:nvSpPr>
          <p:spPr>
            <a:xfrm>
              <a:off x="0" y="0"/>
              <a:ext cx="998769" cy="305950"/>
            </a:xfrm>
            <a:custGeom>
              <a:avLst/>
              <a:gdLst/>
              <a:ahLst/>
              <a:cxnLst/>
              <a:rect l="l" t="t" r="r" b="b"/>
              <a:pathLst>
                <a:path w="998769" h="305950">
                  <a:moveTo>
                    <a:pt x="0" y="0"/>
                  </a:moveTo>
                  <a:lnTo>
                    <a:pt x="998769" y="0"/>
                  </a:lnTo>
                  <a:lnTo>
                    <a:pt x="998769" y="305950"/>
                  </a:lnTo>
                  <a:lnTo>
                    <a:pt x="0" y="305950"/>
                  </a:lnTo>
                  <a:close/>
                </a:path>
              </a:pathLst>
            </a:custGeom>
            <a:solidFill>
              <a:srgbClr val="F2A413"/>
            </a:solidFill>
          </p:spPr>
          <p:txBody>
            <a:bodyPr/>
            <a:lstStyle/>
            <a:p>
              <a:endParaRPr lang="en-US"/>
            </a:p>
          </p:txBody>
        </p:sp>
      </p:grpSp>
      <p:sp>
        <p:nvSpPr>
          <p:cNvPr id="4" name="Freeform 4"/>
          <p:cNvSpPr/>
          <p:nvPr/>
        </p:nvSpPr>
        <p:spPr>
          <a:xfrm>
            <a:off x="8430833" y="6622090"/>
            <a:ext cx="4406743" cy="3384804"/>
          </a:xfrm>
          <a:custGeom>
            <a:avLst/>
            <a:gdLst/>
            <a:ahLst/>
            <a:cxnLst/>
            <a:rect l="l" t="t" r="r" b="b"/>
            <a:pathLst>
              <a:path w="4406743" h="3384804">
                <a:moveTo>
                  <a:pt x="0" y="0"/>
                </a:moveTo>
                <a:lnTo>
                  <a:pt x="4406744" y="0"/>
                </a:lnTo>
                <a:lnTo>
                  <a:pt x="4406744" y="3384805"/>
                </a:lnTo>
                <a:lnTo>
                  <a:pt x="0" y="3384805"/>
                </a:lnTo>
                <a:lnTo>
                  <a:pt x="0" y="0"/>
                </a:lnTo>
                <a:close/>
              </a:path>
            </a:pathLst>
          </a:custGeom>
          <a:blipFill>
            <a:blip r:embed="rId2"/>
            <a:stretch>
              <a:fillRect/>
            </a:stretch>
          </a:blipFill>
        </p:spPr>
        <p:txBody>
          <a:bodyPr/>
          <a:lstStyle/>
          <a:p>
            <a:endParaRPr lang="en-US"/>
          </a:p>
        </p:txBody>
      </p:sp>
      <p:sp>
        <p:nvSpPr>
          <p:cNvPr id="5" name="Freeform 5"/>
          <p:cNvSpPr/>
          <p:nvPr/>
        </p:nvSpPr>
        <p:spPr>
          <a:xfrm>
            <a:off x="4151735" y="5931567"/>
            <a:ext cx="3893585" cy="4115171"/>
          </a:xfrm>
          <a:custGeom>
            <a:avLst/>
            <a:gdLst/>
            <a:ahLst/>
            <a:cxnLst/>
            <a:rect l="l" t="t" r="r" b="b"/>
            <a:pathLst>
              <a:path w="3893585" h="4115171">
                <a:moveTo>
                  <a:pt x="0" y="0"/>
                </a:moveTo>
                <a:lnTo>
                  <a:pt x="3893585" y="0"/>
                </a:lnTo>
                <a:lnTo>
                  <a:pt x="3893585" y="4115171"/>
                </a:lnTo>
                <a:lnTo>
                  <a:pt x="0" y="4115171"/>
                </a:lnTo>
                <a:lnTo>
                  <a:pt x="0" y="0"/>
                </a:lnTo>
                <a:close/>
              </a:path>
            </a:pathLst>
          </a:custGeom>
          <a:blipFill>
            <a:blip r:embed="rId3"/>
            <a:stretch>
              <a:fillRect/>
            </a:stretch>
          </a:blipFill>
        </p:spPr>
        <p:txBody>
          <a:bodyPr/>
          <a:lstStyle/>
          <a:p>
            <a:endParaRPr lang="en-US"/>
          </a:p>
        </p:txBody>
      </p:sp>
      <p:sp>
        <p:nvSpPr>
          <p:cNvPr id="6" name="Freeform 6"/>
          <p:cNvSpPr/>
          <p:nvPr/>
        </p:nvSpPr>
        <p:spPr>
          <a:xfrm>
            <a:off x="723251" y="4752906"/>
            <a:ext cx="4330170" cy="2225461"/>
          </a:xfrm>
          <a:custGeom>
            <a:avLst/>
            <a:gdLst/>
            <a:ahLst/>
            <a:cxnLst/>
            <a:rect l="l" t="t" r="r" b="b"/>
            <a:pathLst>
              <a:path w="4330170" h="2225461">
                <a:moveTo>
                  <a:pt x="0" y="0"/>
                </a:moveTo>
                <a:lnTo>
                  <a:pt x="4330170" y="0"/>
                </a:lnTo>
                <a:lnTo>
                  <a:pt x="4330170" y="2225461"/>
                </a:lnTo>
                <a:lnTo>
                  <a:pt x="0" y="2225461"/>
                </a:lnTo>
                <a:lnTo>
                  <a:pt x="0" y="0"/>
                </a:lnTo>
                <a:close/>
              </a:path>
            </a:pathLst>
          </a:custGeom>
          <a:blipFill>
            <a:blip r:embed="rId4"/>
            <a:stretch>
              <a:fillRect l="-127" t="-12082"/>
            </a:stretch>
          </a:blipFill>
        </p:spPr>
        <p:txBody>
          <a:bodyPr/>
          <a:lstStyle/>
          <a:p>
            <a:endParaRPr lang="en-US"/>
          </a:p>
        </p:txBody>
      </p:sp>
      <p:sp>
        <p:nvSpPr>
          <p:cNvPr id="7" name="Freeform 7"/>
          <p:cNvSpPr/>
          <p:nvPr/>
        </p:nvSpPr>
        <p:spPr>
          <a:xfrm>
            <a:off x="723251" y="7125860"/>
            <a:ext cx="2972903" cy="2920878"/>
          </a:xfrm>
          <a:custGeom>
            <a:avLst/>
            <a:gdLst/>
            <a:ahLst/>
            <a:cxnLst/>
            <a:rect l="l" t="t" r="r" b="b"/>
            <a:pathLst>
              <a:path w="2972903" h="2920878">
                <a:moveTo>
                  <a:pt x="0" y="0"/>
                </a:moveTo>
                <a:lnTo>
                  <a:pt x="2972904" y="0"/>
                </a:lnTo>
                <a:lnTo>
                  <a:pt x="2972904" y="2920878"/>
                </a:lnTo>
                <a:lnTo>
                  <a:pt x="0" y="2920878"/>
                </a:lnTo>
                <a:lnTo>
                  <a:pt x="0" y="0"/>
                </a:lnTo>
                <a:close/>
              </a:path>
            </a:pathLst>
          </a:custGeom>
          <a:blipFill>
            <a:blip r:embed="rId5"/>
            <a:stretch>
              <a:fillRect/>
            </a:stretch>
          </a:blipFill>
        </p:spPr>
        <p:txBody>
          <a:bodyPr/>
          <a:lstStyle/>
          <a:p>
            <a:endParaRPr lang="en-US"/>
          </a:p>
        </p:txBody>
      </p:sp>
      <p:sp>
        <p:nvSpPr>
          <p:cNvPr id="8" name="Freeform 8"/>
          <p:cNvSpPr/>
          <p:nvPr/>
        </p:nvSpPr>
        <p:spPr>
          <a:xfrm>
            <a:off x="8342681" y="2043689"/>
            <a:ext cx="4442536" cy="2497572"/>
          </a:xfrm>
          <a:custGeom>
            <a:avLst/>
            <a:gdLst/>
            <a:ahLst/>
            <a:cxnLst/>
            <a:rect l="l" t="t" r="r" b="b"/>
            <a:pathLst>
              <a:path w="4442536" h="2497572">
                <a:moveTo>
                  <a:pt x="0" y="0"/>
                </a:moveTo>
                <a:lnTo>
                  <a:pt x="4442536" y="0"/>
                </a:lnTo>
                <a:lnTo>
                  <a:pt x="4442536" y="2497572"/>
                </a:lnTo>
                <a:lnTo>
                  <a:pt x="0" y="2497572"/>
                </a:lnTo>
                <a:lnTo>
                  <a:pt x="0" y="0"/>
                </a:lnTo>
                <a:close/>
              </a:path>
            </a:pathLst>
          </a:custGeom>
          <a:blipFill>
            <a:blip r:embed="rId6"/>
            <a:stretch>
              <a:fillRect/>
            </a:stretch>
          </a:blipFill>
        </p:spPr>
        <p:txBody>
          <a:bodyPr/>
          <a:lstStyle/>
          <a:p>
            <a:endParaRPr lang="en-US"/>
          </a:p>
        </p:txBody>
      </p:sp>
      <p:sp>
        <p:nvSpPr>
          <p:cNvPr id="9" name="Freeform 9"/>
          <p:cNvSpPr/>
          <p:nvPr/>
        </p:nvSpPr>
        <p:spPr>
          <a:xfrm>
            <a:off x="13203681" y="2043689"/>
            <a:ext cx="4722520" cy="6118484"/>
          </a:xfrm>
          <a:custGeom>
            <a:avLst/>
            <a:gdLst/>
            <a:ahLst/>
            <a:cxnLst/>
            <a:rect l="l" t="t" r="r" b="b"/>
            <a:pathLst>
              <a:path w="4722520" h="6118484">
                <a:moveTo>
                  <a:pt x="0" y="0"/>
                </a:moveTo>
                <a:lnTo>
                  <a:pt x="4722520" y="0"/>
                </a:lnTo>
                <a:lnTo>
                  <a:pt x="4722520" y="6118485"/>
                </a:lnTo>
                <a:lnTo>
                  <a:pt x="0" y="6118485"/>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2209703" y="929539"/>
            <a:ext cx="5131841" cy="1587834"/>
          </a:xfrm>
          <a:prstGeom prst="rect">
            <a:avLst/>
          </a:prstGeom>
        </p:spPr>
        <p:txBody>
          <a:bodyPr lIns="0" tIns="0" rIns="0" bIns="0" rtlCol="0" anchor="t">
            <a:spAutoFit/>
          </a:bodyPr>
          <a:lstStyle/>
          <a:p>
            <a:pPr>
              <a:lnSpc>
                <a:spcPts val="4115"/>
              </a:lnSpc>
            </a:pPr>
            <a:r>
              <a:rPr lang="en-US" sz="4473">
                <a:solidFill>
                  <a:srgbClr val="000000"/>
                </a:solidFill>
                <a:latin typeface="Open Sans Extra Bold"/>
              </a:rPr>
              <a:t>ATTRACT INDUSTRY &amp; TELEWORKERS</a:t>
            </a:r>
          </a:p>
        </p:txBody>
      </p:sp>
      <p:sp>
        <p:nvSpPr>
          <p:cNvPr id="11" name="TextBox 11"/>
          <p:cNvSpPr txBox="1"/>
          <p:nvPr/>
        </p:nvSpPr>
        <p:spPr>
          <a:xfrm>
            <a:off x="1028700" y="870415"/>
            <a:ext cx="1596333" cy="1532763"/>
          </a:xfrm>
          <a:prstGeom prst="rect">
            <a:avLst/>
          </a:prstGeom>
        </p:spPr>
        <p:txBody>
          <a:bodyPr lIns="0" tIns="0" rIns="0" bIns="0" rtlCol="0" anchor="t">
            <a:spAutoFit/>
          </a:bodyPr>
          <a:lstStyle/>
          <a:p>
            <a:pPr>
              <a:lnSpc>
                <a:spcPts val="11316"/>
              </a:lnSpc>
            </a:pPr>
            <a:r>
              <a:rPr lang="en-US" sz="12300">
                <a:solidFill>
                  <a:srgbClr val="000000"/>
                </a:solidFill>
                <a:latin typeface="Open Sans Extra Bold"/>
              </a:rPr>
              <a:t>3</a:t>
            </a:r>
          </a:p>
        </p:txBody>
      </p:sp>
      <p:sp>
        <p:nvSpPr>
          <p:cNvPr id="12" name="TextBox 12"/>
          <p:cNvSpPr txBox="1"/>
          <p:nvPr/>
        </p:nvSpPr>
        <p:spPr>
          <a:xfrm>
            <a:off x="8342681" y="621707"/>
            <a:ext cx="3858217" cy="1285570"/>
          </a:xfrm>
          <a:prstGeom prst="rect">
            <a:avLst/>
          </a:prstGeom>
        </p:spPr>
        <p:txBody>
          <a:bodyPr lIns="0" tIns="0" rIns="0" bIns="0" rtlCol="0" anchor="t">
            <a:spAutoFit/>
          </a:bodyPr>
          <a:lstStyle/>
          <a:p>
            <a:pPr>
              <a:lnSpc>
                <a:spcPts val="3379"/>
              </a:lnSpc>
            </a:pPr>
            <a:r>
              <a:rPr lang="en-US" sz="3673">
                <a:solidFill>
                  <a:srgbClr val="FFFFFF"/>
                </a:solidFill>
                <a:latin typeface="Open Sans Extra Bold"/>
              </a:rPr>
              <a:t>APPALACHIAN OVERLAND TRIANGLE</a:t>
            </a:r>
          </a:p>
        </p:txBody>
      </p:sp>
      <p:sp>
        <p:nvSpPr>
          <p:cNvPr id="13" name="TextBox 13"/>
          <p:cNvSpPr txBox="1"/>
          <p:nvPr/>
        </p:nvSpPr>
        <p:spPr>
          <a:xfrm>
            <a:off x="723251" y="3195320"/>
            <a:ext cx="5131841" cy="592333"/>
          </a:xfrm>
          <a:prstGeom prst="rect">
            <a:avLst/>
          </a:prstGeom>
        </p:spPr>
        <p:txBody>
          <a:bodyPr lIns="0" tIns="0" rIns="0" bIns="0" rtlCol="0" anchor="t">
            <a:spAutoFit/>
          </a:bodyPr>
          <a:lstStyle/>
          <a:p>
            <a:pPr>
              <a:lnSpc>
                <a:spcPts val="4483"/>
              </a:lnSpc>
            </a:pPr>
            <a:r>
              <a:rPr lang="en-US" sz="4873">
                <a:solidFill>
                  <a:srgbClr val="FFFFFF"/>
                </a:solidFill>
                <a:latin typeface="Open Sans Extra Bold"/>
              </a:rPr>
              <a:t>GREEN APU</a:t>
            </a:r>
          </a:p>
        </p:txBody>
      </p:sp>
      <p:sp>
        <p:nvSpPr>
          <p:cNvPr id="14" name="TextBox 14"/>
          <p:cNvSpPr txBox="1"/>
          <p:nvPr/>
        </p:nvSpPr>
        <p:spPr>
          <a:xfrm>
            <a:off x="13201023" y="621707"/>
            <a:ext cx="2625507" cy="1285570"/>
          </a:xfrm>
          <a:prstGeom prst="rect">
            <a:avLst/>
          </a:prstGeom>
        </p:spPr>
        <p:txBody>
          <a:bodyPr lIns="0" tIns="0" rIns="0" bIns="0" rtlCol="0" anchor="t">
            <a:spAutoFit/>
          </a:bodyPr>
          <a:lstStyle/>
          <a:p>
            <a:pPr>
              <a:lnSpc>
                <a:spcPts val="3379"/>
              </a:lnSpc>
            </a:pPr>
            <a:r>
              <a:rPr lang="en-US" sz="3673">
                <a:solidFill>
                  <a:srgbClr val="FFFFFF"/>
                </a:solidFill>
                <a:latin typeface="Open Sans Extra Bold"/>
              </a:rPr>
              <a:t>DIRTFISH RALLY SCHOOL</a:t>
            </a:r>
          </a:p>
        </p:txBody>
      </p:sp>
      <p:sp>
        <p:nvSpPr>
          <p:cNvPr id="15" name="TextBox 15"/>
          <p:cNvSpPr txBox="1"/>
          <p:nvPr/>
        </p:nvSpPr>
        <p:spPr>
          <a:xfrm>
            <a:off x="8430833" y="5551121"/>
            <a:ext cx="4549002" cy="865667"/>
          </a:xfrm>
          <a:prstGeom prst="rect">
            <a:avLst/>
          </a:prstGeom>
        </p:spPr>
        <p:txBody>
          <a:bodyPr lIns="0" tIns="0" rIns="0" bIns="0" rtlCol="0" anchor="t">
            <a:spAutoFit/>
          </a:bodyPr>
          <a:lstStyle/>
          <a:p>
            <a:pPr>
              <a:lnSpc>
                <a:spcPts val="3379"/>
              </a:lnSpc>
            </a:pPr>
            <a:r>
              <a:rPr lang="en-US" sz="3673">
                <a:solidFill>
                  <a:srgbClr val="FFFFFF"/>
                </a:solidFill>
                <a:latin typeface="Open Sans Extra Bold"/>
              </a:rPr>
              <a:t>VERMONT SPORTS CARS - ELECTRIC</a:t>
            </a:r>
          </a:p>
        </p:txBody>
      </p:sp>
      <p:sp>
        <p:nvSpPr>
          <p:cNvPr id="16" name="TextBox 16"/>
          <p:cNvSpPr txBox="1"/>
          <p:nvPr/>
        </p:nvSpPr>
        <p:spPr>
          <a:xfrm>
            <a:off x="723251" y="3950053"/>
            <a:ext cx="7115710" cy="560341"/>
          </a:xfrm>
          <a:prstGeom prst="rect">
            <a:avLst/>
          </a:prstGeom>
        </p:spPr>
        <p:txBody>
          <a:bodyPr lIns="0" tIns="0" rIns="0" bIns="0" rtlCol="0" anchor="t">
            <a:spAutoFit/>
          </a:bodyPr>
          <a:lstStyle/>
          <a:p>
            <a:pPr>
              <a:lnSpc>
                <a:spcPts val="1447"/>
              </a:lnSpc>
            </a:pPr>
            <a:r>
              <a:rPr lang="en-US" sz="1573">
                <a:solidFill>
                  <a:srgbClr val="FFFFFF"/>
                </a:solidFill>
                <a:latin typeface="Open Sans"/>
              </a:rPr>
              <a:t>Planned manufacturing facility in Boyd county hiring 100+ employees manufacturing Electric APU unit and Hybrid Electric / Diesel Heavy-duty Reefer unit to reduce fuel consumption as a heavy-duty truck-idle solution.</a:t>
            </a:r>
          </a:p>
        </p:txBody>
      </p:sp>
      <p:sp>
        <p:nvSpPr>
          <p:cNvPr id="17" name="TextBox 17"/>
          <p:cNvSpPr txBox="1"/>
          <p:nvPr/>
        </p:nvSpPr>
        <p:spPr>
          <a:xfrm>
            <a:off x="13288231" y="8624139"/>
            <a:ext cx="4553419" cy="1239747"/>
          </a:xfrm>
          <a:prstGeom prst="rect">
            <a:avLst/>
          </a:prstGeom>
        </p:spPr>
        <p:txBody>
          <a:bodyPr lIns="0" tIns="0" rIns="0" bIns="0" rtlCol="0" anchor="t">
            <a:spAutoFit/>
          </a:bodyPr>
          <a:lstStyle/>
          <a:p>
            <a:pPr>
              <a:lnSpc>
                <a:spcPts val="2542"/>
              </a:lnSpc>
              <a:spcBef>
                <a:spcPct val="0"/>
              </a:spcBef>
            </a:pPr>
            <a:r>
              <a:rPr lang="en-US" sz="1816" spc="-36">
                <a:solidFill>
                  <a:srgbClr val="FFFFFF"/>
                </a:solidFill>
                <a:latin typeface="DM Sans"/>
              </a:rPr>
              <a:t>*Backroads is leveraging Kentucky’s natural beauty, friendly people, and growing Broadband infrastructure to entice big employers and teleworkers to the region!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1455</Words>
  <Application>Microsoft Office PowerPoint</Application>
  <PresentationFormat>Custom</PresentationFormat>
  <Paragraphs>174</Paragraphs>
  <Slides>15</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15</vt:i4>
      </vt:variant>
    </vt:vector>
  </HeadingPairs>
  <TitlesOfParts>
    <vt:vector size="32" baseType="lpstr">
      <vt:lpstr>Open Sans</vt:lpstr>
      <vt:lpstr>Exo 2 Black</vt:lpstr>
      <vt:lpstr>DM Sans</vt:lpstr>
      <vt:lpstr>Canva Sans Italics</vt:lpstr>
      <vt:lpstr>Arial</vt:lpstr>
      <vt:lpstr>DM Sans Bold</vt:lpstr>
      <vt:lpstr>Canva Sans</vt:lpstr>
      <vt:lpstr>Open Sans Extra Bold</vt:lpstr>
      <vt:lpstr>Calibri</vt:lpstr>
      <vt:lpstr>Cooper Hewitt</vt:lpstr>
      <vt:lpstr>Cooper Hewitt Bold</vt:lpstr>
      <vt:lpstr>Open Sans Italics</vt:lpstr>
      <vt:lpstr>Cooper Hewitt Bold Italics</vt:lpstr>
      <vt:lpstr>Montserrat Extra-Bold Bold Italics</vt:lpstr>
      <vt:lpstr>Open Sans Bold Italics</vt:lpstr>
      <vt:lpstr>DM Sans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 2024_16:9_Legislatve Presentation Backroads_11.06.2023</dc:title>
  <dc:creator>Ruthie Caldwell</dc:creator>
  <cp:lastModifiedBy>Ruthie Caldwell</cp:lastModifiedBy>
  <cp:revision>2</cp:revision>
  <dcterms:created xsi:type="dcterms:W3CDTF">2006-08-16T00:00:00Z</dcterms:created>
  <dcterms:modified xsi:type="dcterms:W3CDTF">2023-11-07T05:42:39Z</dcterms:modified>
  <dc:identifier>DAFzZ36VAi8</dc:identifier>
</cp:coreProperties>
</file>