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notesMasterIdLst>
    <p:notesMasterId r:id="rId30"/>
  </p:notesMasterIdLst>
  <p:handoutMasterIdLst>
    <p:handoutMasterId r:id="rId31"/>
  </p:handoutMasterIdLst>
  <p:sldIdLst>
    <p:sldId id="485" r:id="rId2"/>
    <p:sldId id="539" r:id="rId3"/>
    <p:sldId id="622" r:id="rId4"/>
    <p:sldId id="614" r:id="rId5"/>
    <p:sldId id="615" r:id="rId6"/>
    <p:sldId id="616" r:id="rId7"/>
    <p:sldId id="617" r:id="rId8"/>
    <p:sldId id="618" r:id="rId9"/>
    <p:sldId id="604" r:id="rId10"/>
    <p:sldId id="605" r:id="rId11"/>
    <p:sldId id="533" r:id="rId12"/>
    <p:sldId id="603" r:id="rId13"/>
    <p:sldId id="588" r:id="rId14"/>
    <p:sldId id="544" r:id="rId15"/>
    <p:sldId id="602" r:id="rId16"/>
    <p:sldId id="612" r:id="rId17"/>
    <p:sldId id="575" r:id="rId18"/>
    <p:sldId id="577" r:id="rId19"/>
    <p:sldId id="619" r:id="rId20"/>
    <p:sldId id="620" r:id="rId21"/>
    <p:sldId id="606" r:id="rId22"/>
    <p:sldId id="607" r:id="rId23"/>
    <p:sldId id="609" r:id="rId24"/>
    <p:sldId id="608" r:id="rId25"/>
    <p:sldId id="610" r:id="rId26"/>
    <p:sldId id="611" r:id="rId27"/>
    <p:sldId id="613" r:id="rId28"/>
    <p:sldId id="621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97D"/>
    <a:srgbClr val="FFFFCC"/>
    <a:srgbClr val="39A0ED"/>
    <a:srgbClr val="FFCC99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2" autoAdjust="0"/>
  </p:normalViewPr>
  <p:slideViewPr>
    <p:cSldViewPr snapToGrid="0">
      <p:cViewPr varScale="1">
        <p:scale>
          <a:sx n="103" d="100"/>
          <a:sy n="103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/>
              <a:t>Have local housing issues adversely impacted your business in the past couple years?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85-41D7-878A-302EBFB11A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85-41D7-878A-302EBFB11A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85-41D7-878A-302EBFB11A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'Employer Surveys'!$A$10:$A$12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Unknown</c:v>
                </c:pt>
              </c:strCache>
            </c:strRef>
          </c:cat>
          <c:val>
            <c:numRef>
              <c:f>'Employer Surveys'!$Q$10:$Q$12</c:f>
              <c:numCache>
                <c:formatCode>0.0%</c:formatCode>
                <c:ptCount val="3"/>
                <c:pt idx="0">
                  <c:v>0.5506607929515418</c:v>
                </c:pt>
                <c:pt idx="1">
                  <c:v>0.28634361233480177</c:v>
                </c:pt>
                <c:pt idx="2">
                  <c:v>0.16299559471365638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85-41D7-878A-302EBFB1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25597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Impacts to Employers Resulting from Employee Housing Issues</a:t>
            </a:r>
          </a:p>
        </c:rich>
      </c:tx>
      <c:layout>
        <c:manualLayout>
          <c:xMode val="edge"/>
          <c:yMode val="edge"/>
          <c:x val="0.11922050622793234"/>
          <c:y val="1.7130560019240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18B304F8-716C-4398-9EEC-A18E5009436F}" type="VALUE">
                      <a:rPr lang="en-US" sz="2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557-4CC5-A8B3-D884B4376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'Employer Surveys'!$X$43:$X$48</c:f>
              <c:strCache>
                <c:ptCount val="6"/>
                <c:pt idx="0">
                  <c:v>Difficulty Attracting Employees</c:v>
                </c:pt>
                <c:pt idx="1">
                  <c:v>Difficulty Retaining Employees</c:v>
                </c:pt>
                <c:pt idx="2">
                  <c:v>Unable to Grow/Expand Business</c:v>
                </c:pt>
                <c:pt idx="3">
                  <c:v>Adds to Company Costs</c:v>
                </c:pt>
                <c:pt idx="4">
                  <c:v>Adversely Impacts Company Morale</c:v>
                </c:pt>
                <c:pt idx="5">
                  <c:v>Adversely Impacts Productivity</c:v>
                </c:pt>
              </c:strCache>
            </c:strRef>
          </c:cat>
          <c:val>
            <c:numRef>
              <c:f>'Employer Surveys'!$Y$43:$Y$48</c:f>
              <c:numCache>
                <c:formatCode>0.0%</c:formatCode>
                <c:ptCount val="6"/>
                <c:pt idx="0">
                  <c:v>0.6403712296983759</c:v>
                </c:pt>
                <c:pt idx="1">
                  <c:v>0.42459396751740142</c:v>
                </c:pt>
                <c:pt idx="2">
                  <c:v>0.27610208816705334</c:v>
                </c:pt>
                <c:pt idx="3">
                  <c:v>0.20649651972157773</c:v>
                </c:pt>
                <c:pt idx="4">
                  <c:v>0.19489559164733178</c:v>
                </c:pt>
                <c:pt idx="5">
                  <c:v>0.1925754060324826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2-427F-98C3-FB5980A4C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8288111"/>
        <c:axId val="948287631"/>
      </c:barChart>
      <c:catAx>
        <c:axId val="94828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87631"/>
        <c:crosses val="autoZero"/>
        <c:auto val="1"/>
        <c:lblAlgn val="ctr"/>
        <c:lblOffset val="100"/>
        <c:noMultiLvlLbl val="0"/>
      </c:catAx>
      <c:valAx>
        <c:axId val="9482876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88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5597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Most Common</a:t>
            </a:r>
            <a:r>
              <a:rPr lang="en-US" sz="1600" b="1" baseline="0" dirty="0"/>
              <a:t> Housing Issues/Challenges Experienced by Employees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'Employer Surveys'!$A$19:$A$23</c:f>
              <c:strCache>
                <c:ptCount val="5"/>
                <c:pt idx="0">
                  <c:v>Housing is Far From Work</c:v>
                </c:pt>
                <c:pt idx="1">
                  <c:v>Lack of Available Housing</c:v>
                </c:pt>
                <c:pt idx="2">
                  <c:v>Unaffordable Rental Housing</c:v>
                </c:pt>
                <c:pt idx="3">
                  <c:v>Unaffordable For-Sale Housing</c:v>
                </c:pt>
                <c:pt idx="4">
                  <c:v>Lack of Quality Housing</c:v>
                </c:pt>
              </c:strCache>
            </c:strRef>
          </c:cat>
          <c:val>
            <c:numRef>
              <c:f>'Employer Surveys'!$T$19:$T$23</c:f>
              <c:numCache>
                <c:formatCode>0.0%</c:formatCode>
                <c:ptCount val="5"/>
                <c:pt idx="0">
                  <c:v>0.30663615560640733</c:v>
                </c:pt>
                <c:pt idx="1">
                  <c:v>0.66590389016018303</c:v>
                </c:pt>
                <c:pt idx="2">
                  <c:v>0.68878718535469108</c:v>
                </c:pt>
                <c:pt idx="3">
                  <c:v>0.54691075514874143</c:v>
                </c:pt>
                <c:pt idx="4">
                  <c:v>0.21967963386727687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5-4DA8-A871-AE09B6063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977919"/>
        <c:axId val="1885979839"/>
      </c:barChart>
      <c:catAx>
        <c:axId val="188597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979839"/>
        <c:crosses val="autoZero"/>
        <c:auto val="1"/>
        <c:lblAlgn val="ctr"/>
        <c:lblOffset val="100"/>
        <c:noMultiLvlLbl val="0"/>
      </c:catAx>
      <c:valAx>
        <c:axId val="18859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977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Likelihood</a:t>
            </a:r>
            <a:r>
              <a:rPr lang="en-US" sz="2000" b="1" baseline="0" dirty="0"/>
              <a:t> of Adding Employees with Adequate Housing Available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D-49A6-ACB4-3D4AA61CE8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7D-49A6-ACB4-3D4AA61CE8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7D-49A6-ACB4-3D4AA61CE8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7D-49A6-ACB4-3D4AA61CE829}"/>
              </c:ext>
            </c:extLst>
          </c:dPt>
          <c:dLbls>
            <c:dLbl>
              <c:idx val="1"/>
              <c:layout>
                <c:manualLayout>
                  <c:x val="2.1208540809641224E-2"/>
                  <c:y val="-2.86008873781883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09146699242983"/>
                      <c:h val="0.1235319994009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B7D-49A6-ACB4-3D4AA61CE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'Employer Surveys'!$A$57:$A$60</c:f>
              <c:strCache>
                <c:ptCount val="4"/>
                <c:pt idx="0">
                  <c:v>Much More Likely</c:v>
                </c:pt>
                <c:pt idx="1">
                  <c:v>Somewhat Likely</c:v>
                </c:pt>
                <c:pt idx="2">
                  <c:v>Not Likely/No Impact</c:v>
                </c:pt>
                <c:pt idx="3">
                  <c:v>Unknown</c:v>
                </c:pt>
              </c:strCache>
            </c:strRef>
          </c:cat>
          <c:val>
            <c:numRef>
              <c:f>'Employer Surveys'!$T$57:$T$60</c:f>
              <c:numCache>
                <c:formatCode>0.0%</c:formatCode>
                <c:ptCount val="4"/>
                <c:pt idx="0">
                  <c:v>0.36061946902654868</c:v>
                </c:pt>
                <c:pt idx="1">
                  <c:v>0.27654867256637167</c:v>
                </c:pt>
                <c:pt idx="2">
                  <c:v>0.16150442477876106</c:v>
                </c:pt>
                <c:pt idx="3">
                  <c:v>0.20132743362831859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7D-49A6-ACB4-3D4AA61CE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25597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Most Common Types</a:t>
            </a:r>
            <a:r>
              <a:rPr lang="en-US" sz="1800" b="1" baseline="0" dirty="0"/>
              <a:t> of Housing Assistance That Would be Considered by Employers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'Employer Surveys'!$W$73:$W$77</c:f>
              <c:strCache>
                <c:ptCount val="5"/>
                <c:pt idx="0">
                  <c:v>Housing Counseling/Placement Services</c:v>
                </c:pt>
                <c:pt idx="1">
                  <c:v>Housing Relocation Services/Assistance</c:v>
                </c:pt>
                <c:pt idx="2">
                  <c:v>Housing Relocation Reimbursement</c:v>
                </c:pt>
                <c:pt idx="3">
                  <c:v>Partnering In/Developing Employee Housing</c:v>
                </c:pt>
                <c:pt idx="4">
                  <c:v>Rental Security Deposit Assistance</c:v>
                </c:pt>
              </c:strCache>
            </c:strRef>
          </c:cat>
          <c:val>
            <c:numRef>
              <c:f>'Employer Surveys'!$X$73:$X$77</c:f>
              <c:numCache>
                <c:formatCode>0.0%</c:formatCode>
                <c:ptCount val="5"/>
                <c:pt idx="0">
                  <c:v>0.18793503480278423</c:v>
                </c:pt>
                <c:pt idx="1">
                  <c:v>0.18561484918793503</c:v>
                </c:pt>
                <c:pt idx="2">
                  <c:v>0.18329466357308585</c:v>
                </c:pt>
                <c:pt idx="3">
                  <c:v>0.1740139211136891</c:v>
                </c:pt>
                <c:pt idx="4">
                  <c:v>0.14617169373549885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F-4715-BFAB-F1CA2D14F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4845727"/>
        <c:axId val="1894825567"/>
      </c:barChart>
      <c:catAx>
        <c:axId val="1894845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825567"/>
        <c:crosses val="autoZero"/>
        <c:auto val="1"/>
        <c:lblAlgn val="ctr"/>
        <c:lblOffset val="100"/>
        <c:noMultiLvlLbl val="0"/>
      </c:catAx>
      <c:valAx>
        <c:axId val="189482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84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5597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Importance</a:t>
            </a:r>
            <a:r>
              <a:rPr lang="en-US" b="1" baseline="0" dirty="0"/>
              <a:t> of Future Housing Programs, Policies, or Incentives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'Government Assistance'!$S$10</c:f>
              <c:strCache>
                <c:ptCount val="1"/>
                <c:pt idx="0">
                  <c:v>Most Important</c:v>
                </c:pt>
              </c:strCache>
            </c:strRef>
          </c:tx>
          <c:spPr>
            <a:solidFill>
              <a:schemeClr val="accent6"/>
            </a:solidFill>
            <a:ln w="158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'Government Assistance'!$K$11:$R$16</c:f>
              <c:strCache>
                <c:ptCount val="6"/>
                <c:pt idx="0">
                  <c:v>Homebuyer Assistance</c:v>
                </c:pt>
                <c:pt idx="1">
                  <c:v>Renter Assistance</c:v>
                </c:pt>
                <c:pt idx="2">
                  <c:v>Housing Assistance for Public Employees (Police, Fire, Teachers, Etc.)</c:v>
                </c:pt>
                <c:pt idx="3">
                  <c:v>New Housing Development/ Redevelopment</c:v>
                </c:pt>
                <c:pt idx="4">
                  <c:v>Direct Government Investment in Land for Workforce Housing (Land Banking)</c:v>
                </c:pt>
                <c:pt idx="5">
                  <c:v>Development of More Public Housing</c:v>
                </c:pt>
              </c:strCache>
            </c:strRef>
          </c:cat>
          <c:val>
            <c:numRef>
              <c:f>'Government Assistance'!$S$11:$S$16</c:f>
              <c:numCache>
                <c:formatCode>0.0%</c:formatCode>
                <c:ptCount val="6"/>
                <c:pt idx="0">
                  <c:v>0.28644501278772377</c:v>
                </c:pt>
                <c:pt idx="1">
                  <c:v>0.37150127226463103</c:v>
                </c:pt>
                <c:pt idx="2">
                  <c:v>0.24010554089709762</c:v>
                </c:pt>
                <c:pt idx="3">
                  <c:v>0.58690176322418131</c:v>
                </c:pt>
                <c:pt idx="4">
                  <c:v>0.27083333333333331</c:v>
                </c:pt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0-4B87-8522-E6EF10C533C7}"/>
            </c:ext>
          </c:extLst>
        </c:ser>
        <c:ser>
          <c:idx val="1"/>
          <c:order val="1"/>
          <c:tx>
            <c:strRef>
              <c:f>'Government Assistance'!$T$10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'Government Assistance'!$K$11:$R$16</c:f>
              <c:strCache>
                <c:ptCount val="6"/>
                <c:pt idx="0">
                  <c:v>Homebuyer Assistance</c:v>
                </c:pt>
                <c:pt idx="1">
                  <c:v>Renter Assistance</c:v>
                </c:pt>
                <c:pt idx="2">
                  <c:v>Housing Assistance for Public Employees (Police, Fire, Teachers, Etc.)</c:v>
                </c:pt>
                <c:pt idx="3">
                  <c:v>New Housing Development/ Redevelopment</c:v>
                </c:pt>
                <c:pt idx="4">
                  <c:v>Direct Government Investment in Land for Workforce Housing (Land Banking)</c:v>
                </c:pt>
                <c:pt idx="5">
                  <c:v>Development of More Public Housing</c:v>
                </c:pt>
              </c:strCache>
            </c:strRef>
          </c:cat>
          <c:val>
            <c:numRef>
              <c:f>'Government Assistance'!$T$11:$T$16</c:f>
              <c:numCache>
                <c:formatCode>0.0%</c:formatCode>
                <c:ptCount val="6"/>
                <c:pt idx="0">
                  <c:v>0.49616368286445012</c:v>
                </c:pt>
                <c:pt idx="1">
                  <c:v>0.42239185750636132</c:v>
                </c:pt>
                <c:pt idx="2">
                  <c:v>0.36939313984168864</c:v>
                </c:pt>
                <c:pt idx="3">
                  <c:v>0.26952141057934509</c:v>
                </c:pt>
                <c:pt idx="4">
                  <c:v>0.34114583333333331</c:v>
                </c:pt>
                <c:pt idx="5">
                  <c:v>0.31538461538461537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0-4B87-8522-E6EF10C533C7}"/>
            </c:ext>
          </c:extLst>
        </c:ser>
        <c:ser>
          <c:idx val="2"/>
          <c:order val="2"/>
          <c:tx>
            <c:strRef>
              <c:f>'Government Assistance'!$U$10</c:f>
              <c:strCache>
                <c:ptCount val="1"/>
                <c:pt idx="0">
                  <c:v>Least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'Government Assistance'!$K$11:$R$16</c:f>
              <c:strCache>
                <c:ptCount val="6"/>
                <c:pt idx="0">
                  <c:v>Homebuyer Assistance</c:v>
                </c:pt>
                <c:pt idx="1">
                  <c:v>Renter Assistance</c:v>
                </c:pt>
                <c:pt idx="2">
                  <c:v>Housing Assistance for Public Employees (Police, Fire, Teachers, Etc.)</c:v>
                </c:pt>
                <c:pt idx="3">
                  <c:v>New Housing Development/ Redevelopment</c:v>
                </c:pt>
                <c:pt idx="4">
                  <c:v>Direct Government Investment in Land for Workforce Housing (Land Banking)</c:v>
                </c:pt>
                <c:pt idx="5">
                  <c:v>Development of More Public Housing</c:v>
                </c:pt>
              </c:strCache>
            </c:strRef>
          </c:cat>
          <c:val>
            <c:numRef>
              <c:f>'Government Assistance'!$U$11:$U$16</c:f>
              <c:numCache>
                <c:formatCode>0.0%</c:formatCode>
                <c:ptCount val="6"/>
                <c:pt idx="0">
                  <c:v>0.10485933503836317</c:v>
                </c:pt>
                <c:pt idx="1">
                  <c:v>0.11195928753180662</c:v>
                </c:pt>
                <c:pt idx="2">
                  <c:v>0.14248021108179421</c:v>
                </c:pt>
                <c:pt idx="3">
                  <c:v>5.0377833753148617E-2</c:v>
                </c:pt>
                <c:pt idx="4">
                  <c:v>0.22135416666666666</c:v>
                </c:pt>
                <c:pt idx="5">
                  <c:v>0.23846153846153847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0-4B87-8522-E6EF10C533C7}"/>
            </c:ext>
          </c:extLst>
        </c:ser>
        <c:ser>
          <c:idx val="3"/>
          <c:order val="3"/>
          <c:tx>
            <c:strRef>
              <c:f>'Government Assistance'!$V$10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'Government Assistance'!$K$11:$R$16</c:f>
              <c:strCache>
                <c:ptCount val="6"/>
                <c:pt idx="0">
                  <c:v>Homebuyer Assistance</c:v>
                </c:pt>
                <c:pt idx="1">
                  <c:v>Renter Assistance</c:v>
                </c:pt>
                <c:pt idx="2">
                  <c:v>Housing Assistance for Public Employees (Police, Fire, Teachers, Etc.)</c:v>
                </c:pt>
                <c:pt idx="3">
                  <c:v>New Housing Development/ Redevelopment</c:v>
                </c:pt>
                <c:pt idx="4">
                  <c:v>Direct Government Investment in Land for Workforce Housing (Land Banking)</c:v>
                </c:pt>
                <c:pt idx="5">
                  <c:v>Development of More Public Housing</c:v>
                </c:pt>
              </c:strCache>
            </c:strRef>
          </c:cat>
          <c:val>
            <c:numRef>
              <c:f>'Government Assistance'!$V$11:$V$16</c:f>
              <c:numCache>
                <c:formatCode>0.0%</c:formatCode>
                <c:ptCount val="6"/>
                <c:pt idx="0">
                  <c:v>0.11253196930946291</c:v>
                </c:pt>
                <c:pt idx="1">
                  <c:v>9.4147582697201013E-2</c:v>
                </c:pt>
                <c:pt idx="2">
                  <c:v>0.24802110817941952</c:v>
                </c:pt>
                <c:pt idx="3">
                  <c:v>9.3198992443324941E-2</c:v>
                </c:pt>
                <c:pt idx="4">
                  <c:v>0.16666666666666666</c:v>
                </c:pt>
                <c:pt idx="5">
                  <c:v>0.11282051282051282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D0-4B87-8522-E6EF10C53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7434112"/>
        <c:axId val="1457429792"/>
      </c:barChart>
      <c:catAx>
        <c:axId val="14574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429792"/>
        <c:crosses val="autoZero"/>
        <c:auto val="1"/>
        <c:lblAlgn val="ctr"/>
        <c:lblOffset val="100"/>
        <c:noMultiLvlLbl val="0"/>
      </c:catAx>
      <c:valAx>
        <c:axId val="14574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4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7D895F-84EF-4CAB-B6E4-BA50FF64C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E001D-84A2-44BE-8955-320F8E222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2816" tIns="46408" rIns="92816" bIns="46408" rtlCol="0"/>
          <a:lstStyle>
            <a:lvl1pPr algn="r">
              <a:defRPr sz="1200"/>
            </a:lvl1pPr>
          </a:lstStyle>
          <a:p>
            <a:fld id="{5A1B16E7-6F5C-4573-9BE7-3F1AFFBD687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A2186-B5F5-4CE8-A2FD-5838BC8EC4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8F11C-67A2-419F-AB0A-7950AD52DF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2816" tIns="46408" rIns="92816" bIns="46408" rtlCol="0" anchor="b"/>
          <a:lstStyle>
            <a:lvl1pPr algn="r">
              <a:defRPr sz="1200"/>
            </a:lvl1pPr>
          </a:lstStyle>
          <a:p>
            <a:fld id="{BD6F2133-8695-4CDA-9CE9-C423792A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0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783D-3755-4CC8-864D-D0820E16C2DD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1E60D-90C9-4D28-9330-308B03573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7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5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0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2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1E60D-90C9-4D28-9330-308B035731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607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65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09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51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843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79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9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4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b@bowennationa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B3A7-F3DA-493F-92AE-F34B5196F0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None/>
              <a:tabLst>
                <a:tab pos="10804525" algn="r"/>
              </a:tabLst>
              <a:defRPr/>
            </a:pPr>
            <a:r>
              <a:rPr lang="en-US" sz="3200" dirty="0"/>
              <a:t>housing’s IMPACT on employers and employees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3A76D-56D3-4B2F-8318-EF7AEB73E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tabLst>
                <a:tab pos="10804525" algn="r"/>
              </a:tabLst>
            </a:pPr>
            <a:r>
              <a:rPr lang="en-US" sz="3000" dirty="0">
                <a:solidFill>
                  <a:srgbClr val="39A0ED"/>
                </a:solidFill>
              </a:rPr>
              <a:t>November 2023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5361246-E8FE-44F1-B275-41F0E598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4813124"/>
            <a:ext cx="3419863" cy="1475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98B36-4F7C-4FF9-89DC-D0C46B305A09}"/>
              </a:ext>
            </a:extLst>
          </p:cNvPr>
          <p:cNvSpPr txBox="1"/>
          <p:nvPr/>
        </p:nvSpPr>
        <p:spPr>
          <a:xfrm>
            <a:off x="6755363" y="4935188"/>
            <a:ext cx="485544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Presented by: Patrick Bowen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patrickb@bowennational.com</a:t>
            </a: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614-833-9300</a:t>
            </a:r>
          </a:p>
        </p:txBody>
      </p:sp>
    </p:spTree>
    <p:extLst>
      <p:ext uri="{BB962C8B-B14F-4D97-AF65-F5344CB8AC3E}">
        <p14:creationId xmlns:p14="http://schemas.microsoft.com/office/powerpoint/2010/main" val="19820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D9A1FB-91C7-8215-8272-4BA41C017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30780"/>
              </p:ext>
            </p:extLst>
          </p:nvPr>
        </p:nvGraphicFramePr>
        <p:xfrm>
          <a:off x="356349" y="625151"/>
          <a:ext cx="11602572" cy="41305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23563">
                  <a:extLst>
                    <a:ext uri="{9D8B030D-6E8A-4147-A177-3AD203B41FA5}">
                      <a16:colId xmlns:a16="http://schemas.microsoft.com/office/drawing/2014/main" val="1593126002"/>
                    </a:ext>
                  </a:extLst>
                </a:gridCol>
                <a:gridCol w="852669">
                  <a:extLst>
                    <a:ext uri="{9D8B030D-6E8A-4147-A177-3AD203B41FA5}">
                      <a16:colId xmlns:a16="http://schemas.microsoft.com/office/drawing/2014/main" val="1428957888"/>
                    </a:ext>
                  </a:extLst>
                </a:gridCol>
                <a:gridCol w="2883052">
                  <a:extLst>
                    <a:ext uri="{9D8B030D-6E8A-4147-A177-3AD203B41FA5}">
                      <a16:colId xmlns:a16="http://schemas.microsoft.com/office/drawing/2014/main" val="227938035"/>
                    </a:ext>
                  </a:extLst>
                </a:gridCol>
                <a:gridCol w="839659">
                  <a:extLst>
                    <a:ext uri="{9D8B030D-6E8A-4147-A177-3AD203B41FA5}">
                      <a16:colId xmlns:a16="http://schemas.microsoft.com/office/drawing/2014/main" val="4009568662"/>
                    </a:ext>
                  </a:extLst>
                </a:gridCol>
                <a:gridCol w="839659">
                  <a:extLst>
                    <a:ext uri="{9D8B030D-6E8A-4147-A177-3AD203B41FA5}">
                      <a16:colId xmlns:a16="http://schemas.microsoft.com/office/drawing/2014/main" val="1283584402"/>
                    </a:ext>
                  </a:extLst>
                </a:gridCol>
                <a:gridCol w="839659">
                  <a:extLst>
                    <a:ext uri="{9D8B030D-6E8A-4147-A177-3AD203B41FA5}">
                      <a16:colId xmlns:a16="http://schemas.microsoft.com/office/drawing/2014/main" val="1164635739"/>
                    </a:ext>
                  </a:extLst>
                </a:gridCol>
                <a:gridCol w="839659">
                  <a:extLst>
                    <a:ext uri="{9D8B030D-6E8A-4147-A177-3AD203B41FA5}">
                      <a16:colId xmlns:a16="http://schemas.microsoft.com/office/drawing/2014/main" val="3481933059"/>
                    </a:ext>
                  </a:extLst>
                </a:gridCol>
                <a:gridCol w="992326">
                  <a:extLst>
                    <a:ext uri="{9D8B030D-6E8A-4147-A177-3AD203B41FA5}">
                      <a16:colId xmlns:a16="http://schemas.microsoft.com/office/drawing/2014/main" val="82987593"/>
                    </a:ext>
                  </a:extLst>
                </a:gridCol>
                <a:gridCol w="992326">
                  <a:extLst>
                    <a:ext uri="{9D8B030D-6E8A-4147-A177-3AD203B41FA5}">
                      <a16:colId xmlns:a16="http://schemas.microsoft.com/office/drawing/2014/main" val="3864925039"/>
                    </a:ext>
                  </a:extLst>
                </a:gridCol>
              </a:tblGrid>
              <a:tr h="299033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Owensboro, KY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58434"/>
                  </a:ext>
                </a:extLst>
              </a:tr>
              <a:tr h="14433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06390"/>
                  </a:ext>
                </a:extLst>
              </a:tr>
              <a:tr h="1443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38867"/>
                  </a:ext>
                </a:extLst>
              </a:tr>
              <a:tr h="309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0029"/>
                  </a:ext>
                </a:extLst>
              </a:tr>
              <a:tr h="1443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Education, Training, and Library (25)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$28,220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$28,220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399811"/>
                  </a:ext>
                </a:extLst>
              </a:tr>
              <a:tr h="1547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 School Teachers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$46,580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$51,830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$1,165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$1,296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$155,267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$172,767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12220"/>
                  </a:ext>
                </a:extLst>
              </a:tr>
              <a:tr h="14433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Occupations (51)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Assemblers/Fabricators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$38,250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$50,420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$956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$1,261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$127,500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$168,067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634494"/>
                  </a:ext>
                </a:extLst>
              </a:tr>
              <a:tr h="144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Packaging Machine Operators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$37,890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$48,560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$947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$1,214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$126,300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$161,867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54574"/>
                  </a:ext>
                </a:extLst>
              </a:tr>
              <a:tr h="144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Production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$58,960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$76,850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$1,474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$1,921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$196,533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$256,167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364568"/>
                  </a:ext>
                </a:extLst>
              </a:tr>
              <a:tr h="14433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(29, 31)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$60,760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$78,040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$1,519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$1,951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$202,533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$260,133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31940"/>
                  </a:ext>
                </a:extLst>
              </a:tr>
              <a:tr h="144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Health/Personal Aides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$26,440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$29,100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150232"/>
                  </a:ext>
                </a:extLst>
              </a:tr>
              <a:tr h="144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$30,460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$33,490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$101,533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$111,633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24022"/>
                  </a:ext>
                </a:extLst>
              </a:tr>
              <a:tr h="174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(11)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General/Operations Managers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$48,350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$72,750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$1,209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$1,819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$161,167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$242,500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41726"/>
                  </a:ext>
                </a:extLst>
              </a:tr>
              <a:tr h="1443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Installation/ Maintenance/ Repair (49)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Maintenance/Repair Workers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$32,880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$46,050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$822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$1,151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$153,500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29809"/>
                  </a:ext>
                </a:extLst>
              </a:tr>
              <a:tr h="168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Machinery Mechanics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$56,930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$65,080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$1,423</a:t>
                      </a: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$1,627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$189,767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$216,933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141568"/>
                  </a:ext>
                </a:extLst>
              </a:tr>
              <a:tr h="164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Protective Services (33)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Guards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$23,320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$27,560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$689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$91,867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019108"/>
                  </a:ext>
                </a:extLst>
              </a:tr>
              <a:tr h="22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Bldg./Grounds Maintenance (37)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Janitors and Cleaners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$23,410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$26,980</a:t>
                      </a: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$675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$89,933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70" marR="4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967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D93E9F-0590-B731-5C64-BCA8886D3EBC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Daviess County, KY </a:t>
            </a:r>
          </a:p>
        </p:txBody>
      </p:sp>
    </p:spTree>
    <p:extLst>
      <p:ext uri="{BB962C8B-B14F-4D97-AF65-F5344CB8AC3E}">
        <p14:creationId xmlns:p14="http://schemas.microsoft.com/office/powerpoint/2010/main" val="234540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29E3FE-440C-B924-A096-EBF3CB888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40706"/>
              </p:ext>
            </p:extLst>
          </p:nvPr>
        </p:nvGraphicFramePr>
        <p:xfrm>
          <a:off x="418323" y="1029380"/>
          <a:ext cx="11355354" cy="54673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5300">
                  <a:extLst>
                    <a:ext uri="{9D8B030D-6E8A-4147-A177-3AD203B41FA5}">
                      <a16:colId xmlns:a16="http://schemas.microsoft.com/office/drawing/2014/main" val="699784355"/>
                    </a:ext>
                  </a:extLst>
                </a:gridCol>
                <a:gridCol w="2025316">
                  <a:extLst>
                    <a:ext uri="{9D8B030D-6E8A-4147-A177-3AD203B41FA5}">
                      <a16:colId xmlns:a16="http://schemas.microsoft.com/office/drawing/2014/main" val="408773671"/>
                    </a:ext>
                  </a:extLst>
                </a:gridCol>
                <a:gridCol w="2905296">
                  <a:extLst>
                    <a:ext uri="{9D8B030D-6E8A-4147-A177-3AD203B41FA5}">
                      <a16:colId xmlns:a16="http://schemas.microsoft.com/office/drawing/2014/main" val="688295008"/>
                    </a:ext>
                  </a:extLst>
                </a:gridCol>
                <a:gridCol w="821770">
                  <a:extLst>
                    <a:ext uri="{9D8B030D-6E8A-4147-A177-3AD203B41FA5}">
                      <a16:colId xmlns:a16="http://schemas.microsoft.com/office/drawing/2014/main" val="1509912988"/>
                    </a:ext>
                  </a:extLst>
                </a:gridCol>
                <a:gridCol w="821770">
                  <a:extLst>
                    <a:ext uri="{9D8B030D-6E8A-4147-A177-3AD203B41FA5}">
                      <a16:colId xmlns:a16="http://schemas.microsoft.com/office/drawing/2014/main" val="3279926655"/>
                    </a:ext>
                  </a:extLst>
                </a:gridCol>
                <a:gridCol w="821770">
                  <a:extLst>
                    <a:ext uri="{9D8B030D-6E8A-4147-A177-3AD203B41FA5}">
                      <a16:colId xmlns:a16="http://schemas.microsoft.com/office/drawing/2014/main" val="4108162517"/>
                    </a:ext>
                  </a:extLst>
                </a:gridCol>
                <a:gridCol w="821770">
                  <a:extLst>
                    <a:ext uri="{9D8B030D-6E8A-4147-A177-3AD203B41FA5}">
                      <a16:colId xmlns:a16="http://schemas.microsoft.com/office/drawing/2014/main" val="3969236487"/>
                    </a:ext>
                  </a:extLst>
                </a:gridCol>
                <a:gridCol w="971181">
                  <a:extLst>
                    <a:ext uri="{9D8B030D-6E8A-4147-A177-3AD203B41FA5}">
                      <a16:colId xmlns:a16="http://schemas.microsoft.com/office/drawing/2014/main" val="2228795936"/>
                    </a:ext>
                  </a:extLst>
                </a:gridCol>
                <a:gridCol w="971181">
                  <a:extLst>
                    <a:ext uri="{9D8B030D-6E8A-4147-A177-3AD203B41FA5}">
                      <a16:colId xmlns:a16="http://schemas.microsoft.com/office/drawing/2014/main" val="3745045568"/>
                    </a:ext>
                  </a:extLst>
                </a:gridCol>
              </a:tblGrid>
              <a:tr h="40429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Lexington-Fayette, KY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12814"/>
                  </a:ext>
                </a:extLst>
              </a:tr>
              <a:tr h="19513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23402"/>
                  </a:ext>
                </a:extLst>
              </a:tr>
              <a:tr h="2071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427990"/>
                  </a:ext>
                </a:extLst>
              </a:tr>
              <a:tr h="404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96920"/>
                  </a:ext>
                </a:extLst>
              </a:tr>
              <a:tr h="20715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and Related Occupations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Salespersons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$22,760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$27,810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$75,867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870108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Cashiers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$22,260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$26,350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201711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Retail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$31,950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$39,080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$106,500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$130,267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780175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Reps, Wholesale/Mfg.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$45,620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$59,000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$1,141</a:t>
                      </a: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$1,475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$152,067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$196,667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881512"/>
                  </a:ext>
                </a:extLst>
              </a:tr>
              <a:tr h="207159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Preparation/ Serving (35)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2.3%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Cooks, Fast Food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$20,850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$22,540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$521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49602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Waiters/Waitresses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$18,650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$21,200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$530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517951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Food and Counter Workers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$21,960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$23,670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$73,200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$78,900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59662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Cooks, Restaurant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$26,640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$29,690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$98,967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78304"/>
                  </a:ext>
                </a:extLst>
              </a:tr>
              <a:tr h="132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Food Prep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$29,880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$34,770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$869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$115,900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953307"/>
                  </a:ext>
                </a:extLst>
              </a:tr>
              <a:tr h="255871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and Administrative Support (43)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Service Representatives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$29,350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$35,520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$734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936899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Clerks, General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$29,620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$35,400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$98,733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606381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Bookkeeping/Auditing Clerks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$36,450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$43,690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$911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$1,092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$121,500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$145,633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837446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Secretaries/Admin.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$34,720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$40,240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$868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$1,006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$115,733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$134,133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18530"/>
                  </a:ext>
                </a:extLst>
              </a:tr>
              <a:tr h="236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Secretaries/Admin Assts.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$31,960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$36,860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$106,533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$122,867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620283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Office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$46,580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$59,260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$1,165</a:t>
                      </a: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$1,482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$155,267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$197,533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439070"/>
                  </a:ext>
                </a:extLst>
              </a:tr>
              <a:tr h="20715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Material Moving (53)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Laborers/Material Movers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$29,580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$32,870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$822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$98,600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400542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2.1%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Stockers/Order Fillers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$28,080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$33,280</a:t>
                      </a: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$110,933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556179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Heavy/Tractor Trailer Drivers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$43,030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$49,290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$1,076</a:t>
                      </a: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$1,232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$143,433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$164,300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336294"/>
                  </a:ext>
                </a:extLst>
              </a:tr>
              <a:tr h="207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Truck Drivers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$33,270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$40,140</a:t>
                      </a: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$832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$1,004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$110,900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$133,800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44" marR="3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527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F23489-4803-73EC-E38E-EEE414CA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75183"/>
              </p:ext>
            </p:extLst>
          </p:nvPr>
        </p:nvGraphicFramePr>
        <p:xfrm>
          <a:off x="3767167" y="57964"/>
          <a:ext cx="3855943" cy="8519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61915">
                  <a:extLst>
                    <a:ext uri="{9D8B030D-6E8A-4147-A177-3AD203B41FA5}">
                      <a16:colId xmlns:a16="http://schemas.microsoft.com/office/drawing/2014/main" val="1033577614"/>
                    </a:ext>
                  </a:extLst>
                </a:gridCol>
                <a:gridCol w="1294028">
                  <a:extLst>
                    <a:ext uri="{9D8B030D-6E8A-4147-A177-3AD203B41FA5}">
                      <a16:colId xmlns:a16="http://schemas.microsoft.com/office/drawing/2014/main" val="19303726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 Housing Costs – Fayette County, KY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31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Type (Rent/Buy)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Costs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402996"/>
                  </a:ext>
                </a:extLst>
              </a:tr>
              <a:tr h="851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Market Rent (Two-Bedroom)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$1,025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87960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List Price (May 2023)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$399,000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654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282328-F34A-0AD6-97F0-4AF320B77958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Fayette County, KY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133D5-0764-F597-F6D4-25C5F3D195A6}"/>
              </a:ext>
            </a:extLst>
          </p:cNvPr>
          <p:cNvSpPr txBox="1"/>
          <p:nvPr/>
        </p:nvSpPr>
        <p:spPr>
          <a:xfrm>
            <a:off x="7720076" y="0"/>
            <a:ext cx="42604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Housing affordability for each occupation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2-Br.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Fair Market Rent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(FMR) and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 list price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available homes for the county is highlighted in </a:t>
            </a:r>
            <a:r>
              <a:rPr lang="en-US" sz="14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130965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E818AE-611D-DBB6-09FC-01C47542E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27944"/>
              </p:ext>
            </p:extLst>
          </p:nvPr>
        </p:nvGraphicFramePr>
        <p:xfrm>
          <a:off x="448236" y="653144"/>
          <a:ext cx="11223812" cy="39369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25953">
                  <a:extLst>
                    <a:ext uri="{9D8B030D-6E8A-4147-A177-3AD203B41FA5}">
                      <a16:colId xmlns:a16="http://schemas.microsoft.com/office/drawing/2014/main" val="1613215935"/>
                    </a:ext>
                  </a:extLst>
                </a:gridCol>
                <a:gridCol w="938297">
                  <a:extLst>
                    <a:ext uri="{9D8B030D-6E8A-4147-A177-3AD203B41FA5}">
                      <a16:colId xmlns:a16="http://schemas.microsoft.com/office/drawing/2014/main" val="142709539"/>
                    </a:ext>
                  </a:extLst>
                </a:gridCol>
                <a:gridCol w="2251912">
                  <a:extLst>
                    <a:ext uri="{9D8B030D-6E8A-4147-A177-3AD203B41FA5}">
                      <a16:colId xmlns:a16="http://schemas.microsoft.com/office/drawing/2014/main" val="3372505429"/>
                    </a:ext>
                  </a:extLst>
                </a:gridCol>
                <a:gridCol w="857871">
                  <a:extLst>
                    <a:ext uri="{9D8B030D-6E8A-4147-A177-3AD203B41FA5}">
                      <a16:colId xmlns:a16="http://schemas.microsoft.com/office/drawing/2014/main" val="3293590286"/>
                    </a:ext>
                  </a:extLst>
                </a:gridCol>
                <a:gridCol w="822126">
                  <a:extLst>
                    <a:ext uri="{9D8B030D-6E8A-4147-A177-3AD203B41FA5}">
                      <a16:colId xmlns:a16="http://schemas.microsoft.com/office/drawing/2014/main" val="568262051"/>
                    </a:ext>
                  </a:extLst>
                </a:gridCol>
                <a:gridCol w="741701">
                  <a:extLst>
                    <a:ext uri="{9D8B030D-6E8A-4147-A177-3AD203B41FA5}">
                      <a16:colId xmlns:a16="http://schemas.microsoft.com/office/drawing/2014/main" val="1137661852"/>
                    </a:ext>
                  </a:extLst>
                </a:gridCol>
                <a:gridCol w="741702">
                  <a:extLst>
                    <a:ext uri="{9D8B030D-6E8A-4147-A177-3AD203B41FA5}">
                      <a16:colId xmlns:a16="http://schemas.microsoft.com/office/drawing/2014/main" val="557105075"/>
                    </a:ext>
                  </a:extLst>
                </a:gridCol>
                <a:gridCol w="875743">
                  <a:extLst>
                    <a:ext uri="{9D8B030D-6E8A-4147-A177-3AD203B41FA5}">
                      <a16:colId xmlns:a16="http://schemas.microsoft.com/office/drawing/2014/main" val="924442729"/>
                    </a:ext>
                  </a:extLst>
                </a:gridCol>
                <a:gridCol w="768507">
                  <a:extLst>
                    <a:ext uri="{9D8B030D-6E8A-4147-A177-3AD203B41FA5}">
                      <a16:colId xmlns:a16="http://schemas.microsoft.com/office/drawing/2014/main" val="43467018"/>
                    </a:ext>
                  </a:extLst>
                </a:gridCol>
              </a:tblGrid>
              <a:tr h="269033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Lexington-Fayette, KY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77957"/>
                  </a:ext>
                </a:extLst>
              </a:tr>
              <a:tr h="12985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519169"/>
                  </a:ext>
                </a:extLst>
              </a:tr>
              <a:tr h="2690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045333"/>
                  </a:ext>
                </a:extLst>
              </a:tr>
              <a:tr h="269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751397"/>
                  </a:ext>
                </a:extLst>
              </a:tr>
              <a:tr h="241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Education, Training, and Library (25)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 School Teachers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$52,140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$59,070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$1,304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$1,477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$173,800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$196,900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321958"/>
                  </a:ext>
                </a:extLst>
              </a:tr>
              <a:tr h="144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Occupations (51)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Assemblers/Fabricators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$36,140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$44,420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$904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$1,111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$120,467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$148,067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295219"/>
                  </a:ext>
                </a:extLst>
              </a:tr>
              <a:tr h="12985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Healthcare/ Personal Care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(29, 31, 39)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$63,490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$77,010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$1,587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$1,925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$211,633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$256,700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509283"/>
                  </a:ext>
                </a:extLst>
              </a:tr>
              <a:tr h="129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Nursing Assistants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$31,270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$35,580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$890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$104,233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334316"/>
                  </a:ext>
                </a:extLst>
              </a:tr>
              <a:tr h="144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 Health/Personal Aides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$25,330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$28,200</a:t>
                      </a: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206483"/>
                  </a:ext>
                </a:extLst>
              </a:tr>
              <a:tr h="129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Caretakers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$23,700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$28,940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993868"/>
                  </a:ext>
                </a:extLst>
              </a:tr>
              <a:tr h="129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$32,780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$36,120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$820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$903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$120,400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5846"/>
                  </a:ext>
                </a:extLst>
              </a:tr>
              <a:tr h="144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(11)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General/Operations Managers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$50,460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$76,800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$1,262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$1,920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$168,200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$256,000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26578"/>
                  </a:ext>
                </a:extLst>
              </a:tr>
              <a:tr h="241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Installation/ Maintenance/ Repair (49)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Maintenance/Repair Workers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$35,510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$43,780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$1,095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$145,933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614315"/>
                  </a:ext>
                </a:extLst>
              </a:tr>
              <a:tr h="143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Protective Services (33)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 Guards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$22,420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$28,430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48975"/>
                  </a:ext>
                </a:extLst>
              </a:tr>
              <a:tr h="192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Bldg./Grounds Maintenance (37)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Janitors and Cleaners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$25,680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$29,910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$642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$85,600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$99,700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6305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B89A4-2157-53A0-C341-DFF111AF5242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Fayette County, KY </a:t>
            </a:r>
          </a:p>
        </p:txBody>
      </p:sp>
    </p:spTree>
    <p:extLst>
      <p:ext uri="{BB962C8B-B14F-4D97-AF65-F5344CB8AC3E}">
        <p14:creationId xmlns:p14="http://schemas.microsoft.com/office/powerpoint/2010/main" val="37986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715BB8-7D79-BBD8-385D-5DB9585D1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9443"/>
              </p:ext>
            </p:extLst>
          </p:nvPr>
        </p:nvGraphicFramePr>
        <p:xfrm>
          <a:off x="3602692" y="74672"/>
          <a:ext cx="3972485" cy="8519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6645">
                  <a:extLst>
                    <a:ext uri="{9D8B030D-6E8A-4147-A177-3AD203B41FA5}">
                      <a16:colId xmlns:a16="http://schemas.microsoft.com/office/drawing/2014/main" val="2811520613"/>
                    </a:ext>
                  </a:extLst>
                </a:gridCol>
                <a:gridCol w="1315840">
                  <a:extLst>
                    <a:ext uri="{9D8B030D-6E8A-4147-A177-3AD203B41FA5}">
                      <a16:colId xmlns:a16="http://schemas.microsoft.com/office/drawing/2014/main" val="19441907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 Housing Costs – Kenton County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564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Type (Rent/Buy)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Cost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86255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Market Rent (Two-Bedroom)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$1,093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44971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List Price (May 2023)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$292,070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4881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A9D891-D9F0-7B78-9ACC-45E634A58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68650"/>
              </p:ext>
            </p:extLst>
          </p:nvPr>
        </p:nvGraphicFramePr>
        <p:xfrm>
          <a:off x="356348" y="1001041"/>
          <a:ext cx="11251826" cy="52458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31738">
                  <a:extLst>
                    <a:ext uri="{9D8B030D-6E8A-4147-A177-3AD203B41FA5}">
                      <a16:colId xmlns:a16="http://schemas.microsoft.com/office/drawing/2014/main" val="1110039457"/>
                    </a:ext>
                  </a:extLst>
                </a:gridCol>
                <a:gridCol w="896559">
                  <a:extLst>
                    <a:ext uri="{9D8B030D-6E8A-4147-A177-3AD203B41FA5}">
                      <a16:colId xmlns:a16="http://schemas.microsoft.com/office/drawing/2014/main" val="4168236869"/>
                    </a:ext>
                  </a:extLst>
                </a:gridCol>
                <a:gridCol w="3372095">
                  <a:extLst>
                    <a:ext uri="{9D8B030D-6E8A-4147-A177-3AD203B41FA5}">
                      <a16:colId xmlns:a16="http://schemas.microsoft.com/office/drawing/2014/main" val="1951873203"/>
                    </a:ext>
                  </a:extLst>
                </a:gridCol>
                <a:gridCol w="857149">
                  <a:extLst>
                    <a:ext uri="{9D8B030D-6E8A-4147-A177-3AD203B41FA5}">
                      <a16:colId xmlns:a16="http://schemas.microsoft.com/office/drawing/2014/main" val="3934737790"/>
                    </a:ext>
                  </a:extLst>
                </a:gridCol>
                <a:gridCol w="791518">
                  <a:extLst>
                    <a:ext uri="{9D8B030D-6E8A-4147-A177-3AD203B41FA5}">
                      <a16:colId xmlns:a16="http://schemas.microsoft.com/office/drawing/2014/main" val="1103634388"/>
                    </a:ext>
                  </a:extLst>
                </a:gridCol>
                <a:gridCol w="1040391">
                  <a:extLst>
                    <a:ext uri="{9D8B030D-6E8A-4147-A177-3AD203B41FA5}">
                      <a16:colId xmlns:a16="http://schemas.microsoft.com/office/drawing/2014/main" val="702251781"/>
                    </a:ext>
                  </a:extLst>
                </a:gridCol>
                <a:gridCol w="791518">
                  <a:extLst>
                    <a:ext uri="{9D8B030D-6E8A-4147-A177-3AD203B41FA5}">
                      <a16:colId xmlns:a16="http://schemas.microsoft.com/office/drawing/2014/main" val="360537722"/>
                    </a:ext>
                  </a:extLst>
                </a:gridCol>
                <a:gridCol w="935429">
                  <a:extLst>
                    <a:ext uri="{9D8B030D-6E8A-4147-A177-3AD203B41FA5}">
                      <a16:colId xmlns:a16="http://schemas.microsoft.com/office/drawing/2014/main" val="269366848"/>
                    </a:ext>
                  </a:extLst>
                </a:gridCol>
                <a:gridCol w="935429">
                  <a:extLst>
                    <a:ext uri="{9D8B030D-6E8A-4147-A177-3AD203B41FA5}">
                      <a16:colId xmlns:a16="http://schemas.microsoft.com/office/drawing/2014/main" val="3083342855"/>
                    </a:ext>
                  </a:extLst>
                </a:gridCol>
              </a:tblGrid>
              <a:tr h="353542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Cincinnati, OH-KY-IN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897659"/>
                  </a:ext>
                </a:extLst>
              </a:tr>
              <a:tr h="17064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86771"/>
                  </a:ext>
                </a:extLst>
              </a:tr>
              <a:tr h="1706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678931"/>
                  </a:ext>
                </a:extLst>
              </a:tr>
              <a:tr h="365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50912"/>
                  </a:ext>
                </a:extLst>
              </a:tr>
              <a:tr h="18249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and Related Occupations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Salespersons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$23,740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$29,150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16991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Cashiers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$22,990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$26,210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901923"/>
                  </a:ext>
                </a:extLst>
              </a:tr>
              <a:tr h="230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Reps, Wholesale/Mfg.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$49,430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$66,160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$1,236</a:t>
                      </a: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$1,654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$164,767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$220,533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724797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Reps, Services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$44,130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$60,760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$1,103</a:t>
                      </a: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$1,519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$147,100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$202,533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538595"/>
                  </a:ext>
                </a:extLst>
              </a:tr>
              <a:tr h="23067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Preparation/ Serving (35)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 Food and Counter Workers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$22,330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$25,440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$636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870311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Waiters/Waitresses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$21,560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$23,160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$539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$71,867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354414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Cooks, Restaurant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$27,710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$29,910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373663"/>
                  </a:ext>
                </a:extLst>
              </a:tr>
              <a:tr h="230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Food Prep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$29,690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$35,570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$98,967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117244"/>
                  </a:ext>
                </a:extLst>
              </a:tr>
              <a:tr h="230674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and Administrative Support (43)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Service Representatives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$31,630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$37,680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$105,433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$125,600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07285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Clerks, General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$31,450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$38,350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$104,833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$127,833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82374"/>
                  </a:ext>
                </a:extLst>
              </a:tr>
              <a:tr h="170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Bookkeeping/Auditing Clerks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$38,000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$45,510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$1,138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$126,667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$151,700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41914"/>
                  </a:ext>
                </a:extLst>
              </a:tr>
              <a:tr h="170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Secretaries/Admin.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$34,930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$39,890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$116,433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$132,967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50033"/>
                  </a:ext>
                </a:extLst>
              </a:tr>
              <a:tr h="170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 Supervisors, Office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$48,840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$62,340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$1,221</a:t>
                      </a: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$1,559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$162,800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$207,800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493385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Shipping/Inventory Clerks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$33,710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$37,600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$112,367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$125,333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45695"/>
                  </a:ext>
                </a:extLst>
              </a:tr>
              <a:tr h="18249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Material Moving (53)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Laborers/Material Movers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$31,150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$36,760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$919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$103,833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$122,533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308012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Stockers/Order Fillers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$29,810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$36,020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$901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$120,067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62920"/>
                  </a:ext>
                </a:extLst>
              </a:tr>
              <a:tr h="230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Heavy/Tractor Trailer Drivers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$46,430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$50,570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$1,161</a:t>
                      </a: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$1,264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$154,767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$168,567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288884"/>
                  </a:ext>
                </a:extLst>
              </a:tr>
              <a:tr h="18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Truck Operators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$37,200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$43,400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$1,085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$124,000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$144,667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5851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5CC4FC-48DB-74F7-9B1C-9179D11C5677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Kenton County, KY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66684-CE19-32DF-2EEC-9A80EAAF8724}"/>
              </a:ext>
            </a:extLst>
          </p:cNvPr>
          <p:cNvSpPr txBox="1"/>
          <p:nvPr/>
        </p:nvSpPr>
        <p:spPr>
          <a:xfrm>
            <a:off x="7682753" y="129468"/>
            <a:ext cx="42604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Housing affordability for each occupation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2-Br.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Fair Market Rent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(FMR) and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 list price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available homes for the county is highlighted in </a:t>
            </a:r>
            <a:r>
              <a:rPr lang="en-US" sz="14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369189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5D1D75-B121-1A05-5D82-B84808D05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54340"/>
              </p:ext>
            </p:extLst>
          </p:nvPr>
        </p:nvGraphicFramePr>
        <p:xfrm>
          <a:off x="434789" y="591673"/>
          <a:ext cx="11255187" cy="40046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20481">
                  <a:extLst>
                    <a:ext uri="{9D8B030D-6E8A-4147-A177-3AD203B41FA5}">
                      <a16:colId xmlns:a16="http://schemas.microsoft.com/office/drawing/2014/main" val="189559450"/>
                    </a:ext>
                  </a:extLst>
                </a:gridCol>
                <a:gridCol w="917881">
                  <a:extLst>
                    <a:ext uri="{9D8B030D-6E8A-4147-A177-3AD203B41FA5}">
                      <a16:colId xmlns:a16="http://schemas.microsoft.com/office/drawing/2014/main" val="3284271865"/>
                    </a:ext>
                  </a:extLst>
                </a:gridCol>
                <a:gridCol w="2333513">
                  <a:extLst>
                    <a:ext uri="{9D8B030D-6E8A-4147-A177-3AD203B41FA5}">
                      <a16:colId xmlns:a16="http://schemas.microsoft.com/office/drawing/2014/main" val="3489712066"/>
                    </a:ext>
                  </a:extLst>
                </a:gridCol>
                <a:gridCol w="814520">
                  <a:extLst>
                    <a:ext uri="{9D8B030D-6E8A-4147-A177-3AD203B41FA5}">
                      <a16:colId xmlns:a16="http://schemas.microsoft.com/office/drawing/2014/main" val="1864793086"/>
                    </a:ext>
                  </a:extLst>
                </a:gridCol>
                <a:gridCol w="814520">
                  <a:extLst>
                    <a:ext uri="{9D8B030D-6E8A-4147-A177-3AD203B41FA5}">
                      <a16:colId xmlns:a16="http://schemas.microsoft.com/office/drawing/2014/main" val="2264209872"/>
                    </a:ext>
                  </a:extLst>
                </a:gridCol>
                <a:gridCol w="814520">
                  <a:extLst>
                    <a:ext uri="{9D8B030D-6E8A-4147-A177-3AD203B41FA5}">
                      <a16:colId xmlns:a16="http://schemas.microsoft.com/office/drawing/2014/main" val="1300502054"/>
                    </a:ext>
                  </a:extLst>
                </a:gridCol>
                <a:gridCol w="814520">
                  <a:extLst>
                    <a:ext uri="{9D8B030D-6E8A-4147-A177-3AD203B41FA5}">
                      <a16:colId xmlns:a16="http://schemas.microsoft.com/office/drawing/2014/main" val="1469389257"/>
                    </a:ext>
                  </a:extLst>
                </a:gridCol>
                <a:gridCol w="962616">
                  <a:extLst>
                    <a:ext uri="{9D8B030D-6E8A-4147-A177-3AD203B41FA5}">
                      <a16:colId xmlns:a16="http://schemas.microsoft.com/office/drawing/2014/main" val="291426139"/>
                    </a:ext>
                  </a:extLst>
                </a:gridCol>
                <a:gridCol w="962616">
                  <a:extLst>
                    <a:ext uri="{9D8B030D-6E8A-4147-A177-3AD203B41FA5}">
                      <a16:colId xmlns:a16="http://schemas.microsoft.com/office/drawing/2014/main" val="2691172427"/>
                    </a:ext>
                  </a:extLst>
                </a:gridCol>
              </a:tblGrid>
              <a:tr h="315892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Cincinnati, OH-KY-IN Metropolitan Statistical Area</a:t>
                      </a: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52924"/>
                  </a:ext>
                </a:extLst>
              </a:tr>
              <a:tr h="1524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68693"/>
                  </a:ext>
                </a:extLst>
              </a:tr>
              <a:tr h="1524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018198"/>
                  </a:ext>
                </a:extLst>
              </a:tr>
              <a:tr h="3268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940613"/>
                  </a:ext>
                </a:extLst>
              </a:tr>
              <a:tr h="15246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Education, Training, and Library (25)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School Teachers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$50,240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$64,190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$1,256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$1,605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$167,467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$213,967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223835"/>
                  </a:ext>
                </a:extLst>
              </a:tr>
              <a:tr h="152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 School Teachers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$48,620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$61,930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$1,216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$1,548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$162,067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$206,433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64534"/>
                  </a:ext>
                </a:extLst>
              </a:tr>
              <a:tr h="152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Teaching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$28,440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$35,620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$891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574933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Occupations (51)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Assemblers/Fabricators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$32,030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$36,410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$910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$106,767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$121,367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108883"/>
                  </a:ext>
                </a:extLst>
              </a:tr>
              <a:tr h="15246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(29, 31)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$65,800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$78,520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$1,645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$1,963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$219,333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$261,733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290212"/>
                  </a:ext>
                </a:extLst>
              </a:tr>
              <a:tr h="152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Health/Personal Aides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$25,370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$28,010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$634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01326"/>
                  </a:ext>
                </a:extLst>
              </a:tr>
              <a:tr h="152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$30,700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$35,590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$890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$102,333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$118,633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19609"/>
                  </a:ext>
                </a:extLst>
              </a:tr>
              <a:tr h="15246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Management, Business/ Finance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(11, 13)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General/Operations Managers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$60,200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$89,840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$1,505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$2,246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$200,667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$299,467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454975"/>
                  </a:ext>
                </a:extLst>
              </a:tr>
              <a:tr h="17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Accountants and Auditors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$57,740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$73,400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$1,444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$1,835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$192,467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$244,667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279477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Computers/ Mathematics (15)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Developers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$82,680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$104,540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$2,067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$2,614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$275,600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$348,467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55315"/>
                  </a:ext>
                </a:extLst>
              </a:tr>
              <a:tr h="2885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Installation/ Maintenance/ Repair (49)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Maintenance/Repair Workers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$37,220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$47,050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$1,176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$124,067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$156,833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09437"/>
                  </a:ext>
                </a:extLst>
              </a:tr>
              <a:tr h="230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Bldg./Grounds Maintenance (37)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Janitors and Cleaners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$27,500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$30,700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$688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$91,667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$102,333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216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837D3F-5C36-EBCB-FD34-5459EC6183FA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Kenton County, KY (Continued) </a:t>
            </a:r>
          </a:p>
        </p:txBody>
      </p:sp>
    </p:spTree>
    <p:extLst>
      <p:ext uri="{BB962C8B-B14F-4D97-AF65-F5344CB8AC3E}">
        <p14:creationId xmlns:p14="http://schemas.microsoft.com/office/powerpoint/2010/main" val="347126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56DC8-B782-FD36-77D0-D33434CD0AA9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Rowan County, KY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1DD28-4D45-D647-AB3D-56F8A17F29AC}"/>
              </a:ext>
            </a:extLst>
          </p:cNvPr>
          <p:cNvSpPr txBox="1"/>
          <p:nvPr/>
        </p:nvSpPr>
        <p:spPr>
          <a:xfrm>
            <a:off x="7720076" y="0"/>
            <a:ext cx="42604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Housing affordability for each occupation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2-Br.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Fair Market Rent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(FMR) and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 list price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available homes for the county is highlighted in </a:t>
            </a:r>
            <a:r>
              <a:rPr lang="en-US" sz="14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text.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0F9233-1633-AF55-D579-CF5C46A85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40379"/>
              </p:ext>
            </p:extLst>
          </p:nvPr>
        </p:nvGraphicFramePr>
        <p:xfrm>
          <a:off x="3694883" y="57964"/>
          <a:ext cx="3855944" cy="8519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5235">
                  <a:extLst>
                    <a:ext uri="{9D8B030D-6E8A-4147-A177-3AD203B41FA5}">
                      <a16:colId xmlns:a16="http://schemas.microsoft.com/office/drawing/2014/main" val="4226868634"/>
                    </a:ext>
                  </a:extLst>
                </a:gridCol>
                <a:gridCol w="1230709">
                  <a:extLst>
                    <a:ext uri="{9D8B030D-6E8A-4147-A177-3AD203B41FA5}">
                      <a16:colId xmlns:a16="http://schemas.microsoft.com/office/drawing/2014/main" val="4059634869"/>
                    </a:ext>
                  </a:extLst>
                </a:gridCol>
              </a:tblGrid>
              <a:tr h="6446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 Housing Costs - Rowan County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482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Type (Rent/Buy)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Costs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60803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Market Rent (Two-Bedroom)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0658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List Price (May 2023)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$265,000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073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C10CA5-6E01-95B4-8E1C-33296A88A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98445"/>
              </p:ext>
            </p:extLst>
          </p:nvPr>
        </p:nvGraphicFramePr>
        <p:xfrm>
          <a:off x="475128" y="1029380"/>
          <a:ext cx="11421034" cy="49820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30116">
                  <a:extLst>
                    <a:ext uri="{9D8B030D-6E8A-4147-A177-3AD203B41FA5}">
                      <a16:colId xmlns:a16="http://schemas.microsoft.com/office/drawing/2014/main" val="2255481334"/>
                    </a:ext>
                  </a:extLst>
                </a:gridCol>
                <a:gridCol w="1117645">
                  <a:extLst>
                    <a:ext uri="{9D8B030D-6E8A-4147-A177-3AD203B41FA5}">
                      <a16:colId xmlns:a16="http://schemas.microsoft.com/office/drawing/2014/main" val="3450315612"/>
                    </a:ext>
                  </a:extLst>
                </a:gridCol>
                <a:gridCol w="2562191">
                  <a:extLst>
                    <a:ext uri="{9D8B030D-6E8A-4147-A177-3AD203B41FA5}">
                      <a16:colId xmlns:a16="http://schemas.microsoft.com/office/drawing/2014/main" val="3402849200"/>
                    </a:ext>
                  </a:extLst>
                </a:gridCol>
                <a:gridCol w="818884">
                  <a:extLst>
                    <a:ext uri="{9D8B030D-6E8A-4147-A177-3AD203B41FA5}">
                      <a16:colId xmlns:a16="http://schemas.microsoft.com/office/drawing/2014/main" val="2895450728"/>
                    </a:ext>
                  </a:extLst>
                </a:gridCol>
                <a:gridCol w="818884">
                  <a:extLst>
                    <a:ext uri="{9D8B030D-6E8A-4147-A177-3AD203B41FA5}">
                      <a16:colId xmlns:a16="http://schemas.microsoft.com/office/drawing/2014/main" val="2681211528"/>
                    </a:ext>
                  </a:extLst>
                </a:gridCol>
                <a:gridCol w="818884">
                  <a:extLst>
                    <a:ext uri="{9D8B030D-6E8A-4147-A177-3AD203B41FA5}">
                      <a16:colId xmlns:a16="http://schemas.microsoft.com/office/drawing/2014/main" val="879385449"/>
                    </a:ext>
                  </a:extLst>
                </a:gridCol>
                <a:gridCol w="818884">
                  <a:extLst>
                    <a:ext uri="{9D8B030D-6E8A-4147-A177-3AD203B41FA5}">
                      <a16:colId xmlns:a16="http://schemas.microsoft.com/office/drawing/2014/main" val="560179540"/>
                    </a:ext>
                  </a:extLst>
                </a:gridCol>
                <a:gridCol w="967773">
                  <a:extLst>
                    <a:ext uri="{9D8B030D-6E8A-4147-A177-3AD203B41FA5}">
                      <a16:colId xmlns:a16="http://schemas.microsoft.com/office/drawing/2014/main" val="2591253123"/>
                    </a:ext>
                  </a:extLst>
                </a:gridCol>
                <a:gridCol w="967773">
                  <a:extLst>
                    <a:ext uri="{9D8B030D-6E8A-4147-A177-3AD203B41FA5}">
                      <a16:colId xmlns:a16="http://schemas.microsoft.com/office/drawing/2014/main" val="513553920"/>
                    </a:ext>
                  </a:extLst>
                </a:gridCol>
              </a:tblGrid>
              <a:tr h="31144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Kentucky Nonmetropolitan Area</a:t>
                      </a: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30603"/>
                  </a:ext>
                </a:extLst>
              </a:tr>
              <a:tr h="15032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62145"/>
                  </a:ext>
                </a:extLst>
              </a:tr>
              <a:tr h="1526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645200"/>
                  </a:ext>
                </a:extLst>
              </a:tr>
              <a:tr h="311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23503"/>
                  </a:ext>
                </a:extLst>
              </a:tr>
              <a:tr h="15265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and Related Occupations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Cashiers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$18,050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$22,970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360040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Retail Salespersons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$21,720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$26,260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255083"/>
                  </a:ext>
                </a:extLst>
              </a:tr>
              <a:tr h="163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Retail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$28,300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$36,910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$923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$123,033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73096"/>
                  </a:ext>
                </a:extLst>
              </a:tr>
              <a:tr h="152651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Preparation/ Serving (35)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Cooks, Fast Food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$18,400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$21,410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$535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$61,333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95574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Waiters/Waitresses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$17,050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$19,730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$493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331392"/>
                  </a:ext>
                </a:extLst>
              </a:tr>
              <a:tr h="230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 Supervisors, Food Prep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$27,270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$28,910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$682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$90,900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004984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 Food and Counter Workers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$17,450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$21,690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$72,300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842280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Cooks, Restaurant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$21,840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$27,100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$678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$90,333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074673"/>
                  </a:ext>
                </a:extLst>
              </a:tr>
              <a:tr h="152651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and Administrative Support (43)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Secretaries/Admin. Assistants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$31,040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$35,350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$776</a:t>
                      </a: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$884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$103,467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$117,833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066622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Clerks, General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$24,520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$30,510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$613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$81,733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$101,700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58664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Bookkeeping/Auditing Clerks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$31,030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$38,740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$776</a:t>
                      </a: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$969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$103,433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$129,133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73607"/>
                  </a:ext>
                </a:extLst>
              </a:tr>
              <a:tr h="230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Service Representatives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$28,000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$32,320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$808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$107,733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333593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 Supervisors, Office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$37,180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$47,010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$930</a:t>
                      </a: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$1,175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$123,933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$156,700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77457"/>
                  </a:ext>
                </a:extLst>
              </a:tr>
              <a:tr h="230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Secretaries/Admin Assts.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$28,090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$30,850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$771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$102,833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314584"/>
                  </a:ext>
                </a:extLst>
              </a:tr>
              <a:tr h="15265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Material Moving (53)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Stockers/Order Fillers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$25,010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$30,440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$101,467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74692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Laborers/Material Movers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$28,320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$32,800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079526"/>
                  </a:ext>
                </a:extLst>
              </a:tr>
              <a:tr h="152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Heavy/Tractor Trailer Drivers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$37,060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$46,100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$927</a:t>
                      </a: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$1,153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$123,533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$153,667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47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88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D4E710-B586-87B1-22CD-95A4D7EAE5BC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Rowan County, KY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8545F6-CB60-DE66-8F9E-38B11C025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35028"/>
              </p:ext>
            </p:extLst>
          </p:nvPr>
        </p:nvGraphicFramePr>
        <p:xfrm>
          <a:off x="356349" y="643813"/>
          <a:ext cx="11369485" cy="45490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86099">
                  <a:extLst>
                    <a:ext uri="{9D8B030D-6E8A-4147-A177-3AD203B41FA5}">
                      <a16:colId xmlns:a16="http://schemas.microsoft.com/office/drawing/2014/main" val="4036420990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1472055674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10716629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36270460"/>
                    </a:ext>
                  </a:extLst>
                </a:gridCol>
                <a:gridCol w="842682">
                  <a:extLst>
                    <a:ext uri="{9D8B030D-6E8A-4147-A177-3AD203B41FA5}">
                      <a16:colId xmlns:a16="http://schemas.microsoft.com/office/drawing/2014/main" val="1557336296"/>
                    </a:ext>
                  </a:extLst>
                </a:gridCol>
                <a:gridCol w="753036">
                  <a:extLst>
                    <a:ext uri="{9D8B030D-6E8A-4147-A177-3AD203B41FA5}">
                      <a16:colId xmlns:a16="http://schemas.microsoft.com/office/drawing/2014/main" val="1138333135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86576345"/>
                    </a:ext>
                  </a:extLst>
                </a:gridCol>
                <a:gridCol w="878541">
                  <a:extLst>
                    <a:ext uri="{9D8B030D-6E8A-4147-A177-3AD203B41FA5}">
                      <a16:colId xmlns:a16="http://schemas.microsoft.com/office/drawing/2014/main" val="2157735147"/>
                    </a:ext>
                  </a:extLst>
                </a:gridCol>
                <a:gridCol w="896468">
                  <a:extLst>
                    <a:ext uri="{9D8B030D-6E8A-4147-A177-3AD203B41FA5}">
                      <a16:colId xmlns:a16="http://schemas.microsoft.com/office/drawing/2014/main" val="2944519456"/>
                    </a:ext>
                  </a:extLst>
                </a:gridCol>
              </a:tblGrid>
              <a:tr h="29717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Kentucky Nonmetropolitan Area</a:t>
                      </a: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251"/>
                  </a:ext>
                </a:extLst>
              </a:tr>
              <a:tr h="14343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812223"/>
                  </a:ext>
                </a:extLst>
              </a:tr>
              <a:tr h="2971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5003"/>
                  </a:ext>
                </a:extLst>
              </a:tr>
              <a:tr h="29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93790"/>
                  </a:ext>
                </a:extLst>
              </a:tr>
              <a:tr h="14343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Education, Training, and Library (25)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Elementary School Teachers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$47,710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$51,970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$1,193</a:t>
                      </a:r>
                    </a:p>
                  </a:txBody>
                  <a:tcPr marL="39084" marR="390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$1,299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$159,033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$173,233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518211"/>
                  </a:ext>
                </a:extLst>
              </a:tr>
              <a:tr h="14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Teaching Assistants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$24,160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$27,980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561736"/>
                  </a:ext>
                </a:extLst>
              </a:tr>
              <a:tr h="14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School Teachers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$48,170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$55,790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$1,204</a:t>
                      </a: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$1,395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$160,567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$185,967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708010"/>
                  </a:ext>
                </a:extLst>
              </a:tr>
              <a:tr h="14343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Occupations (51)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Assemblers/Fabricators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$30,630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$35,300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$883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$102,100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$117,667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61795"/>
                  </a:ext>
                </a:extLst>
              </a:tr>
              <a:tr h="297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 Supervisors, Production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$46,800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$58,650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$1,170</a:t>
                      </a:r>
                    </a:p>
                  </a:txBody>
                  <a:tcPr marL="39084" marR="390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$1,466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$156,000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$195,500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629734"/>
                  </a:ext>
                </a:extLst>
              </a:tr>
              <a:tr h="14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Packaging Machine Operators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$40,710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$42,370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$1,018</a:t>
                      </a:r>
                    </a:p>
                  </a:txBody>
                  <a:tcPr marL="39084" marR="39084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$1,059</a:t>
                      </a: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$135,700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$141,233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290261"/>
                  </a:ext>
                </a:extLst>
              </a:tr>
              <a:tr h="14343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(29, 31)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$61,180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$64,110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$1,530</a:t>
                      </a: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$1,603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$203,933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$213,700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27009"/>
                  </a:ext>
                </a:extLst>
              </a:tr>
              <a:tr h="14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Health/Personal Aides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$21,800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$23,350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70315"/>
                  </a:ext>
                </a:extLst>
              </a:tr>
              <a:tr h="143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$27,550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$28,960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$689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$91,833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948580"/>
                  </a:ext>
                </a:extLst>
              </a:tr>
              <a:tr h="188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(11)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General/Operations Managers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$48,600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$69,960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$1,215</a:t>
                      </a: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$1,749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$162,000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$233,200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108537"/>
                  </a:ext>
                </a:extLst>
              </a:tr>
              <a:tr h="1434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Construction,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Installation/ Maintenance/ Repair (47, 49)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Maintenance/Repair Workers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$30,290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$40,270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$1,007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$134,233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82003"/>
                  </a:ext>
                </a:extLst>
              </a:tr>
              <a:tr h="2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Laborers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$31,280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$38,390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$782</a:t>
                      </a: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$104,267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$127,967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818832"/>
                  </a:ext>
                </a:extLst>
              </a:tr>
              <a:tr h="188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Bldg./Grounds Maintenance (37)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Janitors and Cleaners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$24,530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$28,120</a:t>
                      </a: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$613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$81,767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$93,733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84" marR="39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1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77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C1376-2132-DD2C-C766-1E351E982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17099"/>
              </p:ext>
            </p:extLst>
          </p:nvPr>
        </p:nvGraphicFramePr>
        <p:xfrm>
          <a:off x="3648635" y="63003"/>
          <a:ext cx="4071441" cy="8519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16306">
                  <a:extLst>
                    <a:ext uri="{9D8B030D-6E8A-4147-A177-3AD203B41FA5}">
                      <a16:colId xmlns:a16="http://schemas.microsoft.com/office/drawing/2014/main" val="797632519"/>
                    </a:ext>
                  </a:extLst>
                </a:gridCol>
                <a:gridCol w="1355135">
                  <a:extLst>
                    <a:ext uri="{9D8B030D-6E8A-4147-A177-3AD203B41FA5}">
                      <a16:colId xmlns:a16="http://schemas.microsoft.com/office/drawing/2014/main" val="39044264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 Housing Costs – Warren County, KY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03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Type (Rent/Buy)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Costs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10183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Market Rent (Two-Bedroom)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$941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41668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List Price (May 2023)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$349,900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633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83145F-08AA-E087-6F85-C20E7A927748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Warren County, KY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66564-1A8A-59F6-C5FB-8572D1007AF8}"/>
              </a:ext>
            </a:extLst>
          </p:cNvPr>
          <p:cNvSpPr txBox="1"/>
          <p:nvPr/>
        </p:nvSpPr>
        <p:spPr>
          <a:xfrm>
            <a:off x="7720076" y="63003"/>
            <a:ext cx="42604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Housing affordability for each occupation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2-Br.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Fair Market Rent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(FMR) and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 list price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available homes for the county is highlighted in </a:t>
            </a:r>
            <a:r>
              <a:rPr lang="en-US" sz="14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text.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FE6262-CA4C-235E-067D-0F1438577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17487"/>
              </p:ext>
            </p:extLst>
          </p:nvPr>
        </p:nvGraphicFramePr>
        <p:xfrm>
          <a:off x="356348" y="1029380"/>
          <a:ext cx="11413167" cy="5205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9420">
                  <a:extLst>
                    <a:ext uri="{9D8B030D-6E8A-4147-A177-3AD203B41FA5}">
                      <a16:colId xmlns:a16="http://schemas.microsoft.com/office/drawing/2014/main" val="1430152281"/>
                    </a:ext>
                  </a:extLst>
                </a:gridCol>
                <a:gridCol w="1825363">
                  <a:extLst>
                    <a:ext uri="{9D8B030D-6E8A-4147-A177-3AD203B41FA5}">
                      <a16:colId xmlns:a16="http://schemas.microsoft.com/office/drawing/2014/main" val="1989127322"/>
                    </a:ext>
                  </a:extLst>
                </a:gridCol>
                <a:gridCol w="2672318">
                  <a:extLst>
                    <a:ext uri="{9D8B030D-6E8A-4147-A177-3AD203B41FA5}">
                      <a16:colId xmlns:a16="http://schemas.microsoft.com/office/drawing/2014/main" val="1835926707"/>
                    </a:ext>
                  </a:extLst>
                </a:gridCol>
                <a:gridCol w="825953">
                  <a:extLst>
                    <a:ext uri="{9D8B030D-6E8A-4147-A177-3AD203B41FA5}">
                      <a16:colId xmlns:a16="http://schemas.microsoft.com/office/drawing/2014/main" val="2037592830"/>
                    </a:ext>
                  </a:extLst>
                </a:gridCol>
                <a:gridCol w="825953">
                  <a:extLst>
                    <a:ext uri="{9D8B030D-6E8A-4147-A177-3AD203B41FA5}">
                      <a16:colId xmlns:a16="http://schemas.microsoft.com/office/drawing/2014/main" val="4292500622"/>
                    </a:ext>
                  </a:extLst>
                </a:gridCol>
                <a:gridCol w="825953">
                  <a:extLst>
                    <a:ext uri="{9D8B030D-6E8A-4147-A177-3AD203B41FA5}">
                      <a16:colId xmlns:a16="http://schemas.microsoft.com/office/drawing/2014/main" val="917739493"/>
                    </a:ext>
                  </a:extLst>
                </a:gridCol>
                <a:gridCol w="825953">
                  <a:extLst>
                    <a:ext uri="{9D8B030D-6E8A-4147-A177-3AD203B41FA5}">
                      <a16:colId xmlns:a16="http://schemas.microsoft.com/office/drawing/2014/main" val="1571310387"/>
                    </a:ext>
                  </a:extLst>
                </a:gridCol>
                <a:gridCol w="976127">
                  <a:extLst>
                    <a:ext uri="{9D8B030D-6E8A-4147-A177-3AD203B41FA5}">
                      <a16:colId xmlns:a16="http://schemas.microsoft.com/office/drawing/2014/main" val="4199508801"/>
                    </a:ext>
                  </a:extLst>
                </a:gridCol>
                <a:gridCol w="976127">
                  <a:extLst>
                    <a:ext uri="{9D8B030D-6E8A-4147-A177-3AD203B41FA5}">
                      <a16:colId xmlns:a16="http://schemas.microsoft.com/office/drawing/2014/main" val="3070665019"/>
                    </a:ext>
                  </a:extLst>
                </a:gridCol>
              </a:tblGrid>
              <a:tr h="31350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Bowling Green, KY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37029"/>
                  </a:ext>
                </a:extLst>
              </a:tr>
              <a:tr h="15131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76117"/>
                  </a:ext>
                </a:extLst>
              </a:tr>
              <a:tr h="17748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27624"/>
                  </a:ext>
                </a:extLst>
              </a:tr>
              <a:tr h="3579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90615"/>
                  </a:ext>
                </a:extLst>
              </a:tr>
              <a:tr h="17748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and Related Occupations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Salespersons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$21,840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$25,590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$640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$85,300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229459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Cashiers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$20,900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$23,350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$523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24124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Retail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$29,910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$37,920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$948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$126,400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484355"/>
                  </a:ext>
                </a:extLst>
              </a:tr>
              <a:tr h="17748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Preparation/ Serving (35)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Cooks, Fast Food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$19,800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$21,680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$495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$542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958760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 Food and Counter Workers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$20,550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$22,820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$514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$571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$68,500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711447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Waiters/Waitresses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$17,480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$20,600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$515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$68,667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227877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 Supervisors, Food Prep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$28,570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$31,930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$106,433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871797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Cooks, Restaurant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$22,720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$28,650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60729"/>
                  </a:ext>
                </a:extLst>
              </a:tr>
              <a:tr h="24586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and Administrative Support (43)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Service Representatives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$28,700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$31,720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$105,733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45530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Clerks, General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$24,920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$31,530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$105,100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02225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Secretaries/Admin. Assistants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$29,180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$34,540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$730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$864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$115,133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354110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Bookkeeping/Auditing Clerks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$30,800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$38,210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$955</a:t>
                      </a: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$102,667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$127,367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795937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Office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$42,370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$53,860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$1,059</a:t>
                      </a: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$1,347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$141,233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$179,533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142734"/>
                  </a:ext>
                </a:extLst>
              </a:tr>
              <a:tr h="17748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Material Moving (53)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Stockers/Order Fillers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$25,810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$30,430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$645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$761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$86,033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$101,433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41836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Laborers/Material Movers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$29,340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$34,100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$734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$853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$113,667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719742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Heavy/Tractor Trailer Drivers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$42,520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$47,200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$1,063</a:t>
                      </a: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$1,180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$141,733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$157,333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412451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Truck Drivers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$29,710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$39,180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$980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$130,600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81061"/>
                  </a:ext>
                </a:extLst>
              </a:tr>
              <a:tr h="177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Packers and Packagers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$28,020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$29,920</a:t>
                      </a: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$701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$93,400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$99,733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60" marR="348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65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8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54238-0AA5-4E10-3ED9-108E915FCD14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Warren County, KY (Continued)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13F071-35F9-156F-C41F-2AEB04FCF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04736"/>
              </p:ext>
            </p:extLst>
          </p:nvPr>
        </p:nvGraphicFramePr>
        <p:xfrm>
          <a:off x="429206" y="634483"/>
          <a:ext cx="11404206" cy="46571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6794">
                  <a:extLst>
                    <a:ext uri="{9D8B030D-6E8A-4147-A177-3AD203B41FA5}">
                      <a16:colId xmlns:a16="http://schemas.microsoft.com/office/drawing/2014/main" val="1288419361"/>
                    </a:ext>
                  </a:extLst>
                </a:gridCol>
                <a:gridCol w="1167507">
                  <a:extLst>
                    <a:ext uri="{9D8B030D-6E8A-4147-A177-3AD203B41FA5}">
                      <a16:colId xmlns:a16="http://schemas.microsoft.com/office/drawing/2014/main" val="2778891983"/>
                    </a:ext>
                  </a:extLst>
                </a:gridCol>
                <a:gridCol w="2957967">
                  <a:extLst>
                    <a:ext uri="{9D8B030D-6E8A-4147-A177-3AD203B41FA5}">
                      <a16:colId xmlns:a16="http://schemas.microsoft.com/office/drawing/2014/main" val="3525595830"/>
                    </a:ext>
                  </a:extLst>
                </a:gridCol>
                <a:gridCol w="825304">
                  <a:extLst>
                    <a:ext uri="{9D8B030D-6E8A-4147-A177-3AD203B41FA5}">
                      <a16:colId xmlns:a16="http://schemas.microsoft.com/office/drawing/2014/main" val="4015975249"/>
                    </a:ext>
                  </a:extLst>
                </a:gridCol>
                <a:gridCol w="825304">
                  <a:extLst>
                    <a:ext uri="{9D8B030D-6E8A-4147-A177-3AD203B41FA5}">
                      <a16:colId xmlns:a16="http://schemas.microsoft.com/office/drawing/2014/main" val="3107535124"/>
                    </a:ext>
                  </a:extLst>
                </a:gridCol>
                <a:gridCol w="825304">
                  <a:extLst>
                    <a:ext uri="{9D8B030D-6E8A-4147-A177-3AD203B41FA5}">
                      <a16:colId xmlns:a16="http://schemas.microsoft.com/office/drawing/2014/main" val="2236335369"/>
                    </a:ext>
                  </a:extLst>
                </a:gridCol>
                <a:gridCol w="825304">
                  <a:extLst>
                    <a:ext uri="{9D8B030D-6E8A-4147-A177-3AD203B41FA5}">
                      <a16:colId xmlns:a16="http://schemas.microsoft.com/office/drawing/2014/main" val="785613700"/>
                    </a:ext>
                  </a:extLst>
                </a:gridCol>
                <a:gridCol w="975361">
                  <a:extLst>
                    <a:ext uri="{9D8B030D-6E8A-4147-A177-3AD203B41FA5}">
                      <a16:colId xmlns:a16="http://schemas.microsoft.com/office/drawing/2014/main" val="2698690605"/>
                    </a:ext>
                  </a:extLst>
                </a:gridCol>
                <a:gridCol w="975361">
                  <a:extLst>
                    <a:ext uri="{9D8B030D-6E8A-4147-A177-3AD203B41FA5}">
                      <a16:colId xmlns:a16="http://schemas.microsoft.com/office/drawing/2014/main" val="2028083038"/>
                    </a:ext>
                  </a:extLst>
                </a:gridCol>
              </a:tblGrid>
              <a:tr h="34623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Bowling Green, KY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69832"/>
                  </a:ext>
                </a:extLst>
              </a:tr>
              <a:tr h="16711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49233"/>
                  </a:ext>
                </a:extLst>
              </a:tr>
              <a:tr h="1911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36640"/>
                  </a:ext>
                </a:extLst>
              </a:tr>
              <a:tr h="346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95000"/>
                  </a:ext>
                </a:extLst>
              </a:tr>
              <a:tr h="434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Education, Training, and Library (25)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1.1%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Elementary School Teachers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$47,080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$51,000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$1,177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$1,275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$156,933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$170,000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350499"/>
                  </a:ext>
                </a:extLst>
              </a:tr>
              <a:tr h="19112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Occupations (51)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Assemblers/Fabricators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$36,060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$39,450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$902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$986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$120,200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$131,500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16013"/>
                  </a:ext>
                </a:extLst>
              </a:tr>
              <a:tr h="191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Inspectors/Testers/Samplers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$29,390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$34,600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$735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$865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$115,333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438969"/>
                  </a:ext>
                </a:extLst>
              </a:tr>
              <a:tr h="191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Workers, All Other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$28,150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$34,840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$116,133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2786"/>
                  </a:ext>
                </a:extLst>
              </a:tr>
              <a:tr h="191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Production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$45,060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$58,980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$1,127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$1,475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$150,200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$196,600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422128"/>
                  </a:ext>
                </a:extLst>
              </a:tr>
              <a:tr h="1911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(29, 31)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$61,120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$65,740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$1,528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$1,644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$203,733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$219,133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91041"/>
                  </a:ext>
                </a:extLst>
              </a:tr>
              <a:tr h="191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Health/Personal Aides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$22,730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$27,780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$568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196253"/>
                  </a:ext>
                </a:extLst>
              </a:tr>
              <a:tr h="191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Assistants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$30,020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$31,970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$751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$106,567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0004"/>
                  </a:ext>
                </a:extLst>
              </a:tr>
              <a:tr h="276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(11)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General/Operations Managers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$47,060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$66,690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$1,177</a:t>
                      </a: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$1,667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$156,867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$222,300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43766"/>
                  </a:ext>
                </a:extLst>
              </a:tr>
              <a:tr h="19112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Construction/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Installation/ Maintenance/ Repair (47, 49)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Maintenance/Repair Workers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$33,480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$39,910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$837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$998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$111,600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$133,033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867538"/>
                  </a:ext>
                </a:extLst>
              </a:tr>
              <a:tr h="485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Laborers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$35,270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$41,810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$1,045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$117,567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$139,367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5668"/>
                  </a:ext>
                </a:extLst>
              </a:tr>
              <a:tr h="385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Bldg./Grounds Maintenance (37)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Janitors and Cleaners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$26,480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$30,110</a:t>
                      </a: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$753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$88,267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$100,367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5" marR="390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6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5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2FF4853-8DA3-E738-D719-72F81E9E661D}"/>
              </a:ext>
            </a:extLst>
          </p:cNvPr>
          <p:cNvSpPr txBox="1">
            <a:spLocks/>
          </p:cNvSpPr>
          <p:nvPr/>
        </p:nvSpPr>
        <p:spPr>
          <a:xfrm>
            <a:off x="304800" y="285750"/>
            <a:ext cx="11619722" cy="5334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Affordable Rental Housing – Sample Surveys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9D339-7D2F-097C-2F0B-1C56CA76DE02}"/>
              </a:ext>
            </a:extLst>
          </p:cNvPr>
          <p:cNvSpPr txBox="1"/>
          <p:nvPr/>
        </p:nvSpPr>
        <p:spPr>
          <a:xfrm>
            <a:off x="415212" y="1659797"/>
            <a:ext cx="2667000" cy="353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dirty="0">
                <a:solidFill>
                  <a:prstClr val="black"/>
                </a:solidFill>
                <a:latin typeface="Montserrat" panose="00000500000000000000" pitchFamily="50" charset="0"/>
              </a:rPr>
              <a:t>Bowen National Research conducted a sample phone survey of </a:t>
            </a:r>
            <a:r>
              <a:rPr lang="en-US" b="1" dirty="0">
                <a:solidFill>
                  <a:srgbClr val="61BB46"/>
                </a:solidFill>
                <a:latin typeface="Montserrat" panose="00000500000000000000" pitchFamily="50" charset="0"/>
              </a:rPr>
              <a:t>52</a:t>
            </a:r>
            <a:r>
              <a:rPr lang="en-US" dirty="0">
                <a:solidFill>
                  <a:prstClr val="black"/>
                </a:solidFill>
                <a:latin typeface="Montserrat" panose="00000500000000000000" pitchFamily="50" charset="0"/>
              </a:rPr>
              <a:t> affordable properties in August 2023. 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endParaRPr lang="en-US" dirty="0">
              <a:solidFill>
                <a:prstClr val="black"/>
              </a:solidFill>
              <a:latin typeface="Montserrat" panose="00000500000000000000" pitchFamily="50" charset="0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dirty="0">
                <a:solidFill>
                  <a:prstClr val="black"/>
                </a:solidFill>
                <a:latin typeface="Montserrat" panose="00000500000000000000" pitchFamily="50" charset="0"/>
              </a:rPr>
              <a:t>This sample survey revealed there are </a:t>
            </a:r>
            <a:r>
              <a:rPr lang="en-US" b="1" i="1" dirty="0">
                <a:solidFill>
                  <a:srgbClr val="61BB46"/>
                </a:solidFill>
                <a:latin typeface="Montserrat" panose="00000500000000000000" pitchFamily="50" charset="0"/>
              </a:rPr>
              <a:t>NO vacancies </a:t>
            </a:r>
            <a:r>
              <a:rPr lang="en-US" dirty="0">
                <a:solidFill>
                  <a:prstClr val="black"/>
                </a:solidFill>
                <a:latin typeface="Montserrat" panose="00000500000000000000" pitchFamily="50" charset="0"/>
              </a:rPr>
              <a:t>among any of the surveyed affordable rental properties.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0EF30-4FA2-BB06-1E6C-243059C3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37" y="819150"/>
            <a:ext cx="8504863" cy="60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3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7" name="Rectangle 103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8" name="Rectangle 103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9" name="Rectangle 103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50" name="Rectangle 1038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48 Hours in Lexington, Kentucky: The Ultimate Itinerary">
            <a:extLst>
              <a:ext uri="{FF2B5EF4-FFF2-40B4-BE49-F238E27FC236}">
                <a16:creationId xmlns:a16="http://schemas.microsoft.com/office/drawing/2014/main" id="{EE2A0A2B-00C4-CCEE-0B46-E77682AF6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1" name="Group 1040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584200" y="1006956"/>
            <a:ext cx="3412067" cy="1372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Bowen National 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C8906-5CC3-44B4-A115-6D8266FA35A9}"/>
              </a:ext>
            </a:extLst>
          </p:cNvPr>
          <p:cNvSpPr txBox="1"/>
          <p:nvPr/>
        </p:nvSpPr>
        <p:spPr>
          <a:xfrm>
            <a:off x="581193" y="2438399"/>
            <a:ext cx="3415074" cy="356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National real estate research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500+ studies a year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Over 150 studies in KY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Completed 4 County Housing Needs Assessments in KY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KHC approved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bg1"/>
                </a:solidFill>
              </a:rPr>
              <a:t>Vice Chair of the National Council of Housing Market Analysts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3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D37F-EF5D-54DF-A23C-44C14EDDB6A9}"/>
              </a:ext>
            </a:extLst>
          </p:cNvPr>
          <p:cNvSpPr txBox="1">
            <a:spLocks/>
          </p:cNvSpPr>
          <p:nvPr/>
        </p:nvSpPr>
        <p:spPr>
          <a:xfrm>
            <a:off x="304799" y="285750"/>
            <a:ext cx="11629053" cy="5334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For-Sale Housing – Current Listings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B46D4-1CF3-342E-06DE-2B29878C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819150"/>
            <a:ext cx="11629052" cy="2275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5974A-B971-4562-475C-9D8AFF580551}"/>
              </a:ext>
            </a:extLst>
          </p:cNvPr>
          <p:cNvSpPr txBox="1"/>
          <p:nvPr/>
        </p:nvSpPr>
        <p:spPr>
          <a:xfrm>
            <a:off x="304798" y="2970280"/>
            <a:ext cx="457200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Realtor.com (8/9/2023)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53242C-8B7C-AA4F-0379-0AC675B1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48" y="3313940"/>
            <a:ext cx="6372015" cy="325830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4A1C59-846C-3EB5-AE44-C25578F6BB39}"/>
              </a:ext>
            </a:extLst>
          </p:cNvPr>
          <p:cNvSpPr txBox="1">
            <a:spLocks/>
          </p:cNvSpPr>
          <p:nvPr/>
        </p:nvSpPr>
        <p:spPr>
          <a:xfrm>
            <a:off x="6988629" y="3313941"/>
            <a:ext cx="4432040" cy="3258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Over half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(55.1%) of the available housing units are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priced over $300,000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.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Availability rates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among selected communities are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0.7% or lower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(healthy markets are b/w 2%-3%)</a:t>
            </a:r>
          </a:p>
        </p:txBody>
      </p:sp>
    </p:spTree>
    <p:extLst>
      <p:ext uri="{BB962C8B-B14F-4D97-AF65-F5344CB8AC3E}">
        <p14:creationId xmlns:p14="http://schemas.microsoft.com/office/powerpoint/2010/main" val="80881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Surveys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9A30246-5D97-22B4-3B1A-13C51CB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01" y="1152372"/>
            <a:ext cx="1112147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Employer Surveys Overview</a:t>
            </a:r>
            <a:endParaRPr lang="en-US" sz="16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Surveys conducted from May 2021 to May 2023</a:t>
            </a:r>
            <a:endParaRPr lang="en-US" sz="16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total surveys conducted</a:t>
            </a:r>
            <a:endParaRPr lang="en-US" sz="16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456 total employers participated</a:t>
            </a:r>
            <a:endParaRPr lang="en-US" sz="16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Participants employ approximately 51,512 total employees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Topics covered: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Company profile (type of business, number of employees, locations served, etc.)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Housing challenges and needs of employees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local housing market impacts employer’s business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Level of interest of employers to be involved in housing solutions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Employer surveys included were components in four (4) multi-county regional studies and (10) county-wide studies, encompassing a total of 41 counties in 6 states (Kentucky, Michigan, North Carolina, Ohio, Pennsylvania, and West Virginia).</a:t>
            </a:r>
            <a:endParaRPr lang="en-US" sz="16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6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 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BE7744-61CE-B1EA-A9BA-BBB22A99CFE8}"/>
              </a:ext>
            </a:extLst>
          </p:cNvPr>
          <p:cNvGraphicFramePr/>
          <p:nvPr/>
        </p:nvGraphicFramePr>
        <p:xfrm>
          <a:off x="457200" y="1134854"/>
          <a:ext cx="7143749" cy="553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62E783-46FE-30BC-80E8-934E41A84D45}"/>
              </a:ext>
            </a:extLst>
          </p:cNvPr>
          <p:cNvSpPr txBox="1"/>
          <p:nvPr/>
        </p:nvSpPr>
        <p:spPr>
          <a:xfrm>
            <a:off x="7890272" y="2029896"/>
            <a:ext cx="32968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400" dirty="0">
                <a:solidFill>
                  <a:srgbClr val="25597D"/>
                </a:solidFill>
                <a:latin typeface="+mj-lt"/>
                <a:ea typeface="Times New Roman" panose="02020603050405020304" pitchFamily="18" charset="0"/>
              </a:rPr>
              <a:t>Over one-half (55.1%) of the 456 employers surveyed stated that local </a:t>
            </a:r>
            <a:r>
              <a:rPr lang="en-US" sz="2800" b="1" kern="1400" dirty="0">
                <a:solidFill>
                  <a:srgbClr val="25597D"/>
                </a:solidFill>
                <a:latin typeface="+mj-lt"/>
                <a:ea typeface="Times New Roman" panose="02020603050405020304" pitchFamily="18" charset="0"/>
              </a:rPr>
              <a:t>housing issues adversely impact their business</a:t>
            </a:r>
            <a:endParaRPr lang="en-US" sz="2800" kern="1400" dirty="0">
              <a:solidFill>
                <a:srgbClr val="25597D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1D38C-7264-B3E3-0036-43C8BD6EC98E}"/>
              </a:ext>
            </a:extLst>
          </p:cNvPr>
          <p:cNvSpPr txBox="1"/>
          <p:nvPr/>
        </p:nvSpPr>
        <p:spPr>
          <a:xfrm>
            <a:off x="4390894" y="4460377"/>
            <a:ext cx="101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AD249-BCAE-E85F-E2C7-872A3474B72F}"/>
              </a:ext>
            </a:extLst>
          </p:cNvPr>
          <p:cNvSpPr txBox="1"/>
          <p:nvPr/>
        </p:nvSpPr>
        <p:spPr>
          <a:xfrm>
            <a:off x="2743200" y="2986112"/>
            <a:ext cx="128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8F005-EFF1-FFC4-61D1-D94CFB9A2786}"/>
              </a:ext>
            </a:extLst>
          </p:cNvPr>
          <p:cNvSpPr txBox="1"/>
          <p:nvPr/>
        </p:nvSpPr>
        <p:spPr>
          <a:xfrm>
            <a:off x="2834285" y="4553664"/>
            <a:ext cx="1014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2529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 Results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9A30246-5D97-22B4-3B1A-13C51CB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6" y="1994208"/>
            <a:ext cx="4614864" cy="3539430"/>
          </a:xfrm>
          <a:prstGeom prst="rect">
            <a:avLst/>
          </a:prstGeom>
          <a:solidFill>
            <a:srgbClr val="2559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While housing issues have a </a:t>
            </a:r>
            <a:r>
              <a:rPr lang="en-US" sz="2800" kern="1400" dirty="0">
                <a:solidFill>
                  <a:srgbClr val="25597D"/>
                </a:solidFill>
                <a:latin typeface="+mj-lt"/>
                <a:ea typeface="Times New Roman" panose="02020603050405020304" pitchFamily="18" charset="0"/>
              </a:rPr>
              <a:t>a 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variety of adverse impacts on employers and their businesses, survey results indicate local housing issues most often impact employers’ </a:t>
            </a:r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ability to attract 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and </a:t>
            </a:r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retain workers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D6CE45-19DF-8452-8D78-6A945CB2ADA1}"/>
              </a:ext>
            </a:extLst>
          </p:cNvPr>
          <p:cNvGraphicFramePr/>
          <p:nvPr/>
        </p:nvGraphicFramePr>
        <p:xfrm>
          <a:off x="5200650" y="1204912"/>
          <a:ext cx="6527929" cy="533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5F10DB-DEDE-0A1F-C5B4-2385E13383B5}"/>
              </a:ext>
            </a:extLst>
          </p:cNvPr>
          <p:cNvSpPr txBox="1"/>
          <p:nvPr/>
        </p:nvSpPr>
        <p:spPr>
          <a:xfrm>
            <a:off x="5367335" y="551364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Attract Workers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E0AF7-FDDA-37D2-D176-AD14C522CBB2}"/>
              </a:ext>
            </a:extLst>
          </p:cNvPr>
          <p:cNvSpPr txBox="1"/>
          <p:nvPr/>
        </p:nvSpPr>
        <p:spPr>
          <a:xfrm>
            <a:off x="5503066" y="4796909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Retain Workers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88378-AF20-304E-E29F-FC6292147D7C}"/>
              </a:ext>
            </a:extLst>
          </p:cNvPr>
          <p:cNvSpPr txBox="1"/>
          <p:nvPr/>
        </p:nvSpPr>
        <p:spPr>
          <a:xfrm>
            <a:off x="5503066" y="4111326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Limits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6F127-2EE2-46A9-24FB-23F4D7E21D85}"/>
              </a:ext>
            </a:extLst>
          </p:cNvPr>
          <p:cNvSpPr txBox="1"/>
          <p:nvPr/>
        </p:nvSpPr>
        <p:spPr>
          <a:xfrm>
            <a:off x="5956532" y="3410329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0EC0B-6A5B-1D1A-A2C0-0834E0A4EAA9}"/>
              </a:ext>
            </a:extLst>
          </p:cNvPr>
          <p:cNvSpPr txBox="1"/>
          <p:nvPr/>
        </p:nvSpPr>
        <p:spPr>
          <a:xfrm>
            <a:off x="5956531" y="2709170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EB193-3BB8-747A-2716-C1D273B45184}"/>
              </a:ext>
            </a:extLst>
          </p:cNvPr>
          <p:cNvSpPr txBox="1"/>
          <p:nvPr/>
        </p:nvSpPr>
        <p:spPr>
          <a:xfrm>
            <a:off x="5638800" y="1994156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32777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 Results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9A30246-5D97-22B4-3B1A-13C51CB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272318"/>
            <a:ext cx="3014664" cy="5262979"/>
          </a:xfrm>
          <a:prstGeom prst="rect">
            <a:avLst/>
          </a:prstGeom>
          <a:solidFill>
            <a:srgbClr val="2559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4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Employers indicated that </a:t>
            </a:r>
            <a:r>
              <a:rPr lang="en-US" sz="24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housing availability and affordability</a:t>
            </a:r>
            <a:r>
              <a:rPr lang="en-US" sz="24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are primary housing challenges their employees face, though the </a:t>
            </a:r>
            <a:r>
              <a:rPr lang="en-US" sz="24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distance between work and home </a:t>
            </a:r>
            <a:r>
              <a:rPr lang="en-US" sz="24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and the </a:t>
            </a:r>
            <a:r>
              <a:rPr lang="en-US" sz="24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lack of quality housing </a:t>
            </a:r>
            <a:r>
              <a:rPr lang="en-US" sz="24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are other issues impacting their employees.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DDB68B-B716-F274-9696-CDD182A98571}"/>
              </a:ext>
            </a:extLst>
          </p:cNvPr>
          <p:cNvGraphicFramePr/>
          <p:nvPr/>
        </p:nvGraphicFramePr>
        <p:xfrm>
          <a:off x="3671889" y="1272317"/>
          <a:ext cx="7743824" cy="544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4A8BFC-FF89-D594-DA05-C2255A63478A}"/>
              </a:ext>
            </a:extLst>
          </p:cNvPr>
          <p:cNvSpPr txBox="1"/>
          <p:nvPr/>
        </p:nvSpPr>
        <p:spPr>
          <a:xfrm>
            <a:off x="5386389" y="173398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Housing Availability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26BE1-201F-4FB5-467B-CF2E11E808C4}"/>
              </a:ext>
            </a:extLst>
          </p:cNvPr>
          <p:cNvSpPr txBox="1"/>
          <p:nvPr/>
        </p:nvSpPr>
        <p:spPr>
          <a:xfrm>
            <a:off x="6781802" y="167661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Rental Affordability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D4A5-0F65-780F-9EF5-85BF82C0AF9B}"/>
              </a:ext>
            </a:extLst>
          </p:cNvPr>
          <p:cNvSpPr txBox="1"/>
          <p:nvPr/>
        </p:nvSpPr>
        <p:spPr>
          <a:xfrm>
            <a:off x="8255794" y="24604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Home Buying </a:t>
            </a:r>
          </a:p>
          <a:p>
            <a:pPr algn="ctr"/>
            <a:r>
              <a:rPr lang="en-US" b="1" dirty="0"/>
              <a:t>Affordability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DE0AC-464A-28BE-D4E9-DE7C6DB7C420}"/>
              </a:ext>
            </a:extLst>
          </p:cNvPr>
          <p:cNvSpPr txBox="1"/>
          <p:nvPr/>
        </p:nvSpPr>
        <p:spPr>
          <a:xfrm>
            <a:off x="4024314" y="383135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Housing/Work 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65C2A-B3CB-B196-C55D-EEB588BB8F7B}"/>
              </a:ext>
            </a:extLst>
          </p:cNvPr>
          <p:cNvSpPr txBox="1"/>
          <p:nvPr/>
        </p:nvSpPr>
        <p:spPr>
          <a:xfrm>
            <a:off x="9586913" y="429808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Housing Quality</a:t>
            </a:r>
          </a:p>
        </p:txBody>
      </p:sp>
    </p:spTree>
    <p:extLst>
      <p:ext uri="{BB962C8B-B14F-4D97-AF65-F5344CB8AC3E}">
        <p14:creationId xmlns:p14="http://schemas.microsoft.com/office/powerpoint/2010/main" val="196459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 Results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9A30246-5D97-22B4-3B1A-13C51CB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39" y="1829530"/>
            <a:ext cx="3557589" cy="3970318"/>
          </a:xfrm>
          <a:prstGeom prst="rect">
            <a:avLst/>
          </a:prstGeom>
          <a:solidFill>
            <a:srgbClr val="2559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Nearly two-thirds (63.8%) 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of employers indicated that they would be </a:t>
            </a:r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Much More Likely 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or </a:t>
            </a:r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Somewhat Likely 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to </a:t>
            </a:r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add more employees if local housing issues are resolved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B0FFA0-E32B-91E3-525D-E5ABD538BFCE}"/>
              </a:ext>
            </a:extLst>
          </p:cNvPr>
          <p:cNvGraphicFramePr/>
          <p:nvPr/>
        </p:nvGraphicFramePr>
        <p:xfrm>
          <a:off x="4243387" y="1272319"/>
          <a:ext cx="7485192" cy="532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E3E674C-75BF-FB11-0E70-3AE680926147}"/>
              </a:ext>
            </a:extLst>
          </p:cNvPr>
          <p:cNvSpPr txBox="1"/>
          <p:nvPr/>
        </p:nvSpPr>
        <p:spPr>
          <a:xfrm>
            <a:off x="6700109" y="3191563"/>
            <a:ext cx="128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5FFCF-2DA5-F2E5-17CB-DF34337AE094}"/>
              </a:ext>
            </a:extLst>
          </p:cNvPr>
          <p:cNvSpPr txBox="1"/>
          <p:nvPr/>
        </p:nvSpPr>
        <p:spPr>
          <a:xfrm>
            <a:off x="6340695" y="4068450"/>
            <a:ext cx="128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 Likely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1280F-F6FA-D846-071F-A28B0855DB8A}"/>
              </a:ext>
            </a:extLst>
          </p:cNvPr>
          <p:cNvSpPr txBox="1"/>
          <p:nvPr/>
        </p:nvSpPr>
        <p:spPr>
          <a:xfrm>
            <a:off x="8109901" y="3335252"/>
            <a:ext cx="151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Much More Likely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782AE-1195-F7C5-8759-04D54C9F6D29}"/>
              </a:ext>
            </a:extLst>
          </p:cNvPr>
          <p:cNvSpPr txBox="1"/>
          <p:nvPr/>
        </p:nvSpPr>
        <p:spPr>
          <a:xfrm>
            <a:off x="7343046" y="4647065"/>
            <a:ext cx="128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Somewhat Likely</a:t>
            </a:r>
          </a:p>
        </p:txBody>
      </p:sp>
    </p:spTree>
    <p:extLst>
      <p:ext uri="{BB962C8B-B14F-4D97-AF65-F5344CB8AC3E}">
        <p14:creationId xmlns:p14="http://schemas.microsoft.com/office/powerpoint/2010/main" val="4034688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 Results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9A30246-5D97-22B4-3B1A-13C51CB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71" y="2214617"/>
            <a:ext cx="3557589" cy="3108543"/>
          </a:xfrm>
          <a:prstGeom prst="rect">
            <a:avLst/>
          </a:prstGeom>
          <a:solidFill>
            <a:srgbClr val="2559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Surveyed employers would consider some level of </a:t>
            </a:r>
            <a:r>
              <a:rPr lang="en-US" sz="2800" b="1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involvement in specific approaches </a:t>
            </a:r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to address employee housing issues.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02FC58-57EB-BFA9-7307-C59280F40D90}"/>
              </a:ext>
            </a:extLst>
          </p:cNvPr>
          <p:cNvGraphicFramePr/>
          <p:nvPr/>
        </p:nvGraphicFramePr>
        <p:xfrm>
          <a:off x="4198142" y="1314450"/>
          <a:ext cx="7471747" cy="542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249782-6A77-CE1B-6CF8-1EE15C05ECDA}"/>
              </a:ext>
            </a:extLst>
          </p:cNvPr>
          <p:cNvSpPr txBox="1"/>
          <p:nvPr/>
        </p:nvSpPr>
        <p:spPr>
          <a:xfrm>
            <a:off x="7158037" y="2328861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Security Deposit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6857B-DFDE-83F7-04D3-3429F1DB8C5F}"/>
              </a:ext>
            </a:extLst>
          </p:cNvPr>
          <p:cNvSpPr txBox="1"/>
          <p:nvPr/>
        </p:nvSpPr>
        <p:spPr>
          <a:xfrm>
            <a:off x="7158037" y="3212800"/>
            <a:ext cx="265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Housing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5947-5850-D2F7-EE99-90F0E2BE41F9}"/>
              </a:ext>
            </a:extLst>
          </p:cNvPr>
          <p:cNvSpPr txBox="1"/>
          <p:nvPr/>
        </p:nvSpPr>
        <p:spPr>
          <a:xfrm>
            <a:off x="7115174" y="4057443"/>
            <a:ext cx="320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Relocation Reimbursement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3061C-EB1C-BC31-ABF3-14F6C8D039CD}"/>
              </a:ext>
            </a:extLst>
          </p:cNvPr>
          <p:cNvSpPr txBox="1"/>
          <p:nvPr/>
        </p:nvSpPr>
        <p:spPr>
          <a:xfrm>
            <a:off x="7158037" y="4946893"/>
            <a:ext cx="368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Relocation Assistance/Services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A7C6C-68AD-C182-AF48-9844A5DCECDB}"/>
              </a:ext>
            </a:extLst>
          </p:cNvPr>
          <p:cNvSpPr txBox="1"/>
          <p:nvPr/>
        </p:nvSpPr>
        <p:spPr>
          <a:xfrm>
            <a:off x="7158037" y="5777276"/>
            <a:ext cx="372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Counseling or Placement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5A0CB-0E4F-99EE-1B2C-943FA0AEC36E}"/>
              </a:ext>
            </a:extLst>
          </p:cNvPr>
          <p:cNvSpPr txBox="1"/>
          <p:nvPr/>
        </p:nvSpPr>
        <p:spPr>
          <a:xfrm>
            <a:off x="10258423" y="2339864"/>
            <a:ext cx="84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97D"/>
                </a:solidFill>
              </a:rPr>
              <a:t>14.6%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E9C24-5679-7338-91F0-37500FE6F24A}"/>
              </a:ext>
            </a:extLst>
          </p:cNvPr>
          <p:cNvSpPr txBox="1"/>
          <p:nvPr/>
        </p:nvSpPr>
        <p:spPr>
          <a:xfrm>
            <a:off x="10826927" y="3212800"/>
            <a:ext cx="84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97D"/>
                </a:solidFill>
              </a:rPr>
              <a:t>17.4%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37A9-3AF0-9EFC-B29B-FBAF99C04651}"/>
              </a:ext>
            </a:extLst>
          </p:cNvPr>
          <p:cNvSpPr txBox="1"/>
          <p:nvPr/>
        </p:nvSpPr>
        <p:spPr>
          <a:xfrm>
            <a:off x="11072807" y="4962282"/>
            <a:ext cx="84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97D"/>
                </a:solidFill>
              </a:rPr>
              <a:t>18.6%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56FCC-C766-A14C-E8AC-C6BC20554135}"/>
              </a:ext>
            </a:extLst>
          </p:cNvPr>
          <p:cNvSpPr txBox="1"/>
          <p:nvPr/>
        </p:nvSpPr>
        <p:spPr>
          <a:xfrm>
            <a:off x="10984704" y="4072832"/>
            <a:ext cx="84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97D"/>
                </a:solidFill>
              </a:rPr>
              <a:t>18.3%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600E4-F9C9-3CEE-7852-830E13732896}"/>
              </a:ext>
            </a:extLst>
          </p:cNvPr>
          <p:cNvSpPr txBox="1"/>
          <p:nvPr/>
        </p:nvSpPr>
        <p:spPr>
          <a:xfrm>
            <a:off x="11218334" y="5848918"/>
            <a:ext cx="842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5597D"/>
                </a:solidFill>
              </a:rPr>
              <a:t>18.8%</a:t>
            </a:r>
          </a:p>
        </p:txBody>
      </p:sp>
    </p:spTree>
    <p:extLst>
      <p:ext uri="{BB962C8B-B14F-4D97-AF65-F5344CB8AC3E}">
        <p14:creationId xmlns:p14="http://schemas.microsoft.com/office/powerpoint/2010/main" val="73575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08F71D-439A-4D1B-9432-C2CF6C718F11}"/>
              </a:ext>
            </a:extLst>
          </p:cNvPr>
          <p:cNvSpPr txBox="1">
            <a:spLocks/>
          </p:cNvSpPr>
          <p:nvPr/>
        </p:nvSpPr>
        <p:spPr>
          <a:xfrm>
            <a:off x="457200" y="565759"/>
            <a:ext cx="11271379" cy="5690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none" dirty="0">
                <a:solidFill>
                  <a:schemeClr val="bg1"/>
                </a:solidFill>
              </a:rPr>
              <a:t>Employer Survey Results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9A30246-5D97-22B4-3B1A-13C51CB0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06958"/>
            <a:ext cx="3557589" cy="3970318"/>
          </a:xfrm>
          <a:prstGeom prst="rect">
            <a:avLst/>
          </a:prstGeom>
          <a:solidFill>
            <a:srgbClr val="25597D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800" kern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Surveyed employers believe supporting new housing development and redevelopment, and providing renter and homebuyer assistance are important public policy considerations.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49782-6A77-CE1B-6CF8-1EE15C05ECDA}"/>
              </a:ext>
            </a:extLst>
          </p:cNvPr>
          <p:cNvSpPr txBox="1"/>
          <p:nvPr/>
        </p:nvSpPr>
        <p:spPr>
          <a:xfrm>
            <a:off x="7158037" y="2328861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Security Deposit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6857B-DFDE-83F7-04D3-3429F1DB8C5F}"/>
              </a:ext>
            </a:extLst>
          </p:cNvPr>
          <p:cNvSpPr txBox="1"/>
          <p:nvPr/>
        </p:nvSpPr>
        <p:spPr>
          <a:xfrm>
            <a:off x="7158037" y="3212800"/>
            <a:ext cx="2657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Housing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65947-5850-D2F7-EE99-90F0E2BE41F9}"/>
              </a:ext>
            </a:extLst>
          </p:cNvPr>
          <p:cNvSpPr txBox="1"/>
          <p:nvPr/>
        </p:nvSpPr>
        <p:spPr>
          <a:xfrm>
            <a:off x="7115174" y="4057443"/>
            <a:ext cx="320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Relocation Reimbursement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3061C-EB1C-BC31-ABF3-14F6C8D039CD}"/>
              </a:ext>
            </a:extLst>
          </p:cNvPr>
          <p:cNvSpPr txBox="1"/>
          <p:nvPr/>
        </p:nvSpPr>
        <p:spPr>
          <a:xfrm>
            <a:off x="7158037" y="4946893"/>
            <a:ext cx="3686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Relocation Assistance/Services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A7C6C-68AD-C182-AF48-9844A5DCECDB}"/>
              </a:ext>
            </a:extLst>
          </p:cNvPr>
          <p:cNvSpPr txBox="1"/>
          <p:nvPr/>
        </p:nvSpPr>
        <p:spPr>
          <a:xfrm>
            <a:off x="7158037" y="5777276"/>
            <a:ext cx="372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Counseling or Placement Services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355BFC-33B9-500F-234E-F0F1FCBEE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690430"/>
              </p:ext>
            </p:extLst>
          </p:nvPr>
        </p:nvGraphicFramePr>
        <p:xfrm>
          <a:off x="4168587" y="1291190"/>
          <a:ext cx="7457355" cy="541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032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C9B2-AA90-9BF4-5CAD-910E6B5D1861}"/>
              </a:ext>
            </a:extLst>
          </p:cNvPr>
          <p:cNvSpPr txBox="1">
            <a:spLocks/>
          </p:cNvSpPr>
          <p:nvPr/>
        </p:nvSpPr>
        <p:spPr>
          <a:xfrm>
            <a:off x="304799" y="285750"/>
            <a:ext cx="11685037" cy="7620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Conclusions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56866-2856-0A03-44B7-BB6B116E61C4}"/>
              </a:ext>
            </a:extLst>
          </p:cNvPr>
          <p:cNvSpPr txBox="1"/>
          <p:nvPr/>
        </p:nvSpPr>
        <p:spPr>
          <a:xfrm>
            <a:off x="361724" y="1143687"/>
            <a:ext cx="1162811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Key Conclusions: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Close to one-in-five commuters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travel over 50 miles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to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Montserrat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Montserrat Light"/>
              </a:rPr>
              <a:t>Many workers within the most common occupations </a:t>
            </a:r>
            <a:r>
              <a:rPr lang="en-US" sz="2400" b="1">
                <a:solidFill>
                  <a:prstClr val="black"/>
                </a:solidFill>
                <a:latin typeface="Montserrat Light"/>
              </a:rPr>
              <a:t>do not </a:t>
            </a:r>
            <a:r>
              <a:rPr lang="en-US" sz="2400" b="1" dirty="0">
                <a:solidFill>
                  <a:prstClr val="black"/>
                </a:solidFill>
                <a:latin typeface="Montserrat Light"/>
              </a:rPr>
              <a:t>have sufficient wages to afford typical rentals </a:t>
            </a:r>
            <a:r>
              <a:rPr lang="en-US" sz="2400" dirty="0">
                <a:solidFill>
                  <a:prstClr val="black"/>
                </a:solidFill>
                <a:latin typeface="Montserrat Light"/>
              </a:rPr>
              <a:t>in the market they work and virtually no workers can </a:t>
            </a:r>
            <a:r>
              <a:rPr lang="en-US" sz="2400" b="1" dirty="0">
                <a:solidFill>
                  <a:prstClr val="black"/>
                </a:solidFill>
                <a:latin typeface="Montserrat Light"/>
              </a:rPr>
              <a:t>afford to buy a home </a:t>
            </a:r>
            <a:r>
              <a:rPr lang="en-US" sz="2400" dirty="0">
                <a:solidFill>
                  <a:prstClr val="black"/>
                </a:solidFill>
                <a:latin typeface="Montserrat Light"/>
              </a:rPr>
              <a:t>in the market they work.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There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limited availability </a:t>
            </a:r>
            <a:r>
              <a:rPr lang="en-US" sz="2400" dirty="0">
                <a:solidFill>
                  <a:prstClr val="black"/>
                </a:solidFill>
                <a:latin typeface="Montserrat Light"/>
              </a:rPr>
              <a:t>among </a:t>
            </a:r>
            <a:r>
              <a:rPr lang="en-US" sz="2400" b="1" dirty="0">
                <a:solidFill>
                  <a:prstClr val="black"/>
                </a:solidFill>
                <a:latin typeface="Montserrat Light"/>
              </a:rPr>
              <a:t>rental</a:t>
            </a:r>
            <a:r>
              <a:rPr lang="en-US" sz="2400" dirty="0">
                <a:solidFill>
                  <a:prstClr val="black"/>
                </a:solidFill>
                <a:latin typeface="Montserrat Light"/>
              </a:rPr>
              <a:t> and </a:t>
            </a:r>
            <a:r>
              <a:rPr lang="en-US" sz="2400" b="1" dirty="0">
                <a:solidFill>
                  <a:prstClr val="black"/>
                </a:solidFill>
                <a:latin typeface="Montserrat Light"/>
              </a:rPr>
              <a:t>for-sale housing </a:t>
            </a:r>
            <a:r>
              <a:rPr lang="en-US" sz="2400" dirty="0">
                <a:solidFill>
                  <a:prstClr val="black"/>
                </a:solidFill>
                <a:latin typeface="Montserrat Light"/>
              </a:rPr>
              <a:t>alternatives, particularly housing affordable to lower income households/workers.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Many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employers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(nationally)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indicate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housing is adversely impacting their businesses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, most notably their ability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attract and retain workers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; Nearly two-thirds of employers indicate they 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more likely to hire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workers if local housing issues resolved;  Roughly one-in-five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employers want to be part of the housing solution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19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8EC87-AA48-9F8A-A04C-E791A587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58" y="1114928"/>
            <a:ext cx="8958737" cy="4904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D97D5C-E0C4-DD51-C314-5846846EC6FE}"/>
              </a:ext>
            </a:extLst>
          </p:cNvPr>
          <p:cNvSpPr txBox="1"/>
          <p:nvPr/>
        </p:nvSpPr>
        <p:spPr>
          <a:xfrm>
            <a:off x="268637" y="1275870"/>
            <a:ext cx="3560569" cy="163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60AD5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5 Counties Evaluated</a:t>
            </a:r>
            <a:r>
              <a:rPr lang="en-US" sz="1600" dirty="0">
                <a:solidFill>
                  <a:srgbClr val="60AD51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Daviess </a:t>
            </a:r>
            <a:r>
              <a:rPr lang="en-US" sz="14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(Owensboro)</a:t>
            </a:r>
            <a:endParaRPr lang="en-US" sz="12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Fayette (Lexington)</a:t>
            </a:r>
            <a:endParaRPr lang="en-US" sz="12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Kenton (Covington)</a:t>
            </a:r>
            <a:endParaRPr lang="en-US" sz="12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Rowan (Morehead)</a:t>
            </a:r>
            <a:endParaRPr lang="en-US" sz="12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Warren (Bowling Green)</a:t>
            </a:r>
            <a:endParaRPr lang="en-US" sz="12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79955-16DE-D74C-FC02-2642E175CD40}"/>
              </a:ext>
            </a:extLst>
          </p:cNvPr>
          <p:cNvSpPr txBox="1"/>
          <p:nvPr/>
        </p:nvSpPr>
        <p:spPr>
          <a:xfrm>
            <a:off x="268637" y="3177318"/>
            <a:ext cx="2975810" cy="219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0AD51"/>
                </a:solidFill>
                <a:effectLst/>
                <a:uLnTx/>
                <a:uFillTx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3 Metrics Considered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0AD51"/>
                </a:solidFill>
                <a:effectLst/>
                <a:uLnTx/>
                <a:uFillTx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Workers Commuting Patterns and Distances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Workers Wages and Housing Affordability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Housing Availability (Rental and For-Sale)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43C9FA-3049-AC93-532B-BDCA087EDBB6}"/>
              </a:ext>
            </a:extLst>
          </p:cNvPr>
          <p:cNvSpPr txBox="1">
            <a:spLocks/>
          </p:cNvSpPr>
          <p:nvPr/>
        </p:nvSpPr>
        <p:spPr>
          <a:xfrm>
            <a:off x="284747" y="285750"/>
            <a:ext cx="11622505" cy="66008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Market Examples</a:t>
            </a:r>
            <a:b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</a:b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023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85F9-BBFF-9C59-9BB5-9A9126E3DD00}"/>
              </a:ext>
            </a:extLst>
          </p:cNvPr>
          <p:cNvSpPr txBox="1">
            <a:spLocks/>
          </p:cNvSpPr>
          <p:nvPr/>
        </p:nvSpPr>
        <p:spPr>
          <a:xfrm>
            <a:off x="304799" y="285750"/>
            <a:ext cx="11622505" cy="7620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Inflow/Outflow Job Counts in 2020</a:t>
            </a:r>
            <a:b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ea typeface="Calibri" panose="020F0502020204030204" pitchFamily="34" charset="0"/>
                <a:cs typeface="+mj-cs"/>
              </a:rPr>
              <a:t>Daviess County, KY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C42CF-6E8E-8B16-92BA-F4CBCA32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162785"/>
            <a:ext cx="3237257" cy="2462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5C1A2-E36D-15BB-0689-761B95E6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740817"/>
            <a:ext cx="3322608" cy="1335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1F35D-1FA4-A005-1BAB-8F08A283C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340" y="1162785"/>
            <a:ext cx="8211963" cy="5753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E12C16-4982-3336-3E67-9343E88A6D88}"/>
              </a:ext>
            </a:extLst>
          </p:cNvPr>
          <p:cNvSpPr/>
          <p:nvPr/>
        </p:nvSpPr>
        <p:spPr>
          <a:xfrm>
            <a:off x="3715340" y="6342872"/>
            <a:ext cx="4215680" cy="22937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3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C31F-01D3-6AE3-6FAA-C73A53318CD3}"/>
              </a:ext>
            </a:extLst>
          </p:cNvPr>
          <p:cNvSpPr txBox="1">
            <a:spLocks/>
          </p:cNvSpPr>
          <p:nvPr/>
        </p:nvSpPr>
        <p:spPr>
          <a:xfrm>
            <a:off x="304799" y="285750"/>
            <a:ext cx="11601061" cy="7620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Inflow/Outflow Job Counts in 2020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ea typeface="Calibri" panose="020F0502020204030204" pitchFamily="34" charset="0"/>
                <a:cs typeface="+mj-cs"/>
              </a:rPr>
              <a:t>Fayette County, KY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178B3-A543-AA0E-B11E-58EC20CA7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8" r="7037"/>
          <a:stretch/>
        </p:blipFill>
        <p:spPr>
          <a:xfrm>
            <a:off x="304800" y="1118755"/>
            <a:ext cx="3205940" cy="2443595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121AF5-C537-438D-F408-CD09E86A796F}"/>
              </a:ext>
            </a:extLst>
          </p:cNvPr>
          <p:cNvSpPr txBox="1">
            <a:spLocks/>
          </p:cNvSpPr>
          <p:nvPr/>
        </p:nvSpPr>
        <p:spPr>
          <a:xfrm>
            <a:off x="152401" y="3621357"/>
            <a:ext cx="3447434" cy="1312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Nearly 100,000 people commute into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Fayette County for work each day, while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over 40,000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(21.1%) of people commuting into the county for work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BB4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travel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more 50 miles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each 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1E479-2357-1ED8-28E5-875A77F7D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32" y="1076276"/>
            <a:ext cx="8209368" cy="5249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F4D709-9B3B-2FD5-98A0-29810AA490DB}"/>
              </a:ext>
            </a:extLst>
          </p:cNvPr>
          <p:cNvSpPr/>
          <p:nvPr/>
        </p:nvSpPr>
        <p:spPr>
          <a:xfrm>
            <a:off x="3677832" y="5645020"/>
            <a:ext cx="4019923" cy="20527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30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7791-248A-EF43-9108-48AF5F8B1E9A}"/>
              </a:ext>
            </a:extLst>
          </p:cNvPr>
          <p:cNvSpPr txBox="1">
            <a:spLocks/>
          </p:cNvSpPr>
          <p:nvPr/>
        </p:nvSpPr>
        <p:spPr>
          <a:xfrm>
            <a:off x="304800" y="285750"/>
            <a:ext cx="11619722" cy="7620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Inflow/Outflow Job Counts in 2020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ea typeface="Calibri" panose="020F0502020204030204" pitchFamily="34" charset="0"/>
                <a:cs typeface="+mj-cs"/>
              </a:rPr>
              <a:t>Kenton County, KY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E2FC97E7-EC7F-DACD-E9BA-47153EE77025}"/>
              </a:ext>
            </a:extLst>
          </p:cNvPr>
          <p:cNvSpPr txBox="1">
            <a:spLocks/>
          </p:cNvSpPr>
          <p:nvPr/>
        </p:nvSpPr>
        <p:spPr>
          <a:xfrm>
            <a:off x="240759" y="3819238"/>
            <a:ext cx="3778447" cy="2354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Over 7,600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(12.6%) people commuting into Kenton County for work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BB4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travel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more 50 miles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each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2F839-5234-4FBA-0022-FB8D4D5C3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200057"/>
            <a:ext cx="3714407" cy="2466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9B2B3-45F1-BC6E-7ECE-880D0DCD0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139" y="1200057"/>
            <a:ext cx="7791060" cy="4855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12876-275F-E3BF-A634-452874683029}"/>
              </a:ext>
            </a:extLst>
          </p:cNvPr>
          <p:cNvSpPr/>
          <p:nvPr/>
        </p:nvSpPr>
        <p:spPr>
          <a:xfrm>
            <a:off x="4149663" y="5352272"/>
            <a:ext cx="3778447" cy="21810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0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D0F3-BAA1-575F-D832-3D1081AF973B}"/>
              </a:ext>
            </a:extLst>
          </p:cNvPr>
          <p:cNvSpPr txBox="1">
            <a:spLocks/>
          </p:cNvSpPr>
          <p:nvPr/>
        </p:nvSpPr>
        <p:spPr>
          <a:xfrm>
            <a:off x="304800" y="285750"/>
            <a:ext cx="11619722" cy="7620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Inflow/Outflow Job Counts in 2020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ea typeface="Calibri" panose="020F0502020204030204" pitchFamily="34" charset="0"/>
                <a:cs typeface="+mj-cs"/>
              </a:rPr>
              <a:t>Rowan County, KY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3B9AF-1FF6-F56E-9753-F192290C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7" t="3799" r="5794"/>
          <a:stretch/>
        </p:blipFill>
        <p:spPr>
          <a:xfrm>
            <a:off x="304800" y="1118754"/>
            <a:ext cx="3837991" cy="2764897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20AFE52-7500-7740-B9FB-F72E50B42EE2}"/>
              </a:ext>
            </a:extLst>
          </p:cNvPr>
          <p:cNvSpPr txBox="1">
            <a:spLocks/>
          </p:cNvSpPr>
          <p:nvPr/>
        </p:nvSpPr>
        <p:spPr>
          <a:xfrm>
            <a:off x="152400" y="4045839"/>
            <a:ext cx="3990391" cy="239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Nearly 2,000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(21.6%) people commuting into Rowan County for work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BB4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travel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more 50 miles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each day; More people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commute into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the county than out of the county.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3D037-0F75-D1DB-9C7D-1CD00808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92" y="1118754"/>
            <a:ext cx="7689529" cy="5485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AAEE0-6D10-BE07-9196-E2CFFFA71E8D}"/>
              </a:ext>
            </a:extLst>
          </p:cNvPr>
          <p:cNvSpPr/>
          <p:nvPr/>
        </p:nvSpPr>
        <p:spPr>
          <a:xfrm>
            <a:off x="4234992" y="5850294"/>
            <a:ext cx="3733351" cy="1955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1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8D0B-9C6D-9515-859B-E90E8A755E04}"/>
              </a:ext>
            </a:extLst>
          </p:cNvPr>
          <p:cNvSpPr txBox="1">
            <a:spLocks/>
          </p:cNvSpPr>
          <p:nvPr/>
        </p:nvSpPr>
        <p:spPr>
          <a:xfrm>
            <a:off x="304800" y="285750"/>
            <a:ext cx="11647714" cy="762000"/>
          </a:xfrm>
          <a:prstGeom prst="rect">
            <a:avLst/>
          </a:prstGeom>
          <a:solidFill>
            <a:srgbClr val="1536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  <a:t>Inflow/Outflow Job Counts in 2020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utura"/>
                <a:ea typeface="+mj-ea"/>
                <a:cs typeface="+mj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"/>
                <a:ea typeface="Calibri" panose="020F0502020204030204" pitchFamily="34" charset="0"/>
                <a:cs typeface="+mj-cs"/>
              </a:rPr>
              <a:t>Warren County, KY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utura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F5ACB-4E61-0569-3F5D-88B0001CF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099067"/>
            <a:ext cx="4285861" cy="3170581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C954192-200C-83C4-5592-CFC47A0050E2}"/>
              </a:ext>
            </a:extLst>
          </p:cNvPr>
          <p:cNvSpPr txBox="1">
            <a:spLocks/>
          </p:cNvSpPr>
          <p:nvPr/>
        </p:nvSpPr>
        <p:spPr>
          <a:xfrm>
            <a:off x="234140" y="4426624"/>
            <a:ext cx="4356520" cy="292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Nearly 13,000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(21.1%) people commuting into Warren County for work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1BB46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travel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more 50 miles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each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D4371-5282-3273-6B6F-93137FEFD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47" y="1099066"/>
            <a:ext cx="7274541" cy="50311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D0A22-7AAC-6C4C-66FF-DBC74F74EA17}"/>
              </a:ext>
            </a:extLst>
          </p:cNvPr>
          <p:cNvSpPr/>
          <p:nvPr/>
        </p:nvSpPr>
        <p:spPr>
          <a:xfrm>
            <a:off x="4723047" y="5589037"/>
            <a:ext cx="3693164" cy="26081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8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D13A04-0232-6075-0744-51DB1993C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0907"/>
              </p:ext>
            </p:extLst>
          </p:nvPr>
        </p:nvGraphicFramePr>
        <p:xfrm>
          <a:off x="356348" y="1029380"/>
          <a:ext cx="11539817" cy="49291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75281">
                  <a:extLst>
                    <a:ext uri="{9D8B030D-6E8A-4147-A177-3AD203B41FA5}">
                      <a16:colId xmlns:a16="http://schemas.microsoft.com/office/drawing/2014/main" val="4156592515"/>
                    </a:ext>
                  </a:extLst>
                </a:gridCol>
                <a:gridCol w="1243949">
                  <a:extLst>
                    <a:ext uri="{9D8B030D-6E8A-4147-A177-3AD203B41FA5}">
                      <a16:colId xmlns:a16="http://schemas.microsoft.com/office/drawing/2014/main" val="3172685901"/>
                    </a:ext>
                  </a:extLst>
                </a:gridCol>
                <a:gridCol w="3206203">
                  <a:extLst>
                    <a:ext uri="{9D8B030D-6E8A-4147-A177-3AD203B41FA5}">
                      <a16:colId xmlns:a16="http://schemas.microsoft.com/office/drawing/2014/main" val="2586958291"/>
                    </a:ext>
                  </a:extLst>
                </a:gridCol>
                <a:gridCol w="835117">
                  <a:extLst>
                    <a:ext uri="{9D8B030D-6E8A-4147-A177-3AD203B41FA5}">
                      <a16:colId xmlns:a16="http://schemas.microsoft.com/office/drawing/2014/main" val="3100023144"/>
                    </a:ext>
                  </a:extLst>
                </a:gridCol>
                <a:gridCol w="835117">
                  <a:extLst>
                    <a:ext uri="{9D8B030D-6E8A-4147-A177-3AD203B41FA5}">
                      <a16:colId xmlns:a16="http://schemas.microsoft.com/office/drawing/2014/main" val="3412825021"/>
                    </a:ext>
                  </a:extLst>
                </a:gridCol>
                <a:gridCol w="835117">
                  <a:extLst>
                    <a:ext uri="{9D8B030D-6E8A-4147-A177-3AD203B41FA5}">
                      <a16:colId xmlns:a16="http://schemas.microsoft.com/office/drawing/2014/main" val="1137437924"/>
                    </a:ext>
                  </a:extLst>
                </a:gridCol>
                <a:gridCol w="835117">
                  <a:extLst>
                    <a:ext uri="{9D8B030D-6E8A-4147-A177-3AD203B41FA5}">
                      <a16:colId xmlns:a16="http://schemas.microsoft.com/office/drawing/2014/main" val="1836357874"/>
                    </a:ext>
                  </a:extLst>
                </a:gridCol>
                <a:gridCol w="986958">
                  <a:extLst>
                    <a:ext uri="{9D8B030D-6E8A-4147-A177-3AD203B41FA5}">
                      <a16:colId xmlns:a16="http://schemas.microsoft.com/office/drawing/2014/main" val="3513989336"/>
                    </a:ext>
                  </a:extLst>
                </a:gridCol>
                <a:gridCol w="986958">
                  <a:extLst>
                    <a:ext uri="{9D8B030D-6E8A-4147-A177-3AD203B41FA5}">
                      <a16:colId xmlns:a16="http://schemas.microsoft.com/office/drawing/2014/main" val="4202767412"/>
                    </a:ext>
                  </a:extLst>
                </a:gridCol>
              </a:tblGrid>
              <a:tr h="31542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and Housing Affordability for Top 30 Occupations by Share of Labor Force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Owensboro, KY Metropolitan Statistical Area</a:t>
                      </a: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18364"/>
                  </a:ext>
                </a:extLst>
              </a:tr>
              <a:tr h="15224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Sector, Title &amp; Wages 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Affordability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6176"/>
                  </a:ext>
                </a:extLst>
              </a:tr>
              <a:tr h="197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Group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(Code)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 Force Share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 Title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Wages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Monthly Rent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Max. Purchase Price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465800"/>
                  </a:ext>
                </a:extLst>
              </a:tr>
              <a:tr h="315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Quartile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55427"/>
                  </a:ext>
                </a:extLst>
              </a:tr>
              <a:tr h="19723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Sales and Related Occupations (41)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Salespersons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$22,300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$28,200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$74,333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82962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Cashiers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$21,290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$23,750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$532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$79,167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97149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Retail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$30,920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$38,620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$966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$103,067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$128,733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459348"/>
                  </a:ext>
                </a:extLst>
              </a:tr>
              <a:tr h="19723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Preparation/ Serving (35)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Cooks, Fast Food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$21,360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$22,240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$534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$71,200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$74,133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433663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Waiters/Waitresses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$17,990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$21,150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$529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$59,967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427996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Cooks, Restaurant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$23,280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$28,720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$718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$77,600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$95,733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447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Food Prep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$28,870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$32,930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$823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$96,233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$109,767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314914"/>
                  </a:ext>
                </a:extLst>
              </a:tr>
              <a:tr h="197234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 and Administrative Support (43)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Office Clerks, General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$29,110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$35,010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$875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$97,033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$116,700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900621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Bookkeeping/Auditing Clerks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$33,820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$39,940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$846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$999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$112,733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$133,133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237110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Customer Service Representatives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$31,440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$37,940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$949</a:t>
                      </a: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$104,800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$126,467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084808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Secretaries/Admin. Assistants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$31,320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$35,820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$783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$896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$104,400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$119,400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23490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Shipping/Inventory Clerks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$32,370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$41,250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$809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$1,031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$107,900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$137,500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24764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First-Line Supervisors, Office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$44,680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$55,270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$1,117</a:t>
                      </a: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$1,382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$148,933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$184,233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174600"/>
                  </a:ext>
                </a:extLst>
              </a:tr>
              <a:tr h="19723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Material Moving (53)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Stockers/Order Fillers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$26,600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$28,320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$665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$708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$88,667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$94,400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16477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Laborers/Material Movers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$31,750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$36,870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$794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$922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$105,833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$122,900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48567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Heavy/Tractor Trailer Drivers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$39,600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$47,310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$990</a:t>
                      </a: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$1,183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$132,000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$157,700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67744"/>
                  </a:ext>
                </a:extLst>
              </a:tr>
              <a:tr h="1972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Truck Drivers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$32,290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$37,410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$807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$935</a:t>
                      </a: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$107,633</a:t>
                      </a:r>
                      <a:endParaRPr lang="en-US" sz="1400" kern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$124,700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20" marR="36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00106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3160C9-4FAC-1B39-C748-4D5474FBA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53464"/>
              </p:ext>
            </p:extLst>
          </p:nvPr>
        </p:nvGraphicFramePr>
        <p:xfrm>
          <a:off x="3774141" y="65004"/>
          <a:ext cx="3945935" cy="8519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7341">
                  <a:extLst>
                    <a:ext uri="{9D8B030D-6E8A-4147-A177-3AD203B41FA5}">
                      <a16:colId xmlns:a16="http://schemas.microsoft.com/office/drawing/2014/main" val="944312361"/>
                    </a:ext>
                  </a:extLst>
                </a:gridCol>
                <a:gridCol w="1238594">
                  <a:extLst>
                    <a:ext uri="{9D8B030D-6E8A-4147-A177-3AD203B41FA5}">
                      <a16:colId xmlns:a16="http://schemas.microsoft.com/office/drawing/2014/main" val="215603097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Typical Housing Costs - Daviess County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6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Type (Rent/Buy)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 Costs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05265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Market Rent (Two-Bedroom)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$926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70543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List Price (May 2023)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$263,500</a:t>
                      </a:r>
                      <a:endParaRPr lang="en-US" sz="1400" kern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51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1C3408-0007-B50D-DCE7-D92546A5AE79}"/>
              </a:ext>
            </a:extLst>
          </p:cNvPr>
          <p:cNvSpPr txBox="1"/>
          <p:nvPr/>
        </p:nvSpPr>
        <p:spPr>
          <a:xfrm>
            <a:off x="356348" y="177464"/>
            <a:ext cx="385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Daviess County, KY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721BB-5D5B-30EF-1004-EBC45BFCD670}"/>
              </a:ext>
            </a:extLst>
          </p:cNvPr>
          <p:cNvSpPr txBox="1"/>
          <p:nvPr/>
        </p:nvSpPr>
        <p:spPr>
          <a:xfrm>
            <a:off x="7720076" y="0"/>
            <a:ext cx="426047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Housing affordability for each occupation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b="1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2-Br.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Fair Market Rent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(FMR) and </a:t>
            </a:r>
            <a:r>
              <a:rPr lang="en-US" sz="14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 list price 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available homes for the county is highlighted in </a:t>
            </a:r>
            <a:r>
              <a:rPr lang="en-US" sz="1400" kern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</a:t>
            </a:r>
            <a:r>
              <a:rPr lang="en-US" sz="14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text.</a:t>
            </a:r>
          </a:p>
        </p:txBody>
      </p:sp>
    </p:spTree>
    <p:extLst>
      <p:ext uri="{BB962C8B-B14F-4D97-AF65-F5344CB8AC3E}">
        <p14:creationId xmlns:p14="http://schemas.microsoft.com/office/powerpoint/2010/main" val="38609567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19519</TotalTime>
  <Words>4870</Words>
  <Application>Microsoft Office PowerPoint</Application>
  <PresentationFormat>Widescreen</PresentationFormat>
  <Paragraphs>1651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Century Gothic</vt:lpstr>
      <vt:lpstr>Futura</vt:lpstr>
      <vt:lpstr>Gill Sans MT</vt:lpstr>
      <vt:lpstr>Montserrat</vt:lpstr>
      <vt:lpstr>Montserrat Light</vt:lpstr>
      <vt:lpstr>Symbol</vt:lpstr>
      <vt:lpstr>Times New Roman</vt:lpstr>
      <vt:lpstr>Wingdings 2</vt:lpstr>
      <vt:lpstr>Dividend</vt:lpstr>
      <vt:lpstr>housing’s IMPACT on employers and 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 Johnson</dc:creator>
  <cp:lastModifiedBy>Desiree Johnson</cp:lastModifiedBy>
  <cp:revision>1086</cp:revision>
  <cp:lastPrinted>2022-03-08T14:16:46Z</cp:lastPrinted>
  <dcterms:created xsi:type="dcterms:W3CDTF">2017-11-14T14:39:14Z</dcterms:created>
  <dcterms:modified xsi:type="dcterms:W3CDTF">2023-11-06T21:16:54Z</dcterms:modified>
</cp:coreProperties>
</file>