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  <p:sldMasterId id="2147483673" r:id="rId5"/>
    <p:sldMasterId id="2147483692" r:id="rId6"/>
    <p:sldMasterId id="2147483734" r:id="rId7"/>
  </p:sldMasterIdLst>
  <p:notesMasterIdLst>
    <p:notesMasterId r:id="rId22"/>
  </p:notesMasterIdLst>
  <p:sldIdLst>
    <p:sldId id="531" r:id="rId8"/>
    <p:sldId id="345" r:id="rId9"/>
    <p:sldId id="368" r:id="rId10"/>
    <p:sldId id="533" r:id="rId11"/>
    <p:sldId id="369" r:id="rId12"/>
    <p:sldId id="349" r:id="rId13"/>
    <p:sldId id="352" r:id="rId14"/>
    <p:sldId id="532" r:id="rId15"/>
    <p:sldId id="365" r:id="rId16"/>
    <p:sldId id="535" r:id="rId17"/>
    <p:sldId id="354" r:id="rId18"/>
    <p:sldId id="536" r:id="rId19"/>
    <p:sldId id="360" r:id="rId20"/>
    <p:sldId id="35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623A83D-E475-210E-B40B-85B309A176AA}" name="Hargis, Beth - KDE Associate Commissioner" initials="HBKAC" userId="S::beth.hargis2@education.ky.gov::80f26e15-9625-4723-b5c8-3153a917ed69" providerId="AD"/>
  <p188:author id="{5BD90D4C-25CF-D8C0-EF06-27663B70180B}" name="Perkins, Jacob - Division of Communications" initials="PJDoC" userId="S::Jacob.Perkins@education.ky.gov::c40ba2c0-b4ef-4c71-9781-8024fdc37b7e" providerId="AD"/>
  <p188:author id="{DA1D8562-945C-5BE9-A027-B2C69832AD9F}" name="Satterwhite, Regan - Office of Career and Technical Education" initials="SROoCaTE" userId="S::regan.satterwhite@education.ky.gov::f293c650-a887-4416-9737-4a478a9e6d50" providerId="AD"/>
  <p188:author id="{BEA5027F-576B-978D-76EA-BD6C02D81D13}" name="Guest User" initials="GU" userId="S::urn:spo:anon#6d77f0ab2175d97ca1fb26efa993be071d0a447f856d6494a7016fdfcae3e0f4::" providerId="AD"/>
  <p188:author id="{24459FE1-080E-CA43-6C2C-BBF1D75331B0}" name="Lamb, Audrie - Division of Communications" initials="LADoC" userId="S::audrie.lamb@education.ky.gov::f9018ec1-5d52-4df3-a0b2-331c0eba38f0" providerId="AD"/>
  <p188:author id="{C3D873E3-4DC4-748B-D574-646FE133D5AE}" name="Turner, Rosalind - Division of Communications" initials="TRDoC" userId="S::rosalind.turner@education.ky.gov::7c9c7ca7-1d99-46ec-ad67-a660f1da40f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urner, Rosalind - Division of Communications" initials="TR-DoC" lastIdx="15" clrIdx="0">
    <p:extLst>
      <p:ext uri="{19B8F6BF-5375-455C-9EA6-DF929625EA0E}">
        <p15:presenceInfo xmlns:p15="http://schemas.microsoft.com/office/powerpoint/2012/main" userId="S::rosalind.turner@education.ky.gov::7c9c7ca7-1d99-46ec-ad67-a660f1da40f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80"/>
    <a:srgbClr val="10264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BA4B7F-3158-478E-BCA7-D7095EB66030}" v="3124" dt="2023-08-21T13:58:55.9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00FDC-C1AE-4F36-9B46-069F46DA9F27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7E489-7A50-483F-997D-DB4E68E67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02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3E625-C675-4A30-B99E-E1BBD68657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4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3E625-C675-4A30-B99E-E1BBD686578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936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 algn="ctr">
              <a:defRPr sz="2971" baseline="0"/>
            </a:lvl1pPr>
          </a:lstStyle>
          <a:p>
            <a:r>
              <a:rPr lang="en-US"/>
              <a:t>Title Slide - click to edit</a:t>
            </a:r>
            <a:br>
              <a:rPr lang="en-US"/>
            </a:br>
            <a:r>
              <a:rPr lang="en-US"/>
              <a:t>(Arial 36 Bold)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" y="76203"/>
            <a:ext cx="12192000" cy="49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43" b="1">
                <a:ln w="9525">
                  <a:noFill/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Leadership Excellence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1" y="6258581"/>
            <a:ext cx="12192000" cy="448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312" b="1" i="1">
                <a:ln w="9525">
                  <a:noFill/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Leaders for Life</a:t>
            </a:r>
            <a:endParaRPr lang="en-US" sz="1981" b="1" i="1">
              <a:ln w="9525">
                <a:noFill/>
                <a:prstDash val="solid"/>
              </a:ln>
              <a:solidFill>
                <a:prstClr val="black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-1" y="6065838"/>
            <a:ext cx="12192000" cy="106362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FFCC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52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 rot="10800000">
            <a:off x="0" y="691180"/>
            <a:ext cx="12192000" cy="71802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FFCC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55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1930400" y="3810000"/>
            <a:ext cx="8534400" cy="2057400"/>
          </a:xfrm>
        </p:spPr>
        <p:txBody>
          <a:bodyPr/>
          <a:lstStyle>
            <a:lvl1pPr algn="ctr">
              <a:buNone/>
              <a:defRPr sz="1981" baseline="0"/>
            </a:lvl1pPr>
          </a:lstStyle>
          <a:p>
            <a:pPr lvl="0"/>
            <a:r>
              <a:rPr lang="en-US"/>
              <a:t>Click to edit subtitle (Arial 24 not Bold)</a:t>
            </a:r>
          </a:p>
        </p:txBody>
      </p:sp>
      <p:pic>
        <p:nvPicPr>
          <p:cNvPr id="10" name="Picture 3" descr="C:\Users\BorgerdingTB\AppData\Local\Microsoft\Windows\Temporary Internet Files\Content.Outlook\B8021UZJ\Nice Army of One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152" y="157586"/>
            <a:ext cx="483829" cy="48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www.tioh.hqda.pentagon.mil/ImageProxy.ashx?n=1&amp;t=original&amp;id=5161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70621" y="162904"/>
            <a:ext cx="466167" cy="48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7033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6005" y="252932"/>
            <a:ext cx="10159999" cy="503792"/>
          </a:xfrm>
        </p:spPr>
        <p:txBody>
          <a:bodyPr wrap="square">
            <a:spAutoFit/>
          </a:bodyPr>
          <a:lstStyle>
            <a:lvl1pPr>
              <a:spcBef>
                <a:spcPts val="496"/>
              </a:spcBef>
              <a:defRPr sz="2971" baseline="0"/>
            </a:lvl1pPr>
          </a:lstStyle>
          <a:p>
            <a:r>
              <a:rPr lang="en-US"/>
              <a:t>Arial 36 Bold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1219200"/>
            <a:ext cx="11582400" cy="5334000"/>
          </a:xfrm>
        </p:spPr>
        <p:txBody>
          <a:bodyPr/>
          <a:lstStyle/>
          <a:p>
            <a:pPr lvl="0"/>
            <a:r>
              <a:rPr lang="en-US"/>
              <a:t>First level (Arial 26)</a:t>
            </a:r>
          </a:p>
          <a:p>
            <a:pPr lvl="1"/>
            <a:r>
              <a:rPr lang="en-US"/>
              <a:t>Second level (Arial 24)</a:t>
            </a:r>
          </a:p>
          <a:p>
            <a:pPr lvl="2"/>
            <a:r>
              <a:rPr lang="en-US"/>
              <a:t>Third level (Arial 20)</a:t>
            </a:r>
          </a:p>
          <a:p>
            <a:pPr lvl="3"/>
            <a:r>
              <a:rPr lang="en-US"/>
              <a:t>Fourth level (Arial 18)</a:t>
            </a:r>
          </a:p>
          <a:p>
            <a:r>
              <a:rPr lang="en-US"/>
              <a:t>Formatting</a:t>
            </a:r>
          </a:p>
          <a:p>
            <a:pPr lvl="1"/>
            <a:r>
              <a:rPr lang="en-US"/>
              <a:t>Do not go below fourth level bullet</a:t>
            </a:r>
          </a:p>
          <a:p>
            <a:pPr lvl="1"/>
            <a:r>
              <a:rPr lang="en-US"/>
              <a:t>Paragraph spacing is set at “before 6pt”</a:t>
            </a:r>
          </a:p>
          <a:p>
            <a:pPr lvl="1"/>
            <a:r>
              <a:rPr lang="en-US"/>
              <a:t>Use the designated bullet style for each level</a:t>
            </a:r>
          </a:p>
          <a:p>
            <a:pPr lvl="1"/>
            <a:r>
              <a:rPr lang="en-US"/>
              <a:t>Paragraphs are formatted with hanging indents</a:t>
            </a:r>
          </a:p>
        </p:txBody>
      </p:sp>
    </p:spTree>
    <p:extLst>
      <p:ext uri="{BB962C8B-B14F-4D97-AF65-F5344CB8AC3E}">
        <p14:creationId xmlns:p14="http://schemas.microsoft.com/office/powerpoint/2010/main" val="3092875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08569-7959-0241-9BB6-EB4CB1A4E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0264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C0594C-E6C1-9547-AD0F-AB6967F2D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778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A7D72-74A1-FB4F-ACD2-40B8F2296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275C50-326D-4A64-AADC-B6402DE6641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3B05B-48C7-544E-97E6-CC2AA1DB1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78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0090F-0F27-4242-854F-4BE100FF7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780"/>
                </a:solidFill>
              </a:defRPr>
            </a:lvl1pPr>
          </a:lstStyle>
          <a:p>
            <a:fld id="{62DCD7EF-EA44-4BC8-AA19-861D0BEF9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70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013E8-1B59-1947-97AA-780C14576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5646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49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 algn="ctr">
              <a:defRPr sz="3600" baseline="0"/>
            </a:lvl1pPr>
          </a:lstStyle>
          <a:p>
            <a:r>
              <a:rPr lang="en-US"/>
              <a:t>Title Slide - click to edit</a:t>
            </a:r>
            <a:br>
              <a:rPr lang="en-US"/>
            </a:br>
            <a:r>
              <a:rPr lang="en-US"/>
              <a:t>(Arial 36 Bold)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" y="76201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>
                <a:ln w="9525">
                  <a:noFill/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Leadership Excellence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" y="6258580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i="1">
                <a:ln w="9525">
                  <a:noFill/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Leaders for Life</a:t>
            </a:r>
            <a:endParaRPr lang="en-US" sz="2400" b="1" i="1">
              <a:ln w="9525">
                <a:noFill/>
                <a:prstDash val="solid"/>
              </a:ln>
              <a:solidFill>
                <a:prstClr val="black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4" name="Rectangle 24"/>
          <p:cNvSpPr>
            <a:spLocks noChangeArrowheads="1"/>
          </p:cNvSpPr>
          <p:nvPr userDrawn="1"/>
        </p:nvSpPr>
        <p:spPr bwMode="auto">
          <a:xfrm>
            <a:off x="-1" y="6065838"/>
            <a:ext cx="12192000" cy="106362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FFCC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" name="Rectangle 24"/>
          <p:cNvSpPr>
            <a:spLocks noChangeArrowheads="1"/>
          </p:cNvSpPr>
          <p:nvPr userDrawn="1"/>
        </p:nvSpPr>
        <p:spPr bwMode="auto">
          <a:xfrm rot="10800000">
            <a:off x="0" y="790571"/>
            <a:ext cx="12192000" cy="91281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FFCC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1930400" y="3810000"/>
            <a:ext cx="8534400" cy="2057400"/>
          </a:xfrm>
        </p:spPr>
        <p:txBody>
          <a:bodyPr/>
          <a:lstStyle>
            <a:lvl1pPr algn="ctr">
              <a:buNone/>
              <a:defRPr sz="2400" baseline="0"/>
            </a:lvl1pPr>
          </a:lstStyle>
          <a:p>
            <a:pPr lvl="0"/>
            <a:r>
              <a:rPr lang="en-US"/>
              <a:t>Click to edit subtitle (Arial 24 not Bold)</a:t>
            </a:r>
          </a:p>
        </p:txBody>
      </p:sp>
      <p:pic>
        <p:nvPicPr>
          <p:cNvPr id="10" name="Picture 3" descr="C:\Users\BorgerdingTB\AppData\Local\Microsoft\Windows\Temporary Internet Files\Content.Outlook\B8021UZJ\Nice Army of One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68" y="42864"/>
            <a:ext cx="579509" cy="5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www.tioh.hqda.pentagon.mil/ImageProxy.ashx?n=1&amp;t=original&amp;id=5161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51617" y="42864"/>
            <a:ext cx="558351" cy="5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3304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6002" y="181661"/>
            <a:ext cx="10159999" cy="646331"/>
          </a:xfrm>
        </p:spPr>
        <p:txBody>
          <a:bodyPr wrap="square">
            <a:spAutoFit/>
          </a:bodyPr>
          <a:lstStyle>
            <a:lvl1pPr>
              <a:spcBef>
                <a:spcPts val="600"/>
              </a:spcBef>
              <a:defRPr sz="3600" baseline="0"/>
            </a:lvl1pPr>
          </a:lstStyle>
          <a:p>
            <a:r>
              <a:rPr lang="en-US"/>
              <a:t>Arial 36 Bold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1219200"/>
            <a:ext cx="11582400" cy="5334000"/>
          </a:xfrm>
        </p:spPr>
        <p:txBody>
          <a:bodyPr/>
          <a:lstStyle/>
          <a:p>
            <a:pPr lvl="0"/>
            <a:r>
              <a:rPr lang="en-US"/>
              <a:t>First level (Arial 26)</a:t>
            </a:r>
          </a:p>
          <a:p>
            <a:pPr lvl="1"/>
            <a:r>
              <a:rPr lang="en-US"/>
              <a:t>Second level (Arial 24)</a:t>
            </a:r>
          </a:p>
          <a:p>
            <a:pPr lvl="2"/>
            <a:r>
              <a:rPr lang="en-US"/>
              <a:t>Third level (Arial 20)</a:t>
            </a:r>
          </a:p>
          <a:p>
            <a:pPr lvl="3"/>
            <a:r>
              <a:rPr lang="en-US"/>
              <a:t>Fourth level (Arial 18)</a:t>
            </a:r>
          </a:p>
          <a:p>
            <a:r>
              <a:rPr lang="en-US"/>
              <a:t>Formatting</a:t>
            </a:r>
          </a:p>
          <a:p>
            <a:pPr lvl="1"/>
            <a:r>
              <a:rPr lang="en-US"/>
              <a:t>Do not go below fourth level bullet</a:t>
            </a:r>
          </a:p>
          <a:p>
            <a:pPr lvl="1"/>
            <a:r>
              <a:rPr lang="en-US"/>
              <a:t>Paragraph spacing is set at “before 6pt”</a:t>
            </a:r>
          </a:p>
          <a:p>
            <a:pPr lvl="1"/>
            <a:r>
              <a:rPr lang="en-US"/>
              <a:t>Use the designated bullet style for each level</a:t>
            </a:r>
          </a:p>
          <a:p>
            <a:pPr lvl="1"/>
            <a:r>
              <a:rPr lang="en-US"/>
              <a:t>Paragraphs are formatted with hanging indents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323818" y="6586627"/>
            <a:ext cx="2696572" cy="24622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1">
                <a:solidFill>
                  <a:srgbClr val="FFFFFF"/>
                </a:solidFill>
                <a:latin typeface="Arial" pitchFamily="34"/>
                <a:cs typeface="Arial" pitchFamily="34"/>
              </a:rPr>
              <a:t>UNCLASSIFIED//FOUO//PREDECISIONAL</a:t>
            </a:r>
          </a:p>
        </p:txBody>
      </p:sp>
    </p:spTree>
    <p:extLst>
      <p:ext uri="{BB962C8B-B14F-4D97-AF65-F5344CB8AC3E}">
        <p14:creationId xmlns:p14="http://schemas.microsoft.com/office/powerpoint/2010/main" val="680228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 bwMode="auto">
          <a:xfrm rot="10800000">
            <a:off x="488951" y="3827463"/>
            <a:ext cx="1121621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rot="5400000">
            <a:off x="3591984" y="3843338"/>
            <a:ext cx="50292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3200" y="1265239"/>
            <a:ext cx="5793317" cy="451027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 u="sng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Arial 20 Bold Underlined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03200" y="1777043"/>
            <a:ext cx="5793317" cy="1985510"/>
          </a:xfrm>
        </p:spPr>
        <p:txBody>
          <a:bodyPr>
            <a:normAutofit/>
          </a:bodyPr>
          <a:lstStyle>
            <a:lvl1pPr marL="174625" indent="-174625">
              <a:defRPr sz="1600" baseline="0"/>
            </a:lvl1pPr>
            <a:lvl2pPr marL="287338" indent="-112713">
              <a:buFont typeface="Arial" pitchFamily="34" charset="0"/>
              <a:buChar char="•"/>
              <a:defRPr sz="1400"/>
            </a:lvl2pPr>
            <a:lvl3pPr marL="400050" indent="-112713">
              <a:buFont typeface="Arial" pitchFamily="34" charset="0"/>
              <a:buChar char="­"/>
              <a:defRPr sz="1200" baseline="0"/>
            </a:lvl3pPr>
            <a:lvl4pPr marL="514350" indent="-114300">
              <a:spcBef>
                <a:spcPts val="600"/>
              </a:spcBef>
              <a:buFont typeface="Wingdings" pitchFamily="2" charset="2"/>
              <a:buChar char="§"/>
              <a:defRPr sz="1200" baseline="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Arial 16</a:t>
            </a:r>
          </a:p>
          <a:p>
            <a:pPr lvl="1"/>
            <a:r>
              <a:rPr lang="en-US"/>
              <a:t>Arial 14</a:t>
            </a:r>
          </a:p>
          <a:p>
            <a:pPr lvl="2"/>
            <a:r>
              <a:rPr lang="en-US"/>
              <a:t>Arial 12</a:t>
            </a:r>
          </a:p>
          <a:p>
            <a:pPr lvl="3"/>
            <a:r>
              <a:rPr lang="en-US"/>
              <a:t>Arial 12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65239"/>
            <a:ext cx="5795433" cy="451027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777043"/>
            <a:ext cx="5795433" cy="1985510"/>
          </a:xfrm>
        </p:spPr>
        <p:txBody>
          <a:bodyPr rtlCol="0">
            <a:normAutofit/>
          </a:bodyPr>
          <a:lstStyle>
            <a:lvl1pPr marL="174625" indent="-174625" algn="l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Ø"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83464" indent="-109728" algn="l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02336" indent="-109728" algn="l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–"/>
              <a:def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12064" indent="-118872">
              <a:spcBef>
                <a:spcPts val="600"/>
              </a:spcBef>
              <a:buFont typeface="Wingdings" pitchFamily="2" charset="2"/>
              <a:buChar char="§"/>
              <a:defRPr sz="12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203200" y="3892374"/>
            <a:ext cx="5793317" cy="451027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4"/>
          </p:nvPr>
        </p:nvSpPr>
        <p:spPr>
          <a:xfrm>
            <a:off x="203200" y="4397829"/>
            <a:ext cx="5793317" cy="1991859"/>
          </a:xfrm>
        </p:spPr>
        <p:txBody>
          <a:bodyPr>
            <a:normAutofit/>
          </a:bodyPr>
          <a:lstStyle>
            <a:lvl1pPr marL="174625" indent="-174625">
              <a:defRPr sz="1600"/>
            </a:lvl1pPr>
            <a:lvl2pPr marL="283464" indent="-109728">
              <a:buFont typeface="Arial" pitchFamily="34" charset="0"/>
              <a:buChar char="•"/>
              <a:defRPr sz="1400"/>
            </a:lvl2pPr>
            <a:lvl3pPr marL="402336" indent="-109728">
              <a:buFont typeface="Arial" pitchFamily="34" charset="0"/>
              <a:buChar char="­"/>
              <a:defRPr sz="1200"/>
            </a:lvl3pPr>
            <a:lvl4pPr marL="512064" indent="-118872">
              <a:spcBef>
                <a:spcPts val="600"/>
              </a:spcBef>
              <a:buFont typeface="Wingdings" pitchFamily="2" charset="2"/>
              <a:buChar char="§"/>
              <a:defRPr sz="12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193368" y="3892374"/>
            <a:ext cx="5795433" cy="451027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5"/>
          <p:cNvSpPr>
            <a:spLocks noGrp="1"/>
          </p:cNvSpPr>
          <p:nvPr>
            <p:ph sz="quarter" idx="16"/>
          </p:nvPr>
        </p:nvSpPr>
        <p:spPr>
          <a:xfrm>
            <a:off x="6193368" y="4397829"/>
            <a:ext cx="5795433" cy="1991859"/>
          </a:xfrm>
        </p:spPr>
        <p:txBody>
          <a:bodyPr>
            <a:normAutofit/>
          </a:bodyPr>
          <a:lstStyle>
            <a:lvl1pPr marL="174625" indent="-174625">
              <a:defRPr sz="1600"/>
            </a:lvl1pPr>
            <a:lvl2pPr marL="283464" indent="-109728">
              <a:buFont typeface="Arial" pitchFamily="34" charset="0"/>
              <a:buChar char="•"/>
              <a:defRPr sz="1400"/>
            </a:lvl2pPr>
            <a:lvl3pPr marL="402336" indent="-109728">
              <a:buFont typeface="Arial" pitchFamily="34" charset="0"/>
              <a:buChar char="­"/>
              <a:defRPr sz="1200"/>
            </a:lvl3pPr>
            <a:lvl4pPr marL="512064" indent="-118872">
              <a:spcBef>
                <a:spcPts val="600"/>
              </a:spcBef>
              <a:buFont typeface="Wingdings" pitchFamily="2" charset="2"/>
              <a:buChar char="§"/>
              <a:defRPr sz="12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952500" y="179755"/>
            <a:ext cx="10287000" cy="646331"/>
          </a:xfrm>
        </p:spPr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n-US"/>
              <a:t>Arial 36 Bold</a:t>
            </a:r>
          </a:p>
        </p:txBody>
      </p:sp>
    </p:spTree>
    <p:extLst>
      <p:ext uri="{BB962C8B-B14F-4D97-AF65-F5344CB8AC3E}">
        <p14:creationId xmlns:p14="http://schemas.microsoft.com/office/powerpoint/2010/main" val="4202878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s and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2"/>
          <p:cNvSpPr>
            <a:spLocks noChangeArrowheads="1"/>
          </p:cNvSpPr>
          <p:nvPr userDrawn="1"/>
        </p:nvSpPr>
        <p:spPr bwMode="auto">
          <a:xfrm rot="10800000">
            <a:off x="0" y="744467"/>
            <a:ext cx="12192000" cy="73025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FFCC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Slide Number Placeholder 4"/>
          <p:cNvSpPr txBox="1">
            <a:spLocks/>
          </p:cNvSpPr>
          <p:nvPr userDrawn="1"/>
        </p:nvSpPr>
        <p:spPr>
          <a:xfrm>
            <a:off x="0" y="6562725"/>
            <a:ext cx="1117600" cy="304800"/>
          </a:xfrm>
          <a:prstGeom prst="rect">
            <a:avLst/>
          </a:prstGeom>
        </p:spPr>
        <p:txBody>
          <a:bodyPr anchor="b"/>
          <a:lstStyle/>
          <a:p>
            <a:pPr>
              <a:defRPr/>
            </a:pPr>
            <a:fld id="{F0330C29-7FBC-4C34-AFD2-05E669E79E63}" type="slidenum">
              <a:rPr lang="en-US" sz="1000" b="1" kern="0">
                <a:solidFill>
                  <a:sysClr val="windowText" lastClr="000000"/>
                </a:solidFill>
                <a:cs typeface="Arial" pitchFamily="34" charset="0"/>
              </a:rPr>
              <a:pPr>
                <a:defRPr/>
              </a:pPr>
              <a:t>‹#›</a:t>
            </a:fld>
            <a:endParaRPr lang="en-US" sz="1000" b="1" kern="0">
              <a:solidFill>
                <a:sysClr val="windowText" lastClr="000000"/>
              </a:solidFill>
              <a:cs typeface="Arial" pitchFamily="34" charset="0"/>
            </a:endParaRPr>
          </a:p>
        </p:txBody>
      </p:sp>
      <p:pic>
        <p:nvPicPr>
          <p:cNvPr id="5" name="Picture 2" descr="http://www.tioh.hqda.pentagon.mil/ImageProxy.ashx?n=1&amp;t=original&amp;id=5161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97733" y="34925"/>
            <a:ext cx="660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BorgerdingTB\AppData\Local\Microsoft\Windows\Temporary Internet Files\Content.Outlook\B8021UZJ\Nice Army of One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67" y="34925"/>
            <a:ext cx="6477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0"/>
            <a:ext cx="10668000" cy="533400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Arial 28 Bold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0553282" y="6581002"/>
            <a:ext cx="16387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b="1" i="1">
                <a:ln>
                  <a:solidFill>
                    <a:srgbClr val="FFC000"/>
                  </a:solidFill>
                </a:ln>
                <a:solidFill>
                  <a:prstClr val="black"/>
                </a:solidFill>
                <a:latin typeface="Arial Black" pitchFamily="34" charset="0"/>
                <a:cs typeface="Arial" charset="0"/>
              </a:rPr>
              <a:t>This We’ll Defend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0683062" y="817492"/>
            <a:ext cx="15089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b="1" i="1">
                <a:ln>
                  <a:solidFill>
                    <a:srgbClr val="FFCC00"/>
                  </a:solidFill>
                </a:ln>
                <a:solidFill>
                  <a:prstClr val="black"/>
                </a:solidFill>
                <a:latin typeface="Arial Black" pitchFamily="34" charset="0"/>
                <a:cs typeface="Arial" charset="0"/>
              </a:rPr>
              <a:t>Leaders for Life</a:t>
            </a:r>
          </a:p>
        </p:txBody>
      </p:sp>
    </p:spTree>
    <p:extLst>
      <p:ext uri="{BB962C8B-B14F-4D97-AF65-F5344CB8AC3E}">
        <p14:creationId xmlns:p14="http://schemas.microsoft.com/office/powerpoint/2010/main" val="3568268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28601"/>
            <a:ext cx="10261600" cy="646331"/>
          </a:xfrm>
        </p:spPr>
        <p:txBody>
          <a:bodyPr>
            <a:spAutoFit/>
          </a:bodyPr>
          <a:lstStyle>
            <a:lvl1pPr>
              <a:defRPr sz="3600"/>
            </a:lvl1pPr>
          </a:lstStyle>
          <a:p>
            <a:r>
              <a:rPr lang="en-US"/>
              <a:t>Arial 36 Bold</a:t>
            </a:r>
          </a:p>
        </p:txBody>
      </p:sp>
    </p:spTree>
    <p:extLst>
      <p:ext uri="{BB962C8B-B14F-4D97-AF65-F5344CB8AC3E}">
        <p14:creationId xmlns:p14="http://schemas.microsoft.com/office/powerpoint/2010/main" val="3794083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/ Back-up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</p:spPr>
        <p:txBody>
          <a:bodyPr anchor="t">
            <a:noAutofit/>
          </a:bodyPr>
          <a:lstStyle>
            <a:lvl1pPr algn="l">
              <a:defRPr sz="3600" b="1" cap="none" baseline="0"/>
            </a:lvl1pPr>
          </a:lstStyle>
          <a:p>
            <a:r>
              <a:rPr lang="en-US"/>
              <a:t>Arial 36 bold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Arial 24</a:t>
            </a:r>
          </a:p>
        </p:txBody>
      </p:sp>
    </p:spTree>
    <p:extLst>
      <p:ext uri="{BB962C8B-B14F-4D97-AF65-F5344CB8AC3E}">
        <p14:creationId xmlns:p14="http://schemas.microsoft.com/office/powerpoint/2010/main" val="2007398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5200" y="181661"/>
            <a:ext cx="10261600" cy="646331"/>
          </a:xfrm>
        </p:spPr>
        <p:txBody>
          <a:bodyPr>
            <a:spAutoFit/>
          </a:bodyPr>
          <a:lstStyle>
            <a:lvl1pPr>
              <a:defRPr sz="3600"/>
            </a:lvl1pPr>
          </a:lstStyle>
          <a:p>
            <a:r>
              <a:rPr lang="en-US"/>
              <a:t>Arial 36 Bold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03200" y="1143000"/>
            <a:ext cx="5852160" cy="5364480"/>
          </a:xfrm>
        </p:spPr>
        <p:txBody>
          <a:bodyPr/>
          <a:lstStyle>
            <a:lvl1pPr marL="227013" indent="-227013">
              <a:buFont typeface="Wingdings" pitchFamily="2" charset="2"/>
              <a:buChar char="Ø"/>
              <a:defRPr sz="2000"/>
            </a:lvl1pPr>
            <a:lvl2pPr marL="400050" indent="-173038">
              <a:buFont typeface="Arial" pitchFamily="34" charset="0"/>
              <a:buChar char="•"/>
              <a:defRPr sz="1800" baseline="0"/>
            </a:lvl2pPr>
            <a:lvl3pPr marL="574675" indent="-174625">
              <a:buFont typeface="Arial" pitchFamily="34" charset="0"/>
              <a:buChar char="–"/>
              <a:defRPr sz="1600" baseline="0"/>
            </a:lvl3pPr>
            <a:lvl4pPr marL="739775" indent="-165100">
              <a:spcBef>
                <a:spcPts val="600"/>
              </a:spcBef>
              <a:buFont typeface="Wingdings" pitchFamily="2" charset="2"/>
              <a:buChar char="§"/>
              <a:defRPr sz="1400" baseline="0"/>
            </a:lvl4pPr>
            <a:lvl5pPr marL="1085850" indent="-163513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Arial 20</a:t>
            </a:r>
          </a:p>
          <a:p>
            <a:pPr lvl="1"/>
            <a:r>
              <a:rPr lang="en-US"/>
              <a:t>Arial 18</a:t>
            </a:r>
          </a:p>
          <a:p>
            <a:pPr lvl="2"/>
            <a:r>
              <a:rPr lang="en-US"/>
              <a:t>Arial 16</a:t>
            </a:r>
          </a:p>
          <a:p>
            <a:pPr lvl="3"/>
            <a:r>
              <a:rPr lang="en-US"/>
              <a:t>Arial 14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6174811" y="1143000"/>
            <a:ext cx="5852160" cy="5364480"/>
          </a:xfrm>
        </p:spPr>
        <p:txBody>
          <a:bodyPr/>
          <a:lstStyle>
            <a:lvl1pPr marL="227013" indent="-227013">
              <a:buFont typeface="Wingdings" pitchFamily="2" charset="2"/>
              <a:buChar char="Ø"/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1638" indent="-173736">
              <a:buFont typeface="Arial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76072" indent="-171450">
              <a:buFont typeface="Arial" pitchFamily="34" charset="0"/>
              <a:buChar char="–"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39775" indent="-165100">
              <a:spcBef>
                <a:spcPts val="600"/>
              </a:spcBef>
              <a:buFont typeface="Wingdings" pitchFamily="2" charset="2"/>
              <a:buChar char="§"/>
              <a:defRPr sz="1400"/>
            </a:lvl4pPr>
            <a:lvl5pPr marL="1085850" indent="-163513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72083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6005" y="230074"/>
            <a:ext cx="10159999" cy="549509"/>
          </a:xfrm>
        </p:spPr>
        <p:txBody>
          <a:bodyPr wrap="square">
            <a:spAutoFit/>
          </a:bodyPr>
          <a:lstStyle>
            <a:lvl1pPr>
              <a:spcBef>
                <a:spcPts val="496"/>
              </a:spcBef>
              <a:defRPr sz="2971" baseline="0"/>
            </a:lvl1pPr>
          </a:lstStyle>
          <a:p>
            <a:r>
              <a:rPr lang="en-US"/>
              <a:t>Arial 36 Bold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1219200"/>
            <a:ext cx="11582400" cy="5334000"/>
          </a:xfrm>
        </p:spPr>
        <p:txBody>
          <a:bodyPr/>
          <a:lstStyle/>
          <a:p>
            <a:pPr lvl="0"/>
            <a:r>
              <a:rPr lang="en-US"/>
              <a:t>First level (Arial 26)</a:t>
            </a:r>
          </a:p>
          <a:p>
            <a:pPr lvl="1"/>
            <a:r>
              <a:rPr lang="en-US"/>
              <a:t>Second level (Arial 24)</a:t>
            </a:r>
          </a:p>
          <a:p>
            <a:pPr lvl="2"/>
            <a:r>
              <a:rPr lang="en-US"/>
              <a:t>Third level (Arial 20)</a:t>
            </a:r>
          </a:p>
          <a:p>
            <a:pPr lvl="3"/>
            <a:r>
              <a:rPr lang="en-US"/>
              <a:t>Fourth level (Arial 18)</a:t>
            </a:r>
          </a:p>
          <a:p>
            <a:r>
              <a:rPr lang="en-US"/>
              <a:t>Formatting</a:t>
            </a:r>
          </a:p>
          <a:p>
            <a:pPr lvl="1"/>
            <a:r>
              <a:rPr lang="en-US"/>
              <a:t>Do not go below fourth level bullet</a:t>
            </a:r>
          </a:p>
          <a:p>
            <a:pPr lvl="1"/>
            <a:r>
              <a:rPr lang="en-US"/>
              <a:t>Paragraph spacing is set at “before 6pt”</a:t>
            </a:r>
          </a:p>
          <a:p>
            <a:pPr lvl="1"/>
            <a:r>
              <a:rPr lang="en-US"/>
              <a:t>Use the designated bullet style for each level</a:t>
            </a:r>
          </a:p>
          <a:p>
            <a:pPr lvl="1"/>
            <a:r>
              <a:rPr lang="en-US"/>
              <a:t>Paragraphs are formatted with hanging indents</a:t>
            </a:r>
          </a:p>
        </p:txBody>
      </p:sp>
    </p:spTree>
    <p:extLst>
      <p:ext uri="{BB962C8B-B14F-4D97-AF65-F5344CB8AC3E}">
        <p14:creationId xmlns:p14="http://schemas.microsoft.com/office/powerpoint/2010/main" val="11160867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508000" y="381000"/>
            <a:ext cx="11176000" cy="6172200"/>
          </a:xfrm>
          <a:prstGeom prst="rect">
            <a:avLst/>
          </a:prstGeom>
          <a:solidFill>
            <a:schemeClr val="tx1"/>
          </a:solidFill>
          <a:ln w="28575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711200" y="533400"/>
            <a:ext cx="10769600" cy="5867400"/>
          </a:xfrm>
          <a:prstGeom prst="rect">
            <a:avLst/>
          </a:prstGeom>
          <a:solidFill>
            <a:schemeClr val="bg1"/>
          </a:solidFill>
          <a:ln w="28575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8" name="Picture 2" descr="http://www.tioh.hqda.pentagon.mil/ImageProxy.ashx?n=1&amp;t=original&amp;id=5161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17018" y="2057401"/>
            <a:ext cx="2620433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1219200" y="751582"/>
            <a:ext cx="97536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black"/>
                </a:solidFill>
                <a:cs typeface="Arial" charset="0"/>
              </a:rPr>
              <a:t>US Army Cadet Command</a:t>
            </a:r>
          </a:p>
          <a:p>
            <a:pPr algn="ctr">
              <a:defRPr/>
            </a:pPr>
            <a:r>
              <a:rPr lang="en-US" sz="3200" b="1" i="1">
                <a:solidFill>
                  <a:prstClr val="black"/>
                </a:solidFill>
                <a:cs typeface="Arial" charset="0"/>
              </a:rPr>
              <a:t>Leaders for Life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2400" y="5105400"/>
            <a:ext cx="97536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black"/>
                </a:solidFill>
                <a:cs typeface="Arial" charset="0"/>
              </a:rPr>
              <a:t>Leadership Excellence</a:t>
            </a:r>
          </a:p>
          <a:p>
            <a:pPr algn="ctr">
              <a:defRPr/>
            </a:pPr>
            <a:r>
              <a:rPr lang="en-US" sz="3200" b="1" i="1">
                <a:solidFill>
                  <a:prstClr val="black"/>
                </a:solidFill>
                <a:cs typeface="Arial" charset="0"/>
              </a:rPr>
              <a:t>This We’ll Defend</a:t>
            </a:r>
          </a:p>
        </p:txBody>
      </p:sp>
    </p:spTree>
    <p:extLst>
      <p:ext uri="{BB962C8B-B14F-4D97-AF65-F5344CB8AC3E}">
        <p14:creationId xmlns:p14="http://schemas.microsoft.com/office/powerpoint/2010/main" val="22265503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888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7600" y="1752600"/>
            <a:ext cx="4978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 userDrawn="1"/>
        </p:nvSpPr>
        <p:spPr>
          <a:xfrm>
            <a:off x="914400" y="274638"/>
            <a:ext cx="103632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>
                <a:solidFill>
                  <a:prstClr val="black"/>
                </a:solidFill>
                <a:cs typeface="Arial" pitchFamily="34" charset="0"/>
              </a:rPr>
              <a:t>Welcome to the Cadet Command Slide Format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400800" y="1571686"/>
            <a:ext cx="5384800" cy="4385816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buFont typeface="Arial" pitchFamily="34" charset="0"/>
              <a:buNone/>
              <a:defRPr/>
            </a:pPr>
            <a:r>
              <a:rPr lang="en-US" sz="1400" b="1">
                <a:solidFill>
                  <a:prstClr val="black"/>
                </a:solidFill>
                <a:cs typeface="Arial" pitchFamily="34" charset="0"/>
              </a:rPr>
              <a:t>To begin making your slide presentation, follow the arrow and:</a:t>
            </a:r>
          </a:p>
          <a:p>
            <a:pPr>
              <a:spcBef>
                <a:spcPts val="1200"/>
              </a:spcBef>
              <a:buFont typeface="Arial" pitchFamily="34" charset="0"/>
              <a:buNone/>
              <a:defRPr/>
            </a:pPr>
            <a:r>
              <a:rPr lang="en-US" sz="1400" b="1">
                <a:solidFill>
                  <a:prstClr val="black"/>
                </a:solidFill>
                <a:cs typeface="Arial" pitchFamily="34" charset="0"/>
              </a:rPr>
              <a:t>Step 1.  From the “Home” tab, choose “Layout” to select and create your title slide.</a:t>
            </a:r>
          </a:p>
          <a:p>
            <a:pPr>
              <a:spcBef>
                <a:spcPts val="1200"/>
              </a:spcBef>
              <a:buFont typeface="Arial" pitchFamily="34" charset="0"/>
              <a:buNone/>
              <a:defRPr/>
            </a:pPr>
            <a:r>
              <a:rPr lang="en-US" sz="1400" b="1">
                <a:solidFill>
                  <a:prstClr val="black"/>
                </a:solidFill>
                <a:cs typeface="Arial" pitchFamily="34" charset="0"/>
              </a:rPr>
              <a:t>Step 2.  From the “Home” tab, choose “New Slide”, then select the template that best fits your presentation.</a:t>
            </a:r>
          </a:p>
          <a:p>
            <a:pPr>
              <a:spcBef>
                <a:spcPts val="1200"/>
              </a:spcBef>
              <a:buFont typeface="Arial" pitchFamily="34" charset="0"/>
              <a:buNone/>
              <a:defRPr/>
            </a:pPr>
            <a:r>
              <a:rPr lang="en-US" sz="1400" b="1">
                <a:solidFill>
                  <a:prstClr val="black"/>
                </a:solidFill>
                <a:cs typeface="Arial" pitchFamily="34" charset="0"/>
              </a:rPr>
              <a:t>Notes:</a:t>
            </a:r>
          </a:p>
          <a:p>
            <a:pPr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1400" b="1">
                <a:solidFill>
                  <a:prstClr val="black"/>
                </a:solidFill>
                <a:cs typeface="Arial" pitchFamily="34" charset="0"/>
              </a:rPr>
              <a:t>All fonts should be Arial</a:t>
            </a:r>
          </a:p>
          <a:p>
            <a:pPr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1400" b="1">
                <a:solidFill>
                  <a:prstClr val="black"/>
                </a:solidFill>
                <a:cs typeface="Arial" pitchFamily="34" charset="0"/>
              </a:rPr>
              <a:t>Templates automatically reduce overall size of text as more is added; do not go below font size 14 or third sub-bullet level</a:t>
            </a:r>
          </a:p>
          <a:p>
            <a:pPr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1400" b="1">
                <a:solidFill>
                  <a:prstClr val="black"/>
                </a:solidFill>
                <a:cs typeface="Arial" pitchFamily="34" charset="0"/>
              </a:rPr>
              <a:t>Do not change formatting (e.g. hanging indent, bullet types, etc.)</a:t>
            </a:r>
          </a:p>
          <a:p>
            <a:pPr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1400" b="1">
                <a:solidFill>
                  <a:prstClr val="black"/>
                </a:solidFill>
                <a:cs typeface="Arial" pitchFamily="34" charset="0"/>
              </a:rPr>
              <a:t>Brigades:  use this template, but you may put the USACC patch in the top left and add your brigade logo to the top right </a:t>
            </a:r>
          </a:p>
          <a:p>
            <a:pPr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1400" b="1">
                <a:solidFill>
                  <a:prstClr val="black"/>
                </a:solidFill>
                <a:cs typeface="Arial" pitchFamily="34" charset="0"/>
              </a:rPr>
              <a:t>Print in grayscale; only print in color if there is a chart on the page that has color coding</a:t>
            </a:r>
          </a:p>
        </p:txBody>
      </p:sp>
      <p:grpSp>
        <p:nvGrpSpPr>
          <p:cNvPr id="5" name="Group 16"/>
          <p:cNvGrpSpPr>
            <a:grpSpLocks/>
          </p:cNvGrpSpPr>
          <p:nvPr userDrawn="1"/>
        </p:nvGrpSpPr>
        <p:grpSpPr bwMode="auto">
          <a:xfrm>
            <a:off x="220133" y="1308100"/>
            <a:ext cx="2032000" cy="1066800"/>
            <a:chOff x="914400" y="1371601"/>
            <a:chExt cx="1194318" cy="1240970"/>
          </a:xfrm>
        </p:grpSpPr>
        <p:sp>
          <p:nvSpPr>
            <p:cNvPr id="6" name="Oval 5"/>
            <p:cNvSpPr/>
            <p:nvPr userDrawn="1"/>
          </p:nvSpPr>
          <p:spPr>
            <a:xfrm>
              <a:off x="1448111" y="2285709"/>
              <a:ext cx="660607" cy="32686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7" name="Straight Arrow Connector 6"/>
            <p:cNvCxnSpPr/>
            <p:nvPr userDrawn="1"/>
          </p:nvCxnSpPr>
          <p:spPr>
            <a:xfrm rot="16200000" flipV="1">
              <a:off x="748714" y="1537286"/>
              <a:ext cx="962122" cy="63075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385371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22C4AF-C7EB-4854-AA35-003114B015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9273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rts and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2"/>
          <p:cNvSpPr>
            <a:spLocks noChangeArrowheads="1"/>
          </p:cNvSpPr>
          <p:nvPr userDrawn="1"/>
        </p:nvSpPr>
        <p:spPr bwMode="auto">
          <a:xfrm rot="10800000">
            <a:off x="0" y="503241"/>
            <a:ext cx="12192000" cy="73025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FFCC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>
              <a:defRPr/>
            </a:pPr>
            <a:endParaRPr lang="en-US" sz="135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4" name="Slide Number Placeholder 4"/>
          <p:cNvSpPr txBox="1">
            <a:spLocks/>
          </p:cNvSpPr>
          <p:nvPr userDrawn="1"/>
        </p:nvSpPr>
        <p:spPr>
          <a:xfrm>
            <a:off x="0" y="6562725"/>
            <a:ext cx="1117600" cy="304800"/>
          </a:xfrm>
          <a:prstGeom prst="rect">
            <a:avLst/>
          </a:prstGeom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0330C29-7FBC-4C34-AFD2-05E669E79E63}" type="slidenum">
              <a:rPr lang="en-US" sz="750" ker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50" ker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www.tioh.hqda.pentagon.mil/ImageProxy.ashx?n=1&amp;t=original&amp;id=5161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97733" y="34925"/>
            <a:ext cx="660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BorgerdingTB\AppData\Local\Microsoft\Windows\Temporary Internet Files\Content.Outlook\B8021UZJ\Nice Army of One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67" y="34925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0"/>
            <a:ext cx="10668000" cy="533400"/>
          </a:xfrm>
        </p:spPr>
        <p:txBody>
          <a:bodyPr>
            <a:normAutofit/>
          </a:bodyPr>
          <a:lstStyle>
            <a:lvl1pPr algn="ctr">
              <a:defRPr sz="2100"/>
            </a:lvl1pPr>
          </a:lstStyle>
          <a:p>
            <a:r>
              <a:rPr lang="en-US"/>
              <a:t>Arial 28 Bold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0917293" y="6581002"/>
            <a:ext cx="127470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>
                <a:ln>
                  <a:solidFill>
                    <a:srgbClr val="FFC000"/>
                  </a:solidFill>
                </a:ln>
                <a:solidFill>
                  <a:prstClr val="black"/>
                </a:solidFill>
                <a:latin typeface="Arial Black" pitchFamily="34" charset="0"/>
              </a:rPr>
              <a:t>This We’ll Defend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0993390" y="685801"/>
            <a:ext cx="117852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>
                <a:ln>
                  <a:solidFill>
                    <a:srgbClr val="FFCC00"/>
                  </a:solidFill>
                </a:ln>
                <a:solidFill>
                  <a:prstClr val="black"/>
                </a:solidFill>
                <a:latin typeface="Arial Black" pitchFamily="34" charset="0"/>
              </a:rPr>
              <a:t>Leaders for Life</a:t>
            </a:r>
          </a:p>
        </p:txBody>
      </p:sp>
    </p:spTree>
    <p:extLst>
      <p:ext uri="{BB962C8B-B14F-4D97-AF65-F5344CB8AC3E}">
        <p14:creationId xmlns:p14="http://schemas.microsoft.com/office/powerpoint/2010/main" val="14185943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 userDrawn="1"/>
        </p:nvGrpSpPr>
        <p:grpSpPr bwMode="auto">
          <a:xfrm>
            <a:off x="0" y="228600"/>
            <a:ext cx="12192000" cy="2286000"/>
            <a:chOff x="0" y="228600"/>
            <a:chExt cx="9144000" cy="2286000"/>
          </a:xfrm>
        </p:grpSpPr>
        <p:pic>
          <p:nvPicPr>
            <p:cNvPr id="6" name="Picture 16" descr="army one ping2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351264"/>
              <a:ext cx="1828800" cy="2113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9"/>
            <p:cNvSpPr>
              <a:spLocks noChangeArrowheads="1"/>
            </p:cNvSpPr>
            <p:nvPr userDrawn="1"/>
          </p:nvSpPr>
          <p:spPr bwMode="auto">
            <a:xfrm>
              <a:off x="0" y="1447800"/>
              <a:ext cx="9144000" cy="2746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/>
            <a:lstStyle>
              <a:lvl1pPr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</a:endParaRPr>
            </a:p>
          </p:txBody>
        </p:sp>
        <p:sp>
          <p:nvSpPr>
            <p:cNvPr id="8" name="Rectangle 12"/>
            <p:cNvSpPr>
              <a:spLocks noChangeArrowheads="1"/>
            </p:cNvSpPr>
            <p:nvPr userDrawn="1"/>
          </p:nvSpPr>
          <p:spPr bwMode="auto">
            <a:xfrm>
              <a:off x="0" y="1235075"/>
              <a:ext cx="9144000" cy="136525"/>
            </a:xfrm>
            <a:prstGeom prst="rect">
              <a:avLst/>
            </a:prstGeom>
            <a:solidFill>
              <a:srgbClr val="EABD00"/>
            </a:solidFill>
            <a:ln>
              <a:noFill/>
            </a:ln>
          </p:spPr>
          <p:txBody>
            <a:bodyPr/>
            <a:lstStyle>
              <a:lvl1pPr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</a:endParaRPr>
            </a:p>
          </p:txBody>
        </p:sp>
        <p:pic>
          <p:nvPicPr>
            <p:cNvPr id="9" name="Picture 8" descr="army one ping2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702050" y="228600"/>
              <a:ext cx="1752600" cy="2286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565">
                        <a14:foregroundMark x1="46890" y1="33969" x2="46890" y2="33969"/>
                        <a14:foregroundMark x1="47368" y1="35115" x2="47368" y2="35115"/>
                        <a14:foregroundMark x1="47847" y1="32061" x2="47847" y2="32061"/>
                        <a14:foregroundMark x1="52632" y1="34733" x2="52632" y2="34733"/>
                        <a14:foregroundMark x1="95215" y1="74427" x2="95215" y2="74427"/>
                        <a14:foregroundMark x1="85167" y1="72901" x2="85167" y2="72901"/>
                        <a14:foregroundMark x1="20096" y1="82824" x2="20096" y2="82824"/>
                        <a14:foregroundMark x1="20096" y1="85496" x2="20096" y2="85496"/>
                        <a14:foregroundMark x1="32536" y1="85115" x2="32536" y2="85115"/>
                        <a14:foregroundMark x1="19617" y1="88931" x2="19617" y2="88931"/>
                        <a14:foregroundMark x1="17225" y1="83206" x2="17225" y2="83206"/>
                        <a14:foregroundMark x1="57895" y1="88168" x2="57895" y2="88168"/>
                        <a14:foregroundMark x1="65072" y1="85878" x2="65072" y2="85878"/>
                        <a14:foregroundMark x1="48325" y1="85496" x2="48325" y2="85496"/>
                        <a14:foregroundMark x1="55502" y1="83206" x2="55502" y2="83206"/>
                        <a14:foregroundMark x1="37799" y1="35496" x2="37799" y2="354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228" t="819" r="556" b="1708"/>
          <a:stretch/>
        </p:blipFill>
        <p:spPr>
          <a:xfrm>
            <a:off x="4936067" y="231560"/>
            <a:ext cx="2421911" cy="228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26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585088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4892A3A-FA00-412E-B74B-609DE177F289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6836D58-218E-4D68-906F-3AC00EAFB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628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DDFFF-BDA7-4E8E-A1A6-FD9F525D44F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27013-0480-413F-BE14-9F3796036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400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4">
            <a:extLst>
              <a:ext uri="{FF2B5EF4-FFF2-40B4-BE49-F238E27FC236}">
                <a16:creationId xmlns:a16="http://schemas.microsoft.com/office/drawing/2014/main" id="{BE26A364-81D7-4C92-9A7A-08A37BBE7C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//UNCLASSIFIED// PED </a:t>
            </a:r>
            <a:r>
              <a:rPr spc="-10"/>
              <a:t>LEVEL</a:t>
            </a:r>
            <a:r>
              <a:rPr spc="-20"/>
              <a:t> </a:t>
            </a:r>
            <a:r>
              <a:rPr spc="0"/>
              <a:t>2</a:t>
            </a:r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C78A94B0-89D3-4C72-AF7B-8DE8657F9BD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POC: </a:t>
            </a:r>
            <a:r>
              <a:rPr spc="0"/>
              <a:t>Mr. </a:t>
            </a:r>
            <a:r>
              <a:rPr spc="-10"/>
              <a:t>Ike </a:t>
            </a:r>
            <a:r>
              <a:t>Zeitler, </a:t>
            </a:r>
            <a:r>
              <a:rPr spc="0"/>
              <a:t>(502)</a:t>
            </a:r>
            <a:r>
              <a:t> </a:t>
            </a:r>
            <a:r>
              <a:rPr spc="0"/>
              <a:t>613-6394</a:t>
            </a:r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93E60702-6501-413B-A4C7-D0460A449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6A360-7185-47CB-A1C8-977B8BC55E3F}" type="slidenum">
              <a:rPr/>
              <a:pPr>
                <a:defRPr/>
              </a:pPr>
              <a:t>‹#›</a:t>
            </a:fld>
            <a:endParaRPr spc="0"/>
          </a:p>
        </p:txBody>
      </p:sp>
    </p:spTree>
    <p:extLst>
      <p:ext uri="{BB962C8B-B14F-4D97-AF65-F5344CB8AC3E}">
        <p14:creationId xmlns:p14="http://schemas.microsoft.com/office/powerpoint/2010/main" val="2303260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 bwMode="auto">
          <a:xfrm rot="10800000">
            <a:off x="488951" y="3827463"/>
            <a:ext cx="1121621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3591985" y="3843338"/>
            <a:ext cx="50292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3201" y="1265240"/>
            <a:ext cx="5793317" cy="451027"/>
          </a:xfrm>
        </p:spPr>
        <p:txBody>
          <a:bodyPr anchor="b">
            <a:normAutofit/>
          </a:bodyPr>
          <a:lstStyle>
            <a:lvl1pPr marL="0" indent="0" algn="ctr">
              <a:buNone/>
              <a:defRPr sz="1652" b="1" u="sng" baseline="0"/>
            </a:lvl1pPr>
            <a:lvl2pPr marL="377471" indent="0">
              <a:buNone/>
              <a:defRPr sz="1652" b="1"/>
            </a:lvl2pPr>
            <a:lvl3pPr marL="754943" indent="0">
              <a:buNone/>
              <a:defRPr sz="1486" b="1"/>
            </a:lvl3pPr>
            <a:lvl4pPr marL="1132414" indent="0">
              <a:buNone/>
              <a:defRPr sz="1321" b="1"/>
            </a:lvl4pPr>
            <a:lvl5pPr marL="1509885" indent="0">
              <a:buNone/>
              <a:defRPr sz="1321" b="1"/>
            </a:lvl5pPr>
            <a:lvl6pPr marL="1887357" indent="0">
              <a:buNone/>
              <a:defRPr sz="1321" b="1"/>
            </a:lvl6pPr>
            <a:lvl7pPr marL="2264829" indent="0">
              <a:buNone/>
              <a:defRPr sz="1321" b="1"/>
            </a:lvl7pPr>
            <a:lvl8pPr marL="2642300" indent="0">
              <a:buNone/>
              <a:defRPr sz="1321" b="1"/>
            </a:lvl8pPr>
            <a:lvl9pPr marL="3019771" indent="0">
              <a:buNone/>
              <a:defRPr sz="1321" b="1"/>
            </a:lvl9pPr>
          </a:lstStyle>
          <a:p>
            <a:pPr lvl="0"/>
            <a:r>
              <a:rPr lang="en-US"/>
              <a:t>Arial 20 Bold Underlined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03201" y="1777046"/>
            <a:ext cx="5793317" cy="1985510"/>
          </a:xfrm>
        </p:spPr>
        <p:txBody>
          <a:bodyPr>
            <a:normAutofit/>
          </a:bodyPr>
          <a:lstStyle>
            <a:lvl1pPr marL="144174" indent="-144174">
              <a:defRPr sz="1321" baseline="0"/>
            </a:lvl1pPr>
            <a:lvl2pPr marL="237231" indent="-93058">
              <a:buFont typeface="Arial" pitchFamily="34" charset="0"/>
              <a:buChar char="•"/>
              <a:defRPr sz="1156"/>
            </a:lvl2pPr>
            <a:lvl3pPr marL="330287" indent="-93058">
              <a:buFont typeface="Arial" pitchFamily="34" charset="0"/>
              <a:buChar char="­"/>
              <a:defRPr sz="990" baseline="0"/>
            </a:lvl3pPr>
            <a:lvl4pPr marL="424655" indent="-94368">
              <a:spcBef>
                <a:spcPts val="496"/>
              </a:spcBef>
              <a:buFont typeface="Wingdings" pitchFamily="2" charset="2"/>
              <a:buChar char="§"/>
              <a:defRPr sz="990" baseline="0"/>
            </a:lvl4pPr>
            <a:lvl5pPr>
              <a:defRPr sz="1321"/>
            </a:lvl5pPr>
            <a:lvl6pPr>
              <a:defRPr sz="1321"/>
            </a:lvl6pPr>
            <a:lvl7pPr>
              <a:defRPr sz="1321"/>
            </a:lvl7pPr>
            <a:lvl8pPr>
              <a:defRPr sz="1321"/>
            </a:lvl8pPr>
            <a:lvl9pPr>
              <a:defRPr sz="1321"/>
            </a:lvl9pPr>
          </a:lstStyle>
          <a:p>
            <a:pPr lvl="0"/>
            <a:r>
              <a:rPr lang="en-US"/>
              <a:t>Arial 16</a:t>
            </a:r>
          </a:p>
          <a:p>
            <a:pPr lvl="1"/>
            <a:r>
              <a:rPr lang="en-US"/>
              <a:t>Arial 14</a:t>
            </a:r>
          </a:p>
          <a:p>
            <a:pPr lvl="2"/>
            <a:r>
              <a:rPr lang="en-US"/>
              <a:t>Arial 12</a:t>
            </a:r>
          </a:p>
          <a:p>
            <a:pPr lvl="3"/>
            <a:r>
              <a:rPr lang="en-US"/>
              <a:t>Arial 12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265240"/>
            <a:ext cx="5795435" cy="451027"/>
          </a:xfrm>
        </p:spPr>
        <p:txBody>
          <a:bodyPr anchor="b">
            <a:normAutofit/>
          </a:bodyPr>
          <a:lstStyle>
            <a:lvl1pPr marL="0" indent="0" algn="ctr">
              <a:buNone/>
              <a:defRPr sz="1652" b="1" u="sng"/>
            </a:lvl1pPr>
            <a:lvl2pPr marL="377471" indent="0">
              <a:buNone/>
              <a:defRPr sz="1652" b="1"/>
            </a:lvl2pPr>
            <a:lvl3pPr marL="754943" indent="0">
              <a:buNone/>
              <a:defRPr sz="1486" b="1"/>
            </a:lvl3pPr>
            <a:lvl4pPr marL="1132414" indent="0">
              <a:buNone/>
              <a:defRPr sz="1321" b="1"/>
            </a:lvl4pPr>
            <a:lvl5pPr marL="1509885" indent="0">
              <a:buNone/>
              <a:defRPr sz="1321" b="1"/>
            </a:lvl5pPr>
            <a:lvl6pPr marL="1887357" indent="0">
              <a:buNone/>
              <a:defRPr sz="1321" b="1"/>
            </a:lvl6pPr>
            <a:lvl7pPr marL="2264829" indent="0">
              <a:buNone/>
              <a:defRPr sz="1321" b="1"/>
            </a:lvl7pPr>
            <a:lvl8pPr marL="2642300" indent="0">
              <a:buNone/>
              <a:defRPr sz="1321" b="1"/>
            </a:lvl8pPr>
            <a:lvl9pPr marL="3019771" indent="0">
              <a:buNone/>
              <a:defRPr sz="132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1777046"/>
            <a:ext cx="5795435" cy="1985510"/>
          </a:xfrm>
        </p:spPr>
        <p:txBody>
          <a:bodyPr rtlCol="0">
            <a:normAutofit/>
          </a:bodyPr>
          <a:lstStyle>
            <a:lvl1pPr marL="144174" indent="-144174" algn="l" defTabSz="754943" rtl="0" eaLnBrk="1" fontAlgn="base" latinLnBrk="0" hangingPunct="1">
              <a:spcBef>
                <a:spcPts val="496"/>
              </a:spcBef>
              <a:spcAft>
                <a:spcPct val="0"/>
              </a:spcAft>
              <a:buFont typeface="Wingdings" pitchFamily="2" charset="2"/>
              <a:buChar char="Ø"/>
              <a:defRPr lang="en-US" sz="132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34032" indent="-90593" algn="l" defTabSz="754943" rtl="0" eaLnBrk="1" fontAlgn="base" latinLnBrk="0" hangingPunct="1">
              <a:spcBef>
                <a:spcPts val="496"/>
              </a:spcBef>
              <a:spcAft>
                <a:spcPct val="0"/>
              </a:spcAft>
              <a:buFont typeface="Arial" pitchFamily="34" charset="0"/>
              <a:buChar char="•"/>
              <a:defRPr lang="en-US" sz="1156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32174" indent="-90593" algn="l" defTabSz="754943" rtl="0" eaLnBrk="1" fontAlgn="base" latinLnBrk="0" hangingPunct="1">
              <a:spcBef>
                <a:spcPts val="496"/>
              </a:spcBef>
              <a:spcAft>
                <a:spcPct val="0"/>
              </a:spcAft>
              <a:buFont typeface="Arial" pitchFamily="34" charset="0"/>
              <a:buChar char="–"/>
              <a:defRPr lang="en-US" sz="99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422768" indent="-98143">
              <a:spcBef>
                <a:spcPts val="496"/>
              </a:spcBef>
              <a:buFont typeface="Wingdings" pitchFamily="2" charset="2"/>
              <a:buChar char="§"/>
              <a:defRPr sz="990"/>
            </a:lvl4pPr>
            <a:lvl5pPr>
              <a:defRPr sz="1321"/>
            </a:lvl5pPr>
            <a:lvl6pPr>
              <a:defRPr sz="1321"/>
            </a:lvl6pPr>
            <a:lvl7pPr>
              <a:defRPr sz="1321"/>
            </a:lvl7pPr>
            <a:lvl8pPr>
              <a:defRPr sz="1321"/>
            </a:lvl8pPr>
            <a:lvl9pPr>
              <a:defRPr sz="132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203201" y="3892376"/>
            <a:ext cx="5793317" cy="451027"/>
          </a:xfrm>
        </p:spPr>
        <p:txBody>
          <a:bodyPr anchor="b">
            <a:normAutofit/>
          </a:bodyPr>
          <a:lstStyle>
            <a:lvl1pPr marL="0" indent="0" algn="ctr">
              <a:buNone/>
              <a:defRPr sz="1652" b="1" u="sng"/>
            </a:lvl1pPr>
            <a:lvl2pPr marL="377471" indent="0">
              <a:buNone/>
              <a:defRPr sz="1652" b="1"/>
            </a:lvl2pPr>
            <a:lvl3pPr marL="754943" indent="0">
              <a:buNone/>
              <a:defRPr sz="1486" b="1"/>
            </a:lvl3pPr>
            <a:lvl4pPr marL="1132414" indent="0">
              <a:buNone/>
              <a:defRPr sz="1321" b="1"/>
            </a:lvl4pPr>
            <a:lvl5pPr marL="1509885" indent="0">
              <a:buNone/>
              <a:defRPr sz="1321" b="1"/>
            </a:lvl5pPr>
            <a:lvl6pPr marL="1887357" indent="0">
              <a:buNone/>
              <a:defRPr sz="1321" b="1"/>
            </a:lvl6pPr>
            <a:lvl7pPr marL="2264829" indent="0">
              <a:buNone/>
              <a:defRPr sz="1321" b="1"/>
            </a:lvl7pPr>
            <a:lvl8pPr marL="2642300" indent="0">
              <a:buNone/>
              <a:defRPr sz="1321" b="1"/>
            </a:lvl8pPr>
            <a:lvl9pPr marL="3019771" indent="0">
              <a:buNone/>
              <a:defRPr sz="132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4"/>
          </p:nvPr>
        </p:nvSpPr>
        <p:spPr>
          <a:xfrm>
            <a:off x="203201" y="4397831"/>
            <a:ext cx="5793317" cy="1991859"/>
          </a:xfrm>
        </p:spPr>
        <p:txBody>
          <a:bodyPr>
            <a:normAutofit/>
          </a:bodyPr>
          <a:lstStyle>
            <a:lvl1pPr marL="144174" indent="-144174">
              <a:defRPr sz="1321"/>
            </a:lvl1pPr>
            <a:lvl2pPr marL="234032" indent="-90593">
              <a:buFont typeface="Arial" pitchFamily="34" charset="0"/>
              <a:buChar char="•"/>
              <a:defRPr sz="1156"/>
            </a:lvl2pPr>
            <a:lvl3pPr marL="332174" indent="-90593">
              <a:buFont typeface="Arial" pitchFamily="34" charset="0"/>
              <a:buChar char="­"/>
              <a:defRPr sz="990"/>
            </a:lvl3pPr>
            <a:lvl4pPr marL="422768" indent="-98143">
              <a:spcBef>
                <a:spcPts val="496"/>
              </a:spcBef>
              <a:buFont typeface="Wingdings" pitchFamily="2" charset="2"/>
              <a:buChar char="§"/>
              <a:defRPr sz="990"/>
            </a:lvl4pPr>
            <a:lvl5pPr>
              <a:defRPr sz="1321"/>
            </a:lvl5pPr>
            <a:lvl6pPr>
              <a:defRPr sz="1321"/>
            </a:lvl6pPr>
            <a:lvl7pPr>
              <a:defRPr sz="1321"/>
            </a:lvl7pPr>
            <a:lvl8pPr>
              <a:defRPr sz="1321"/>
            </a:lvl8pPr>
            <a:lvl9pPr>
              <a:defRPr sz="132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193371" y="3892376"/>
            <a:ext cx="5795435" cy="451027"/>
          </a:xfrm>
        </p:spPr>
        <p:txBody>
          <a:bodyPr anchor="b">
            <a:normAutofit/>
          </a:bodyPr>
          <a:lstStyle>
            <a:lvl1pPr marL="0" indent="0" algn="ctr">
              <a:buNone/>
              <a:defRPr sz="1652" b="1" u="sng"/>
            </a:lvl1pPr>
            <a:lvl2pPr marL="377471" indent="0">
              <a:buNone/>
              <a:defRPr sz="1652" b="1"/>
            </a:lvl2pPr>
            <a:lvl3pPr marL="754943" indent="0">
              <a:buNone/>
              <a:defRPr sz="1486" b="1"/>
            </a:lvl3pPr>
            <a:lvl4pPr marL="1132414" indent="0">
              <a:buNone/>
              <a:defRPr sz="1321" b="1"/>
            </a:lvl4pPr>
            <a:lvl5pPr marL="1509885" indent="0">
              <a:buNone/>
              <a:defRPr sz="1321" b="1"/>
            </a:lvl5pPr>
            <a:lvl6pPr marL="1887357" indent="0">
              <a:buNone/>
              <a:defRPr sz="1321" b="1"/>
            </a:lvl6pPr>
            <a:lvl7pPr marL="2264829" indent="0">
              <a:buNone/>
              <a:defRPr sz="1321" b="1"/>
            </a:lvl7pPr>
            <a:lvl8pPr marL="2642300" indent="0">
              <a:buNone/>
              <a:defRPr sz="1321" b="1"/>
            </a:lvl8pPr>
            <a:lvl9pPr marL="3019771" indent="0">
              <a:buNone/>
              <a:defRPr sz="132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5"/>
          <p:cNvSpPr>
            <a:spLocks noGrp="1"/>
          </p:cNvSpPr>
          <p:nvPr>
            <p:ph sz="quarter" idx="16"/>
          </p:nvPr>
        </p:nvSpPr>
        <p:spPr>
          <a:xfrm>
            <a:off x="6193371" y="4397831"/>
            <a:ext cx="5795435" cy="1991859"/>
          </a:xfrm>
        </p:spPr>
        <p:txBody>
          <a:bodyPr>
            <a:normAutofit/>
          </a:bodyPr>
          <a:lstStyle>
            <a:lvl1pPr marL="144174" indent="-144174">
              <a:defRPr sz="1321"/>
            </a:lvl1pPr>
            <a:lvl2pPr marL="234032" indent="-90593">
              <a:buFont typeface="Arial" pitchFamily="34" charset="0"/>
              <a:buChar char="•"/>
              <a:defRPr sz="1156"/>
            </a:lvl2pPr>
            <a:lvl3pPr marL="332174" indent="-90593">
              <a:buFont typeface="Arial" pitchFamily="34" charset="0"/>
              <a:buChar char="­"/>
              <a:defRPr sz="990"/>
            </a:lvl3pPr>
            <a:lvl4pPr marL="422768" indent="-98143">
              <a:spcBef>
                <a:spcPts val="496"/>
              </a:spcBef>
              <a:buFont typeface="Wingdings" pitchFamily="2" charset="2"/>
              <a:buChar char="§"/>
              <a:defRPr sz="990"/>
            </a:lvl4pPr>
            <a:lvl5pPr>
              <a:defRPr sz="1321"/>
            </a:lvl5pPr>
            <a:lvl6pPr>
              <a:defRPr sz="1321"/>
            </a:lvl6pPr>
            <a:lvl7pPr>
              <a:defRPr sz="1321"/>
            </a:lvl7pPr>
            <a:lvl8pPr>
              <a:defRPr sz="1321"/>
            </a:lvl8pPr>
            <a:lvl9pPr>
              <a:defRPr sz="132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952501" y="179756"/>
            <a:ext cx="10287000" cy="646331"/>
          </a:xfrm>
        </p:spPr>
        <p:txBody>
          <a:bodyPr>
            <a:normAutofit/>
          </a:bodyPr>
          <a:lstStyle>
            <a:lvl1pPr>
              <a:defRPr sz="2971" baseline="0"/>
            </a:lvl1pPr>
          </a:lstStyle>
          <a:p>
            <a:r>
              <a:rPr lang="en-US"/>
              <a:t>Arial 36 Bold</a:t>
            </a:r>
          </a:p>
        </p:txBody>
      </p:sp>
    </p:spTree>
    <p:extLst>
      <p:ext uri="{BB962C8B-B14F-4D97-AF65-F5344CB8AC3E}">
        <p14:creationId xmlns:p14="http://schemas.microsoft.com/office/powerpoint/2010/main" val="28686052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harts and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2"/>
          <p:cNvSpPr>
            <a:spLocks noChangeArrowheads="1"/>
          </p:cNvSpPr>
          <p:nvPr userDrawn="1"/>
        </p:nvSpPr>
        <p:spPr bwMode="auto">
          <a:xfrm rot="10800000">
            <a:off x="0" y="503241"/>
            <a:ext cx="12192000" cy="73025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FFCC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>
              <a:defRPr/>
            </a:pPr>
            <a:endParaRPr lang="en-US" sz="135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4" name="Slide Number Placeholder 4"/>
          <p:cNvSpPr txBox="1">
            <a:spLocks/>
          </p:cNvSpPr>
          <p:nvPr userDrawn="1"/>
        </p:nvSpPr>
        <p:spPr>
          <a:xfrm>
            <a:off x="0" y="6562725"/>
            <a:ext cx="1117600" cy="304800"/>
          </a:xfrm>
          <a:prstGeom prst="rect">
            <a:avLst/>
          </a:prstGeom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0330C29-7FBC-4C34-AFD2-05E669E79E63}" type="slidenum">
              <a:rPr lang="en-US" sz="750" ker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50" ker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www.tioh.hqda.pentagon.mil/ImageProxy.ashx?n=1&amp;t=original&amp;id=5161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97733" y="34925"/>
            <a:ext cx="660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BorgerdingTB\AppData\Local\Microsoft\Windows\Temporary Internet Files\Content.Outlook\B8021UZJ\Nice Army of One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67" y="34925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0"/>
            <a:ext cx="10668000" cy="533400"/>
          </a:xfrm>
        </p:spPr>
        <p:txBody>
          <a:bodyPr>
            <a:normAutofit/>
          </a:bodyPr>
          <a:lstStyle>
            <a:lvl1pPr algn="ctr">
              <a:defRPr sz="2100"/>
            </a:lvl1pPr>
          </a:lstStyle>
          <a:p>
            <a:r>
              <a:rPr lang="en-US"/>
              <a:t>Arial 28 Bold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0917293" y="6581002"/>
            <a:ext cx="127470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>
                <a:ln>
                  <a:solidFill>
                    <a:srgbClr val="FFC000"/>
                  </a:solidFill>
                </a:ln>
                <a:solidFill>
                  <a:prstClr val="black"/>
                </a:solidFill>
                <a:latin typeface="Arial Black" pitchFamily="34" charset="0"/>
              </a:rPr>
              <a:t>This We’ll Defend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0993390" y="685801"/>
            <a:ext cx="117852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>
                <a:ln>
                  <a:solidFill>
                    <a:srgbClr val="FFCC00"/>
                  </a:solidFill>
                </a:ln>
                <a:solidFill>
                  <a:prstClr val="black"/>
                </a:solidFill>
                <a:latin typeface="Arial Black" pitchFamily="34" charset="0"/>
              </a:rPr>
              <a:t>Leaders for Life</a:t>
            </a:r>
          </a:p>
        </p:txBody>
      </p:sp>
    </p:spTree>
    <p:extLst>
      <p:ext uri="{BB962C8B-B14F-4D97-AF65-F5344CB8AC3E}">
        <p14:creationId xmlns:p14="http://schemas.microsoft.com/office/powerpoint/2010/main" val="5501396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 algn="ctr">
              <a:defRPr sz="2971" baseline="0"/>
            </a:lvl1pPr>
          </a:lstStyle>
          <a:p>
            <a:r>
              <a:rPr lang="en-US"/>
              <a:t>Title Slide - click to edit</a:t>
            </a:r>
            <a:br>
              <a:rPr lang="en-US"/>
            </a:br>
            <a:r>
              <a:rPr lang="en-US"/>
              <a:t>(Arial 36 Bold)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" y="76203"/>
            <a:ext cx="12192000" cy="49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43" b="1">
                <a:ln w="9525">
                  <a:noFill/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Leadership Excellence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" y="6258581"/>
            <a:ext cx="12192000" cy="448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312" b="1" i="1">
                <a:ln w="9525">
                  <a:noFill/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Leaders for Life</a:t>
            </a:r>
            <a:endParaRPr lang="en-US" sz="1981" b="1" i="1">
              <a:ln w="9525">
                <a:noFill/>
                <a:prstDash val="solid"/>
              </a:ln>
              <a:solidFill>
                <a:prstClr val="black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4" name="Rectangle 24"/>
          <p:cNvSpPr>
            <a:spLocks noChangeArrowheads="1"/>
          </p:cNvSpPr>
          <p:nvPr userDrawn="1"/>
        </p:nvSpPr>
        <p:spPr bwMode="auto">
          <a:xfrm>
            <a:off x="-1" y="6065838"/>
            <a:ext cx="12192000" cy="106362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FFCC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52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" name="Rectangle 24"/>
          <p:cNvSpPr>
            <a:spLocks noChangeArrowheads="1"/>
          </p:cNvSpPr>
          <p:nvPr userDrawn="1"/>
        </p:nvSpPr>
        <p:spPr bwMode="auto">
          <a:xfrm rot="10800000">
            <a:off x="0" y="691180"/>
            <a:ext cx="12192000" cy="71802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FFCC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55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1930400" y="3810000"/>
            <a:ext cx="8534400" cy="2057400"/>
          </a:xfrm>
        </p:spPr>
        <p:txBody>
          <a:bodyPr/>
          <a:lstStyle>
            <a:lvl1pPr algn="ctr">
              <a:buNone/>
              <a:defRPr sz="1981" baseline="0"/>
            </a:lvl1pPr>
          </a:lstStyle>
          <a:p>
            <a:pPr lvl="0"/>
            <a:r>
              <a:rPr lang="en-US"/>
              <a:t>Click to edit subtitle (Arial 24 not Bold)</a:t>
            </a:r>
          </a:p>
        </p:txBody>
      </p:sp>
      <p:pic>
        <p:nvPicPr>
          <p:cNvPr id="10" name="Picture 3" descr="C:\Users\BorgerdingTB\AppData\Local\Microsoft\Windows\Temporary Internet Files\Content.Outlook\B8021UZJ\Nice Army of One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152" y="157586"/>
            <a:ext cx="483829" cy="48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www.tioh.hqda.pentagon.mil/ImageProxy.ashx?n=1&amp;t=original&amp;id=5161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70621" y="162904"/>
            <a:ext cx="466167" cy="48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69597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6005" y="230074"/>
            <a:ext cx="10159999" cy="549509"/>
          </a:xfrm>
        </p:spPr>
        <p:txBody>
          <a:bodyPr wrap="square">
            <a:spAutoFit/>
          </a:bodyPr>
          <a:lstStyle>
            <a:lvl1pPr>
              <a:spcBef>
                <a:spcPts val="496"/>
              </a:spcBef>
              <a:defRPr sz="2971" baseline="0"/>
            </a:lvl1pPr>
          </a:lstStyle>
          <a:p>
            <a:r>
              <a:rPr lang="en-US"/>
              <a:t>Arial 36 Bold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1219200"/>
            <a:ext cx="11582400" cy="5334000"/>
          </a:xfrm>
        </p:spPr>
        <p:txBody>
          <a:bodyPr/>
          <a:lstStyle/>
          <a:p>
            <a:pPr lvl="0"/>
            <a:r>
              <a:rPr lang="en-US"/>
              <a:t>First level (Arial 26)</a:t>
            </a:r>
          </a:p>
          <a:p>
            <a:pPr lvl="1"/>
            <a:r>
              <a:rPr lang="en-US"/>
              <a:t>Second level (Arial 24)</a:t>
            </a:r>
          </a:p>
          <a:p>
            <a:pPr lvl="2"/>
            <a:r>
              <a:rPr lang="en-US"/>
              <a:t>Third level (Arial 20)</a:t>
            </a:r>
          </a:p>
          <a:p>
            <a:pPr lvl="3"/>
            <a:r>
              <a:rPr lang="en-US"/>
              <a:t>Fourth level (Arial 18)</a:t>
            </a:r>
          </a:p>
          <a:p>
            <a:r>
              <a:rPr lang="en-US"/>
              <a:t>Formatting</a:t>
            </a:r>
          </a:p>
          <a:p>
            <a:pPr lvl="1"/>
            <a:r>
              <a:rPr lang="en-US"/>
              <a:t>Do not go below fourth level bullet</a:t>
            </a:r>
          </a:p>
          <a:p>
            <a:pPr lvl="1"/>
            <a:r>
              <a:rPr lang="en-US"/>
              <a:t>Paragraph spacing is set at “before 6pt”</a:t>
            </a:r>
          </a:p>
          <a:p>
            <a:pPr lvl="1"/>
            <a:r>
              <a:rPr lang="en-US"/>
              <a:t>Use the designated bullet style for each level</a:t>
            </a:r>
          </a:p>
          <a:p>
            <a:pPr lvl="1"/>
            <a:r>
              <a:rPr lang="en-US"/>
              <a:t>Paragraphs are formatted with hanging indents</a:t>
            </a:r>
          </a:p>
        </p:txBody>
      </p:sp>
    </p:spTree>
    <p:extLst>
      <p:ext uri="{BB962C8B-B14F-4D97-AF65-F5344CB8AC3E}">
        <p14:creationId xmlns:p14="http://schemas.microsoft.com/office/powerpoint/2010/main" val="1088058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 bwMode="auto">
          <a:xfrm rot="10800000">
            <a:off x="488951" y="3827463"/>
            <a:ext cx="1121621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rot="5400000">
            <a:off x="3591985" y="3843338"/>
            <a:ext cx="50292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3201" y="1265240"/>
            <a:ext cx="5793317" cy="451027"/>
          </a:xfrm>
        </p:spPr>
        <p:txBody>
          <a:bodyPr anchor="b">
            <a:normAutofit/>
          </a:bodyPr>
          <a:lstStyle>
            <a:lvl1pPr marL="0" indent="0" algn="ctr">
              <a:buNone/>
              <a:defRPr sz="1652" b="1" u="sng" baseline="0"/>
            </a:lvl1pPr>
            <a:lvl2pPr marL="377471" indent="0">
              <a:buNone/>
              <a:defRPr sz="1652" b="1"/>
            </a:lvl2pPr>
            <a:lvl3pPr marL="754943" indent="0">
              <a:buNone/>
              <a:defRPr sz="1486" b="1"/>
            </a:lvl3pPr>
            <a:lvl4pPr marL="1132414" indent="0">
              <a:buNone/>
              <a:defRPr sz="1321" b="1"/>
            </a:lvl4pPr>
            <a:lvl5pPr marL="1509885" indent="0">
              <a:buNone/>
              <a:defRPr sz="1321" b="1"/>
            </a:lvl5pPr>
            <a:lvl6pPr marL="1887357" indent="0">
              <a:buNone/>
              <a:defRPr sz="1321" b="1"/>
            </a:lvl6pPr>
            <a:lvl7pPr marL="2264829" indent="0">
              <a:buNone/>
              <a:defRPr sz="1321" b="1"/>
            </a:lvl7pPr>
            <a:lvl8pPr marL="2642300" indent="0">
              <a:buNone/>
              <a:defRPr sz="1321" b="1"/>
            </a:lvl8pPr>
            <a:lvl9pPr marL="3019771" indent="0">
              <a:buNone/>
              <a:defRPr sz="1321" b="1"/>
            </a:lvl9pPr>
          </a:lstStyle>
          <a:p>
            <a:pPr lvl="0"/>
            <a:r>
              <a:rPr lang="en-US"/>
              <a:t>Arial 20 Bold Underlined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03201" y="1777046"/>
            <a:ext cx="5793317" cy="1985510"/>
          </a:xfrm>
        </p:spPr>
        <p:txBody>
          <a:bodyPr>
            <a:normAutofit/>
          </a:bodyPr>
          <a:lstStyle>
            <a:lvl1pPr marL="144174" indent="-144174">
              <a:defRPr sz="1321" baseline="0"/>
            </a:lvl1pPr>
            <a:lvl2pPr marL="237231" indent="-93058">
              <a:buFont typeface="Arial" pitchFamily="34" charset="0"/>
              <a:buChar char="•"/>
              <a:defRPr sz="1156"/>
            </a:lvl2pPr>
            <a:lvl3pPr marL="330287" indent="-93058">
              <a:buFont typeface="Arial" pitchFamily="34" charset="0"/>
              <a:buChar char="­"/>
              <a:defRPr sz="990" baseline="0"/>
            </a:lvl3pPr>
            <a:lvl4pPr marL="424655" indent="-94368">
              <a:spcBef>
                <a:spcPts val="496"/>
              </a:spcBef>
              <a:buFont typeface="Wingdings" pitchFamily="2" charset="2"/>
              <a:buChar char="§"/>
              <a:defRPr sz="990" baseline="0"/>
            </a:lvl4pPr>
            <a:lvl5pPr>
              <a:defRPr sz="1321"/>
            </a:lvl5pPr>
            <a:lvl6pPr>
              <a:defRPr sz="1321"/>
            </a:lvl6pPr>
            <a:lvl7pPr>
              <a:defRPr sz="1321"/>
            </a:lvl7pPr>
            <a:lvl8pPr>
              <a:defRPr sz="1321"/>
            </a:lvl8pPr>
            <a:lvl9pPr>
              <a:defRPr sz="1321"/>
            </a:lvl9pPr>
          </a:lstStyle>
          <a:p>
            <a:pPr lvl="0"/>
            <a:r>
              <a:rPr lang="en-US"/>
              <a:t>Arial 16</a:t>
            </a:r>
          </a:p>
          <a:p>
            <a:pPr lvl="1"/>
            <a:r>
              <a:rPr lang="en-US"/>
              <a:t>Arial 14</a:t>
            </a:r>
          </a:p>
          <a:p>
            <a:pPr lvl="2"/>
            <a:r>
              <a:rPr lang="en-US"/>
              <a:t>Arial 12</a:t>
            </a:r>
          </a:p>
          <a:p>
            <a:pPr lvl="3"/>
            <a:r>
              <a:rPr lang="en-US"/>
              <a:t>Arial 12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265240"/>
            <a:ext cx="5795435" cy="451027"/>
          </a:xfrm>
        </p:spPr>
        <p:txBody>
          <a:bodyPr anchor="b">
            <a:normAutofit/>
          </a:bodyPr>
          <a:lstStyle>
            <a:lvl1pPr marL="0" indent="0" algn="ctr">
              <a:buNone/>
              <a:defRPr sz="1652" b="1" u="sng"/>
            </a:lvl1pPr>
            <a:lvl2pPr marL="377471" indent="0">
              <a:buNone/>
              <a:defRPr sz="1652" b="1"/>
            </a:lvl2pPr>
            <a:lvl3pPr marL="754943" indent="0">
              <a:buNone/>
              <a:defRPr sz="1486" b="1"/>
            </a:lvl3pPr>
            <a:lvl4pPr marL="1132414" indent="0">
              <a:buNone/>
              <a:defRPr sz="1321" b="1"/>
            </a:lvl4pPr>
            <a:lvl5pPr marL="1509885" indent="0">
              <a:buNone/>
              <a:defRPr sz="1321" b="1"/>
            </a:lvl5pPr>
            <a:lvl6pPr marL="1887357" indent="0">
              <a:buNone/>
              <a:defRPr sz="1321" b="1"/>
            </a:lvl6pPr>
            <a:lvl7pPr marL="2264829" indent="0">
              <a:buNone/>
              <a:defRPr sz="1321" b="1"/>
            </a:lvl7pPr>
            <a:lvl8pPr marL="2642300" indent="0">
              <a:buNone/>
              <a:defRPr sz="1321" b="1"/>
            </a:lvl8pPr>
            <a:lvl9pPr marL="3019771" indent="0">
              <a:buNone/>
              <a:defRPr sz="132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1777046"/>
            <a:ext cx="5795435" cy="1985510"/>
          </a:xfrm>
        </p:spPr>
        <p:txBody>
          <a:bodyPr rtlCol="0">
            <a:normAutofit/>
          </a:bodyPr>
          <a:lstStyle>
            <a:lvl1pPr marL="144174" indent="-144174" algn="l" defTabSz="754943" rtl="0" eaLnBrk="1" fontAlgn="base" latinLnBrk="0" hangingPunct="1">
              <a:spcBef>
                <a:spcPts val="496"/>
              </a:spcBef>
              <a:spcAft>
                <a:spcPct val="0"/>
              </a:spcAft>
              <a:buFont typeface="Wingdings" pitchFamily="2" charset="2"/>
              <a:buChar char="Ø"/>
              <a:defRPr lang="en-US" sz="132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34032" indent="-90593" algn="l" defTabSz="754943" rtl="0" eaLnBrk="1" fontAlgn="base" latinLnBrk="0" hangingPunct="1">
              <a:spcBef>
                <a:spcPts val="496"/>
              </a:spcBef>
              <a:spcAft>
                <a:spcPct val="0"/>
              </a:spcAft>
              <a:buFont typeface="Arial" pitchFamily="34" charset="0"/>
              <a:buChar char="•"/>
              <a:defRPr lang="en-US" sz="1156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32174" indent="-90593" algn="l" defTabSz="754943" rtl="0" eaLnBrk="1" fontAlgn="base" latinLnBrk="0" hangingPunct="1">
              <a:spcBef>
                <a:spcPts val="496"/>
              </a:spcBef>
              <a:spcAft>
                <a:spcPct val="0"/>
              </a:spcAft>
              <a:buFont typeface="Arial" pitchFamily="34" charset="0"/>
              <a:buChar char="–"/>
              <a:defRPr lang="en-US" sz="99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422768" indent="-98143">
              <a:spcBef>
                <a:spcPts val="496"/>
              </a:spcBef>
              <a:buFont typeface="Wingdings" pitchFamily="2" charset="2"/>
              <a:buChar char="§"/>
              <a:defRPr sz="990"/>
            </a:lvl4pPr>
            <a:lvl5pPr>
              <a:defRPr sz="1321"/>
            </a:lvl5pPr>
            <a:lvl6pPr>
              <a:defRPr sz="1321"/>
            </a:lvl6pPr>
            <a:lvl7pPr>
              <a:defRPr sz="1321"/>
            </a:lvl7pPr>
            <a:lvl8pPr>
              <a:defRPr sz="1321"/>
            </a:lvl8pPr>
            <a:lvl9pPr>
              <a:defRPr sz="132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203201" y="3892376"/>
            <a:ext cx="5793317" cy="451027"/>
          </a:xfrm>
        </p:spPr>
        <p:txBody>
          <a:bodyPr anchor="b">
            <a:normAutofit/>
          </a:bodyPr>
          <a:lstStyle>
            <a:lvl1pPr marL="0" indent="0" algn="ctr">
              <a:buNone/>
              <a:defRPr sz="1652" b="1" u="sng"/>
            </a:lvl1pPr>
            <a:lvl2pPr marL="377471" indent="0">
              <a:buNone/>
              <a:defRPr sz="1652" b="1"/>
            </a:lvl2pPr>
            <a:lvl3pPr marL="754943" indent="0">
              <a:buNone/>
              <a:defRPr sz="1486" b="1"/>
            </a:lvl3pPr>
            <a:lvl4pPr marL="1132414" indent="0">
              <a:buNone/>
              <a:defRPr sz="1321" b="1"/>
            </a:lvl4pPr>
            <a:lvl5pPr marL="1509885" indent="0">
              <a:buNone/>
              <a:defRPr sz="1321" b="1"/>
            </a:lvl5pPr>
            <a:lvl6pPr marL="1887357" indent="0">
              <a:buNone/>
              <a:defRPr sz="1321" b="1"/>
            </a:lvl6pPr>
            <a:lvl7pPr marL="2264829" indent="0">
              <a:buNone/>
              <a:defRPr sz="1321" b="1"/>
            </a:lvl7pPr>
            <a:lvl8pPr marL="2642300" indent="0">
              <a:buNone/>
              <a:defRPr sz="1321" b="1"/>
            </a:lvl8pPr>
            <a:lvl9pPr marL="3019771" indent="0">
              <a:buNone/>
              <a:defRPr sz="132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4"/>
          </p:nvPr>
        </p:nvSpPr>
        <p:spPr>
          <a:xfrm>
            <a:off x="203201" y="4397831"/>
            <a:ext cx="5793317" cy="1991859"/>
          </a:xfrm>
        </p:spPr>
        <p:txBody>
          <a:bodyPr>
            <a:normAutofit/>
          </a:bodyPr>
          <a:lstStyle>
            <a:lvl1pPr marL="144174" indent="-144174">
              <a:defRPr sz="1321"/>
            </a:lvl1pPr>
            <a:lvl2pPr marL="234032" indent="-90593">
              <a:buFont typeface="Arial" pitchFamily="34" charset="0"/>
              <a:buChar char="•"/>
              <a:defRPr sz="1156"/>
            </a:lvl2pPr>
            <a:lvl3pPr marL="332174" indent="-90593">
              <a:buFont typeface="Arial" pitchFamily="34" charset="0"/>
              <a:buChar char="­"/>
              <a:defRPr sz="990"/>
            </a:lvl3pPr>
            <a:lvl4pPr marL="422768" indent="-98143">
              <a:spcBef>
                <a:spcPts val="496"/>
              </a:spcBef>
              <a:buFont typeface="Wingdings" pitchFamily="2" charset="2"/>
              <a:buChar char="§"/>
              <a:defRPr sz="990"/>
            </a:lvl4pPr>
            <a:lvl5pPr>
              <a:defRPr sz="1321"/>
            </a:lvl5pPr>
            <a:lvl6pPr>
              <a:defRPr sz="1321"/>
            </a:lvl6pPr>
            <a:lvl7pPr>
              <a:defRPr sz="1321"/>
            </a:lvl7pPr>
            <a:lvl8pPr>
              <a:defRPr sz="1321"/>
            </a:lvl8pPr>
            <a:lvl9pPr>
              <a:defRPr sz="132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193371" y="3892376"/>
            <a:ext cx="5795435" cy="451027"/>
          </a:xfrm>
        </p:spPr>
        <p:txBody>
          <a:bodyPr anchor="b">
            <a:normAutofit/>
          </a:bodyPr>
          <a:lstStyle>
            <a:lvl1pPr marL="0" indent="0" algn="ctr">
              <a:buNone/>
              <a:defRPr sz="1652" b="1" u="sng"/>
            </a:lvl1pPr>
            <a:lvl2pPr marL="377471" indent="0">
              <a:buNone/>
              <a:defRPr sz="1652" b="1"/>
            </a:lvl2pPr>
            <a:lvl3pPr marL="754943" indent="0">
              <a:buNone/>
              <a:defRPr sz="1486" b="1"/>
            </a:lvl3pPr>
            <a:lvl4pPr marL="1132414" indent="0">
              <a:buNone/>
              <a:defRPr sz="1321" b="1"/>
            </a:lvl4pPr>
            <a:lvl5pPr marL="1509885" indent="0">
              <a:buNone/>
              <a:defRPr sz="1321" b="1"/>
            </a:lvl5pPr>
            <a:lvl6pPr marL="1887357" indent="0">
              <a:buNone/>
              <a:defRPr sz="1321" b="1"/>
            </a:lvl6pPr>
            <a:lvl7pPr marL="2264829" indent="0">
              <a:buNone/>
              <a:defRPr sz="1321" b="1"/>
            </a:lvl7pPr>
            <a:lvl8pPr marL="2642300" indent="0">
              <a:buNone/>
              <a:defRPr sz="1321" b="1"/>
            </a:lvl8pPr>
            <a:lvl9pPr marL="3019771" indent="0">
              <a:buNone/>
              <a:defRPr sz="132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5"/>
          <p:cNvSpPr>
            <a:spLocks noGrp="1"/>
          </p:cNvSpPr>
          <p:nvPr>
            <p:ph sz="quarter" idx="16"/>
          </p:nvPr>
        </p:nvSpPr>
        <p:spPr>
          <a:xfrm>
            <a:off x="6193371" y="4397831"/>
            <a:ext cx="5795435" cy="1991859"/>
          </a:xfrm>
        </p:spPr>
        <p:txBody>
          <a:bodyPr>
            <a:normAutofit/>
          </a:bodyPr>
          <a:lstStyle>
            <a:lvl1pPr marL="144174" indent="-144174">
              <a:defRPr sz="1321"/>
            </a:lvl1pPr>
            <a:lvl2pPr marL="234032" indent="-90593">
              <a:buFont typeface="Arial" pitchFamily="34" charset="0"/>
              <a:buChar char="•"/>
              <a:defRPr sz="1156"/>
            </a:lvl2pPr>
            <a:lvl3pPr marL="332174" indent="-90593">
              <a:buFont typeface="Arial" pitchFamily="34" charset="0"/>
              <a:buChar char="­"/>
              <a:defRPr sz="990"/>
            </a:lvl3pPr>
            <a:lvl4pPr marL="422768" indent="-98143">
              <a:spcBef>
                <a:spcPts val="496"/>
              </a:spcBef>
              <a:buFont typeface="Wingdings" pitchFamily="2" charset="2"/>
              <a:buChar char="§"/>
              <a:defRPr sz="990"/>
            </a:lvl4pPr>
            <a:lvl5pPr>
              <a:defRPr sz="1321"/>
            </a:lvl5pPr>
            <a:lvl6pPr>
              <a:defRPr sz="1321"/>
            </a:lvl6pPr>
            <a:lvl7pPr>
              <a:defRPr sz="1321"/>
            </a:lvl7pPr>
            <a:lvl8pPr>
              <a:defRPr sz="1321"/>
            </a:lvl8pPr>
            <a:lvl9pPr>
              <a:defRPr sz="132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952501" y="179756"/>
            <a:ext cx="10287000" cy="646331"/>
          </a:xfrm>
        </p:spPr>
        <p:txBody>
          <a:bodyPr>
            <a:normAutofit/>
          </a:bodyPr>
          <a:lstStyle>
            <a:lvl1pPr>
              <a:defRPr sz="2971" baseline="0"/>
            </a:lvl1pPr>
          </a:lstStyle>
          <a:p>
            <a:r>
              <a:rPr lang="en-US"/>
              <a:t>Arial 36 Bold</a:t>
            </a:r>
          </a:p>
        </p:txBody>
      </p:sp>
    </p:spTree>
    <p:extLst>
      <p:ext uri="{BB962C8B-B14F-4D97-AF65-F5344CB8AC3E}">
        <p14:creationId xmlns:p14="http://schemas.microsoft.com/office/powerpoint/2010/main" val="3734197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508001" y="381000"/>
            <a:ext cx="11176000" cy="6172200"/>
          </a:xfrm>
          <a:prstGeom prst="rect">
            <a:avLst/>
          </a:prstGeom>
          <a:solidFill>
            <a:schemeClr val="tx1"/>
          </a:solidFill>
          <a:ln w="28575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55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711203" y="533400"/>
            <a:ext cx="10769600" cy="5867400"/>
          </a:xfrm>
          <a:prstGeom prst="rect">
            <a:avLst/>
          </a:prstGeom>
          <a:solidFill>
            <a:schemeClr val="bg1"/>
          </a:solidFill>
          <a:ln w="28575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55">
              <a:solidFill>
                <a:prstClr val="white"/>
              </a:solidFill>
            </a:endParaRPr>
          </a:p>
        </p:txBody>
      </p:sp>
      <p:pic>
        <p:nvPicPr>
          <p:cNvPr id="8" name="Picture 2" descr="http://www.tioh.hqda.pentagon.mil/ImageProxy.ashx?n=1&amp;t=original&amp;id=5161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17017" y="2057401"/>
            <a:ext cx="2620435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1219200" y="751583"/>
            <a:ext cx="9753600" cy="90576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643" b="1">
                <a:solidFill>
                  <a:prstClr val="black"/>
                </a:solidFill>
                <a:cs typeface="Arial" charset="0"/>
              </a:rPr>
              <a:t>US Army Cadet Command</a:t>
            </a:r>
          </a:p>
          <a:p>
            <a:pPr algn="ctr">
              <a:defRPr/>
            </a:pPr>
            <a:r>
              <a:rPr lang="en-US" sz="2643" b="1" i="1">
                <a:solidFill>
                  <a:prstClr val="black"/>
                </a:solidFill>
                <a:cs typeface="Arial" charset="0"/>
              </a:rPr>
              <a:t>Leaders for Life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2400" y="5105401"/>
            <a:ext cx="9753600" cy="90576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643" b="1">
                <a:solidFill>
                  <a:prstClr val="black"/>
                </a:solidFill>
                <a:cs typeface="Arial" charset="0"/>
              </a:rPr>
              <a:t>Leadership Excellence</a:t>
            </a:r>
          </a:p>
          <a:p>
            <a:pPr algn="ctr">
              <a:defRPr/>
            </a:pPr>
            <a:r>
              <a:rPr lang="en-US" sz="2643" b="1" i="1">
                <a:solidFill>
                  <a:prstClr val="black"/>
                </a:solidFill>
                <a:cs typeface="Arial" charset="0"/>
              </a:rPr>
              <a:t>This We’ll Defend</a:t>
            </a:r>
          </a:p>
        </p:txBody>
      </p:sp>
    </p:spTree>
    <p:extLst>
      <p:ext uri="{BB962C8B-B14F-4D97-AF65-F5344CB8AC3E}">
        <p14:creationId xmlns:p14="http://schemas.microsoft.com/office/powerpoint/2010/main" val="14143907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7600" y="1752600"/>
            <a:ext cx="4978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 userDrawn="1"/>
        </p:nvSpPr>
        <p:spPr>
          <a:xfrm>
            <a:off x="914400" y="274640"/>
            <a:ext cx="10363200" cy="397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981" b="1">
                <a:solidFill>
                  <a:prstClr val="black"/>
                </a:solidFill>
                <a:cs typeface="Arial" pitchFamily="34" charset="0"/>
              </a:rPr>
              <a:t>Welcome to the Cadet Command Slide Format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400800" y="1571688"/>
            <a:ext cx="5384800" cy="3287823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>
              <a:spcBef>
                <a:spcPts val="990"/>
              </a:spcBef>
              <a:buFont typeface="Arial" pitchFamily="34" charset="0"/>
              <a:buNone/>
              <a:defRPr/>
            </a:pPr>
            <a:r>
              <a:rPr lang="en-US" sz="1156" b="1">
                <a:solidFill>
                  <a:prstClr val="black"/>
                </a:solidFill>
                <a:cs typeface="Arial" pitchFamily="34" charset="0"/>
              </a:rPr>
              <a:t>To begin making your slide presentation, follow the arrow and:</a:t>
            </a:r>
          </a:p>
          <a:p>
            <a:pPr>
              <a:spcBef>
                <a:spcPts val="990"/>
              </a:spcBef>
              <a:buFont typeface="Arial" pitchFamily="34" charset="0"/>
              <a:buNone/>
              <a:defRPr/>
            </a:pPr>
            <a:r>
              <a:rPr lang="en-US" sz="1156" b="1">
                <a:solidFill>
                  <a:prstClr val="black"/>
                </a:solidFill>
                <a:cs typeface="Arial" pitchFamily="34" charset="0"/>
              </a:rPr>
              <a:t>Step 1.  From the “Home” tab, choose “Layout” to select and create your title slide.</a:t>
            </a:r>
          </a:p>
          <a:p>
            <a:pPr>
              <a:spcBef>
                <a:spcPts val="990"/>
              </a:spcBef>
              <a:buFont typeface="Arial" pitchFamily="34" charset="0"/>
              <a:buNone/>
              <a:defRPr/>
            </a:pPr>
            <a:r>
              <a:rPr lang="en-US" sz="1156" b="1">
                <a:solidFill>
                  <a:prstClr val="black"/>
                </a:solidFill>
                <a:cs typeface="Arial" pitchFamily="34" charset="0"/>
              </a:rPr>
              <a:t>Step 2.  From the “Home” tab, choose “New Slide”, then select the template that best fits your presentation.</a:t>
            </a:r>
          </a:p>
          <a:p>
            <a:pPr>
              <a:spcBef>
                <a:spcPts val="990"/>
              </a:spcBef>
              <a:buFont typeface="Arial" pitchFamily="34" charset="0"/>
              <a:buNone/>
              <a:defRPr/>
            </a:pPr>
            <a:r>
              <a:rPr lang="en-US" sz="1156" b="1">
                <a:solidFill>
                  <a:prstClr val="black"/>
                </a:solidFill>
                <a:cs typeface="Arial" pitchFamily="34" charset="0"/>
              </a:rPr>
              <a:t>Notes:</a:t>
            </a:r>
          </a:p>
          <a:p>
            <a:pPr>
              <a:spcBef>
                <a:spcPts val="496"/>
              </a:spcBef>
              <a:buFont typeface="Arial" charset="0"/>
              <a:buChar char="•"/>
              <a:defRPr/>
            </a:pPr>
            <a:r>
              <a:rPr lang="en-US" sz="1156" b="1">
                <a:solidFill>
                  <a:prstClr val="black"/>
                </a:solidFill>
                <a:cs typeface="Arial" pitchFamily="34" charset="0"/>
              </a:rPr>
              <a:t>All fonts should be Arial</a:t>
            </a:r>
          </a:p>
          <a:p>
            <a:pPr>
              <a:spcBef>
                <a:spcPts val="496"/>
              </a:spcBef>
              <a:buFont typeface="Arial" charset="0"/>
              <a:buChar char="•"/>
              <a:defRPr/>
            </a:pPr>
            <a:r>
              <a:rPr lang="en-US" sz="1156" b="1">
                <a:solidFill>
                  <a:prstClr val="black"/>
                </a:solidFill>
                <a:cs typeface="Arial" pitchFamily="34" charset="0"/>
              </a:rPr>
              <a:t>Templates automatically reduce overall size of text as more is added; do not go below font size 14 or third sub-bullet level</a:t>
            </a:r>
          </a:p>
          <a:p>
            <a:pPr>
              <a:spcBef>
                <a:spcPts val="496"/>
              </a:spcBef>
              <a:buFont typeface="Arial" charset="0"/>
              <a:buChar char="•"/>
              <a:defRPr/>
            </a:pPr>
            <a:r>
              <a:rPr lang="en-US" sz="1156" b="1">
                <a:solidFill>
                  <a:prstClr val="black"/>
                </a:solidFill>
                <a:cs typeface="Arial" pitchFamily="34" charset="0"/>
              </a:rPr>
              <a:t>Do not change formatting (e.g. hanging indent, bullet types, etc.)</a:t>
            </a:r>
          </a:p>
          <a:p>
            <a:pPr>
              <a:spcBef>
                <a:spcPts val="496"/>
              </a:spcBef>
              <a:buFont typeface="Arial" charset="0"/>
              <a:buChar char="•"/>
              <a:defRPr/>
            </a:pPr>
            <a:r>
              <a:rPr lang="en-US" sz="1156" b="1">
                <a:solidFill>
                  <a:prstClr val="black"/>
                </a:solidFill>
                <a:cs typeface="Arial" pitchFamily="34" charset="0"/>
              </a:rPr>
              <a:t>Brigades:  use this template, but you may put the USACC patch in the top left and add your brigade logo to the top right </a:t>
            </a:r>
          </a:p>
          <a:p>
            <a:pPr>
              <a:spcBef>
                <a:spcPts val="496"/>
              </a:spcBef>
              <a:buFont typeface="Arial" charset="0"/>
              <a:buChar char="•"/>
              <a:defRPr/>
            </a:pPr>
            <a:r>
              <a:rPr lang="en-US" sz="1156" b="1">
                <a:solidFill>
                  <a:prstClr val="black"/>
                </a:solidFill>
                <a:cs typeface="Arial" pitchFamily="34" charset="0"/>
              </a:rPr>
              <a:t>Print in grayscale; only print in color if there is a chart on the page that has color coding</a:t>
            </a:r>
          </a:p>
        </p:txBody>
      </p:sp>
      <p:grpSp>
        <p:nvGrpSpPr>
          <p:cNvPr id="5" name="Group 16"/>
          <p:cNvGrpSpPr>
            <a:grpSpLocks/>
          </p:cNvGrpSpPr>
          <p:nvPr userDrawn="1"/>
        </p:nvGrpSpPr>
        <p:grpSpPr bwMode="auto">
          <a:xfrm>
            <a:off x="220136" y="1308100"/>
            <a:ext cx="2032000" cy="1066800"/>
            <a:chOff x="914400" y="1371601"/>
            <a:chExt cx="1194318" cy="1240970"/>
          </a:xfrm>
        </p:grpSpPr>
        <p:sp>
          <p:nvSpPr>
            <p:cNvPr id="6" name="Oval 5"/>
            <p:cNvSpPr/>
            <p:nvPr userDrawn="1"/>
          </p:nvSpPr>
          <p:spPr>
            <a:xfrm>
              <a:off x="1448111" y="2285709"/>
              <a:ext cx="660607" cy="32686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55">
                <a:solidFill>
                  <a:prstClr val="white"/>
                </a:solidFill>
              </a:endParaRPr>
            </a:p>
          </p:txBody>
        </p:sp>
        <p:cxnSp>
          <p:nvCxnSpPr>
            <p:cNvPr id="7" name="Straight Arrow Connector 6"/>
            <p:cNvCxnSpPr/>
            <p:nvPr userDrawn="1"/>
          </p:nvCxnSpPr>
          <p:spPr>
            <a:xfrm rot="16200000" flipV="1">
              <a:off x="748714" y="1537286"/>
              <a:ext cx="962122" cy="63075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102449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6717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1F17677-4B0A-4133-A09C-C5362F101F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46015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97853"/>
            <a:ext cx="10261600" cy="507831"/>
          </a:xfrm>
        </p:spPr>
        <p:txBody>
          <a:bodyPr>
            <a:spAutoFit/>
          </a:bodyPr>
          <a:lstStyle>
            <a:lvl1pPr>
              <a:defRPr sz="2700"/>
            </a:lvl1pPr>
          </a:lstStyle>
          <a:p>
            <a:r>
              <a:rPr lang="en-US"/>
              <a:t>Arial 36 Bold</a:t>
            </a:r>
          </a:p>
        </p:txBody>
      </p:sp>
    </p:spTree>
    <p:extLst>
      <p:ext uri="{BB962C8B-B14F-4D97-AF65-F5344CB8AC3E}">
        <p14:creationId xmlns:p14="http://schemas.microsoft.com/office/powerpoint/2010/main" val="35117259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08569-7959-0241-9BB6-EB4CB1A4E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0264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C0594C-E6C1-9547-AD0F-AB6967F2D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778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A7D72-74A1-FB4F-ACD2-40B8F2296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3B05B-48C7-544E-97E6-CC2AA1DB1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78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0090F-0F27-4242-854F-4BE100FF7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780"/>
                </a:solidFill>
              </a:defRPr>
            </a:lvl1pPr>
          </a:lstStyle>
          <a:p>
            <a:fld id="{01152AFA-7C55-604E-8665-049907417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24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08001" y="381000"/>
            <a:ext cx="11176000" cy="6172200"/>
          </a:xfrm>
          <a:prstGeom prst="rect">
            <a:avLst/>
          </a:prstGeom>
          <a:solidFill>
            <a:schemeClr val="tx1"/>
          </a:solidFill>
          <a:ln w="28575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55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1203" y="533400"/>
            <a:ext cx="10769600" cy="5867400"/>
          </a:xfrm>
          <a:prstGeom prst="rect">
            <a:avLst/>
          </a:prstGeom>
          <a:solidFill>
            <a:schemeClr val="bg1"/>
          </a:solidFill>
          <a:ln w="28575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55">
              <a:solidFill>
                <a:prstClr val="white"/>
              </a:solidFill>
            </a:endParaRPr>
          </a:p>
        </p:txBody>
      </p:sp>
      <p:pic>
        <p:nvPicPr>
          <p:cNvPr id="8" name="Picture 2" descr="http://www.tioh.hqda.pentagon.mil/ImageProxy.ashx?n=1&amp;t=original&amp;id=516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17017" y="2057401"/>
            <a:ext cx="2620435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19200" y="751583"/>
            <a:ext cx="9753600" cy="90576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643" b="1">
                <a:solidFill>
                  <a:prstClr val="black"/>
                </a:solidFill>
                <a:cs typeface="Arial" charset="0"/>
              </a:rPr>
              <a:t>US Army Cadet Command</a:t>
            </a:r>
          </a:p>
          <a:p>
            <a:pPr algn="ctr">
              <a:defRPr/>
            </a:pPr>
            <a:r>
              <a:rPr lang="en-US" sz="2643" b="1" i="1">
                <a:solidFill>
                  <a:prstClr val="black"/>
                </a:solidFill>
                <a:cs typeface="Arial" charset="0"/>
              </a:rPr>
              <a:t>Leaders for Life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22400" y="5105401"/>
            <a:ext cx="9753600" cy="90576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643" b="1">
                <a:solidFill>
                  <a:prstClr val="black"/>
                </a:solidFill>
                <a:cs typeface="Arial" charset="0"/>
              </a:rPr>
              <a:t>Leadership Excellence</a:t>
            </a:r>
          </a:p>
          <a:p>
            <a:pPr algn="ctr">
              <a:defRPr/>
            </a:pPr>
            <a:r>
              <a:rPr lang="en-US" sz="2643" b="1" i="1">
                <a:solidFill>
                  <a:prstClr val="black"/>
                </a:solidFill>
                <a:cs typeface="Arial" charset="0"/>
              </a:rPr>
              <a:t>This We’ll Defend</a:t>
            </a:r>
          </a:p>
        </p:txBody>
      </p:sp>
    </p:spTree>
    <p:extLst>
      <p:ext uri="{BB962C8B-B14F-4D97-AF65-F5344CB8AC3E}">
        <p14:creationId xmlns:p14="http://schemas.microsoft.com/office/powerpoint/2010/main" val="35001283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B55A3-9192-AA4B-A28B-F665D0BBD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CF848-C4FD-8E4B-B94D-2FC841DBA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30E4B-79F6-0A4D-9360-91B7A9F14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5B2-8894-8044-8FDE-175D50DC3849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54B59-D8EC-434F-A166-20C80AE0A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257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2AF73-9A4E-D146-900B-0DCB6902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68D449-E993-6C44-BBED-F872FBC17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392A0-E4A1-8D48-AC5B-1687A954F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078266" cy="365125"/>
          </a:xfr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1426B-CAD7-A248-9D25-832FA2DA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01152AFA-7C55-604E-8665-049907417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708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129AE-3E3D-8D40-9357-256A736AB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97DC4-37E3-C541-8F1C-EC9F203D4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8A85B-13CF-DC4C-9B51-8C0EC0757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8DDCC5-4054-D648-9589-53E6D120B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5B2-8894-8044-8FDE-175D50DC3849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10285-C8F1-CC49-B417-CA5C71B9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720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DC529-84D4-2947-8D87-A9FE98A46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6662" y="365125"/>
            <a:ext cx="81487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BF79D-E057-CE44-9D97-934038F08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57DC18-B0E2-5D48-BC36-CA6CE0554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6779E1-2F41-084E-B78A-9475EADB3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E98414-52E5-4E4B-BD61-22E50040F5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A177FD-8970-6E49-AE3A-3E9900415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5B2-8894-8044-8FDE-175D50DC3849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B81514-1649-6142-AC73-F89804C2E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555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95664-CBD9-5B44-AF8D-232A4D4E3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453A43-613C-1740-9F57-1DA02F78D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737E07-BDE7-EE4F-A7D2-BCC968B7D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850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CEA650-939E-F048-B947-6D573735B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3B547-38B5-CE45-9D41-AB9885E10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61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47C7-D880-DF47-A5AB-551081E93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D60D4-B40E-F34D-80B5-1FB5C0192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91430"/>
            <a:ext cx="6172200" cy="39696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E9781-5FD6-404C-9615-4A709D301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23D8E5-FB74-B545-B35C-110FA0DCF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040688" cy="365125"/>
          </a:xfr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AA720A-FAFC-0B47-B836-6026134BE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01152AFA-7C55-604E-8665-049907417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356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9EA58-8F14-9847-A5CC-481304CAC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55542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780811-8AD9-384B-AAE6-7D7355D83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5E1C3A-9866-3A4D-B8F8-421BAC501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52700"/>
            <a:ext cx="3932237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9B453-B7EA-F54F-99BE-092E9693B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5B2-8894-8044-8FDE-175D50DC3849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BAE837-F714-D749-8672-F5ACD89AB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652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D2CF2-02DF-EB40-9C30-F603922C4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8DE25A-01D2-3842-897E-9F6C70707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2C0B9-4A3D-004D-A3C2-A486C0B21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5B2-8894-8044-8FDE-175D50DC3849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7C0FF-A49D-F241-8819-70F0A0CC2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2106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5D8CEE-7FBA-F449-BE55-F05E99DED9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F7D7E5-BBC6-C94E-AF43-17FD8D82E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1A1BF-C169-454D-9CB3-0B7C89D94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5B2-8894-8044-8FDE-175D50DC3849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9A9C6-28A1-0644-81AA-168137097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10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7600" y="1752600"/>
            <a:ext cx="4978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14400" y="274640"/>
            <a:ext cx="10363200" cy="397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981" b="1">
                <a:solidFill>
                  <a:prstClr val="black"/>
                </a:solidFill>
                <a:cs typeface="Arial" pitchFamily="34" charset="0"/>
              </a:rPr>
              <a:t>Welcome to the Cadet Command Slide Format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0" y="1571688"/>
            <a:ext cx="5384800" cy="3287823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>
              <a:spcBef>
                <a:spcPts val="990"/>
              </a:spcBef>
              <a:buFont typeface="Arial" pitchFamily="34" charset="0"/>
              <a:buNone/>
              <a:defRPr/>
            </a:pPr>
            <a:r>
              <a:rPr lang="en-US" sz="1156" b="1">
                <a:solidFill>
                  <a:prstClr val="black"/>
                </a:solidFill>
                <a:cs typeface="Arial" pitchFamily="34" charset="0"/>
              </a:rPr>
              <a:t>To begin making your slide presentation, follow the arrow and:</a:t>
            </a:r>
          </a:p>
          <a:p>
            <a:pPr>
              <a:spcBef>
                <a:spcPts val="990"/>
              </a:spcBef>
              <a:buFont typeface="Arial" pitchFamily="34" charset="0"/>
              <a:buNone/>
              <a:defRPr/>
            </a:pPr>
            <a:r>
              <a:rPr lang="en-US" sz="1156" b="1">
                <a:solidFill>
                  <a:prstClr val="black"/>
                </a:solidFill>
                <a:cs typeface="Arial" pitchFamily="34" charset="0"/>
              </a:rPr>
              <a:t>Step 1.  From the “Home” tab, choose “Layout” to select and create your title slide.</a:t>
            </a:r>
          </a:p>
          <a:p>
            <a:pPr>
              <a:spcBef>
                <a:spcPts val="990"/>
              </a:spcBef>
              <a:buFont typeface="Arial" pitchFamily="34" charset="0"/>
              <a:buNone/>
              <a:defRPr/>
            </a:pPr>
            <a:r>
              <a:rPr lang="en-US" sz="1156" b="1">
                <a:solidFill>
                  <a:prstClr val="black"/>
                </a:solidFill>
                <a:cs typeface="Arial" pitchFamily="34" charset="0"/>
              </a:rPr>
              <a:t>Step 2.  From the “Home” tab, choose “New Slide”, then select the template that best fits your presentation.</a:t>
            </a:r>
          </a:p>
          <a:p>
            <a:pPr>
              <a:spcBef>
                <a:spcPts val="990"/>
              </a:spcBef>
              <a:buFont typeface="Arial" pitchFamily="34" charset="0"/>
              <a:buNone/>
              <a:defRPr/>
            </a:pPr>
            <a:r>
              <a:rPr lang="en-US" sz="1156" b="1">
                <a:solidFill>
                  <a:prstClr val="black"/>
                </a:solidFill>
                <a:cs typeface="Arial" pitchFamily="34" charset="0"/>
              </a:rPr>
              <a:t>Notes:</a:t>
            </a:r>
          </a:p>
          <a:p>
            <a:pPr>
              <a:spcBef>
                <a:spcPts val="496"/>
              </a:spcBef>
              <a:buFont typeface="Arial" charset="0"/>
              <a:buChar char="•"/>
              <a:defRPr/>
            </a:pPr>
            <a:r>
              <a:rPr lang="en-US" sz="1156" b="1">
                <a:solidFill>
                  <a:prstClr val="black"/>
                </a:solidFill>
                <a:cs typeface="Arial" pitchFamily="34" charset="0"/>
              </a:rPr>
              <a:t>All fonts should be Arial</a:t>
            </a:r>
          </a:p>
          <a:p>
            <a:pPr>
              <a:spcBef>
                <a:spcPts val="496"/>
              </a:spcBef>
              <a:buFont typeface="Arial" charset="0"/>
              <a:buChar char="•"/>
              <a:defRPr/>
            </a:pPr>
            <a:r>
              <a:rPr lang="en-US" sz="1156" b="1">
                <a:solidFill>
                  <a:prstClr val="black"/>
                </a:solidFill>
                <a:cs typeface="Arial" pitchFamily="34" charset="0"/>
              </a:rPr>
              <a:t>Templates automatically reduce overall size of text as more is added; do not go below font size 14 or third sub-bullet level</a:t>
            </a:r>
          </a:p>
          <a:p>
            <a:pPr>
              <a:spcBef>
                <a:spcPts val="496"/>
              </a:spcBef>
              <a:buFont typeface="Arial" charset="0"/>
              <a:buChar char="•"/>
              <a:defRPr/>
            </a:pPr>
            <a:r>
              <a:rPr lang="en-US" sz="1156" b="1">
                <a:solidFill>
                  <a:prstClr val="black"/>
                </a:solidFill>
                <a:cs typeface="Arial" pitchFamily="34" charset="0"/>
              </a:rPr>
              <a:t>Do not change formatting (e.g. hanging indent, bullet types, etc.)</a:t>
            </a:r>
          </a:p>
          <a:p>
            <a:pPr>
              <a:spcBef>
                <a:spcPts val="496"/>
              </a:spcBef>
              <a:buFont typeface="Arial" charset="0"/>
              <a:buChar char="•"/>
              <a:defRPr/>
            </a:pPr>
            <a:r>
              <a:rPr lang="en-US" sz="1156" b="1">
                <a:solidFill>
                  <a:prstClr val="black"/>
                </a:solidFill>
                <a:cs typeface="Arial" pitchFamily="34" charset="0"/>
              </a:rPr>
              <a:t>Brigades:  use this template, but you may put the USACC patch in the top left and add your brigade logo to the top right </a:t>
            </a:r>
          </a:p>
          <a:p>
            <a:pPr>
              <a:spcBef>
                <a:spcPts val="496"/>
              </a:spcBef>
              <a:buFont typeface="Arial" charset="0"/>
              <a:buChar char="•"/>
              <a:defRPr/>
            </a:pPr>
            <a:r>
              <a:rPr lang="en-US" sz="1156" b="1">
                <a:solidFill>
                  <a:prstClr val="black"/>
                </a:solidFill>
                <a:cs typeface="Arial" pitchFamily="34" charset="0"/>
              </a:rPr>
              <a:t>Print in grayscale; only print in color if there is a chart on the page that has color coding</a:t>
            </a: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20136" y="1308100"/>
            <a:ext cx="2032000" cy="1066800"/>
            <a:chOff x="914400" y="1371601"/>
            <a:chExt cx="1194318" cy="1240970"/>
          </a:xfrm>
        </p:grpSpPr>
        <p:sp>
          <p:nvSpPr>
            <p:cNvPr id="6" name="Oval 5"/>
            <p:cNvSpPr/>
            <p:nvPr userDrawn="1"/>
          </p:nvSpPr>
          <p:spPr>
            <a:xfrm>
              <a:off x="1448111" y="2285709"/>
              <a:ext cx="660607" cy="32686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55">
                <a:solidFill>
                  <a:prstClr val="white"/>
                </a:solidFill>
              </a:endParaRPr>
            </a:p>
          </p:txBody>
        </p:sp>
        <p:cxnSp>
          <p:nvCxnSpPr>
            <p:cNvPr id="7" name="Straight Arrow Connector 6"/>
            <p:cNvCxnSpPr/>
            <p:nvPr userDrawn="1"/>
          </p:nvCxnSpPr>
          <p:spPr>
            <a:xfrm rot="16200000" flipV="1">
              <a:off x="748714" y="1537286"/>
              <a:ext cx="962122" cy="63075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485601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013E8-1B59-1947-97AA-780C14576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28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B55A3-9192-AA4B-A28B-F665D0BBD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CF848-C4FD-8E4B-B94D-2FC841DBA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30E4B-79F6-0A4D-9360-91B7A9F14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5B2-8894-8044-8FDE-175D50DC3849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54B59-D8EC-434F-A166-20C80AE0A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75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013E8-1B59-1947-97AA-780C14576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72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DC529-84D4-2947-8D87-A9FE98A46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6662" y="365125"/>
            <a:ext cx="81487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BF79D-E057-CE44-9D97-934038F08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57DC18-B0E2-5D48-BC36-CA6CE0554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6779E1-2F41-084E-B78A-9475EADB3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E98414-52E5-4E4B-BD61-22E50040F5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A177FD-8970-6E49-AE3A-3E9900415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5B2-8894-8044-8FDE-175D50DC3849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B81514-1649-6142-AC73-F89804C2E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18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95664-CBD9-5B44-AF8D-232A4D4E3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453A43-613C-1740-9F57-1DA02F78D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737E07-BDE7-EE4F-A7D2-BCC968B7D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81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13.jpeg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75644" y="30273"/>
            <a:ext cx="1026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Arial 36 Bold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036" y="1143000"/>
            <a:ext cx="1182793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First level (Arial 26)</a:t>
            </a:r>
          </a:p>
          <a:p>
            <a:pPr lvl="1"/>
            <a:r>
              <a:rPr lang="en-US"/>
              <a:t>Second level (Arial 24)</a:t>
            </a:r>
          </a:p>
          <a:p>
            <a:pPr lvl="2"/>
            <a:r>
              <a:rPr lang="en-US"/>
              <a:t>Third level (Arial 20)</a:t>
            </a:r>
          </a:p>
          <a:p>
            <a:pPr lvl="3"/>
            <a:r>
              <a:rPr lang="en-US"/>
              <a:t>Fourth level (Arial 18)</a:t>
            </a:r>
          </a:p>
          <a:p>
            <a:r>
              <a:rPr lang="en-US"/>
              <a:t>Formatting</a:t>
            </a:r>
          </a:p>
          <a:p>
            <a:pPr lvl="1"/>
            <a:r>
              <a:rPr lang="en-US"/>
              <a:t>Do not go below fourth level bullet</a:t>
            </a:r>
          </a:p>
          <a:p>
            <a:pPr lvl="1"/>
            <a:r>
              <a:rPr lang="en-US"/>
              <a:t>Paragraph spacing is set at “before 6pt”</a:t>
            </a:r>
          </a:p>
          <a:p>
            <a:pPr lvl="1"/>
            <a:r>
              <a:rPr lang="en-US"/>
              <a:t>Use the designated bullet style for each level</a:t>
            </a:r>
          </a:p>
          <a:p>
            <a:pPr lvl="1"/>
            <a:r>
              <a:rPr lang="en-US"/>
              <a:t>Paragraphs are formatted with hanging indents</a:t>
            </a:r>
          </a:p>
          <a:p>
            <a:pPr lvl="0"/>
            <a:endParaRPr lang="en-US"/>
          </a:p>
          <a:p>
            <a:pPr lvl="3"/>
            <a:endParaRPr lang="en-US"/>
          </a:p>
          <a:p>
            <a:pPr lvl="4"/>
            <a:endParaRPr lang="en-US"/>
          </a:p>
        </p:txBody>
      </p:sp>
      <p:sp>
        <p:nvSpPr>
          <p:cNvPr id="15" name="Slide Number Placeholder 4"/>
          <p:cNvSpPr txBox="1">
            <a:spLocks/>
          </p:cNvSpPr>
          <p:nvPr/>
        </p:nvSpPr>
        <p:spPr>
          <a:xfrm>
            <a:off x="101604" y="6553200"/>
            <a:ext cx="1117600" cy="304800"/>
          </a:xfrm>
          <a:prstGeom prst="rect">
            <a:avLst/>
          </a:prstGeom>
        </p:spPr>
        <p:txBody>
          <a:bodyPr anchor="b"/>
          <a:lstStyle/>
          <a:p>
            <a:pPr>
              <a:defRPr/>
            </a:pPr>
            <a:fld id="{6C7FCB38-E66D-4273-8BDE-BD9572BF3ACA}" type="slidenum">
              <a:rPr lang="en-US" sz="826" b="1" kern="0">
                <a:solidFill>
                  <a:sysClr val="windowText" lastClr="000000"/>
                </a:solidFill>
                <a:cs typeface="Arial" pitchFamily="34" charset="0"/>
              </a:rPr>
              <a:pPr>
                <a:defRPr/>
              </a:pPr>
              <a:t>‹#›</a:t>
            </a:fld>
            <a:endParaRPr lang="en-US" sz="826" b="1" kern="0">
              <a:solidFill>
                <a:sysClr val="windowText" lastClr="000000"/>
              </a:solidFill>
              <a:cs typeface="Arial" pitchFamily="34" charset="0"/>
            </a:endParaRPr>
          </a:p>
        </p:txBody>
      </p:sp>
      <p:pic>
        <p:nvPicPr>
          <p:cNvPr id="1031" name="Picture 3" descr="C:\Users\BorgerdingTB\AppData\Local\Microsoft\Windows\Temporary Internet Files\Content.Outlook\B8021UZJ\Nice Army of One.jpg"/>
          <p:cNvPicPr>
            <a:picLocks noChangeAspect="1" noChangeArrowheads="1"/>
          </p:cNvPicPr>
          <p:nvPr/>
        </p:nvPicPr>
        <p:blipFill>
          <a:blip r:embed="rId14" cstate="screen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036" y="172689"/>
            <a:ext cx="483832" cy="48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0809891" y="6581004"/>
            <a:ext cx="1382110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990" b="1" i="1">
                <a:ln>
                  <a:solidFill>
                    <a:srgbClr val="FFC000"/>
                  </a:solidFill>
                </a:ln>
                <a:solidFill>
                  <a:prstClr val="black"/>
                </a:solidFill>
                <a:latin typeface="Arial Black" pitchFamily="34" charset="0"/>
                <a:cs typeface="Arial" charset="0"/>
              </a:rPr>
              <a:t>This We’ll Defend</a:t>
            </a:r>
          </a:p>
        </p:txBody>
      </p:sp>
      <p:pic>
        <p:nvPicPr>
          <p:cNvPr id="10" name="Picture 2" descr="http://www.tioh.hqda.pentagon.mil/ImageProxy.ashx?n=1&amp;t=original&amp;id=5161"/>
          <p:cNvPicPr>
            <a:picLocks noChangeAspect="1" noChangeArrowheads="1"/>
          </p:cNvPicPr>
          <p:nvPr/>
        </p:nvPicPr>
        <p:blipFill>
          <a:blip r:embed="rId1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58738" y="138139"/>
            <a:ext cx="466167" cy="48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2"/>
          <p:cNvSpPr>
            <a:spLocks noChangeArrowheads="1"/>
          </p:cNvSpPr>
          <p:nvPr/>
        </p:nvSpPr>
        <p:spPr bwMode="auto">
          <a:xfrm rot="10800000">
            <a:off x="0" y="742356"/>
            <a:ext cx="12192000" cy="73025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FFCC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55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914086" y="763811"/>
            <a:ext cx="1277914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990" b="1" i="1">
                <a:ln>
                  <a:solidFill>
                    <a:srgbClr val="FFCC00"/>
                  </a:solidFill>
                </a:ln>
                <a:solidFill>
                  <a:prstClr val="black"/>
                </a:solidFill>
                <a:latin typeface="Arial Black" pitchFamily="34" charset="0"/>
                <a:cs typeface="Arial" charset="0"/>
              </a:rPr>
              <a:t>Leaders for Life</a:t>
            </a:r>
          </a:p>
        </p:txBody>
      </p:sp>
    </p:spTree>
    <p:extLst>
      <p:ext uri="{BB962C8B-B14F-4D97-AF65-F5344CB8AC3E}">
        <p14:creationId xmlns:p14="http://schemas.microsoft.com/office/powerpoint/2010/main" val="206455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702" r:id="rId6"/>
    <p:sldLayoutId id="2147483703" r:id="rId7"/>
    <p:sldLayoutId id="2147483704" r:id="rId8"/>
    <p:sldLayoutId id="2147483706" r:id="rId9"/>
    <p:sldLayoutId id="2147483666" r:id="rId10"/>
    <p:sldLayoutId id="2147483733" r:id="rId11"/>
    <p:sldLayoutId id="2147483719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971" b="1" kern="1200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1"/>
          </a:solidFill>
          <a:latin typeface="Arial" charset="0"/>
          <a:cs typeface="Arial" charset="0"/>
        </a:defRPr>
      </a:lvl5pPr>
      <a:lvl6pPr marL="377471" algn="ctr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1"/>
          </a:solidFill>
          <a:latin typeface="Arial" charset="0"/>
          <a:cs typeface="Arial" charset="0"/>
        </a:defRPr>
      </a:lvl6pPr>
      <a:lvl7pPr marL="754943" algn="ctr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1"/>
          </a:solidFill>
          <a:latin typeface="Arial" charset="0"/>
          <a:cs typeface="Arial" charset="0"/>
        </a:defRPr>
      </a:lvl7pPr>
      <a:lvl8pPr marL="1132414" algn="ctr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1"/>
          </a:solidFill>
          <a:latin typeface="Arial" charset="0"/>
          <a:cs typeface="Arial" charset="0"/>
        </a:defRPr>
      </a:lvl8pPr>
      <a:lvl9pPr marL="1509885" algn="ctr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37231" indent="-237231" algn="l" rtl="0" eaLnBrk="1" fontAlgn="base" hangingPunct="1">
        <a:spcBef>
          <a:spcPts val="496"/>
        </a:spcBef>
        <a:spcAft>
          <a:spcPct val="0"/>
        </a:spcAft>
        <a:buFont typeface="Wingdings" pitchFamily="2" charset="2"/>
        <a:buChar char="Ø"/>
        <a:defRPr sz="214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77471" indent="-140242" algn="l" rtl="0" eaLnBrk="1" fontAlgn="base" hangingPunct="1">
        <a:spcBef>
          <a:spcPts val="496"/>
        </a:spcBef>
        <a:spcAft>
          <a:spcPct val="0"/>
        </a:spcAft>
        <a:buFont typeface="Arial" charset="0"/>
        <a:buChar char="•"/>
        <a:defRPr sz="198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67518" indent="-142863" algn="l" rtl="0" eaLnBrk="1" fontAlgn="base" hangingPunct="1">
        <a:spcBef>
          <a:spcPts val="496"/>
        </a:spcBef>
        <a:spcAft>
          <a:spcPct val="0"/>
        </a:spcAft>
        <a:buFont typeface="Arial" charset="0"/>
        <a:buChar char="–"/>
        <a:defRPr sz="1652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705138" indent="-137620" algn="l" rtl="0" eaLnBrk="1" fontAlgn="base" hangingPunct="1">
        <a:spcBef>
          <a:spcPts val="496"/>
        </a:spcBef>
        <a:spcAft>
          <a:spcPct val="0"/>
        </a:spcAft>
        <a:buFont typeface="Wingdings" pitchFamily="2" charset="2"/>
        <a:buChar char="§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848001" indent="-142863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76092" indent="-188736" algn="l" defTabSz="754943" rtl="0" eaLnBrk="1" latinLnBrk="0" hangingPunct="1">
        <a:spcBef>
          <a:spcPct val="20000"/>
        </a:spcBef>
        <a:buFont typeface="Arial" pitchFamily="34" charset="0"/>
        <a:buChar char="•"/>
        <a:defRPr sz="1652" kern="1200">
          <a:solidFill>
            <a:schemeClr val="tx1"/>
          </a:solidFill>
          <a:latin typeface="+mn-lt"/>
          <a:ea typeface="+mn-ea"/>
          <a:cs typeface="+mn-cs"/>
        </a:defRPr>
      </a:lvl6pPr>
      <a:lvl7pPr marL="2453563" indent="-188736" algn="l" defTabSz="754943" rtl="0" eaLnBrk="1" latinLnBrk="0" hangingPunct="1">
        <a:spcBef>
          <a:spcPct val="20000"/>
        </a:spcBef>
        <a:buFont typeface="Arial" pitchFamily="34" charset="0"/>
        <a:buChar char="•"/>
        <a:defRPr sz="1652" kern="1200">
          <a:solidFill>
            <a:schemeClr val="tx1"/>
          </a:solidFill>
          <a:latin typeface="+mn-lt"/>
          <a:ea typeface="+mn-ea"/>
          <a:cs typeface="+mn-cs"/>
        </a:defRPr>
      </a:lvl7pPr>
      <a:lvl8pPr marL="2831035" indent="-188736" algn="l" defTabSz="754943" rtl="0" eaLnBrk="1" latinLnBrk="0" hangingPunct="1">
        <a:spcBef>
          <a:spcPct val="20000"/>
        </a:spcBef>
        <a:buFont typeface="Arial" pitchFamily="34" charset="0"/>
        <a:buChar char="•"/>
        <a:defRPr sz="1652" kern="1200">
          <a:solidFill>
            <a:schemeClr val="tx1"/>
          </a:solidFill>
          <a:latin typeface="+mn-lt"/>
          <a:ea typeface="+mn-ea"/>
          <a:cs typeface="+mn-cs"/>
        </a:defRPr>
      </a:lvl8pPr>
      <a:lvl9pPr marL="3208507" indent="-188736" algn="l" defTabSz="754943" rtl="0" eaLnBrk="1" latinLnBrk="0" hangingPunct="1">
        <a:spcBef>
          <a:spcPct val="20000"/>
        </a:spcBef>
        <a:buFont typeface="Arial" pitchFamily="34" charset="0"/>
        <a:buChar char="•"/>
        <a:defRPr sz="16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943" rtl="0" eaLnBrk="1" latinLnBrk="0" hangingPunct="1">
        <a:defRPr sz="1486" kern="1200">
          <a:solidFill>
            <a:schemeClr val="tx1"/>
          </a:solidFill>
          <a:latin typeface="+mn-lt"/>
          <a:ea typeface="+mn-ea"/>
          <a:cs typeface="+mn-cs"/>
        </a:defRPr>
      </a:lvl1pPr>
      <a:lvl2pPr marL="377471" algn="l" defTabSz="754943" rtl="0" eaLnBrk="1" latinLnBrk="0" hangingPunct="1">
        <a:defRPr sz="1486" kern="1200">
          <a:solidFill>
            <a:schemeClr val="tx1"/>
          </a:solidFill>
          <a:latin typeface="+mn-lt"/>
          <a:ea typeface="+mn-ea"/>
          <a:cs typeface="+mn-cs"/>
        </a:defRPr>
      </a:lvl2pPr>
      <a:lvl3pPr marL="754943" algn="l" defTabSz="754943" rtl="0" eaLnBrk="1" latinLnBrk="0" hangingPunct="1">
        <a:defRPr sz="1486" kern="1200">
          <a:solidFill>
            <a:schemeClr val="tx1"/>
          </a:solidFill>
          <a:latin typeface="+mn-lt"/>
          <a:ea typeface="+mn-ea"/>
          <a:cs typeface="+mn-cs"/>
        </a:defRPr>
      </a:lvl3pPr>
      <a:lvl4pPr marL="1132414" algn="l" defTabSz="754943" rtl="0" eaLnBrk="1" latinLnBrk="0" hangingPunct="1">
        <a:defRPr sz="1486" kern="1200">
          <a:solidFill>
            <a:schemeClr val="tx1"/>
          </a:solidFill>
          <a:latin typeface="+mn-lt"/>
          <a:ea typeface="+mn-ea"/>
          <a:cs typeface="+mn-cs"/>
        </a:defRPr>
      </a:lvl4pPr>
      <a:lvl5pPr marL="1509885" algn="l" defTabSz="754943" rtl="0" eaLnBrk="1" latinLnBrk="0" hangingPunct="1">
        <a:defRPr sz="1486" kern="1200">
          <a:solidFill>
            <a:schemeClr val="tx1"/>
          </a:solidFill>
          <a:latin typeface="+mn-lt"/>
          <a:ea typeface="+mn-ea"/>
          <a:cs typeface="+mn-cs"/>
        </a:defRPr>
      </a:lvl5pPr>
      <a:lvl6pPr marL="1887357" algn="l" defTabSz="754943" rtl="0" eaLnBrk="1" latinLnBrk="0" hangingPunct="1">
        <a:defRPr sz="1486" kern="1200">
          <a:solidFill>
            <a:schemeClr val="tx1"/>
          </a:solidFill>
          <a:latin typeface="+mn-lt"/>
          <a:ea typeface="+mn-ea"/>
          <a:cs typeface="+mn-cs"/>
        </a:defRPr>
      </a:lvl6pPr>
      <a:lvl7pPr marL="2264829" algn="l" defTabSz="754943" rtl="0" eaLnBrk="1" latinLnBrk="0" hangingPunct="1">
        <a:defRPr sz="1486" kern="1200">
          <a:solidFill>
            <a:schemeClr val="tx1"/>
          </a:solidFill>
          <a:latin typeface="+mn-lt"/>
          <a:ea typeface="+mn-ea"/>
          <a:cs typeface="+mn-cs"/>
        </a:defRPr>
      </a:lvl7pPr>
      <a:lvl8pPr marL="2642300" algn="l" defTabSz="754943" rtl="0" eaLnBrk="1" latinLnBrk="0" hangingPunct="1">
        <a:defRPr sz="1486" kern="1200">
          <a:solidFill>
            <a:schemeClr val="tx1"/>
          </a:solidFill>
          <a:latin typeface="+mn-lt"/>
          <a:ea typeface="+mn-ea"/>
          <a:cs typeface="+mn-cs"/>
        </a:defRPr>
      </a:lvl8pPr>
      <a:lvl9pPr marL="3019771" algn="l" defTabSz="754943" rtl="0" eaLnBrk="1" latinLnBrk="0" hangingPunct="1">
        <a:defRPr sz="14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65200" y="181661"/>
            <a:ext cx="1026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Arial 36 Bold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034" y="1143000"/>
            <a:ext cx="1182793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First level (Arial 26)</a:t>
            </a:r>
          </a:p>
          <a:p>
            <a:pPr lvl="1"/>
            <a:r>
              <a:rPr lang="en-US"/>
              <a:t>Second level (Arial 24)</a:t>
            </a:r>
          </a:p>
          <a:p>
            <a:pPr lvl="2"/>
            <a:r>
              <a:rPr lang="en-US"/>
              <a:t>Third level (Arial 20)</a:t>
            </a:r>
          </a:p>
          <a:p>
            <a:pPr lvl="3"/>
            <a:r>
              <a:rPr lang="en-US"/>
              <a:t>Fourth level (Arial 18)</a:t>
            </a:r>
          </a:p>
          <a:p>
            <a:r>
              <a:rPr lang="en-US"/>
              <a:t>Formatting</a:t>
            </a:r>
          </a:p>
          <a:p>
            <a:pPr lvl="1"/>
            <a:r>
              <a:rPr lang="en-US"/>
              <a:t>Do not go below fourth level bullet</a:t>
            </a:r>
          </a:p>
          <a:p>
            <a:pPr lvl="1"/>
            <a:r>
              <a:rPr lang="en-US"/>
              <a:t>Paragraph spacing is set at “before 6pt”</a:t>
            </a:r>
          </a:p>
          <a:p>
            <a:pPr lvl="1"/>
            <a:r>
              <a:rPr lang="en-US"/>
              <a:t>Use the designated bullet style for each level</a:t>
            </a:r>
          </a:p>
          <a:p>
            <a:pPr lvl="1"/>
            <a:r>
              <a:rPr lang="en-US"/>
              <a:t>Paragraphs are formatted with hanging indents</a:t>
            </a:r>
          </a:p>
          <a:p>
            <a:pPr lvl="0"/>
            <a:endParaRPr lang="en-US"/>
          </a:p>
          <a:p>
            <a:pPr lvl="3"/>
            <a:endParaRPr lang="en-US"/>
          </a:p>
          <a:p>
            <a:pPr lvl="4"/>
            <a:endParaRPr lang="en-US"/>
          </a:p>
        </p:txBody>
      </p:sp>
      <p:sp>
        <p:nvSpPr>
          <p:cNvPr id="15" name="Slide Number Placeholder 4"/>
          <p:cNvSpPr txBox="1">
            <a:spLocks/>
          </p:cNvSpPr>
          <p:nvPr/>
        </p:nvSpPr>
        <p:spPr>
          <a:xfrm>
            <a:off x="101600" y="6553200"/>
            <a:ext cx="1117600" cy="304800"/>
          </a:xfrm>
          <a:prstGeom prst="rect">
            <a:avLst/>
          </a:prstGeom>
        </p:spPr>
        <p:txBody>
          <a:bodyPr anchor="b"/>
          <a:lstStyle/>
          <a:p>
            <a:pPr>
              <a:defRPr/>
            </a:pPr>
            <a:fld id="{6C7FCB38-E66D-4273-8BDE-BD9572BF3ACA}" type="slidenum">
              <a:rPr lang="en-US" sz="1000" b="1" kern="0">
                <a:solidFill>
                  <a:sysClr val="windowText" lastClr="000000"/>
                </a:solidFill>
                <a:cs typeface="Arial" pitchFamily="34" charset="0"/>
              </a:rPr>
              <a:pPr>
                <a:defRPr/>
              </a:pPr>
              <a:t>‹#›</a:t>
            </a:fld>
            <a:endParaRPr lang="en-US" sz="1000" b="1" kern="0">
              <a:solidFill>
                <a:sysClr val="windowText" lastClr="000000"/>
              </a:solidFill>
              <a:cs typeface="Arial" pitchFamily="34" charset="0"/>
            </a:endParaRPr>
          </a:p>
        </p:txBody>
      </p:sp>
      <p:pic>
        <p:nvPicPr>
          <p:cNvPr id="1031" name="Picture 3" descr="C:\Users\BorgerdingTB\AppData\Local\Microsoft\Windows\Temporary Internet Files\Content.Outlook\B8021UZJ\Nice Army of One.jpg"/>
          <p:cNvPicPr>
            <a:picLocks noChangeAspect="1" noChangeArrowheads="1"/>
          </p:cNvPicPr>
          <p:nvPr/>
        </p:nvPicPr>
        <p:blipFill>
          <a:blip r:embed="rId20" cstate="email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68" y="42864"/>
            <a:ext cx="579509" cy="5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www.tioh.hqda.pentagon.mil/ImageProxy.ashx?n=1&amp;t=original&amp;id=5161"/>
          <p:cNvPicPr>
            <a:picLocks noChangeAspect="1" noChangeArrowheads="1"/>
          </p:cNvPicPr>
          <p:nvPr/>
        </p:nvPicPr>
        <p:blipFill>
          <a:blip r:embed="rId2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51617" y="42864"/>
            <a:ext cx="558351" cy="5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2"/>
          <p:cNvSpPr>
            <a:spLocks noChangeArrowheads="1"/>
          </p:cNvSpPr>
          <p:nvPr/>
        </p:nvSpPr>
        <p:spPr bwMode="auto">
          <a:xfrm rot="10800000">
            <a:off x="-8024" y="711008"/>
            <a:ext cx="12192000" cy="73025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FFCC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b="1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671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 kern="1200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87338" indent="-287338" algn="l" rtl="0" eaLnBrk="1" fontAlgn="base" hangingPunct="1">
        <a:spcBef>
          <a:spcPts val="600"/>
        </a:spcBef>
        <a:spcAft>
          <a:spcPct val="0"/>
        </a:spcAft>
        <a:buFont typeface="Wingdings" pitchFamily="2" charset="2"/>
        <a:buChar char="Ø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169863" algn="l" rtl="0" eaLnBrk="1" fontAlgn="base" hangingPunct="1">
        <a:spcBef>
          <a:spcPts val="6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7388" indent="-173038" algn="l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854075" indent="-166688" algn="l" rtl="0" eaLnBrk="1" fontAlgn="base" hangingPunct="1">
        <a:spcBef>
          <a:spcPts val="600"/>
        </a:spcBef>
        <a:spcAft>
          <a:spcPct val="0"/>
        </a:spcAft>
        <a:buFont typeface="Wingdings" pitchFamily="2" charset="2"/>
        <a:buChar char="§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027113" indent="-173038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75644" y="30273"/>
            <a:ext cx="1026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Arial 36 Bold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036" y="1143000"/>
            <a:ext cx="1182793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First level (Arial 26)</a:t>
            </a:r>
          </a:p>
          <a:p>
            <a:pPr lvl="1"/>
            <a:r>
              <a:rPr lang="en-US"/>
              <a:t>Second level (Arial 24)</a:t>
            </a:r>
          </a:p>
          <a:p>
            <a:pPr lvl="2"/>
            <a:r>
              <a:rPr lang="en-US"/>
              <a:t>Third level (Arial 20)</a:t>
            </a:r>
          </a:p>
          <a:p>
            <a:pPr lvl="3"/>
            <a:r>
              <a:rPr lang="en-US"/>
              <a:t>Fourth level (Arial 18)</a:t>
            </a:r>
          </a:p>
          <a:p>
            <a:r>
              <a:rPr lang="en-US"/>
              <a:t>Formatting</a:t>
            </a:r>
          </a:p>
          <a:p>
            <a:pPr lvl="1"/>
            <a:r>
              <a:rPr lang="en-US"/>
              <a:t>Do not go below fourth level bullet</a:t>
            </a:r>
          </a:p>
          <a:p>
            <a:pPr lvl="1"/>
            <a:r>
              <a:rPr lang="en-US"/>
              <a:t>Paragraph spacing is set at “before 6pt”</a:t>
            </a:r>
          </a:p>
          <a:p>
            <a:pPr lvl="1"/>
            <a:r>
              <a:rPr lang="en-US"/>
              <a:t>Use the designated bullet style for each level</a:t>
            </a:r>
          </a:p>
          <a:p>
            <a:pPr lvl="1"/>
            <a:r>
              <a:rPr lang="en-US"/>
              <a:t>Paragraphs are formatted with hanging indents</a:t>
            </a:r>
          </a:p>
          <a:p>
            <a:pPr lvl="0"/>
            <a:endParaRPr lang="en-US"/>
          </a:p>
          <a:p>
            <a:pPr lvl="3"/>
            <a:endParaRPr lang="en-US"/>
          </a:p>
          <a:p>
            <a:pPr lvl="4"/>
            <a:endParaRPr lang="en-US"/>
          </a:p>
        </p:txBody>
      </p:sp>
      <p:sp>
        <p:nvSpPr>
          <p:cNvPr id="15" name="Slide Number Placeholder 4"/>
          <p:cNvSpPr txBox="1">
            <a:spLocks/>
          </p:cNvSpPr>
          <p:nvPr/>
        </p:nvSpPr>
        <p:spPr>
          <a:xfrm>
            <a:off x="101604" y="6553200"/>
            <a:ext cx="1117600" cy="304800"/>
          </a:xfrm>
          <a:prstGeom prst="rect">
            <a:avLst/>
          </a:prstGeom>
        </p:spPr>
        <p:txBody>
          <a:bodyPr anchor="b"/>
          <a:lstStyle/>
          <a:p>
            <a:pPr>
              <a:defRPr/>
            </a:pPr>
            <a:fld id="{6C7FCB38-E66D-4273-8BDE-BD9572BF3ACA}" type="slidenum">
              <a:rPr lang="en-US" sz="826" b="1" kern="0">
                <a:solidFill>
                  <a:sysClr val="windowText" lastClr="000000"/>
                </a:solidFill>
                <a:cs typeface="Arial" pitchFamily="34" charset="0"/>
              </a:rPr>
              <a:pPr>
                <a:defRPr/>
              </a:pPr>
              <a:t>‹#›</a:t>
            </a:fld>
            <a:endParaRPr lang="en-US" sz="826" b="1" kern="0">
              <a:solidFill>
                <a:sysClr val="windowText" lastClr="000000"/>
              </a:solidFill>
              <a:cs typeface="Arial" pitchFamily="34" charset="0"/>
            </a:endParaRPr>
          </a:p>
        </p:txBody>
      </p:sp>
      <p:pic>
        <p:nvPicPr>
          <p:cNvPr id="1031" name="Picture 3" descr="C:\Users\BorgerdingTB\AppData\Local\Microsoft\Windows\Temporary Internet Files\Content.Outlook\B8021UZJ\Nice Army of One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036" y="172689"/>
            <a:ext cx="483832" cy="48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0809891" y="6581004"/>
            <a:ext cx="1382110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990" b="1" i="1">
                <a:ln>
                  <a:solidFill>
                    <a:srgbClr val="FFC000"/>
                  </a:solidFill>
                </a:ln>
                <a:solidFill>
                  <a:prstClr val="black"/>
                </a:solidFill>
                <a:latin typeface="Arial Black" pitchFamily="34" charset="0"/>
                <a:cs typeface="Arial" charset="0"/>
              </a:rPr>
              <a:t>This We’ll Defend</a:t>
            </a:r>
          </a:p>
        </p:txBody>
      </p:sp>
      <p:pic>
        <p:nvPicPr>
          <p:cNvPr id="10" name="Picture 2" descr="http://www.tioh.hqda.pentagon.mil/ImageProxy.ashx?n=1&amp;t=original&amp;id=516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58738" y="138139"/>
            <a:ext cx="466167" cy="48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2"/>
          <p:cNvSpPr>
            <a:spLocks noChangeArrowheads="1"/>
          </p:cNvSpPr>
          <p:nvPr/>
        </p:nvSpPr>
        <p:spPr bwMode="auto">
          <a:xfrm rot="10800000">
            <a:off x="0" y="742356"/>
            <a:ext cx="12192000" cy="73025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FFCC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55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914086" y="763811"/>
            <a:ext cx="1277914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990" b="1" i="1">
                <a:ln>
                  <a:solidFill>
                    <a:srgbClr val="FFCC00"/>
                  </a:solidFill>
                </a:ln>
                <a:solidFill>
                  <a:prstClr val="black"/>
                </a:solidFill>
                <a:latin typeface="Arial Black" pitchFamily="34" charset="0"/>
                <a:cs typeface="Arial" charset="0"/>
              </a:rPr>
              <a:t>Leaders for Life</a:t>
            </a:r>
          </a:p>
        </p:txBody>
      </p:sp>
    </p:spTree>
    <p:extLst>
      <p:ext uri="{BB962C8B-B14F-4D97-AF65-F5344CB8AC3E}">
        <p14:creationId xmlns:p14="http://schemas.microsoft.com/office/powerpoint/2010/main" val="3647667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971" b="1" kern="1200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1"/>
          </a:solidFill>
          <a:latin typeface="Arial" charset="0"/>
          <a:cs typeface="Arial" charset="0"/>
        </a:defRPr>
      </a:lvl5pPr>
      <a:lvl6pPr marL="377471" algn="ctr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1"/>
          </a:solidFill>
          <a:latin typeface="Arial" charset="0"/>
          <a:cs typeface="Arial" charset="0"/>
        </a:defRPr>
      </a:lvl6pPr>
      <a:lvl7pPr marL="754943" algn="ctr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1"/>
          </a:solidFill>
          <a:latin typeface="Arial" charset="0"/>
          <a:cs typeface="Arial" charset="0"/>
        </a:defRPr>
      </a:lvl7pPr>
      <a:lvl8pPr marL="1132414" algn="ctr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1"/>
          </a:solidFill>
          <a:latin typeface="Arial" charset="0"/>
          <a:cs typeface="Arial" charset="0"/>
        </a:defRPr>
      </a:lvl8pPr>
      <a:lvl9pPr marL="1509885" algn="ctr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37231" indent="-237231" algn="l" rtl="0" eaLnBrk="1" fontAlgn="base" hangingPunct="1">
        <a:spcBef>
          <a:spcPts val="496"/>
        </a:spcBef>
        <a:spcAft>
          <a:spcPct val="0"/>
        </a:spcAft>
        <a:buFont typeface="Wingdings" pitchFamily="2" charset="2"/>
        <a:buChar char="Ø"/>
        <a:defRPr sz="214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77471" indent="-140242" algn="l" rtl="0" eaLnBrk="1" fontAlgn="base" hangingPunct="1">
        <a:spcBef>
          <a:spcPts val="496"/>
        </a:spcBef>
        <a:spcAft>
          <a:spcPct val="0"/>
        </a:spcAft>
        <a:buFont typeface="Arial" charset="0"/>
        <a:buChar char="•"/>
        <a:defRPr sz="198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67518" indent="-142863" algn="l" rtl="0" eaLnBrk="1" fontAlgn="base" hangingPunct="1">
        <a:spcBef>
          <a:spcPts val="496"/>
        </a:spcBef>
        <a:spcAft>
          <a:spcPct val="0"/>
        </a:spcAft>
        <a:buFont typeface="Arial" charset="0"/>
        <a:buChar char="–"/>
        <a:defRPr sz="1652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705138" indent="-137620" algn="l" rtl="0" eaLnBrk="1" fontAlgn="base" hangingPunct="1">
        <a:spcBef>
          <a:spcPts val="496"/>
        </a:spcBef>
        <a:spcAft>
          <a:spcPct val="0"/>
        </a:spcAft>
        <a:buFont typeface="Wingdings" pitchFamily="2" charset="2"/>
        <a:buChar char="§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848001" indent="-142863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76092" indent="-188736" algn="l" defTabSz="754943" rtl="0" eaLnBrk="1" latinLnBrk="0" hangingPunct="1">
        <a:spcBef>
          <a:spcPct val="20000"/>
        </a:spcBef>
        <a:buFont typeface="Arial" pitchFamily="34" charset="0"/>
        <a:buChar char="•"/>
        <a:defRPr sz="1652" kern="1200">
          <a:solidFill>
            <a:schemeClr val="tx1"/>
          </a:solidFill>
          <a:latin typeface="+mn-lt"/>
          <a:ea typeface="+mn-ea"/>
          <a:cs typeface="+mn-cs"/>
        </a:defRPr>
      </a:lvl6pPr>
      <a:lvl7pPr marL="2453563" indent="-188736" algn="l" defTabSz="754943" rtl="0" eaLnBrk="1" latinLnBrk="0" hangingPunct="1">
        <a:spcBef>
          <a:spcPct val="20000"/>
        </a:spcBef>
        <a:buFont typeface="Arial" pitchFamily="34" charset="0"/>
        <a:buChar char="•"/>
        <a:defRPr sz="1652" kern="1200">
          <a:solidFill>
            <a:schemeClr val="tx1"/>
          </a:solidFill>
          <a:latin typeface="+mn-lt"/>
          <a:ea typeface="+mn-ea"/>
          <a:cs typeface="+mn-cs"/>
        </a:defRPr>
      </a:lvl7pPr>
      <a:lvl8pPr marL="2831035" indent="-188736" algn="l" defTabSz="754943" rtl="0" eaLnBrk="1" latinLnBrk="0" hangingPunct="1">
        <a:spcBef>
          <a:spcPct val="20000"/>
        </a:spcBef>
        <a:buFont typeface="Arial" pitchFamily="34" charset="0"/>
        <a:buChar char="•"/>
        <a:defRPr sz="1652" kern="1200">
          <a:solidFill>
            <a:schemeClr val="tx1"/>
          </a:solidFill>
          <a:latin typeface="+mn-lt"/>
          <a:ea typeface="+mn-ea"/>
          <a:cs typeface="+mn-cs"/>
        </a:defRPr>
      </a:lvl8pPr>
      <a:lvl9pPr marL="3208507" indent="-188736" algn="l" defTabSz="754943" rtl="0" eaLnBrk="1" latinLnBrk="0" hangingPunct="1">
        <a:spcBef>
          <a:spcPct val="20000"/>
        </a:spcBef>
        <a:buFont typeface="Arial" pitchFamily="34" charset="0"/>
        <a:buChar char="•"/>
        <a:defRPr sz="16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943" rtl="0" eaLnBrk="1" latinLnBrk="0" hangingPunct="1">
        <a:defRPr sz="1486" kern="1200">
          <a:solidFill>
            <a:schemeClr val="tx1"/>
          </a:solidFill>
          <a:latin typeface="+mn-lt"/>
          <a:ea typeface="+mn-ea"/>
          <a:cs typeface="+mn-cs"/>
        </a:defRPr>
      </a:lvl1pPr>
      <a:lvl2pPr marL="377471" algn="l" defTabSz="754943" rtl="0" eaLnBrk="1" latinLnBrk="0" hangingPunct="1">
        <a:defRPr sz="1486" kern="1200">
          <a:solidFill>
            <a:schemeClr val="tx1"/>
          </a:solidFill>
          <a:latin typeface="+mn-lt"/>
          <a:ea typeface="+mn-ea"/>
          <a:cs typeface="+mn-cs"/>
        </a:defRPr>
      </a:lvl2pPr>
      <a:lvl3pPr marL="754943" algn="l" defTabSz="754943" rtl="0" eaLnBrk="1" latinLnBrk="0" hangingPunct="1">
        <a:defRPr sz="1486" kern="1200">
          <a:solidFill>
            <a:schemeClr val="tx1"/>
          </a:solidFill>
          <a:latin typeface="+mn-lt"/>
          <a:ea typeface="+mn-ea"/>
          <a:cs typeface="+mn-cs"/>
        </a:defRPr>
      </a:lvl3pPr>
      <a:lvl4pPr marL="1132414" algn="l" defTabSz="754943" rtl="0" eaLnBrk="1" latinLnBrk="0" hangingPunct="1">
        <a:defRPr sz="1486" kern="1200">
          <a:solidFill>
            <a:schemeClr val="tx1"/>
          </a:solidFill>
          <a:latin typeface="+mn-lt"/>
          <a:ea typeface="+mn-ea"/>
          <a:cs typeface="+mn-cs"/>
        </a:defRPr>
      </a:lvl4pPr>
      <a:lvl5pPr marL="1509885" algn="l" defTabSz="754943" rtl="0" eaLnBrk="1" latinLnBrk="0" hangingPunct="1">
        <a:defRPr sz="1486" kern="1200">
          <a:solidFill>
            <a:schemeClr val="tx1"/>
          </a:solidFill>
          <a:latin typeface="+mn-lt"/>
          <a:ea typeface="+mn-ea"/>
          <a:cs typeface="+mn-cs"/>
        </a:defRPr>
      </a:lvl5pPr>
      <a:lvl6pPr marL="1887357" algn="l" defTabSz="754943" rtl="0" eaLnBrk="1" latinLnBrk="0" hangingPunct="1">
        <a:defRPr sz="1486" kern="1200">
          <a:solidFill>
            <a:schemeClr val="tx1"/>
          </a:solidFill>
          <a:latin typeface="+mn-lt"/>
          <a:ea typeface="+mn-ea"/>
          <a:cs typeface="+mn-cs"/>
        </a:defRPr>
      </a:lvl6pPr>
      <a:lvl7pPr marL="2264829" algn="l" defTabSz="754943" rtl="0" eaLnBrk="1" latinLnBrk="0" hangingPunct="1">
        <a:defRPr sz="1486" kern="1200">
          <a:solidFill>
            <a:schemeClr val="tx1"/>
          </a:solidFill>
          <a:latin typeface="+mn-lt"/>
          <a:ea typeface="+mn-ea"/>
          <a:cs typeface="+mn-cs"/>
        </a:defRPr>
      </a:lvl7pPr>
      <a:lvl8pPr marL="2642300" algn="l" defTabSz="754943" rtl="0" eaLnBrk="1" latinLnBrk="0" hangingPunct="1">
        <a:defRPr sz="1486" kern="1200">
          <a:solidFill>
            <a:schemeClr val="tx1"/>
          </a:solidFill>
          <a:latin typeface="+mn-lt"/>
          <a:ea typeface="+mn-ea"/>
          <a:cs typeface="+mn-cs"/>
        </a:defRPr>
      </a:lvl8pPr>
      <a:lvl9pPr marL="3019771" algn="l" defTabSz="754943" rtl="0" eaLnBrk="1" latinLnBrk="0" hangingPunct="1">
        <a:defRPr sz="14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FAA31E-A6D5-0042-9274-104B04F9A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4240" y="365125"/>
            <a:ext cx="81095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896C5-06B0-3147-AB94-8C999EE89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C9E41-8ACF-5A41-9EAC-CFD88AAFBF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268BD-BE55-F341-B9D2-8E463FCF8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35646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15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78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0264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0264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0264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64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6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ky.gov/CTE/endofprog/Pages/default.aspx" TargetMode="External"/><Relationship Id="rId2" Type="http://schemas.openxmlformats.org/officeDocument/2006/relationships/hyperlink" Target="https://kwib.ky.gov/Pages/CTE-Certification-Process.aspx" TargetMode="External"/><Relationship Id="rId1" Type="http://schemas.openxmlformats.org/officeDocument/2006/relationships/slideLayout" Target="../slideLayouts/slideLayout50.xml"/><Relationship Id="rId5" Type="http://schemas.openxmlformats.org/officeDocument/2006/relationships/hyperlink" Target="https://education.ky.gov/CTE/cter/Pages/TRACK.aspx" TargetMode="External"/><Relationship Id="rId4" Type="http://schemas.openxmlformats.org/officeDocument/2006/relationships/hyperlink" Target="https://education.ky.gov/CTE/ArtAgree/Pages/default.aspx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docs.google.com/spreadsheets/d/1-o2q9Z3C8Vy5OXjNutwrZ-R3BEAb1UlDAA0zxtbeJ7Q/edit?usp=sharing" TargetMode="Externa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22F184A-CC50-854A-8C84-FE8330B63358}"/>
              </a:ext>
            </a:extLst>
          </p:cNvPr>
          <p:cNvSpPr txBox="1"/>
          <p:nvPr/>
        </p:nvSpPr>
        <p:spPr>
          <a:xfrm>
            <a:off x="1562088" y="0"/>
            <a:ext cx="11154672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1" dirty="0"/>
              <a:t>Kentucky's Secondary </a:t>
            </a:r>
            <a:br>
              <a:rPr lang="en-US" sz="3600" b="1" i="1" dirty="0"/>
            </a:br>
            <a:r>
              <a:rPr lang="en-US" sz="3600" b="1" i="1" dirty="0"/>
              <a:t>Career and Technical Education (CTE) Funding </a:t>
            </a:r>
            <a:br>
              <a:rPr lang="en-US" sz="4000" b="1" dirty="0"/>
            </a:br>
            <a:br>
              <a:rPr lang="en-US" sz="1800" b="1" i="1" dirty="0"/>
            </a:br>
            <a:r>
              <a:rPr lang="en-US" sz="2400" b="1" i="1" dirty="0"/>
              <a:t>Beth Hargis, Ed. D. </a:t>
            </a:r>
            <a:br>
              <a:rPr lang="en-US" sz="1800" b="1" i="1" dirty="0"/>
            </a:br>
            <a:r>
              <a:rPr lang="en-US" sz="1600" i="1" dirty="0"/>
              <a:t>Associate Commissioner, Office of Career and Technical Education</a:t>
            </a:r>
          </a:p>
          <a:p>
            <a:pPr algn="ctr"/>
            <a:endParaRPr lang="en-US" sz="1600" i="1" dirty="0"/>
          </a:p>
          <a:p>
            <a:pPr algn="ctr"/>
            <a:r>
              <a:rPr lang="en-US" sz="2400" b="1" i="1" dirty="0"/>
              <a:t>Regan Satterwhite</a:t>
            </a:r>
            <a:br>
              <a:rPr lang="en-US" sz="1800" i="1" dirty="0"/>
            </a:br>
            <a:r>
              <a:rPr lang="en-US" sz="1600" i="1" dirty="0"/>
              <a:t>Executive Advisor, Office of Career and Technical Education</a:t>
            </a:r>
          </a:p>
          <a:p>
            <a:pPr algn="ctr"/>
            <a:br>
              <a:rPr lang="en-US" sz="1800" i="1" dirty="0"/>
            </a:br>
            <a:r>
              <a:rPr lang="en-US" sz="2400" b="1" i="1" dirty="0"/>
              <a:t>Matt Chaliff</a:t>
            </a:r>
            <a:br>
              <a:rPr lang="en-US" sz="1800" i="1" dirty="0"/>
            </a:br>
            <a:r>
              <a:rPr lang="en-US" sz="1600" i="1" dirty="0"/>
              <a:t>CTE Student Organization Advisor, Office of Career and Technical Education</a:t>
            </a:r>
          </a:p>
          <a:p>
            <a:pPr algn="ctr"/>
            <a:br>
              <a:rPr lang="en-US" sz="1600" i="1" dirty="0"/>
            </a:br>
            <a:r>
              <a:rPr lang="en-US" sz="2400" b="1" i="1" dirty="0"/>
              <a:t>Paul Mullins, Superintendent</a:t>
            </a:r>
            <a:br>
              <a:rPr lang="en-US" sz="1800" b="1" i="1" dirty="0"/>
            </a:br>
            <a:r>
              <a:rPr lang="en-US" sz="1600" i="1"/>
              <a:t>Elizabethtown Independent Schools </a:t>
            </a:r>
            <a:r>
              <a:rPr lang="en-US" sz="1600" i="1" dirty="0"/>
              <a:t>-- Logan Co. Schools</a:t>
            </a:r>
            <a:br>
              <a:rPr lang="en-US" sz="1800" i="1" dirty="0"/>
            </a:br>
            <a:br>
              <a:rPr lang="en-US" sz="1800" b="1" i="1" dirty="0"/>
            </a:br>
            <a:r>
              <a:rPr lang="en-US" sz="2400" b="1" i="1" dirty="0"/>
              <a:t>Bo Matthews, Superintendent</a:t>
            </a:r>
            <a:br>
              <a:rPr lang="en-US" sz="1800" i="1" dirty="0"/>
            </a:br>
            <a:r>
              <a:rPr lang="en-US" sz="1600" i="1" dirty="0"/>
              <a:t>Barren Co. Schools</a:t>
            </a:r>
            <a:br>
              <a:rPr lang="en-US" sz="1600" i="1" dirty="0"/>
            </a:br>
            <a:br>
              <a:rPr lang="en-US" sz="2000" i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188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D584E64-7607-C9F4-6380-2CB0CF1E8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4241" y="251618"/>
            <a:ext cx="8109559" cy="1325563"/>
          </a:xfrm>
        </p:spPr>
        <p:txBody>
          <a:bodyPr/>
          <a:lstStyle/>
          <a:p>
            <a:r>
              <a:rPr lang="en-US"/>
              <a:t>Barren County Positive Impacts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53C237-7D85-48CA-B8B1-436636143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355" y="1182527"/>
            <a:ext cx="5584480" cy="558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284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28D0335-01E5-B085-A2BB-BB281AF10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6" y="1808922"/>
            <a:ext cx="11055625" cy="834887"/>
          </a:xfrm>
        </p:spPr>
        <p:txBody>
          <a:bodyPr>
            <a:normAutofit/>
          </a:bodyPr>
          <a:lstStyle/>
          <a:p>
            <a:r>
              <a:rPr lang="en-US" b="1"/>
              <a:t>Paul Mullins, Superintendent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2C35E3-2228-3795-11E2-5F1D7B9F428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2644775"/>
            <a:ext cx="8851900" cy="2614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i="1"/>
              <a:t>Elizabethtown Independent Schools</a:t>
            </a:r>
          </a:p>
          <a:p>
            <a:pPr marL="0" indent="0" algn="ctr">
              <a:buNone/>
            </a:pPr>
            <a:r>
              <a:rPr lang="en-US" i="1"/>
              <a:t>Logan Co. Public Schools</a:t>
            </a:r>
          </a:p>
        </p:txBody>
      </p:sp>
    </p:spTree>
    <p:extLst>
      <p:ext uri="{BB962C8B-B14F-4D97-AF65-F5344CB8AC3E}">
        <p14:creationId xmlns:p14="http://schemas.microsoft.com/office/powerpoint/2010/main" val="938250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D584E64-7607-C9F4-6380-2CB0CF1E8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885" y="469923"/>
            <a:ext cx="9402452" cy="1325563"/>
          </a:xfrm>
        </p:spPr>
        <p:txBody>
          <a:bodyPr>
            <a:normAutofit/>
          </a:bodyPr>
          <a:lstStyle/>
          <a:p>
            <a:pPr algn="r"/>
            <a:r>
              <a:rPr lang="en-US"/>
              <a:t>Logan County &amp; Elizabethtown Independent Schools Positive Impacts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9987E1-8518-E28D-546F-90DC8B4F51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94" t="17447" r="76565" b="64397"/>
          <a:stretch/>
        </p:blipFill>
        <p:spPr>
          <a:xfrm>
            <a:off x="8094063" y="2023663"/>
            <a:ext cx="2733473" cy="2837167"/>
          </a:xfrm>
          <a:prstGeom prst="rect">
            <a:avLst/>
          </a:prstGeom>
        </p:spPr>
      </p:pic>
      <p:pic>
        <p:nvPicPr>
          <p:cNvPr id="11" name="Picture 10" descr="A black background with yellow and blue text&#10;&#10;Description automatically generated">
            <a:extLst>
              <a:ext uri="{FF2B5EF4-FFF2-40B4-BE49-F238E27FC236}">
                <a16:creationId xmlns:a16="http://schemas.microsoft.com/office/drawing/2014/main" id="{33C52A41-207B-0F9D-5D9D-C22D0700D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23" y="2434577"/>
            <a:ext cx="10162315" cy="242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33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348BE-C184-AC01-484D-04F3380C5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/>
              <a:t>Future Funding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02790-D183-DBCA-F201-54FFD453E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549"/>
            <a:ext cx="10515600" cy="46444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000000"/>
                </a:solidFill>
                <a:latin typeface="Franklin Gothic Book"/>
                <a:cs typeface="Calibri Light"/>
              </a:rPr>
              <a:t>Build upon the historic investment in CTE during the 2022 session of the Kentucky General Assembly by sustaining adequate funding for all programs.</a:t>
            </a:r>
            <a:endParaRPr lang="en-US">
              <a:latin typeface="Franklin Gothic Book"/>
            </a:endParaRPr>
          </a:p>
          <a:p>
            <a:r>
              <a:rPr lang="en-US">
                <a:solidFill>
                  <a:srgbClr val="000000"/>
                </a:solidFill>
                <a:latin typeface="Franklin Gothic Book"/>
                <a:cs typeface="Calibri Light"/>
              </a:rPr>
              <a:t>Create an equitable funding system for all CTE programs by codifying a new funding formula. </a:t>
            </a:r>
          </a:p>
          <a:p>
            <a:r>
              <a:rPr lang="en-US">
                <a:solidFill>
                  <a:srgbClr val="000000"/>
                </a:solidFill>
                <a:latin typeface="Franklin Gothic Book"/>
                <a:cs typeface="Calibri Light"/>
              </a:rPr>
              <a:t>Create an equitable funding system for all CTE students.</a:t>
            </a:r>
            <a:endParaRPr lang="en-US">
              <a:latin typeface="Franklin Gothic Book"/>
            </a:endParaRPr>
          </a:p>
          <a:p>
            <a:r>
              <a:rPr lang="en-US">
                <a:solidFill>
                  <a:srgbClr val="000000"/>
                </a:solidFill>
                <a:latin typeface="Franklin Gothic Book"/>
                <a:cs typeface="Calibri Light"/>
              </a:rPr>
              <a:t>Incentivize schools to do the right things for students as it relates to CTE.</a:t>
            </a:r>
            <a:endParaRPr lang="en-US">
              <a:latin typeface="Franklin Gothic Book"/>
            </a:endParaRP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10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30A07AB0-6DA0-423C-7150-43BE6C5AB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518" y="155807"/>
            <a:ext cx="5383658" cy="53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728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CF88A-FCA4-1921-D981-65F3D91A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4240" y="1"/>
            <a:ext cx="8727801" cy="1300898"/>
          </a:xfrm>
        </p:spPr>
        <p:txBody>
          <a:bodyPr/>
          <a:lstStyle/>
          <a:p>
            <a:pPr algn="r"/>
            <a:r>
              <a:rPr lang="en-US"/>
              <a:t>KY CTE Quick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F9972-88DD-423A-9E4A-E9ED3370C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57" y="1300899"/>
            <a:ext cx="11440886" cy="4465468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pPr marL="0" indent="0">
              <a:buNone/>
            </a:pPr>
            <a:r>
              <a:rPr lang="en-US" sz="8000" b="1">
                <a:solidFill>
                  <a:srgbClr val="007780"/>
                </a:solidFill>
              </a:rPr>
              <a:t>During the 2021-2022 school year: </a:t>
            </a:r>
          </a:p>
          <a:p>
            <a:pPr marL="0" indent="0">
              <a:buNone/>
            </a:pPr>
            <a:endParaRPr lang="en-US" b="1">
              <a:solidFill>
                <a:srgbClr val="007780"/>
              </a:solidFill>
            </a:endParaRPr>
          </a:p>
          <a:p>
            <a:r>
              <a:rPr lang="en-US" sz="5100"/>
              <a:t>Over 140,000 (approximately 70%) of secondary students were enrolled in CTE </a:t>
            </a:r>
          </a:p>
          <a:p>
            <a:r>
              <a:rPr lang="en-US" sz="5100">
                <a:effectLst/>
              </a:rPr>
              <a:t>98% of 12th-grade concentrators (</a:t>
            </a:r>
            <a:r>
              <a:rPr lang="en-US" sz="5100"/>
              <a:t>at least two pathway credits earned) </a:t>
            </a:r>
            <a:r>
              <a:rPr lang="en-US" sz="5100">
                <a:effectLst/>
              </a:rPr>
              <a:t>graduated</a:t>
            </a:r>
          </a:p>
          <a:p>
            <a:r>
              <a:rPr lang="en-US" sz="5100">
                <a:effectLst/>
              </a:rPr>
              <a:t>Over 14,000 high school CTE concentrators graduated with at least one recognized postsecondary credential</a:t>
            </a:r>
            <a:endParaRPr lang="en-US" sz="5100"/>
          </a:p>
          <a:p>
            <a:r>
              <a:rPr lang="en-US" sz="5100"/>
              <a:t>Over 50,000 CTE students participated in a Career and Technical Student Organization (CTSO)</a:t>
            </a:r>
          </a:p>
          <a:p>
            <a:r>
              <a:rPr lang="en-US" sz="5100"/>
              <a:t>KY has over 138 state-approved career pathways with alignments to postsecondary and we support local pathways with regional employer partners in high-demand career fields</a:t>
            </a:r>
          </a:p>
          <a:p>
            <a:endParaRPr lang="en-US" i="1"/>
          </a:p>
          <a:p>
            <a:endParaRPr lang="en-US" i="1"/>
          </a:p>
          <a:p>
            <a:pPr marL="0" indent="0" algn="r">
              <a:buNone/>
            </a:pPr>
            <a:endParaRPr lang="en-US" sz="1800" i="1"/>
          </a:p>
          <a:p>
            <a:pPr marL="0" indent="0" algn="r">
              <a:buNone/>
            </a:pPr>
            <a:endParaRPr lang="en-US" sz="1800" i="1"/>
          </a:p>
          <a:p>
            <a:pPr marL="0" indent="0" algn="r">
              <a:buNone/>
            </a:pPr>
            <a:endParaRPr lang="en-US" sz="1800" i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7583F9-98E5-F78C-30FE-7B4D25F36224}"/>
              </a:ext>
            </a:extLst>
          </p:cNvPr>
          <p:cNvSpPr txBox="1"/>
          <p:nvPr/>
        </p:nvSpPr>
        <p:spPr>
          <a:xfrm>
            <a:off x="2846895" y="5156462"/>
            <a:ext cx="888947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i="1"/>
              <a:t>Source: ACTEonline.org; careertech.org/</a:t>
            </a:r>
            <a:r>
              <a:rPr lang="en-US" sz="1800" i="1" err="1"/>
              <a:t>cte</a:t>
            </a:r>
            <a:r>
              <a:rPr lang="en-US" sz="1800" i="1"/>
              <a:t>-your-state; Kentucky Department of Education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47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00778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C377F-3F88-E172-7369-D4EA5B3C5ADA}"/>
              </a:ext>
            </a:extLst>
          </p:cNvPr>
          <p:cNvSpPr txBox="1">
            <a:spLocks/>
          </p:cNvSpPr>
          <p:nvPr/>
        </p:nvSpPr>
        <p:spPr>
          <a:xfrm>
            <a:off x="0" y="-93111"/>
            <a:ext cx="12192000" cy="1689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778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>
                <a:solidFill>
                  <a:schemeClr val="bg1"/>
                </a:solidFill>
              </a:rPr>
              <a:t>2021-2022 Workforce Credentials by the Numbers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E340F24-AC99-0CF3-5710-94B52DF3FD17}"/>
              </a:ext>
            </a:extLst>
          </p:cNvPr>
          <p:cNvSpPr/>
          <p:nvPr/>
        </p:nvSpPr>
        <p:spPr>
          <a:xfrm>
            <a:off x="2077278" y="1449111"/>
            <a:ext cx="9889435" cy="13255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b="1">
                <a:solidFill>
                  <a:schemeClr val="tx1"/>
                </a:solidFill>
              </a:rPr>
              <a:t>Industry Certifications</a:t>
            </a:r>
            <a:r>
              <a:rPr lang="en-US" sz="2800">
                <a:solidFill>
                  <a:schemeClr val="tx1"/>
                </a:solidFill>
              </a:rPr>
              <a:t> </a:t>
            </a:r>
          </a:p>
          <a:p>
            <a:pPr lvl="0"/>
            <a:r>
              <a:rPr lang="en-US" sz="2000">
                <a:solidFill>
                  <a:schemeClr val="tx1"/>
                </a:solidFill>
              </a:rPr>
              <a:t>Valid certificates are recommended by business and industry and approved by the </a:t>
            </a:r>
            <a:r>
              <a:rPr lang="en-US" sz="2000">
                <a:solidFill>
                  <a:schemeClr val="tx1"/>
                </a:solidFill>
                <a:hlinkClick r:id="rId2"/>
              </a:rPr>
              <a:t>Kentucky Workforce Innovation Board</a:t>
            </a:r>
            <a:r>
              <a:rPr lang="en-US" sz="20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1BEDF01-C3AA-9F36-AE94-16AFB3D0EF5A}"/>
              </a:ext>
            </a:extLst>
          </p:cNvPr>
          <p:cNvSpPr/>
          <p:nvPr/>
        </p:nvSpPr>
        <p:spPr>
          <a:xfrm>
            <a:off x="2077278" y="2983047"/>
            <a:ext cx="9889435" cy="1689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b="1">
                <a:solidFill>
                  <a:schemeClr val="tx1"/>
                </a:solidFill>
              </a:rPr>
              <a:t>CTE End-of-Program Assessments </a:t>
            </a:r>
          </a:p>
          <a:p>
            <a:pPr lvl="0"/>
            <a:r>
              <a:rPr lang="en-US" sz="2000">
                <a:solidFill>
                  <a:schemeClr val="tx1"/>
                </a:solidFill>
                <a:hlinkClick r:id="rId3"/>
              </a:rPr>
              <a:t>State-developed assessments</a:t>
            </a:r>
            <a:r>
              <a:rPr lang="en-US" sz="2000">
                <a:solidFill>
                  <a:schemeClr val="tx1"/>
                </a:solidFill>
              </a:rPr>
              <a:t> based upon clear and concise standards identified by Kentucky employers, aligned with CTE career pathways and associated with </a:t>
            </a:r>
            <a:r>
              <a:rPr lang="en-US" sz="2000">
                <a:solidFill>
                  <a:schemeClr val="tx1"/>
                </a:solidFill>
                <a:hlinkClick r:id="rId4"/>
              </a:rPr>
              <a:t>statewide articulation agreements</a:t>
            </a:r>
            <a:r>
              <a:rPr lang="en-US" sz="2000">
                <a:solidFill>
                  <a:schemeClr val="tx1"/>
                </a:solidFill>
              </a:rPr>
              <a:t> with post-secondary partners.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F97553B-8031-A3D0-8BE7-FF6EAFACC3A6}"/>
              </a:ext>
            </a:extLst>
          </p:cNvPr>
          <p:cNvSpPr/>
          <p:nvPr/>
        </p:nvSpPr>
        <p:spPr>
          <a:xfrm>
            <a:off x="2077278" y="4811533"/>
            <a:ext cx="9889435" cy="16890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b="1">
                <a:solidFill>
                  <a:schemeClr val="tx1"/>
                </a:solidFill>
              </a:rPr>
              <a:t>Tech Ready Apprentices for Careers in KY (TRACK) Certificates </a:t>
            </a:r>
          </a:p>
          <a:p>
            <a:pPr lvl="0"/>
            <a:r>
              <a:rPr lang="en-US" sz="2000">
                <a:solidFill>
                  <a:schemeClr val="tx1"/>
                </a:solidFill>
              </a:rPr>
              <a:t>The </a:t>
            </a:r>
            <a:r>
              <a:rPr lang="en-US" sz="2000">
                <a:solidFill>
                  <a:schemeClr val="tx1"/>
                </a:solidFill>
                <a:hlinkClick r:id="rId5"/>
              </a:rPr>
              <a:t>TRACK program</a:t>
            </a:r>
            <a:r>
              <a:rPr lang="en-US" sz="2000">
                <a:solidFill>
                  <a:schemeClr val="tx1"/>
                </a:solidFill>
              </a:rPr>
              <a:t> is a business and industry-driven program designed to create a pipeline for students to enter post-secondary apprenticeship training, facilitated in partnership by the Office of Career and Technical Education (OCTE) and the KY Office of Employer and Apprenticeship Services.</a:t>
            </a:r>
            <a:r>
              <a:rPr lang="en-US" sz="2000"/>
              <a:t>.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5D766C99-7959-DFE8-F8DC-D57007560E9B}"/>
              </a:ext>
            </a:extLst>
          </p:cNvPr>
          <p:cNvSpPr/>
          <p:nvPr/>
        </p:nvSpPr>
        <p:spPr>
          <a:xfrm>
            <a:off x="586408" y="1455694"/>
            <a:ext cx="1490870" cy="1325563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</a:rPr>
              <a:t>20,696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0D090786-A097-1211-759D-1CDB278CB0AC}"/>
              </a:ext>
            </a:extLst>
          </p:cNvPr>
          <p:cNvSpPr/>
          <p:nvPr/>
        </p:nvSpPr>
        <p:spPr>
          <a:xfrm>
            <a:off x="586408" y="3133613"/>
            <a:ext cx="1490870" cy="1325563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</a:rPr>
              <a:t>20,596</a:t>
            </a: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684B0B0A-95CB-E13A-DB35-9FB7ED1D3276}"/>
              </a:ext>
            </a:extLst>
          </p:cNvPr>
          <p:cNvSpPr/>
          <p:nvPr/>
        </p:nvSpPr>
        <p:spPr>
          <a:xfrm>
            <a:off x="586408" y="4873837"/>
            <a:ext cx="1490870" cy="1325563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</a:rPr>
              <a:t>306</a:t>
            </a:r>
          </a:p>
        </p:txBody>
      </p:sp>
    </p:spTree>
    <p:extLst>
      <p:ext uri="{BB962C8B-B14F-4D97-AF65-F5344CB8AC3E}">
        <p14:creationId xmlns:p14="http://schemas.microsoft.com/office/powerpoint/2010/main" val="2335096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B719E2-CB28-E277-D7D0-0E4CF38ED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/>
              <a:t>CTE Funding Issues Prior to 2022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D237CA-CC22-3E2A-7D99-90F02FFF4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857" y="1940973"/>
            <a:ext cx="10515600" cy="3522663"/>
          </a:xfrm>
        </p:spPr>
        <p:txBody>
          <a:bodyPr/>
          <a:lstStyle/>
          <a:p>
            <a:r>
              <a:rPr lang="en-US"/>
              <a:t>Approximately one-third (1/3) of secondary CTE locations were funded</a:t>
            </a:r>
          </a:p>
          <a:p>
            <a:r>
              <a:rPr lang="en-US"/>
              <a:t>No funding was available for CTE programs located in comprehensive high schools</a:t>
            </a:r>
          </a:p>
          <a:p>
            <a:r>
              <a:rPr lang="en-US"/>
              <a:t>Lack of appropriate equipment and supplies created inequities in student instruction</a:t>
            </a:r>
          </a:p>
          <a:p>
            <a:r>
              <a:rPr lang="en-US"/>
              <a:t>Equipment and supplies did not meet industry standards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5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B0D2E-8625-C749-B81F-8B77368E2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7680" y="0"/>
            <a:ext cx="8878629" cy="1325563"/>
          </a:xfrm>
        </p:spPr>
        <p:txBody>
          <a:bodyPr/>
          <a:lstStyle/>
          <a:p>
            <a:pPr algn="r"/>
            <a:r>
              <a:rPr lang="en-US"/>
              <a:t>CTE Funding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92092-EA25-770A-93E4-CC8CF6CBF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66" y="1517515"/>
            <a:ext cx="11363778" cy="4090664"/>
          </a:xfrm>
        </p:spPr>
        <p:txBody>
          <a:bodyPr>
            <a:normAutofit/>
          </a:bodyPr>
          <a:lstStyle/>
          <a:p>
            <a:r>
              <a:rPr lang="en-US" sz="2800"/>
              <a:t>Provide adequate funding for CTE programs to accomplish workforce priorities and business and industry needs</a:t>
            </a:r>
          </a:p>
          <a:p>
            <a:r>
              <a:rPr lang="en-US" sz="2800"/>
              <a:t>Convene a committee to explore ways of funding all CTE equally</a:t>
            </a:r>
            <a:endParaRPr lang="en-US"/>
          </a:p>
          <a:p>
            <a:r>
              <a:rPr lang="en-US" sz="2800"/>
              <a:t>Provide funding for equipment purchases and maintaining and/or upgrading current equipment</a:t>
            </a:r>
          </a:p>
          <a:p>
            <a:r>
              <a:rPr lang="en-US" sz="2800"/>
              <a:t>Consider an additional per-pupil funding formula weight tied to prioritized occupational and program areas based on state and regional industry needs</a:t>
            </a:r>
          </a:p>
          <a:p>
            <a:r>
              <a:rPr lang="en-US" sz="2800"/>
              <a:t>Explore CTE performance funding</a:t>
            </a:r>
          </a:p>
          <a:p>
            <a:endParaRPr lang="en-US" sz="2800" i="1"/>
          </a:p>
          <a:p>
            <a:endParaRPr lang="en-US" sz="2800"/>
          </a:p>
          <a:p>
            <a:endParaRPr lang="en-US" sz="28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06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3A6F8-2E73-E6B4-66D0-4A14D97B0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6662" y="1"/>
            <a:ext cx="8550334" cy="1468636"/>
          </a:xfrm>
        </p:spPr>
        <p:txBody>
          <a:bodyPr/>
          <a:lstStyle/>
          <a:p>
            <a:pPr algn="r"/>
            <a:r>
              <a:rPr lang="en-US"/>
              <a:t>2022 HB 1 (State Budget)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C53A1DA-0763-6B6D-A391-B01EF1893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06826" y="1908699"/>
            <a:ext cx="4448561" cy="42809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/>
              <a:t>Provided an increase of $58 million to secondary CTE </a:t>
            </a:r>
          </a:p>
          <a:p>
            <a:pPr>
              <a:lnSpc>
                <a:spcPct val="100000"/>
              </a:lnSpc>
            </a:pPr>
            <a:r>
              <a:rPr lang="en-US" sz="2400"/>
              <a:t>More than tripled the number of state-funded CTE locations</a:t>
            </a:r>
          </a:p>
          <a:p>
            <a:pPr>
              <a:lnSpc>
                <a:spcPct val="100000"/>
              </a:lnSpc>
            </a:pPr>
            <a:r>
              <a:rPr lang="en-US" sz="2400"/>
              <a:t>For the first time ever, ALL CTE programs received funding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C84B00-CD5C-C9B8-A993-1ACAE9BF5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90" y="1478064"/>
            <a:ext cx="5133910" cy="4150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0207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D3D7E-8369-11CD-1045-89CD86AB8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/>
              <a:t>In KY CTE Classrooms…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7C02D-6092-B808-662B-D02A6F2ED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511" y="1690689"/>
            <a:ext cx="11033289" cy="2631930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Teacher Survey - RE: 2022 State CTE Funding  (130 respondents)</a:t>
            </a:r>
            <a:endParaRPr lang="en-US">
              <a:hlinkClick r:id="rId2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>
              <a:hlinkClick r:id="rId2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/>
              <a:t>This survey aimed to capture the direct perception of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/>
              <a:t>the benefit of funding from classroom teachers,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/>
              <a:t>rather than district administrators.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C8727D-6ACA-34F0-033A-82C1895B5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0289" y="3063098"/>
            <a:ext cx="2129496" cy="235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730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D584E64-7607-C9F4-6380-2CB0CF1E8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4241" y="251618"/>
            <a:ext cx="8109559" cy="1325563"/>
          </a:xfrm>
        </p:spPr>
        <p:txBody>
          <a:bodyPr/>
          <a:lstStyle/>
          <a:p>
            <a:pPr algn="r"/>
            <a:r>
              <a:rPr lang="en-US"/>
              <a:t>Positive Impacts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274E08A-0584-E9C7-5867-F8BA24C3E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578" y="1342783"/>
            <a:ext cx="1171681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b="1">
                <a:solidFill>
                  <a:schemeClr val="tx1"/>
                </a:solidFill>
                <a:effectLst/>
                <a:latin typeface="+mj-lt"/>
              </a:rPr>
              <a:t>McCreary Co</a:t>
            </a:r>
            <a:r>
              <a:rPr lang="en-US" sz="2600">
                <a:solidFill>
                  <a:schemeClr val="tx1"/>
                </a:solidFill>
                <a:effectLst/>
                <a:latin typeface="+mj-lt"/>
              </a:rPr>
              <a:t>. - </a:t>
            </a:r>
            <a:r>
              <a:rPr lang="en-US" sz="2200">
                <a:solidFill>
                  <a:schemeClr val="tx1"/>
                </a:solidFill>
                <a:effectLst/>
                <a:latin typeface="+mj-lt"/>
              </a:rPr>
              <a:t>It allowed my students to learn how to set up and run equipment (and) to have a better understanding of how products should be designed in order to be manufactured.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200">
              <a:solidFill>
                <a:schemeClr val="tx1"/>
              </a:solidFill>
              <a:effectLst/>
              <a:latin typeface="+mj-lt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b="1">
                <a:solidFill>
                  <a:schemeClr val="tx1"/>
                </a:solidFill>
                <a:latin typeface="+mj-lt"/>
              </a:rPr>
              <a:t>Hopkins Co. - </a:t>
            </a:r>
            <a:r>
              <a:rPr lang="en-US" sz="2200">
                <a:solidFill>
                  <a:schemeClr val="tx1"/>
                </a:solidFill>
                <a:latin typeface="+mj-lt"/>
              </a:rPr>
              <a:t>I was able to modify my instruction to (better) model a simulated workplace.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200">
              <a:solidFill>
                <a:schemeClr val="tx1"/>
              </a:solidFill>
              <a:latin typeface="+mj-lt"/>
            </a:endParaRPr>
          </a:p>
          <a:p>
            <a:pPr marL="0">
              <a:spcBef>
                <a:spcPts val="0"/>
              </a:spcBef>
            </a:pPr>
            <a:r>
              <a:rPr lang="en-US" sz="2600" b="1">
                <a:solidFill>
                  <a:schemeClr val="tx1"/>
                </a:solidFill>
                <a:latin typeface="+mj-lt"/>
              </a:rPr>
              <a:t>LaRue Co. - </a:t>
            </a:r>
            <a:r>
              <a:rPr lang="en-US" sz="22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(I did not have to) worry about materials for a lesson. We now have tools to do the jobs the right way.</a:t>
            </a:r>
            <a:r>
              <a:rPr lang="en-US" sz="220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 </a:t>
            </a:r>
            <a:endParaRPr lang="en-US" sz="220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20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b="1">
                <a:solidFill>
                  <a:schemeClr val="tx1"/>
                </a:solidFill>
                <a:latin typeface="+mj-lt"/>
              </a:rPr>
              <a:t>Fayette Co. - </a:t>
            </a:r>
            <a:r>
              <a:rPr lang="en-US" sz="2200">
                <a:solidFill>
                  <a:srgbClr val="000000"/>
                </a:solidFill>
                <a:latin typeface="+mj-lt"/>
              </a:rPr>
              <a:t>The funding provided </a:t>
            </a:r>
            <a:r>
              <a:rPr lang="en-US" sz="22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students with access to industry standard equipment and opportunities for more learners. We had access to consumables and opportunities (for students) to make informed decisions about their future.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70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b="1">
                <a:solidFill>
                  <a:schemeClr val="tx1"/>
                </a:solidFill>
                <a:latin typeface="+mj-lt"/>
              </a:rPr>
              <a:t>Unknown</a:t>
            </a:r>
            <a:r>
              <a:rPr lang="en-US" sz="170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20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- (I was able to) </a:t>
            </a:r>
            <a:r>
              <a:rPr lang="en-US" sz="22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show students a process local industry had requested.</a:t>
            </a:r>
            <a:endParaRPr lang="en-US" sz="2200">
              <a:effectLst/>
              <a:latin typeface="Calibri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58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28D0335-01E5-B085-A2BB-BB281AF10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6" y="1808922"/>
            <a:ext cx="11055625" cy="834887"/>
          </a:xfrm>
        </p:spPr>
        <p:txBody>
          <a:bodyPr>
            <a:normAutofit/>
          </a:bodyPr>
          <a:lstStyle/>
          <a:p>
            <a:r>
              <a:rPr lang="en-US" b="1"/>
              <a:t>Bo Matthews, Superintendent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2C35E3-2228-3795-11E2-5F1D7B9F428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2644775"/>
            <a:ext cx="8851900" cy="2614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i="1"/>
              <a:t>Barren Co. Public Schools</a:t>
            </a:r>
          </a:p>
        </p:txBody>
      </p:sp>
    </p:spTree>
    <p:extLst>
      <p:ext uri="{BB962C8B-B14F-4D97-AF65-F5344CB8AC3E}">
        <p14:creationId xmlns:p14="http://schemas.microsoft.com/office/powerpoint/2010/main" val="169235812"/>
      </p:ext>
    </p:extLst>
  </p:cSld>
  <p:clrMapOvr>
    <a:masterClrMapping/>
  </p:clrMapOvr>
</p:sld>
</file>

<file path=ppt/theme/theme1.xml><?xml version="1.0" encoding="utf-8"?>
<a:theme xmlns:a="http://schemas.openxmlformats.org/drawingml/2006/main" name="5_USACC Defe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USACC Defe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USACC Defe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perintendents Webcast OCTE 8-15-23" id="{41A85E21-0EFE-4590-A257-3B0585F53AF7}" vid="{C4EFB3F3-819A-438E-A557-3772CFF4574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3F130F64C2F44AB9F7AF6D31E0B555" ma:contentTypeVersion="2" ma:contentTypeDescription="Create a new document." ma:contentTypeScope="" ma:versionID="708b55d7c960aedfe0de7700a0728cd2">
  <xsd:schema xmlns:xsd="http://www.w3.org/2001/XMLSchema" xmlns:xs="http://www.w3.org/2001/XMLSchema" xmlns:p="http://schemas.microsoft.com/office/2006/metadata/properties" xmlns:ns2="d8935d0e-72a8-423f-9187-cfcdacbb53c8" targetNamespace="http://schemas.microsoft.com/office/2006/metadata/properties" ma:root="true" ma:fieldsID="697975bbede6de5ed5e13bb09b0d90e2" ns2:_="">
    <xsd:import namespace="d8935d0e-72a8-423f-9187-cfcdacbb53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935d0e-72a8-423f-9187-cfcdacbb53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6B8CEDB-840F-476E-8A0E-28DEC34BCF7A}">
  <ds:schemaRefs>
    <ds:schemaRef ds:uri="d8935d0e-72a8-423f-9187-cfcdacbb53c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98CBE78-789C-4AA0-8E14-325DE511A2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20BBE0-C4D7-4806-B223-4873B70523E3}">
  <ds:schemaRefs>
    <ds:schemaRef ds:uri="d8935d0e-72a8-423f-9187-cfcdacbb53c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JROTC Overview Brief for VIP's</Template>
  <TotalTime>1</TotalTime>
  <Words>746</Words>
  <Application>Microsoft Office PowerPoint</Application>
  <PresentationFormat>Widescreen</PresentationFormat>
  <Paragraphs>79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Arial Black</vt:lpstr>
      <vt:lpstr>Calibri</vt:lpstr>
      <vt:lpstr>Franklin Gothic Book</vt:lpstr>
      <vt:lpstr>Franklin Gothic Medium</vt:lpstr>
      <vt:lpstr>Wingdings</vt:lpstr>
      <vt:lpstr>5_USACC Defend</vt:lpstr>
      <vt:lpstr>1_USACC Defend</vt:lpstr>
      <vt:lpstr>6_USACC Defend</vt:lpstr>
      <vt:lpstr>Office Theme</vt:lpstr>
      <vt:lpstr>PowerPoint Presentation</vt:lpstr>
      <vt:lpstr>KY CTE Quick Facts</vt:lpstr>
      <vt:lpstr>PowerPoint Presentation</vt:lpstr>
      <vt:lpstr>CTE Funding Issues Prior to 2022</vt:lpstr>
      <vt:lpstr>CTE Funding Recommendations</vt:lpstr>
      <vt:lpstr>2022 HB 1 (State Budget)</vt:lpstr>
      <vt:lpstr>In KY CTE Classrooms…</vt:lpstr>
      <vt:lpstr>Positive Impacts</vt:lpstr>
      <vt:lpstr>Bo Matthews, Superintendent</vt:lpstr>
      <vt:lpstr>Barren County Positive Impacts</vt:lpstr>
      <vt:lpstr>Paul Mullins, Superintendent </vt:lpstr>
      <vt:lpstr>Logan County &amp; Elizabethtown Independent Schools Positive Impacts</vt:lpstr>
      <vt:lpstr>Future Funding Goals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CTE State Advisory Committee</dc:title>
  <dc:creator>Harris, Danielle - Division of Communications</dc:creator>
  <cp:lastModifiedBy>Allen, Sasche (LRC)</cp:lastModifiedBy>
  <cp:revision>2</cp:revision>
  <dcterms:created xsi:type="dcterms:W3CDTF">2021-11-08T14:53:11Z</dcterms:created>
  <dcterms:modified xsi:type="dcterms:W3CDTF">2023-08-21T14:02:59Z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0x010100663F130F64C2F44AB9F7AF6D31E0B555</vt:lpwstr>
  </property>
</Properties>
</file>