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456" r:id="rId5"/>
    <p:sldId id="379" r:id="rId6"/>
    <p:sldId id="416" r:id="rId7"/>
    <p:sldId id="389" r:id="rId8"/>
    <p:sldId id="393" r:id="rId9"/>
    <p:sldId id="420" r:id="rId10"/>
    <p:sldId id="455" r:id="rId11"/>
    <p:sldId id="266" r:id="rId12"/>
    <p:sldId id="275" r:id="rId13"/>
    <p:sldId id="337" r:id="rId14"/>
    <p:sldId id="260" r:id="rId15"/>
    <p:sldId id="408" r:id="rId16"/>
    <p:sldId id="415" r:id="rId17"/>
    <p:sldId id="436" r:id="rId18"/>
    <p:sldId id="421" r:id="rId19"/>
    <p:sldId id="422" r:id="rId20"/>
    <p:sldId id="425" r:id="rId21"/>
    <p:sldId id="426" r:id="rId22"/>
    <p:sldId id="427" r:id="rId23"/>
    <p:sldId id="428" r:id="rId24"/>
    <p:sldId id="429" r:id="rId25"/>
    <p:sldId id="430" r:id="rId26"/>
    <p:sldId id="432" r:id="rId27"/>
    <p:sldId id="439" r:id="rId28"/>
    <p:sldId id="442" r:id="rId29"/>
    <p:sldId id="443" r:id="rId30"/>
    <p:sldId id="444" r:id="rId31"/>
    <p:sldId id="454" r:id="rId32"/>
    <p:sldId id="445" r:id="rId33"/>
    <p:sldId id="452" r:id="rId34"/>
    <p:sldId id="447" r:id="rId35"/>
    <p:sldId id="448" r:id="rId36"/>
    <p:sldId id="417" r:id="rId37"/>
    <p:sldId id="419" r:id="rId38"/>
    <p:sldId id="451"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cie Taylor" initials="ST" lastIdx="3" clrIdx="0">
    <p:extLst>
      <p:ext uri="{19B8F6BF-5375-455C-9EA6-DF929625EA0E}">
        <p15:presenceInfo xmlns:p15="http://schemas.microsoft.com/office/powerpoint/2012/main" userId="S-1-5-21-1800787743-2926743439-396138803-55125" providerId="AD"/>
      </p:ext>
    </p:extLst>
  </p:cmAuthor>
  <p:cmAuthor id="2" name="Breanna Goble" initials="BG" lastIdx="2" clrIdx="1">
    <p:extLst>
      <p:ext uri="{19B8F6BF-5375-455C-9EA6-DF929625EA0E}">
        <p15:presenceInfo xmlns:p15="http://schemas.microsoft.com/office/powerpoint/2012/main" userId="S::bs11091@PIKEVILLEHOSPITAL.ORG::5c4b280e-86a6-43a0-a859-8814b0b87b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40" autoAdjust="0"/>
    <p:restoredTop sz="88608" autoAdjust="0"/>
  </p:normalViewPr>
  <p:slideViewPr>
    <p:cSldViewPr snapToGrid="0">
      <p:cViewPr varScale="1">
        <p:scale>
          <a:sx n="100" d="100"/>
          <a:sy n="100" d="100"/>
        </p:scale>
        <p:origin x="582" y="90"/>
      </p:cViewPr>
      <p:guideLst/>
    </p:cSldViewPr>
  </p:slideViewPr>
  <p:notesTextViewPr>
    <p:cViewPr>
      <p:scale>
        <a:sx n="3" d="2"/>
        <a:sy n="3" d="2"/>
      </p:scale>
      <p:origin x="0" y="0"/>
    </p:cViewPr>
  </p:notesTextViewPr>
  <p:notesViewPr>
    <p:cSldViewPr snapToGrid="0">
      <p:cViewPr varScale="1">
        <p:scale>
          <a:sx n="88" d="100"/>
          <a:sy n="88" d="100"/>
        </p:scale>
        <p:origin x="29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diagrams/_rels/data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slide" Target="../slides/slide30.xml"/><Relationship Id="rId1" Type="http://schemas.openxmlformats.org/officeDocument/2006/relationships/slide" Target="../slides/slide14.xml"/><Relationship Id="rId5" Type="http://schemas.openxmlformats.org/officeDocument/2006/relationships/slide" Target="../slides/slide33.xml"/><Relationship Id="rId4" Type="http://schemas.openxmlformats.org/officeDocument/2006/relationships/slide" Target="../slides/slide19.xml"/></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477AE2-2345-406A-84BC-20C29586A386}" type="doc">
      <dgm:prSet loTypeId="urn:microsoft.com/office/officeart/2005/8/layout/vList2" loCatId="list" qsTypeId="urn:microsoft.com/office/officeart/2005/8/quickstyle/simple2" qsCatId="simple" csTypeId="urn:microsoft.com/office/officeart/2005/8/colors/accent4_5" csCatId="accent4" phldr="1"/>
      <dgm:spPr/>
      <dgm:t>
        <a:bodyPr/>
        <a:lstStyle/>
        <a:p>
          <a:endParaRPr lang="en-US"/>
        </a:p>
      </dgm:t>
    </dgm:pt>
    <dgm:pt modelId="{590B0612-6AAF-4375-9C0B-D7DFD461CC07}">
      <dgm:prSet/>
      <dgm:spPr>
        <a:solidFill>
          <a:srgbClr val="333399">
            <a:alpha val="70000"/>
          </a:srgbClr>
        </a:solidFill>
      </dgm:spPr>
      <dgm:t>
        <a:bodyPr/>
        <a:lstStyle/>
        <a:p>
          <a:r>
            <a:rPr lang="en-US" dirty="0"/>
            <a:t>Early &amp; Often</a:t>
          </a:r>
        </a:p>
      </dgm:t>
    </dgm:pt>
    <dgm:pt modelId="{8534E97D-8F0E-4489-B834-D2FD9D5F4354}" type="parTrans" cxnId="{015EB008-1440-4AAB-8408-A30D97686FC9}">
      <dgm:prSet/>
      <dgm:spPr/>
      <dgm:t>
        <a:bodyPr/>
        <a:lstStyle/>
        <a:p>
          <a:endParaRPr lang="en-US"/>
        </a:p>
      </dgm:t>
    </dgm:pt>
    <dgm:pt modelId="{E7105E11-B25F-4438-8737-A58E857B04CE}" type="sibTrans" cxnId="{015EB008-1440-4AAB-8408-A30D97686FC9}">
      <dgm:prSet/>
      <dgm:spPr/>
      <dgm:t>
        <a:bodyPr/>
        <a:lstStyle/>
        <a:p>
          <a:endParaRPr lang="en-US"/>
        </a:p>
      </dgm:t>
    </dgm:pt>
    <dgm:pt modelId="{2C34FAAF-E9CE-4641-AC6A-144AD2DB6064}">
      <dgm:prSet/>
      <dgm:spPr>
        <a:solidFill>
          <a:srgbClr val="333399">
            <a:alpha val="50000"/>
          </a:srgbClr>
        </a:solidFill>
      </dgm:spPr>
      <dgm:t>
        <a:bodyPr/>
        <a:lstStyle/>
        <a:p>
          <a:r>
            <a:rPr lang="en-US" dirty="0"/>
            <a:t>Non-clinical opportunities</a:t>
          </a:r>
        </a:p>
      </dgm:t>
    </dgm:pt>
    <dgm:pt modelId="{52020664-2512-4800-8273-1D94E751B434}" type="parTrans" cxnId="{FCFF42AF-6098-4500-8B2D-915CAE5AB28B}">
      <dgm:prSet/>
      <dgm:spPr/>
      <dgm:t>
        <a:bodyPr/>
        <a:lstStyle/>
        <a:p>
          <a:endParaRPr lang="en-US"/>
        </a:p>
      </dgm:t>
    </dgm:pt>
    <dgm:pt modelId="{2BD09267-F9EF-4F59-97AD-B95D67024FB0}" type="sibTrans" cxnId="{FCFF42AF-6098-4500-8B2D-915CAE5AB28B}">
      <dgm:prSet/>
      <dgm:spPr/>
      <dgm:t>
        <a:bodyPr/>
        <a:lstStyle/>
        <a:p>
          <a:endParaRPr lang="en-US"/>
        </a:p>
      </dgm:t>
    </dgm:pt>
    <dgm:pt modelId="{E6E78273-B1C9-4978-87F6-B9987BF1AE3E}">
      <dgm:prSet/>
      <dgm:spPr>
        <a:solidFill>
          <a:srgbClr val="333399">
            <a:alpha val="89804"/>
          </a:srgbClr>
        </a:solidFill>
      </dgm:spPr>
      <dgm:t>
        <a:bodyPr/>
        <a:lstStyle/>
        <a:p>
          <a:r>
            <a:rPr lang="en-US" dirty="0"/>
            <a:t>Age appropriate activities</a:t>
          </a:r>
        </a:p>
      </dgm:t>
    </dgm:pt>
    <dgm:pt modelId="{1C71D775-4096-47BB-8F05-DD8A9BA5B85C}" type="parTrans" cxnId="{CA158DE6-4527-457E-BEB1-E30825ACE3A2}">
      <dgm:prSet/>
      <dgm:spPr/>
      <dgm:t>
        <a:bodyPr/>
        <a:lstStyle/>
        <a:p>
          <a:endParaRPr lang="en-US"/>
        </a:p>
      </dgm:t>
    </dgm:pt>
    <dgm:pt modelId="{857FB09C-B49E-4AE7-A07F-7165CDEF3E17}" type="sibTrans" cxnId="{CA158DE6-4527-457E-BEB1-E30825ACE3A2}">
      <dgm:prSet/>
      <dgm:spPr/>
      <dgm:t>
        <a:bodyPr/>
        <a:lstStyle/>
        <a:p>
          <a:endParaRPr lang="en-US"/>
        </a:p>
      </dgm:t>
    </dgm:pt>
    <dgm:pt modelId="{66744A57-2746-42C9-AAD1-2CC3497064A4}" type="pres">
      <dgm:prSet presAssocID="{54477AE2-2345-406A-84BC-20C29586A386}" presName="linear" presStyleCnt="0">
        <dgm:presLayoutVars>
          <dgm:animLvl val="lvl"/>
          <dgm:resizeHandles val="exact"/>
        </dgm:presLayoutVars>
      </dgm:prSet>
      <dgm:spPr/>
    </dgm:pt>
    <dgm:pt modelId="{C93A99CC-57CD-42C7-BA64-81D7B56FC86C}" type="pres">
      <dgm:prSet presAssocID="{E6E78273-B1C9-4978-87F6-B9987BF1AE3E}" presName="parentText" presStyleLbl="node1" presStyleIdx="0" presStyleCnt="3">
        <dgm:presLayoutVars>
          <dgm:chMax val="0"/>
          <dgm:bulletEnabled val="1"/>
        </dgm:presLayoutVars>
      </dgm:prSet>
      <dgm:spPr/>
    </dgm:pt>
    <dgm:pt modelId="{23138AAF-15E0-4808-8F76-37358BE5D608}" type="pres">
      <dgm:prSet presAssocID="{857FB09C-B49E-4AE7-A07F-7165CDEF3E17}" presName="spacer" presStyleCnt="0"/>
      <dgm:spPr/>
    </dgm:pt>
    <dgm:pt modelId="{F295F478-BC32-44CB-A0E7-7EDB30DB32F9}" type="pres">
      <dgm:prSet presAssocID="{590B0612-6AAF-4375-9C0B-D7DFD461CC07}" presName="parentText" presStyleLbl="node1" presStyleIdx="1" presStyleCnt="3">
        <dgm:presLayoutVars>
          <dgm:chMax val="0"/>
          <dgm:bulletEnabled val="1"/>
        </dgm:presLayoutVars>
      </dgm:prSet>
      <dgm:spPr/>
    </dgm:pt>
    <dgm:pt modelId="{B292EB5D-CC46-4C63-937A-EEE53DE45DCD}" type="pres">
      <dgm:prSet presAssocID="{E7105E11-B25F-4438-8737-A58E857B04CE}" presName="spacer" presStyleCnt="0"/>
      <dgm:spPr/>
    </dgm:pt>
    <dgm:pt modelId="{E840E5F6-2139-414F-A57F-B858735B5A8E}" type="pres">
      <dgm:prSet presAssocID="{2C34FAAF-E9CE-4641-AC6A-144AD2DB6064}" presName="parentText" presStyleLbl="node1" presStyleIdx="2" presStyleCnt="3">
        <dgm:presLayoutVars>
          <dgm:chMax val="0"/>
          <dgm:bulletEnabled val="1"/>
        </dgm:presLayoutVars>
      </dgm:prSet>
      <dgm:spPr/>
    </dgm:pt>
  </dgm:ptLst>
  <dgm:cxnLst>
    <dgm:cxn modelId="{015EB008-1440-4AAB-8408-A30D97686FC9}" srcId="{54477AE2-2345-406A-84BC-20C29586A386}" destId="{590B0612-6AAF-4375-9C0B-D7DFD461CC07}" srcOrd="1" destOrd="0" parTransId="{8534E97D-8F0E-4489-B834-D2FD9D5F4354}" sibTransId="{E7105E11-B25F-4438-8737-A58E857B04CE}"/>
    <dgm:cxn modelId="{0D54E35C-CEBE-4ABC-BE95-0D16904AE4D2}" type="presOf" srcId="{54477AE2-2345-406A-84BC-20C29586A386}" destId="{66744A57-2746-42C9-AAD1-2CC3497064A4}" srcOrd="0" destOrd="0" presId="urn:microsoft.com/office/officeart/2005/8/layout/vList2"/>
    <dgm:cxn modelId="{96AB726F-2EAA-40BC-ABA1-8BE66CBF6B90}" type="presOf" srcId="{590B0612-6AAF-4375-9C0B-D7DFD461CC07}" destId="{F295F478-BC32-44CB-A0E7-7EDB30DB32F9}" srcOrd="0" destOrd="0" presId="urn:microsoft.com/office/officeart/2005/8/layout/vList2"/>
    <dgm:cxn modelId="{FB2C8F8D-642A-43BA-9101-67A933C77055}" type="presOf" srcId="{2C34FAAF-E9CE-4641-AC6A-144AD2DB6064}" destId="{E840E5F6-2139-414F-A57F-B858735B5A8E}" srcOrd="0" destOrd="0" presId="urn:microsoft.com/office/officeart/2005/8/layout/vList2"/>
    <dgm:cxn modelId="{8F512399-3021-46EC-8555-5CDBE421939B}" type="presOf" srcId="{E6E78273-B1C9-4978-87F6-B9987BF1AE3E}" destId="{C93A99CC-57CD-42C7-BA64-81D7B56FC86C}" srcOrd="0" destOrd="0" presId="urn:microsoft.com/office/officeart/2005/8/layout/vList2"/>
    <dgm:cxn modelId="{FCFF42AF-6098-4500-8B2D-915CAE5AB28B}" srcId="{54477AE2-2345-406A-84BC-20C29586A386}" destId="{2C34FAAF-E9CE-4641-AC6A-144AD2DB6064}" srcOrd="2" destOrd="0" parTransId="{52020664-2512-4800-8273-1D94E751B434}" sibTransId="{2BD09267-F9EF-4F59-97AD-B95D67024FB0}"/>
    <dgm:cxn modelId="{CA158DE6-4527-457E-BEB1-E30825ACE3A2}" srcId="{54477AE2-2345-406A-84BC-20C29586A386}" destId="{E6E78273-B1C9-4978-87F6-B9987BF1AE3E}" srcOrd="0" destOrd="0" parTransId="{1C71D775-4096-47BB-8F05-DD8A9BA5B85C}" sibTransId="{857FB09C-B49E-4AE7-A07F-7165CDEF3E17}"/>
    <dgm:cxn modelId="{BD335B63-93D3-4AF0-83F2-7DE95111CAEA}" type="presParOf" srcId="{66744A57-2746-42C9-AAD1-2CC3497064A4}" destId="{C93A99CC-57CD-42C7-BA64-81D7B56FC86C}" srcOrd="0" destOrd="0" presId="urn:microsoft.com/office/officeart/2005/8/layout/vList2"/>
    <dgm:cxn modelId="{164C76FE-6B54-47B2-9128-75E1CF30FF9E}" type="presParOf" srcId="{66744A57-2746-42C9-AAD1-2CC3497064A4}" destId="{23138AAF-15E0-4808-8F76-37358BE5D608}" srcOrd="1" destOrd="0" presId="urn:microsoft.com/office/officeart/2005/8/layout/vList2"/>
    <dgm:cxn modelId="{926C3107-D2D0-45A3-BC93-0D31BAFF6ED0}" type="presParOf" srcId="{66744A57-2746-42C9-AAD1-2CC3497064A4}" destId="{F295F478-BC32-44CB-A0E7-7EDB30DB32F9}" srcOrd="2" destOrd="0" presId="urn:microsoft.com/office/officeart/2005/8/layout/vList2"/>
    <dgm:cxn modelId="{2F0D941D-4061-40BD-B563-FC12EF4E169F}" type="presParOf" srcId="{66744A57-2746-42C9-AAD1-2CC3497064A4}" destId="{B292EB5D-CC46-4C63-937A-EEE53DE45DCD}" srcOrd="3" destOrd="0" presId="urn:microsoft.com/office/officeart/2005/8/layout/vList2"/>
    <dgm:cxn modelId="{33369F86-B9C2-43BD-9689-F36C86AE8F35}" type="presParOf" srcId="{66744A57-2746-42C9-AAD1-2CC3497064A4}" destId="{E840E5F6-2139-414F-A57F-B858735B5A8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4477AE2-2345-406A-84BC-20C29586A386}" type="doc">
      <dgm:prSet loTypeId="urn:microsoft.com/office/officeart/2005/8/layout/vList2" loCatId="list" qsTypeId="urn:microsoft.com/office/officeart/2005/8/quickstyle/simple2" qsCatId="simple" csTypeId="urn:microsoft.com/office/officeart/2005/8/colors/accent3_5" csCatId="accent3" phldr="1"/>
      <dgm:spPr/>
      <dgm:t>
        <a:bodyPr/>
        <a:lstStyle/>
        <a:p>
          <a:endParaRPr lang="en-US"/>
        </a:p>
      </dgm:t>
    </dgm:pt>
    <dgm:pt modelId="{590B0612-6AAF-4375-9C0B-D7DFD461CC07}">
      <dgm:prSet/>
      <dgm:spPr>
        <a:solidFill>
          <a:srgbClr val="0085B4">
            <a:alpha val="70000"/>
          </a:srgbClr>
        </a:solidFill>
      </dgm:spPr>
      <dgm:t>
        <a:bodyPr/>
        <a:lstStyle/>
        <a:p>
          <a:r>
            <a:rPr lang="en-US" dirty="0"/>
            <a:t>Excited with salary potential</a:t>
          </a:r>
        </a:p>
      </dgm:t>
    </dgm:pt>
    <dgm:pt modelId="{8534E97D-8F0E-4489-B834-D2FD9D5F4354}" type="parTrans" cxnId="{015EB008-1440-4AAB-8408-A30D97686FC9}">
      <dgm:prSet/>
      <dgm:spPr/>
      <dgm:t>
        <a:bodyPr/>
        <a:lstStyle/>
        <a:p>
          <a:endParaRPr lang="en-US"/>
        </a:p>
      </dgm:t>
    </dgm:pt>
    <dgm:pt modelId="{E7105E11-B25F-4438-8737-A58E857B04CE}" type="sibTrans" cxnId="{015EB008-1440-4AAB-8408-A30D97686FC9}">
      <dgm:prSet/>
      <dgm:spPr/>
      <dgm:t>
        <a:bodyPr/>
        <a:lstStyle/>
        <a:p>
          <a:endParaRPr lang="en-US"/>
        </a:p>
      </dgm:t>
    </dgm:pt>
    <dgm:pt modelId="{2C34FAAF-E9CE-4641-AC6A-144AD2DB6064}">
      <dgm:prSet/>
      <dgm:spPr>
        <a:solidFill>
          <a:srgbClr val="0085B4">
            <a:alpha val="50000"/>
          </a:srgbClr>
        </a:solidFill>
      </dgm:spPr>
      <dgm:t>
        <a:bodyPr/>
        <a:lstStyle/>
        <a:p>
          <a:r>
            <a:rPr lang="en-US" dirty="0"/>
            <a:t>Academic &amp; career guidance</a:t>
          </a:r>
        </a:p>
      </dgm:t>
    </dgm:pt>
    <dgm:pt modelId="{52020664-2512-4800-8273-1D94E751B434}" type="parTrans" cxnId="{FCFF42AF-6098-4500-8B2D-915CAE5AB28B}">
      <dgm:prSet/>
      <dgm:spPr/>
      <dgm:t>
        <a:bodyPr/>
        <a:lstStyle/>
        <a:p>
          <a:endParaRPr lang="en-US"/>
        </a:p>
      </dgm:t>
    </dgm:pt>
    <dgm:pt modelId="{2BD09267-F9EF-4F59-97AD-B95D67024FB0}" type="sibTrans" cxnId="{FCFF42AF-6098-4500-8B2D-915CAE5AB28B}">
      <dgm:prSet/>
      <dgm:spPr/>
      <dgm:t>
        <a:bodyPr/>
        <a:lstStyle/>
        <a:p>
          <a:endParaRPr lang="en-US"/>
        </a:p>
      </dgm:t>
    </dgm:pt>
    <dgm:pt modelId="{E6E78273-B1C9-4978-87F6-B9987BF1AE3E}">
      <dgm:prSet/>
      <dgm:spPr>
        <a:solidFill>
          <a:srgbClr val="0085B4">
            <a:alpha val="89804"/>
          </a:srgbClr>
        </a:solidFill>
      </dgm:spPr>
      <dgm:t>
        <a:bodyPr/>
        <a:lstStyle/>
        <a:p>
          <a:r>
            <a:rPr lang="en-US" dirty="0"/>
            <a:t>Surprised at number of jobs</a:t>
          </a:r>
        </a:p>
      </dgm:t>
    </dgm:pt>
    <dgm:pt modelId="{1C71D775-4096-47BB-8F05-DD8A9BA5B85C}" type="parTrans" cxnId="{CA158DE6-4527-457E-BEB1-E30825ACE3A2}">
      <dgm:prSet/>
      <dgm:spPr/>
      <dgm:t>
        <a:bodyPr/>
        <a:lstStyle/>
        <a:p>
          <a:endParaRPr lang="en-US"/>
        </a:p>
      </dgm:t>
    </dgm:pt>
    <dgm:pt modelId="{857FB09C-B49E-4AE7-A07F-7165CDEF3E17}" type="sibTrans" cxnId="{CA158DE6-4527-457E-BEB1-E30825ACE3A2}">
      <dgm:prSet/>
      <dgm:spPr/>
      <dgm:t>
        <a:bodyPr/>
        <a:lstStyle/>
        <a:p>
          <a:endParaRPr lang="en-US"/>
        </a:p>
      </dgm:t>
    </dgm:pt>
    <dgm:pt modelId="{66744A57-2746-42C9-AAD1-2CC3497064A4}" type="pres">
      <dgm:prSet presAssocID="{54477AE2-2345-406A-84BC-20C29586A386}" presName="linear" presStyleCnt="0">
        <dgm:presLayoutVars>
          <dgm:animLvl val="lvl"/>
          <dgm:resizeHandles val="exact"/>
        </dgm:presLayoutVars>
      </dgm:prSet>
      <dgm:spPr/>
    </dgm:pt>
    <dgm:pt modelId="{C93A99CC-57CD-42C7-BA64-81D7B56FC86C}" type="pres">
      <dgm:prSet presAssocID="{E6E78273-B1C9-4978-87F6-B9987BF1AE3E}" presName="parentText" presStyleLbl="node1" presStyleIdx="0" presStyleCnt="3" custLinFactNeighborX="537" custLinFactNeighborY="-13243">
        <dgm:presLayoutVars>
          <dgm:chMax val="0"/>
          <dgm:bulletEnabled val="1"/>
        </dgm:presLayoutVars>
      </dgm:prSet>
      <dgm:spPr/>
    </dgm:pt>
    <dgm:pt modelId="{23138AAF-15E0-4808-8F76-37358BE5D608}" type="pres">
      <dgm:prSet presAssocID="{857FB09C-B49E-4AE7-A07F-7165CDEF3E17}" presName="spacer" presStyleCnt="0"/>
      <dgm:spPr/>
    </dgm:pt>
    <dgm:pt modelId="{F295F478-BC32-44CB-A0E7-7EDB30DB32F9}" type="pres">
      <dgm:prSet presAssocID="{590B0612-6AAF-4375-9C0B-D7DFD461CC07}" presName="parentText" presStyleLbl="node1" presStyleIdx="1" presStyleCnt="3">
        <dgm:presLayoutVars>
          <dgm:chMax val="0"/>
          <dgm:bulletEnabled val="1"/>
        </dgm:presLayoutVars>
      </dgm:prSet>
      <dgm:spPr/>
    </dgm:pt>
    <dgm:pt modelId="{B292EB5D-CC46-4C63-937A-EEE53DE45DCD}" type="pres">
      <dgm:prSet presAssocID="{E7105E11-B25F-4438-8737-A58E857B04CE}" presName="spacer" presStyleCnt="0"/>
      <dgm:spPr/>
    </dgm:pt>
    <dgm:pt modelId="{E840E5F6-2139-414F-A57F-B858735B5A8E}" type="pres">
      <dgm:prSet presAssocID="{2C34FAAF-E9CE-4641-AC6A-144AD2DB6064}" presName="parentText" presStyleLbl="node1" presStyleIdx="2" presStyleCnt="3">
        <dgm:presLayoutVars>
          <dgm:chMax val="0"/>
          <dgm:bulletEnabled val="1"/>
        </dgm:presLayoutVars>
      </dgm:prSet>
      <dgm:spPr/>
    </dgm:pt>
  </dgm:ptLst>
  <dgm:cxnLst>
    <dgm:cxn modelId="{015EB008-1440-4AAB-8408-A30D97686FC9}" srcId="{54477AE2-2345-406A-84BC-20C29586A386}" destId="{590B0612-6AAF-4375-9C0B-D7DFD461CC07}" srcOrd="1" destOrd="0" parTransId="{8534E97D-8F0E-4489-B834-D2FD9D5F4354}" sibTransId="{E7105E11-B25F-4438-8737-A58E857B04CE}"/>
    <dgm:cxn modelId="{7CDDC937-F269-4A89-9CB5-7C44D684723A}" type="presOf" srcId="{590B0612-6AAF-4375-9C0B-D7DFD461CC07}" destId="{F295F478-BC32-44CB-A0E7-7EDB30DB32F9}" srcOrd="0" destOrd="0" presId="urn:microsoft.com/office/officeart/2005/8/layout/vList2"/>
    <dgm:cxn modelId="{9070AB64-3400-467C-9AD9-4AB2B9BD10AB}" type="presOf" srcId="{E6E78273-B1C9-4978-87F6-B9987BF1AE3E}" destId="{C93A99CC-57CD-42C7-BA64-81D7B56FC86C}" srcOrd="0" destOrd="0" presId="urn:microsoft.com/office/officeart/2005/8/layout/vList2"/>
    <dgm:cxn modelId="{EB38B759-944B-4DE2-ACB0-B2BA850A7F4D}" type="presOf" srcId="{54477AE2-2345-406A-84BC-20C29586A386}" destId="{66744A57-2746-42C9-AAD1-2CC3497064A4}" srcOrd="0" destOrd="0" presId="urn:microsoft.com/office/officeart/2005/8/layout/vList2"/>
    <dgm:cxn modelId="{FCFF42AF-6098-4500-8B2D-915CAE5AB28B}" srcId="{54477AE2-2345-406A-84BC-20C29586A386}" destId="{2C34FAAF-E9CE-4641-AC6A-144AD2DB6064}" srcOrd="2" destOrd="0" parTransId="{52020664-2512-4800-8273-1D94E751B434}" sibTransId="{2BD09267-F9EF-4F59-97AD-B95D67024FB0}"/>
    <dgm:cxn modelId="{CA158DE6-4527-457E-BEB1-E30825ACE3A2}" srcId="{54477AE2-2345-406A-84BC-20C29586A386}" destId="{E6E78273-B1C9-4978-87F6-B9987BF1AE3E}" srcOrd="0" destOrd="0" parTransId="{1C71D775-4096-47BB-8F05-DD8A9BA5B85C}" sibTransId="{857FB09C-B49E-4AE7-A07F-7165CDEF3E17}"/>
    <dgm:cxn modelId="{45771DEF-1C86-4D97-87C0-DFE9566B1DCD}" type="presOf" srcId="{2C34FAAF-E9CE-4641-AC6A-144AD2DB6064}" destId="{E840E5F6-2139-414F-A57F-B858735B5A8E}" srcOrd="0" destOrd="0" presId="urn:microsoft.com/office/officeart/2005/8/layout/vList2"/>
    <dgm:cxn modelId="{03D45F3D-1726-4763-AF65-2E758017928F}" type="presParOf" srcId="{66744A57-2746-42C9-AAD1-2CC3497064A4}" destId="{C93A99CC-57CD-42C7-BA64-81D7B56FC86C}" srcOrd="0" destOrd="0" presId="urn:microsoft.com/office/officeart/2005/8/layout/vList2"/>
    <dgm:cxn modelId="{EA242A22-E1E7-451F-8727-3E987B76994C}" type="presParOf" srcId="{66744A57-2746-42C9-AAD1-2CC3497064A4}" destId="{23138AAF-15E0-4808-8F76-37358BE5D608}" srcOrd="1" destOrd="0" presId="urn:microsoft.com/office/officeart/2005/8/layout/vList2"/>
    <dgm:cxn modelId="{DE47C359-7A93-483A-B3C3-E89FD19CF678}" type="presParOf" srcId="{66744A57-2746-42C9-AAD1-2CC3497064A4}" destId="{F295F478-BC32-44CB-A0E7-7EDB30DB32F9}" srcOrd="2" destOrd="0" presId="urn:microsoft.com/office/officeart/2005/8/layout/vList2"/>
    <dgm:cxn modelId="{2700DF0C-F04E-4F31-AF8B-D4542349CAF2}" type="presParOf" srcId="{66744A57-2746-42C9-AAD1-2CC3497064A4}" destId="{B292EB5D-CC46-4C63-937A-EEE53DE45DCD}" srcOrd="3" destOrd="0" presId="urn:microsoft.com/office/officeart/2005/8/layout/vList2"/>
    <dgm:cxn modelId="{F4A2658B-C40E-483C-B263-CED3B473E0B9}" type="presParOf" srcId="{66744A57-2746-42C9-AAD1-2CC3497064A4}" destId="{E840E5F6-2139-414F-A57F-B858735B5A8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4503D04-C97E-4622-AE07-D0307CB3B4CA}" type="doc">
      <dgm:prSet loTypeId="urn:microsoft.com/office/officeart/2016/7/layout/RepeatingBendingProcessNew" loCatId="process" qsTypeId="urn:microsoft.com/office/officeart/2005/8/quickstyle/simple5" qsCatId="simple" csTypeId="urn:microsoft.com/office/officeart/2005/8/colors/accent0_3" csCatId="mainScheme" phldr="1"/>
      <dgm:spPr/>
      <dgm:t>
        <a:bodyPr/>
        <a:lstStyle/>
        <a:p>
          <a:endParaRPr lang="en-US"/>
        </a:p>
      </dgm:t>
    </dgm:pt>
    <dgm:pt modelId="{AAC263CB-8256-4B03-92FE-1622698FB3E9}">
      <dgm:prSet/>
      <dgm:spPr>
        <a:solidFill>
          <a:srgbClr val="DC0E3A"/>
        </a:solidFill>
        <a:ln>
          <a:solidFill>
            <a:schemeClr val="lt1">
              <a:hueOff val="0"/>
              <a:satOff val="0"/>
              <a:lumOff val="0"/>
            </a:schemeClr>
          </a:solidFill>
        </a:ln>
      </dgm:spPr>
      <dgm:t>
        <a:bodyPr anchor="ctr"/>
        <a:lstStyle/>
        <a:p>
          <a:r>
            <a:rPr lang="en-US" b="1" dirty="0"/>
            <a:t>HEALTHCARE CAREER SPOTLIGHTS</a:t>
          </a:r>
          <a:endParaRPr lang="en-US" baseline="0" dirty="0"/>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BEED663-FC38-4EAD-940F-4C475D2C87DB}" type="parTrans" cxnId="{C5E94186-9CB6-4C42-92B3-C546CC53A7B9}">
      <dgm:prSet/>
      <dgm:spPr/>
      <dgm:t>
        <a:bodyPr/>
        <a:lstStyle/>
        <a:p>
          <a:endParaRPr lang="en-US" sz="2000"/>
        </a:p>
      </dgm:t>
    </dgm:pt>
    <dgm:pt modelId="{808B76D0-8EC7-469A-93AC-7A6017188A9D}" type="sibTrans" cxnId="{C5E94186-9CB6-4C42-92B3-C546CC53A7B9}">
      <dgm:prSet/>
      <dgm:spPr/>
      <dgm:t>
        <a:bodyPr/>
        <a:lstStyle/>
        <a:p>
          <a:endParaRPr lang="en-US"/>
        </a:p>
      </dgm:t>
    </dgm:pt>
    <dgm:pt modelId="{76D56F19-2708-49DB-8F92-D8AC45F23A9A}">
      <dgm:prSet custT="1"/>
      <dgm:spPr>
        <a:solidFill>
          <a:srgbClr val="DC0E3A"/>
        </a:solidFill>
        <a:ln>
          <a:solidFill>
            <a:schemeClr val="lt1">
              <a:hueOff val="0"/>
              <a:satOff val="0"/>
              <a:lumOff val="0"/>
            </a:schemeClr>
          </a:solidFill>
        </a:ln>
      </dgm:spPr>
      <dgm:t>
        <a:bodyPr anchor="ctr"/>
        <a:lstStyle/>
        <a:p>
          <a:pPr marL="0" lvl="0" defTabSz="889000">
            <a:spcBef>
              <a:spcPct val="0"/>
            </a:spcBef>
            <a:spcAft>
              <a:spcPct val="35000"/>
            </a:spcAft>
            <a:buNone/>
          </a:pPr>
          <a:r>
            <a:rPr lang="en-US" sz="2200" b="1" dirty="0"/>
            <a:t>HOSPITAL TOURS</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9D5610C2-0A12-494A-AC46-8DD17C08B09F}" type="parTrans" cxnId="{32E90211-17E0-4DDF-9274-DD3E46D811B8}">
      <dgm:prSet/>
      <dgm:spPr/>
      <dgm:t>
        <a:bodyPr/>
        <a:lstStyle/>
        <a:p>
          <a:endParaRPr lang="en-US" sz="2000"/>
        </a:p>
      </dgm:t>
    </dgm:pt>
    <dgm:pt modelId="{EC8965A1-F755-4945-8AAC-DCF1F68F011E}" type="sibTrans" cxnId="{32E90211-17E0-4DDF-9274-DD3E46D811B8}">
      <dgm:prSet/>
      <dgm:spPr/>
      <dgm:t>
        <a:bodyPr/>
        <a:lstStyle/>
        <a:p>
          <a:endParaRPr lang="en-US"/>
        </a:p>
      </dgm:t>
    </dgm:pt>
    <dgm:pt modelId="{5BAC5134-9D55-4817-B4B9-45A6ED4DD92B}">
      <dgm:prSet custT="1"/>
      <dgm:spPr>
        <a:solidFill>
          <a:srgbClr val="DC0E3A"/>
        </a:solidFill>
        <a:ln>
          <a:solidFill>
            <a:schemeClr val="lt1">
              <a:hueOff val="0"/>
              <a:satOff val="0"/>
              <a:lumOff val="0"/>
            </a:schemeClr>
          </a:solidFill>
        </a:ln>
      </dgm:spPr>
      <dgm:t>
        <a:bodyPr/>
        <a:lstStyle/>
        <a:p>
          <a:pPr marL="0" marR="0" lvl="0" indent="0" defTabSz="914400" eaLnBrk="1" fontAlgn="auto" latinLnBrk="0" hangingPunct="1">
            <a:spcBef>
              <a:spcPts val="0"/>
            </a:spcBef>
            <a:spcAft>
              <a:spcPts val="0"/>
            </a:spcAft>
            <a:buClrTx/>
            <a:buSzTx/>
            <a:buFontTx/>
            <a:buNone/>
            <a:tabLst/>
            <a:defRPr/>
          </a:pPr>
          <a:r>
            <a:rPr lang="en-US" sz="2200" b="1" baseline="0" dirty="0"/>
            <a:t>JOB SHADOWING</a:t>
          </a:r>
        </a:p>
      </dgm:t>
    </dgm:pt>
    <dgm:pt modelId="{E24F9FCD-59F9-41F1-ABB8-846D060FB8A5}" type="parTrans" cxnId="{E0F0AAB3-6A64-4257-990D-705C64966844}">
      <dgm:prSet/>
      <dgm:spPr/>
      <dgm:t>
        <a:bodyPr/>
        <a:lstStyle/>
        <a:p>
          <a:endParaRPr lang="en-US"/>
        </a:p>
      </dgm:t>
    </dgm:pt>
    <dgm:pt modelId="{00EDFC71-E6FC-4294-ABCE-D04594EAFC64}" type="sibTrans" cxnId="{E0F0AAB3-6A64-4257-990D-705C64966844}">
      <dgm:prSet/>
      <dgm:spPr/>
      <dgm:t>
        <a:bodyPr/>
        <a:lstStyle/>
        <a:p>
          <a:endParaRPr lang="en-US"/>
        </a:p>
      </dgm:t>
    </dgm:pt>
    <dgm:pt modelId="{60389616-43B0-4BEC-A009-1A697FEB14A2}">
      <dgm:prSet custT="1"/>
      <dgm:spPr>
        <a:solidFill>
          <a:srgbClr val="DC0E3A"/>
        </a:solidFill>
        <a:ln>
          <a:solidFill>
            <a:schemeClr val="lt1">
              <a:hueOff val="0"/>
              <a:satOff val="0"/>
              <a:lumOff val="0"/>
            </a:schemeClr>
          </a:solidFill>
        </a:ln>
      </dgm:spPr>
      <dgm:t>
        <a:bodyPr/>
        <a:lstStyle/>
        <a:p>
          <a:r>
            <a:rPr lang="en-US" sz="2200" b="1" baseline="0" dirty="0"/>
            <a:t>VOLUNTEER</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98E36507-126D-45A8-A944-3D923A015D2A}" type="parTrans" cxnId="{5243393E-C9E7-4AF6-B63C-6DA789C3C4B8}">
      <dgm:prSet/>
      <dgm:spPr/>
      <dgm:t>
        <a:bodyPr/>
        <a:lstStyle/>
        <a:p>
          <a:endParaRPr lang="en-US"/>
        </a:p>
      </dgm:t>
    </dgm:pt>
    <dgm:pt modelId="{5D6C9FE6-4278-4389-81C8-E9B9ABCB8EA1}" type="sibTrans" cxnId="{5243393E-C9E7-4AF6-B63C-6DA789C3C4B8}">
      <dgm:prSet/>
      <dgm:spPr/>
      <dgm:t>
        <a:bodyPr/>
        <a:lstStyle/>
        <a:p>
          <a:endParaRPr lang="en-US"/>
        </a:p>
      </dgm:t>
    </dgm:pt>
    <dgm:pt modelId="{0F3DF102-46C2-48D7-8232-EA95F54D45B9}">
      <dgm:prSet custT="1"/>
      <dgm:spPr>
        <a:solidFill>
          <a:srgbClr val="DC0E3A"/>
        </a:solidFill>
        <a:ln>
          <a:solidFill>
            <a:schemeClr val="lt1">
              <a:hueOff val="0"/>
              <a:satOff val="0"/>
              <a:lumOff val="0"/>
            </a:schemeClr>
          </a:solidFill>
        </a:ln>
      </dgm:spPr>
      <dgm:t>
        <a:bodyPr/>
        <a:lstStyle/>
        <a:p>
          <a:r>
            <a:rPr lang="en-US" sz="2400" b="1" baseline="0" dirty="0"/>
            <a:t>JAG</a:t>
          </a:r>
          <a:endParaRPr lang="en-US" sz="2400" dirty="0"/>
        </a:p>
      </dgm:t>
    </dgm:pt>
    <dgm:pt modelId="{2CFE6AB2-A1AE-4B60-BAB6-BD13565FF3A2}" type="parTrans" cxnId="{0E2493FC-730B-4C55-9358-47286B3D22BE}">
      <dgm:prSet/>
      <dgm:spPr/>
      <dgm:t>
        <a:bodyPr/>
        <a:lstStyle/>
        <a:p>
          <a:endParaRPr lang="en-US"/>
        </a:p>
      </dgm:t>
    </dgm:pt>
    <dgm:pt modelId="{F820A031-AE1E-4384-ADFA-F553CD789893}" type="sibTrans" cxnId="{0E2493FC-730B-4C55-9358-47286B3D22BE}">
      <dgm:prSet/>
      <dgm:spPr/>
      <dgm:t>
        <a:bodyPr/>
        <a:lstStyle/>
        <a:p>
          <a:endParaRPr lang="en-US"/>
        </a:p>
      </dgm:t>
    </dgm:pt>
    <dgm:pt modelId="{F66A7DAA-A051-4C51-93FB-DD3E49C189F9}">
      <dgm:prSet/>
      <dgm:spPr>
        <a:solidFill>
          <a:srgbClr val="DC0E3A"/>
        </a:solidFill>
        <a:ln>
          <a:solidFill>
            <a:schemeClr val="lt1">
              <a:hueOff val="0"/>
              <a:satOff val="0"/>
              <a:lumOff val="0"/>
            </a:schemeClr>
          </a:solidFill>
        </a:ln>
      </dgm:spPr>
      <dgm:t>
        <a:bodyPr/>
        <a:lstStyle/>
        <a:p>
          <a:r>
            <a:rPr lang="en-US" b="1" baseline="0" dirty="0"/>
            <a:t>PART-TIME EMPLOYMENT</a:t>
          </a:r>
        </a:p>
      </dgm:t>
    </dgm:pt>
    <dgm:pt modelId="{B60009B0-8834-4956-ABD0-7364A27FF61F}" type="parTrans" cxnId="{82C74899-36E0-4523-9B33-486B72E9A5F7}">
      <dgm:prSet/>
      <dgm:spPr/>
      <dgm:t>
        <a:bodyPr/>
        <a:lstStyle/>
        <a:p>
          <a:endParaRPr lang="en-US"/>
        </a:p>
      </dgm:t>
    </dgm:pt>
    <dgm:pt modelId="{1F8E2B9D-BA5A-43E4-A99D-B0962E44DDE0}" type="sibTrans" cxnId="{82C74899-36E0-4523-9B33-486B72E9A5F7}">
      <dgm:prSet/>
      <dgm:spPr/>
      <dgm:t>
        <a:bodyPr/>
        <a:lstStyle/>
        <a:p>
          <a:endParaRPr lang="en-US"/>
        </a:p>
      </dgm:t>
    </dgm:pt>
    <dgm:pt modelId="{976C6330-91CC-49CC-B538-F09F8CB3487F}">
      <dgm:prSet/>
      <dgm:spPr>
        <a:solidFill>
          <a:srgbClr val="DC0E3A"/>
        </a:solidFill>
        <a:ln>
          <a:solidFill>
            <a:schemeClr val="lt1">
              <a:hueOff val="0"/>
              <a:satOff val="0"/>
              <a:lumOff val="0"/>
            </a:schemeClr>
          </a:solidFill>
        </a:ln>
      </dgm:spPr>
      <dgm:t>
        <a:bodyPr/>
        <a:lstStyle/>
        <a:p>
          <a:r>
            <a:rPr lang="en-US" b="1" baseline="0" dirty="0"/>
            <a:t>SCIENCE CLASSES</a:t>
          </a:r>
        </a:p>
      </dgm:t>
    </dgm:pt>
    <dgm:pt modelId="{49C10478-60E9-44AC-91D1-74E7458C9476}" type="parTrans" cxnId="{225930D9-4109-4679-B5FF-8452A4360035}">
      <dgm:prSet/>
      <dgm:spPr/>
      <dgm:t>
        <a:bodyPr/>
        <a:lstStyle/>
        <a:p>
          <a:endParaRPr lang="en-US"/>
        </a:p>
      </dgm:t>
    </dgm:pt>
    <dgm:pt modelId="{D614FA0E-9856-4F22-A19F-08CC3F3FDB68}" type="sibTrans" cxnId="{225930D9-4109-4679-B5FF-8452A4360035}">
      <dgm:prSet/>
      <dgm:spPr/>
      <dgm:t>
        <a:bodyPr/>
        <a:lstStyle/>
        <a:p>
          <a:endParaRPr lang="en-US"/>
        </a:p>
      </dgm:t>
    </dgm:pt>
    <dgm:pt modelId="{4C64FD3C-B13D-4B96-9CE6-2602815B26D7}">
      <dgm:prSet custT="1"/>
      <dgm:spPr>
        <a:solidFill>
          <a:srgbClr val="DC0E3A"/>
        </a:solidFill>
        <a:ln>
          <a:solidFill>
            <a:schemeClr val="lt1">
              <a:hueOff val="0"/>
              <a:satOff val="0"/>
              <a:lumOff val="0"/>
            </a:schemeClr>
          </a:solidFill>
        </a:ln>
      </dgm:spPr>
      <dgm:t>
        <a:bodyPr/>
        <a:lstStyle/>
        <a:p>
          <a:r>
            <a:rPr lang="en-US" sz="2400" b="1" baseline="0" dirty="0"/>
            <a:t>ATC</a:t>
          </a:r>
        </a:p>
        <a:p>
          <a:r>
            <a:rPr lang="en-US" sz="2000" b="1" baseline="0" dirty="0"/>
            <a:t>Health Science</a:t>
          </a:r>
          <a:endParaRPr lang="en-US" sz="2000" dirty="0"/>
        </a:p>
      </dgm:t>
    </dgm:pt>
    <dgm:pt modelId="{49A9E35F-95F8-43AF-B92F-043FA40A1801}" type="parTrans" cxnId="{6641EFF6-848A-4A71-BF0E-ACEC329A7605}">
      <dgm:prSet/>
      <dgm:spPr/>
      <dgm:t>
        <a:bodyPr/>
        <a:lstStyle/>
        <a:p>
          <a:endParaRPr lang="en-US"/>
        </a:p>
      </dgm:t>
    </dgm:pt>
    <dgm:pt modelId="{DAF83317-4A37-4D8B-821A-46DDB419CC5E}" type="sibTrans" cxnId="{6641EFF6-848A-4A71-BF0E-ACEC329A7605}">
      <dgm:prSet/>
      <dgm:spPr/>
      <dgm:t>
        <a:bodyPr/>
        <a:lstStyle/>
        <a:p>
          <a:endParaRPr lang="en-US"/>
        </a:p>
      </dgm:t>
    </dgm:pt>
    <dgm:pt modelId="{3ECD4642-2360-4121-95F5-395716260BB7}">
      <dgm:prSet/>
      <dgm:spPr>
        <a:solidFill>
          <a:srgbClr val="DC0E3A"/>
        </a:solidFill>
        <a:ln>
          <a:solidFill>
            <a:schemeClr val="lt1">
              <a:hueOff val="0"/>
              <a:satOff val="0"/>
              <a:lumOff val="0"/>
            </a:schemeClr>
          </a:solidFill>
        </a:ln>
      </dgm:spPr>
      <dgm:t>
        <a:bodyPr/>
        <a:lstStyle/>
        <a:p>
          <a:r>
            <a:rPr lang="en-US" b="1" baseline="0" dirty="0"/>
            <a:t>CAREER &amp; ACADEMIC GUIDANCE</a:t>
          </a:r>
          <a:endParaRPr lang="en-US" dirty="0"/>
        </a:p>
      </dgm:t>
    </dgm:pt>
    <dgm:pt modelId="{1FA91650-1EDB-4409-AAF8-ABBC44203B65}" type="parTrans" cxnId="{708719EF-FF5C-4611-B26B-CFE3BB8D26B1}">
      <dgm:prSet/>
      <dgm:spPr/>
      <dgm:t>
        <a:bodyPr/>
        <a:lstStyle/>
        <a:p>
          <a:endParaRPr lang="en-US"/>
        </a:p>
      </dgm:t>
    </dgm:pt>
    <dgm:pt modelId="{13956084-1C1A-4146-81D9-F67454825317}" type="sibTrans" cxnId="{708719EF-FF5C-4611-B26B-CFE3BB8D26B1}">
      <dgm:prSet/>
      <dgm:spPr/>
      <dgm:t>
        <a:bodyPr/>
        <a:lstStyle/>
        <a:p>
          <a:endParaRPr lang="en-US"/>
        </a:p>
      </dgm:t>
    </dgm:pt>
    <dgm:pt modelId="{EB28FF22-6B18-4A00-A0BF-C0D5DA627774}" type="pres">
      <dgm:prSet presAssocID="{D4503D04-C97E-4622-AE07-D0307CB3B4CA}" presName="Name0" presStyleCnt="0">
        <dgm:presLayoutVars>
          <dgm:dir/>
          <dgm:resizeHandles val="exact"/>
        </dgm:presLayoutVars>
      </dgm:prSet>
      <dgm:spPr/>
    </dgm:pt>
    <dgm:pt modelId="{A7CBCB28-8531-42D6-82C2-5F6F5C0BD1A1}" type="pres">
      <dgm:prSet presAssocID="{AAC263CB-8256-4B03-92FE-1622698FB3E9}" presName="node" presStyleLbl="node1" presStyleIdx="0" presStyleCnt="9">
        <dgm:presLayoutVars>
          <dgm:bulletEnabled val="1"/>
        </dgm:presLayoutVars>
      </dgm:prSet>
      <dgm:spPr/>
    </dgm:pt>
    <dgm:pt modelId="{24C65EE8-845F-4143-AD5D-5FAB3B0DB93C}" type="pres">
      <dgm:prSet presAssocID="{808B76D0-8EC7-469A-93AC-7A6017188A9D}" presName="sibTrans" presStyleLbl="sibTrans1D1" presStyleIdx="0" presStyleCnt="8"/>
      <dgm:spPr/>
    </dgm:pt>
    <dgm:pt modelId="{BB7F8DF9-2E55-4C54-81B3-A000CDC1E620}" type="pres">
      <dgm:prSet presAssocID="{808B76D0-8EC7-469A-93AC-7A6017188A9D}" presName="connectorText" presStyleLbl="sibTrans1D1" presStyleIdx="0" presStyleCnt="8"/>
      <dgm:spPr/>
    </dgm:pt>
    <dgm:pt modelId="{0810C1A5-8746-46B2-B13D-0022D60818D3}" type="pres">
      <dgm:prSet presAssocID="{976C6330-91CC-49CC-B538-F09F8CB3487F}" presName="node" presStyleLbl="node1" presStyleIdx="1" presStyleCnt="9" custLinFactNeighborX="2930">
        <dgm:presLayoutVars>
          <dgm:bulletEnabled val="1"/>
        </dgm:presLayoutVars>
      </dgm:prSet>
      <dgm:spPr/>
    </dgm:pt>
    <dgm:pt modelId="{BC842CBF-1B80-43DE-8610-CB8436F2240F}" type="pres">
      <dgm:prSet presAssocID="{D614FA0E-9856-4F22-A19F-08CC3F3FDB68}" presName="sibTrans" presStyleLbl="sibTrans1D1" presStyleIdx="1" presStyleCnt="8"/>
      <dgm:spPr/>
    </dgm:pt>
    <dgm:pt modelId="{D92B24C9-C937-455E-83F8-81B7F671F497}" type="pres">
      <dgm:prSet presAssocID="{D614FA0E-9856-4F22-A19F-08CC3F3FDB68}" presName="connectorText" presStyleLbl="sibTrans1D1" presStyleIdx="1" presStyleCnt="8"/>
      <dgm:spPr/>
    </dgm:pt>
    <dgm:pt modelId="{8457122B-3341-48E9-9B8F-9614C80AF097}" type="pres">
      <dgm:prSet presAssocID="{76D56F19-2708-49DB-8F92-D8AC45F23A9A}" presName="node" presStyleLbl="node1" presStyleIdx="2" presStyleCnt="9" custLinFactNeighborX="-435" custLinFactNeighborY="0">
        <dgm:presLayoutVars>
          <dgm:bulletEnabled val="1"/>
        </dgm:presLayoutVars>
      </dgm:prSet>
      <dgm:spPr/>
    </dgm:pt>
    <dgm:pt modelId="{AF01E942-D41B-46E1-8805-18AD2E2E191A}" type="pres">
      <dgm:prSet presAssocID="{EC8965A1-F755-4945-8AAC-DCF1F68F011E}" presName="sibTrans" presStyleLbl="sibTrans1D1" presStyleIdx="2" presStyleCnt="8"/>
      <dgm:spPr/>
    </dgm:pt>
    <dgm:pt modelId="{5D89A559-6360-4105-B874-7F30976453CF}" type="pres">
      <dgm:prSet presAssocID="{EC8965A1-F755-4945-8AAC-DCF1F68F011E}" presName="connectorText" presStyleLbl="sibTrans1D1" presStyleIdx="2" presStyleCnt="8"/>
      <dgm:spPr/>
    </dgm:pt>
    <dgm:pt modelId="{1EA79103-5467-4F81-9A5C-22D0DE354E97}" type="pres">
      <dgm:prSet presAssocID="{5BAC5134-9D55-4817-B4B9-45A6ED4DD92B}" presName="node" presStyleLbl="node1" presStyleIdx="3" presStyleCnt="9">
        <dgm:presLayoutVars>
          <dgm:bulletEnabled val="1"/>
        </dgm:presLayoutVars>
      </dgm:prSet>
      <dgm:spPr/>
    </dgm:pt>
    <dgm:pt modelId="{0ABCDFFC-571A-4797-8BF3-6C535527A02A}" type="pres">
      <dgm:prSet presAssocID="{00EDFC71-E6FC-4294-ABCE-D04594EAFC64}" presName="sibTrans" presStyleLbl="sibTrans1D1" presStyleIdx="3" presStyleCnt="8"/>
      <dgm:spPr/>
    </dgm:pt>
    <dgm:pt modelId="{F08B69CD-A95F-4FBF-BE45-35947D94D78D}" type="pres">
      <dgm:prSet presAssocID="{00EDFC71-E6FC-4294-ABCE-D04594EAFC64}" presName="connectorText" presStyleLbl="sibTrans1D1" presStyleIdx="3" presStyleCnt="8"/>
      <dgm:spPr/>
    </dgm:pt>
    <dgm:pt modelId="{609F6639-5A55-49AB-8F6F-C03AC30BFD10}" type="pres">
      <dgm:prSet presAssocID="{60389616-43B0-4BEC-A009-1A697FEB14A2}" presName="node" presStyleLbl="node1" presStyleIdx="4" presStyleCnt="9" custLinFactNeighborX="3516" custLinFactNeighborY="551">
        <dgm:presLayoutVars>
          <dgm:bulletEnabled val="1"/>
        </dgm:presLayoutVars>
      </dgm:prSet>
      <dgm:spPr/>
    </dgm:pt>
    <dgm:pt modelId="{0D7AB852-A621-49E4-A71E-5206E13B35BD}" type="pres">
      <dgm:prSet presAssocID="{5D6C9FE6-4278-4389-81C8-E9B9ABCB8EA1}" presName="sibTrans" presStyleLbl="sibTrans1D1" presStyleIdx="4" presStyleCnt="8"/>
      <dgm:spPr/>
    </dgm:pt>
    <dgm:pt modelId="{C34A2B9E-25DE-4B4E-8090-BE3E308DAE7E}" type="pres">
      <dgm:prSet presAssocID="{5D6C9FE6-4278-4389-81C8-E9B9ABCB8EA1}" presName="connectorText" presStyleLbl="sibTrans1D1" presStyleIdx="4" presStyleCnt="8"/>
      <dgm:spPr/>
    </dgm:pt>
    <dgm:pt modelId="{5C351510-0C92-4463-BF28-9AF4CF4F6149}" type="pres">
      <dgm:prSet presAssocID="{F66A7DAA-A051-4C51-93FB-DD3E49C189F9}" presName="node" presStyleLbl="node1" presStyleIdx="5" presStyleCnt="9">
        <dgm:presLayoutVars>
          <dgm:bulletEnabled val="1"/>
        </dgm:presLayoutVars>
      </dgm:prSet>
      <dgm:spPr/>
    </dgm:pt>
    <dgm:pt modelId="{29E64E9C-D910-4289-AEAA-DB0257A82B8B}" type="pres">
      <dgm:prSet presAssocID="{1F8E2B9D-BA5A-43E4-A99D-B0962E44DDE0}" presName="sibTrans" presStyleLbl="sibTrans1D1" presStyleIdx="5" presStyleCnt="8"/>
      <dgm:spPr/>
    </dgm:pt>
    <dgm:pt modelId="{455E9528-7A77-4047-8B3E-56FF498F1AA4}" type="pres">
      <dgm:prSet presAssocID="{1F8E2B9D-BA5A-43E4-A99D-B0962E44DDE0}" presName="connectorText" presStyleLbl="sibTrans1D1" presStyleIdx="5" presStyleCnt="8"/>
      <dgm:spPr/>
    </dgm:pt>
    <dgm:pt modelId="{28EDAF36-D9D4-4815-9D2E-73D52E8142C2}" type="pres">
      <dgm:prSet presAssocID="{0F3DF102-46C2-48D7-8232-EA95F54D45B9}" presName="node" presStyleLbl="node1" presStyleIdx="6" presStyleCnt="9">
        <dgm:presLayoutVars>
          <dgm:bulletEnabled val="1"/>
        </dgm:presLayoutVars>
      </dgm:prSet>
      <dgm:spPr/>
    </dgm:pt>
    <dgm:pt modelId="{11772BCB-D5D1-4600-A276-AFC5DA14DC46}" type="pres">
      <dgm:prSet presAssocID="{F820A031-AE1E-4384-ADFA-F553CD789893}" presName="sibTrans" presStyleLbl="sibTrans1D1" presStyleIdx="6" presStyleCnt="8"/>
      <dgm:spPr/>
    </dgm:pt>
    <dgm:pt modelId="{B331C04A-A2A2-440C-B31E-79694AB14A6B}" type="pres">
      <dgm:prSet presAssocID="{F820A031-AE1E-4384-ADFA-F553CD789893}" presName="connectorText" presStyleLbl="sibTrans1D1" presStyleIdx="6" presStyleCnt="8"/>
      <dgm:spPr/>
    </dgm:pt>
    <dgm:pt modelId="{6693CB59-1194-4778-BBCE-9CD551EDCAE4}" type="pres">
      <dgm:prSet presAssocID="{4C64FD3C-B13D-4B96-9CE6-2602815B26D7}" presName="node" presStyleLbl="node1" presStyleIdx="7" presStyleCnt="9" custScaleX="110438">
        <dgm:presLayoutVars>
          <dgm:bulletEnabled val="1"/>
        </dgm:presLayoutVars>
      </dgm:prSet>
      <dgm:spPr/>
    </dgm:pt>
    <dgm:pt modelId="{3C32783A-0167-4B5A-BB48-414EF0950E2B}" type="pres">
      <dgm:prSet presAssocID="{DAF83317-4A37-4D8B-821A-46DDB419CC5E}" presName="sibTrans" presStyleLbl="sibTrans1D1" presStyleIdx="7" presStyleCnt="8"/>
      <dgm:spPr/>
    </dgm:pt>
    <dgm:pt modelId="{78468FE6-4ED1-449F-BDC6-E3C5A8625E5B}" type="pres">
      <dgm:prSet presAssocID="{DAF83317-4A37-4D8B-821A-46DDB419CC5E}" presName="connectorText" presStyleLbl="sibTrans1D1" presStyleIdx="7" presStyleCnt="8"/>
      <dgm:spPr/>
    </dgm:pt>
    <dgm:pt modelId="{683C20FE-5354-4831-BD23-1B67AF39C440}" type="pres">
      <dgm:prSet presAssocID="{3ECD4642-2360-4121-95F5-395716260BB7}" presName="node" presStyleLbl="node1" presStyleIdx="8" presStyleCnt="9" custLinFactNeighborX="-8791">
        <dgm:presLayoutVars>
          <dgm:bulletEnabled val="1"/>
        </dgm:presLayoutVars>
      </dgm:prSet>
      <dgm:spPr/>
    </dgm:pt>
  </dgm:ptLst>
  <dgm:cxnLst>
    <dgm:cxn modelId="{32E90211-17E0-4DDF-9274-DD3E46D811B8}" srcId="{D4503D04-C97E-4622-AE07-D0307CB3B4CA}" destId="{76D56F19-2708-49DB-8F92-D8AC45F23A9A}" srcOrd="2" destOrd="0" parTransId="{9D5610C2-0A12-494A-AC46-8DD17C08B09F}" sibTransId="{EC8965A1-F755-4945-8AAC-DCF1F68F011E}"/>
    <dgm:cxn modelId="{3053571E-4EE9-4A9E-861A-2A128A2C1F29}" type="presOf" srcId="{5D6C9FE6-4278-4389-81C8-E9B9ABCB8EA1}" destId="{C34A2B9E-25DE-4B4E-8090-BE3E308DAE7E}" srcOrd="1" destOrd="0" presId="urn:microsoft.com/office/officeart/2016/7/layout/RepeatingBendingProcessNew"/>
    <dgm:cxn modelId="{5243393E-C9E7-4AF6-B63C-6DA789C3C4B8}" srcId="{D4503D04-C97E-4622-AE07-D0307CB3B4CA}" destId="{60389616-43B0-4BEC-A009-1A697FEB14A2}" srcOrd="4" destOrd="0" parTransId="{98E36507-126D-45A8-A944-3D923A015D2A}" sibTransId="{5D6C9FE6-4278-4389-81C8-E9B9ABCB8EA1}"/>
    <dgm:cxn modelId="{0BF9D85B-16D4-45FB-81F9-024CB2A33CB6}" type="presOf" srcId="{EC8965A1-F755-4945-8AAC-DCF1F68F011E}" destId="{5D89A559-6360-4105-B874-7F30976453CF}" srcOrd="1" destOrd="0" presId="urn:microsoft.com/office/officeart/2016/7/layout/RepeatingBendingProcessNew"/>
    <dgm:cxn modelId="{5407E15B-4F30-4525-9C64-127E08F15DA2}" type="presOf" srcId="{00EDFC71-E6FC-4294-ABCE-D04594EAFC64}" destId="{F08B69CD-A95F-4FBF-BE45-35947D94D78D}" srcOrd="1" destOrd="0" presId="urn:microsoft.com/office/officeart/2016/7/layout/RepeatingBendingProcessNew"/>
    <dgm:cxn modelId="{EB4D534A-758B-4FB0-A084-6C60E5121D87}" type="presOf" srcId="{DAF83317-4A37-4D8B-821A-46DDB419CC5E}" destId="{3C32783A-0167-4B5A-BB48-414EF0950E2B}" srcOrd="0" destOrd="0" presId="urn:microsoft.com/office/officeart/2016/7/layout/RepeatingBendingProcessNew"/>
    <dgm:cxn modelId="{9DDD394C-920F-49A4-B1DC-A87FB1777F30}" type="presOf" srcId="{3ECD4642-2360-4121-95F5-395716260BB7}" destId="{683C20FE-5354-4831-BD23-1B67AF39C440}" srcOrd="0" destOrd="0" presId="urn:microsoft.com/office/officeart/2016/7/layout/RepeatingBendingProcessNew"/>
    <dgm:cxn modelId="{5016886E-8A7F-45D6-BD1C-B37187255A62}" type="presOf" srcId="{D614FA0E-9856-4F22-A19F-08CC3F3FDB68}" destId="{D92B24C9-C937-455E-83F8-81B7F671F497}" srcOrd="1" destOrd="0" presId="urn:microsoft.com/office/officeart/2016/7/layout/RepeatingBendingProcessNew"/>
    <dgm:cxn modelId="{096F0374-4ECF-4CFE-9A14-FF11B3D43075}" type="presOf" srcId="{976C6330-91CC-49CC-B538-F09F8CB3487F}" destId="{0810C1A5-8746-46B2-B13D-0022D60818D3}" srcOrd="0" destOrd="0" presId="urn:microsoft.com/office/officeart/2016/7/layout/RepeatingBendingProcessNew"/>
    <dgm:cxn modelId="{5E692477-7A0E-4E00-BE6A-9C9E087B1756}" type="presOf" srcId="{60389616-43B0-4BEC-A009-1A697FEB14A2}" destId="{609F6639-5A55-49AB-8F6F-C03AC30BFD10}" srcOrd="0" destOrd="0" presId="urn:microsoft.com/office/officeart/2016/7/layout/RepeatingBendingProcessNew"/>
    <dgm:cxn modelId="{D7F18779-0BFB-45BD-9FF8-04ACC06D822A}" type="presOf" srcId="{1F8E2B9D-BA5A-43E4-A99D-B0962E44DDE0}" destId="{29E64E9C-D910-4289-AEAA-DB0257A82B8B}" srcOrd="0" destOrd="0" presId="urn:microsoft.com/office/officeart/2016/7/layout/RepeatingBendingProcessNew"/>
    <dgm:cxn modelId="{A28FA979-7334-44F0-9498-9EF3DE15F5B1}" type="presOf" srcId="{AAC263CB-8256-4B03-92FE-1622698FB3E9}" destId="{A7CBCB28-8531-42D6-82C2-5F6F5C0BD1A1}" srcOrd="0" destOrd="0" presId="urn:microsoft.com/office/officeart/2016/7/layout/RepeatingBendingProcessNew"/>
    <dgm:cxn modelId="{3E6C2285-F7FA-4E95-A383-F2A421FF0CC7}" type="presOf" srcId="{F66A7DAA-A051-4C51-93FB-DD3E49C189F9}" destId="{5C351510-0C92-4463-BF28-9AF4CF4F6149}" srcOrd="0" destOrd="0" presId="urn:microsoft.com/office/officeart/2016/7/layout/RepeatingBendingProcessNew"/>
    <dgm:cxn modelId="{C5E94186-9CB6-4C42-92B3-C546CC53A7B9}" srcId="{D4503D04-C97E-4622-AE07-D0307CB3B4CA}" destId="{AAC263CB-8256-4B03-92FE-1622698FB3E9}" srcOrd="0" destOrd="0" parTransId="{0BEED663-FC38-4EAD-940F-4C475D2C87DB}" sibTransId="{808B76D0-8EC7-469A-93AC-7A6017188A9D}"/>
    <dgm:cxn modelId="{0A611A88-9A27-4608-B82D-C7C7159DC8F5}" type="presOf" srcId="{808B76D0-8EC7-469A-93AC-7A6017188A9D}" destId="{24C65EE8-845F-4143-AD5D-5FAB3B0DB93C}" srcOrd="0" destOrd="0" presId="urn:microsoft.com/office/officeart/2016/7/layout/RepeatingBendingProcessNew"/>
    <dgm:cxn modelId="{E9F8848A-B0B7-4EB7-B385-7203B6365FF2}" type="presOf" srcId="{F820A031-AE1E-4384-ADFA-F553CD789893}" destId="{11772BCB-D5D1-4600-A276-AFC5DA14DC46}" srcOrd="0" destOrd="0" presId="urn:microsoft.com/office/officeart/2016/7/layout/RepeatingBendingProcessNew"/>
    <dgm:cxn modelId="{892BC193-891A-4CDD-BEF4-F460FAD1E070}" type="presOf" srcId="{1F8E2B9D-BA5A-43E4-A99D-B0962E44DDE0}" destId="{455E9528-7A77-4047-8B3E-56FF498F1AA4}" srcOrd="1" destOrd="0" presId="urn:microsoft.com/office/officeart/2016/7/layout/RepeatingBendingProcessNew"/>
    <dgm:cxn modelId="{452AEA97-AABA-4B22-895B-49CC593B738B}" type="presOf" srcId="{D614FA0E-9856-4F22-A19F-08CC3F3FDB68}" destId="{BC842CBF-1B80-43DE-8610-CB8436F2240F}" srcOrd="0" destOrd="0" presId="urn:microsoft.com/office/officeart/2016/7/layout/RepeatingBendingProcessNew"/>
    <dgm:cxn modelId="{82C74899-36E0-4523-9B33-486B72E9A5F7}" srcId="{D4503D04-C97E-4622-AE07-D0307CB3B4CA}" destId="{F66A7DAA-A051-4C51-93FB-DD3E49C189F9}" srcOrd="5" destOrd="0" parTransId="{B60009B0-8834-4956-ABD0-7364A27FF61F}" sibTransId="{1F8E2B9D-BA5A-43E4-A99D-B0962E44DDE0}"/>
    <dgm:cxn modelId="{0F11869D-97D5-4AA6-A2E2-DB779F442CE6}" type="presOf" srcId="{5D6C9FE6-4278-4389-81C8-E9B9ABCB8EA1}" destId="{0D7AB852-A621-49E4-A71E-5206E13B35BD}" srcOrd="0" destOrd="0" presId="urn:microsoft.com/office/officeart/2016/7/layout/RepeatingBendingProcessNew"/>
    <dgm:cxn modelId="{E0F0AAB3-6A64-4257-990D-705C64966844}" srcId="{D4503D04-C97E-4622-AE07-D0307CB3B4CA}" destId="{5BAC5134-9D55-4817-B4B9-45A6ED4DD92B}" srcOrd="3" destOrd="0" parTransId="{E24F9FCD-59F9-41F1-ABB8-846D060FB8A5}" sibTransId="{00EDFC71-E6FC-4294-ABCE-D04594EAFC64}"/>
    <dgm:cxn modelId="{B9CB76B8-F4F1-453A-B92F-4AF6732DB605}" type="presOf" srcId="{808B76D0-8EC7-469A-93AC-7A6017188A9D}" destId="{BB7F8DF9-2E55-4C54-81B3-A000CDC1E620}" srcOrd="1" destOrd="0" presId="urn:microsoft.com/office/officeart/2016/7/layout/RepeatingBendingProcessNew"/>
    <dgm:cxn modelId="{A5694BD1-39D6-4CE7-BF4B-F336A64A441B}" type="presOf" srcId="{0F3DF102-46C2-48D7-8232-EA95F54D45B9}" destId="{28EDAF36-D9D4-4815-9D2E-73D52E8142C2}" srcOrd="0" destOrd="0" presId="urn:microsoft.com/office/officeart/2016/7/layout/RepeatingBendingProcessNew"/>
    <dgm:cxn modelId="{BEFBC9D1-2617-49C3-AF8E-64659C3F37CE}" type="presOf" srcId="{D4503D04-C97E-4622-AE07-D0307CB3B4CA}" destId="{EB28FF22-6B18-4A00-A0BF-C0D5DA627774}" srcOrd="0" destOrd="0" presId="urn:microsoft.com/office/officeart/2016/7/layout/RepeatingBendingProcessNew"/>
    <dgm:cxn modelId="{012666D8-E324-4951-B2CB-7690B1CB8C30}" type="presOf" srcId="{4C64FD3C-B13D-4B96-9CE6-2602815B26D7}" destId="{6693CB59-1194-4778-BBCE-9CD551EDCAE4}" srcOrd="0" destOrd="0" presId="urn:microsoft.com/office/officeart/2016/7/layout/RepeatingBendingProcessNew"/>
    <dgm:cxn modelId="{225930D9-4109-4679-B5FF-8452A4360035}" srcId="{D4503D04-C97E-4622-AE07-D0307CB3B4CA}" destId="{976C6330-91CC-49CC-B538-F09F8CB3487F}" srcOrd="1" destOrd="0" parTransId="{49C10478-60E9-44AC-91D1-74E7458C9476}" sibTransId="{D614FA0E-9856-4F22-A19F-08CC3F3FDB68}"/>
    <dgm:cxn modelId="{A64B2FDA-497D-491D-862A-CDFBCD317721}" type="presOf" srcId="{EC8965A1-F755-4945-8AAC-DCF1F68F011E}" destId="{AF01E942-D41B-46E1-8805-18AD2E2E191A}" srcOrd="0" destOrd="0" presId="urn:microsoft.com/office/officeart/2016/7/layout/RepeatingBendingProcessNew"/>
    <dgm:cxn modelId="{28E7FADC-71F4-47FC-8DC9-18D31A68635D}" type="presOf" srcId="{DAF83317-4A37-4D8B-821A-46DDB419CC5E}" destId="{78468FE6-4ED1-449F-BDC6-E3C5A8625E5B}" srcOrd="1" destOrd="0" presId="urn:microsoft.com/office/officeart/2016/7/layout/RepeatingBendingProcessNew"/>
    <dgm:cxn modelId="{8508E2DF-260E-4476-8E1D-8FD05A691114}" type="presOf" srcId="{00EDFC71-E6FC-4294-ABCE-D04594EAFC64}" destId="{0ABCDFFC-571A-4797-8BF3-6C535527A02A}" srcOrd="0" destOrd="0" presId="urn:microsoft.com/office/officeart/2016/7/layout/RepeatingBendingProcessNew"/>
    <dgm:cxn modelId="{708719EF-FF5C-4611-B26B-CFE3BB8D26B1}" srcId="{D4503D04-C97E-4622-AE07-D0307CB3B4CA}" destId="{3ECD4642-2360-4121-95F5-395716260BB7}" srcOrd="8" destOrd="0" parTransId="{1FA91650-1EDB-4409-AAF8-ABBC44203B65}" sibTransId="{13956084-1C1A-4146-81D9-F67454825317}"/>
    <dgm:cxn modelId="{C1D373F1-7206-481C-ABC6-98399A603A7D}" type="presOf" srcId="{F820A031-AE1E-4384-ADFA-F553CD789893}" destId="{B331C04A-A2A2-440C-B31E-79694AB14A6B}" srcOrd="1" destOrd="0" presId="urn:microsoft.com/office/officeart/2016/7/layout/RepeatingBendingProcessNew"/>
    <dgm:cxn modelId="{127678F4-72C0-4AEF-8BA8-31D43CBF5EC4}" type="presOf" srcId="{5BAC5134-9D55-4817-B4B9-45A6ED4DD92B}" destId="{1EA79103-5467-4F81-9A5C-22D0DE354E97}" srcOrd="0" destOrd="0" presId="urn:microsoft.com/office/officeart/2016/7/layout/RepeatingBendingProcessNew"/>
    <dgm:cxn modelId="{6641EFF6-848A-4A71-BF0E-ACEC329A7605}" srcId="{D4503D04-C97E-4622-AE07-D0307CB3B4CA}" destId="{4C64FD3C-B13D-4B96-9CE6-2602815B26D7}" srcOrd="7" destOrd="0" parTransId="{49A9E35F-95F8-43AF-B92F-043FA40A1801}" sibTransId="{DAF83317-4A37-4D8B-821A-46DDB419CC5E}"/>
    <dgm:cxn modelId="{0E2493FC-730B-4C55-9358-47286B3D22BE}" srcId="{D4503D04-C97E-4622-AE07-D0307CB3B4CA}" destId="{0F3DF102-46C2-48D7-8232-EA95F54D45B9}" srcOrd="6" destOrd="0" parTransId="{2CFE6AB2-A1AE-4B60-BAB6-BD13565FF3A2}" sibTransId="{F820A031-AE1E-4384-ADFA-F553CD789893}"/>
    <dgm:cxn modelId="{E83479FF-5622-4CD5-AAD5-AA5FE52949F8}" type="presOf" srcId="{76D56F19-2708-49DB-8F92-D8AC45F23A9A}" destId="{8457122B-3341-48E9-9B8F-9614C80AF097}" srcOrd="0" destOrd="0" presId="urn:microsoft.com/office/officeart/2016/7/layout/RepeatingBendingProcessNew"/>
    <dgm:cxn modelId="{FA34F2C9-0C68-4ABB-A01D-D57A3CD87BD4}" type="presParOf" srcId="{EB28FF22-6B18-4A00-A0BF-C0D5DA627774}" destId="{A7CBCB28-8531-42D6-82C2-5F6F5C0BD1A1}" srcOrd="0" destOrd="0" presId="urn:microsoft.com/office/officeart/2016/7/layout/RepeatingBendingProcessNew"/>
    <dgm:cxn modelId="{C6B8DF9F-472B-47EB-B3FC-F182B6505D55}" type="presParOf" srcId="{EB28FF22-6B18-4A00-A0BF-C0D5DA627774}" destId="{24C65EE8-845F-4143-AD5D-5FAB3B0DB93C}" srcOrd="1" destOrd="0" presId="urn:microsoft.com/office/officeart/2016/7/layout/RepeatingBendingProcessNew"/>
    <dgm:cxn modelId="{137BFE3F-C826-4072-9551-77E1506F2A43}" type="presParOf" srcId="{24C65EE8-845F-4143-AD5D-5FAB3B0DB93C}" destId="{BB7F8DF9-2E55-4C54-81B3-A000CDC1E620}" srcOrd="0" destOrd="0" presId="urn:microsoft.com/office/officeart/2016/7/layout/RepeatingBendingProcessNew"/>
    <dgm:cxn modelId="{EB3C5F93-F248-4B72-8A7F-463091C1AF72}" type="presParOf" srcId="{EB28FF22-6B18-4A00-A0BF-C0D5DA627774}" destId="{0810C1A5-8746-46B2-B13D-0022D60818D3}" srcOrd="2" destOrd="0" presId="urn:microsoft.com/office/officeart/2016/7/layout/RepeatingBendingProcessNew"/>
    <dgm:cxn modelId="{6311810C-02D0-49F4-81BC-50EFBE8981A9}" type="presParOf" srcId="{EB28FF22-6B18-4A00-A0BF-C0D5DA627774}" destId="{BC842CBF-1B80-43DE-8610-CB8436F2240F}" srcOrd="3" destOrd="0" presId="urn:microsoft.com/office/officeart/2016/7/layout/RepeatingBendingProcessNew"/>
    <dgm:cxn modelId="{363BD307-91DA-49BB-9753-27FE1318C0D9}" type="presParOf" srcId="{BC842CBF-1B80-43DE-8610-CB8436F2240F}" destId="{D92B24C9-C937-455E-83F8-81B7F671F497}" srcOrd="0" destOrd="0" presId="urn:microsoft.com/office/officeart/2016/7/layout/RepeatingBendingProcessNew"/>
    <dgm:cxn modelId="{BE30CD80-E065-418B-A95F-2CD84909C1ED}" type="presParOf" srcId="{EB28FF22-6B18-4A00-A0BF-C0D5DA627774}" destId="{8457122B-3341-48E9-9B8F-9614C80AF097}" srcOrd="4" destOrd="0" presId="urn:microsoft.com/office/officeart/2016/7/layout/RepeatingBendingProcessNew"/>
    <dgm:cxn modelId="{D171FD26-C1E2-4037-84AC-F7834ED676FE}" type="presParOf" srcId="{EB28FF22-6B18-4A00-A0BF-C0D5DA627774}" destId="{AF01E942-D41B-46E1-8805-18AD2E2E191A}" srcOrd="5" destOrd="0" presId="urn:microsoft.com/office/officeart/2016/7/layout/RepeatingBendingProcessNew"/>
    <dgm:cxn modelId="{513DDA53-6F5F-49F8-9518-2023B1B195C3}" type="presParOf" srcId="{AF01E942-D41B-46E1-8805-18AD2E2E191A}" destId="{5D89A559-6360-4105-B874-7F30976453CF}" srcOrd="0" destOrd="0" presId="urn:microsoft.com/office/officeart/2016/7/layout/RepeatingBendingProcessNew"/>
    <dgm:cxn modelId="{2F9BD153-7265-4317-8120-031AE288ABEE}" type="presParOf" srcId="{EB28FF22-6B18-4A00-A0BF-C0D5DA627774}" destId="{1EA79103-5467-4F81-9A5C-22D0DE354E97}" srcOrd="6" destOrd="0" presId="urn:microsoft.com/office/officeart/2016/7/layout/RepeatingBendingProcessNew"/>
    <dgm:cxn modelId="{55AADE27-DE59-4EC8-BDCA-8DDEFDFC044E}" type="presParOf" srcId="{EB28FF22-6B18-4A00-A0BF-C0D5DA627774}" destId="{0ABCDFFC-571A-4797-8BF3-6C535527A02A}" srcOrd="7" destOrd="0" presId="urn:microsoft.com/office/officeart/2016/7/layout/RepeatingBendingProcessNew"/>
    <dgm:cxn modelId="{9880A430-90D6-4590-8F0D-5082A9E4777C}" type="presParOf" srcId="{0ABCDFFC-571A-4797-8BF3-6C535527A02A}" destId="{F08B69CD-A95F-4FBF-BE45-35947D94D78D}" srcOrd="0" destOrd="0" presId="urn:microsoft.com/office/officeart/2016/7/layout/RepeatingBendingProcessNew"/>
    <dgm:cxn modelId="{191B040A-8F18-47A7-9B99-2BC450698C4C}" type="presParOf" srcId="{EB28FF22-6B18-4A00-A0BF-C0D5DA627774}" destId="{609F6639-5A55-49AB-8F6F-C03AC30BFD10}" srcOrd="8" destOrd="0" presId="urn:microsoft.com/office/officeart/2016/7/layout/RepeatingBendingProcessNew"/>
    <dgm:cxn modelId="{99134CF3-00C0-4517-B36E-E94702D95720}" type="presParOf" srcId="{EB28FF22-6B18-4A00-A0BF-C0D5DA627774}" destId="{0D7AB852-A621-49E4-A71E-5206E13B35BD}" srcOrd="9" destOrd="0" presId="urn:microsoft.com/office/officeart/2016/7/layout/RepeatingBendingProcessNew"/>
    <dgm:cxn modelId="{F7982BD8-7736-49D9-B149-AF67F06E4264}" type="presParOf" srcId="{0D7AB852-A621-49E4-A71E-5206E13B35BD}" destId="{C34A2B9E-25DE-4B4E-8090-BE3E308DAE7E}" srcOrd="0" destOrd="0" presId="urn:microsoft.com/office/officeart/2016/7/layout/RepeatingBendingProcessNew"/>
    <dgm:cxn modelId="{48D428B7-E757-47DA-807E-C0034FF82CCF}" type="presParOf" srcId="{EB28FF22-6B18-4A00-A0BF-C0D5DA627774}" destId="{5C351510-0C92-4463-BF28-9AF4CF4F6149}" srcOrd="10" destOrd="0" presId="urn:microsoft.com/office/officeart/2016/7/layout/RepeatingBendingProcessNew"/>
    <dgm:cxn modelId="{C839F06D-A5D5-46DB-9BBB-9904A6413730}" type="presParOf" srcId="{EB28FF22-6B18-4A00-A0BF-C0D5DA627774}" destId="{29E64E9C-D910-4289-AEAA-DB0257A82B8B}" srcOrd="11" destOrd="0" presId="urn:microsoft.com/office/officeart/2016/7/layout/RepeatingBendingProcessNew"/>
    <dgm:cxn modelId="{F60ADADB-9523-47F0-93B8-4A6FF8E198C6}" type="presParOf" srcId="{29E64E9C-D910-4289-AEAA-DB0257A82B8B}" destId="{455E9528-7A77-4047-8B3E-56FF498F1AA4}" srcOrd="0" destOrd="0" presId="urn:microsoft.com/office/officeart/2016/7/layout/RepeatingBendingProcessNew"/>
    <dgm:cxn modelId="{6836DA10-B7C3-41D8-A0A8-46E71763F238}" type="presParOf" srcId="{EB28FF22-6B18-4A00-A0BF-C0D5DA627774}" destId="{28EDAF36-D9D4-4815-9D2E-73D52E8142C2}" srcOrd="12" destOrd="0" presId="urn:microsoft.com/office/officeart/2016/7/layout/RepeatingBendingProcessNew"/>
    <dgm:cxn modelId="{4CC5FF6B-A1A8-49B1-9327-745AA9C9E8B2}" type="presParOf" srcId="{EB28FF22-6B18-4A00-A0BF-C0D5DA627774}" destId="{11772BCB-D5D1-4600-A276-AFC5DA14DC46}" srcOrd="13" destOrd="0" presId="urn:microsoft.com/office/officeart/2016/7/layout/RepeatingBendingProcessNew"/>
    <dgm:cxn modelId="{BE508576-1124-45B2-AE33-361B8B85362C}" type="presParOf" srcId="{11772BCB-D5D1-4600-A276-AFC5DA14DC46}" destId="{B331C04A-A2A2-440C-B31E-79694AB14A6B}" srcOrd="0" destOrd="0" presId="urn:microsoft.com/office/officeart/2016/7/layout/RepeatingBendingProcessNew"/>
    <dgm:cxn modelId="{43CE4465-C697-42E1-8AC6-C9700CD30845}" type="presParOf" srcId="{EB28FF22-6B18-4A00-A0BF-C0D5DA627774}" destId="{6693CB59-1194-4778-BBCE-9CD551EDCAE4}" srcOrd="14" destOrd="0" presId="urn:microsoft.com/office/officeart/2016/7/layout/RepeatingBendingProcessNew"/>
    <dgm:cxn modelId="{71CE88B9-7D2E-4B41-A421-7EF14EE12338}" type="presParOf" srcId="{EB28FF22-6B18-4A00-A0BF-C0D5DA627774}" destId="{3C32783A-0167-4B5A-BB48-414EF0950E2B}" srcOrd="15" destOrd="0" presId="urn:microsoft.com/office/officeart/2016/7/layout/RepeatingBendingProcessNew"/>
    <dgm:cxn modelId="{AE765DE3-D652-4427-A72F-E20B683A8AC5}" type="presParOf" srcId="{3C32783A-0167-4B5A-BB48-414EF0950E2B}" destId="{78468FE6-4ED1-449F-BDC6-E3C5A8625E5B}" srcOrd="0" destOrd="0" presId="urn:microsoft.com/office/officeart/2016/7/layout/RepeatingBendingProcessNew"/>
    <dgm:cxn modelId="{87D08FE2-89AD-4C7C-B24C-769C45A74A54}" type="presParOf" srcId="{EB28FF22-6B18-4A00-A0BF-C0D5DA627774}" destId="{683C20FE-5354-4831-BD23-1B67AF39C440}" srcOrd="16" destOrd="0" presId="urn:microsoft.com/office/officeart/2016/7/layout/RepeatingBendingProcessNew"/>
  </dgm:cxnLst>
  <dgm:bg>
    <a:noFill/>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720856-93F0-4CC7-B7FD-2466914A11D4}" type="doc">
      <dgm:prSet loTypeId="urn:microsoft.com/office/officeart/2005/8/layout/vList5" loCatId="list" qsTypeId="urn:microsoft.com/office/officeart/2005/8/quickstyle/simple1" qsCatId="simple" csTypeId="urn:microsoft.com/office/officeart/2005/8/colors/accent4_5" csCatId="accent4" phldr="1"/>
      <dgm:spPr/>
      <dgm:t>
        <a:bodyPr/>
        <a:lstStyle/>
        <a:p>
          <a:endParaRPr lang="en-US"/>
        </a:p>
      </dgm:t>
    </dgm:pt>
    <dgm:pt modelId="{4AF52931-E4CA-4429-AACB-B8747CDB2409}">
      <dgm:prSet phldrT="[Text]" custT="1"/>
      <dgm:spPr>
        <a:solidFill>
          <a:srgbClr val="FF3333">
            <a:alpha val="89804"/>
          </a:srgbClr>
        </a:solidFill>
      </dgm:spPr>
      <dgm:t>
        <a:bodyPr/>
        <a:lstStyle/>
        <a:p>
          <a:r>
            <a:rPr lang="en-US" sz="3200" b="1" baseline="0" dirty="0"/>
            <a:t>All K-12 Programs</a:t>
          </a:r>
        </a:p>
      </dgm:t>
    </dgm:pt>
    <dgm:pt modelId="{67B2FC97-2FAE-4EFE-9DEE-E4216C657F35}" type="parTrans" cxnId="{F82329C8-C3B2-4E9B-9033-528488D72705}">
      <dgm:prSet/>
      <dgm:spPr/>
      <dgm:t>
        <a:bodyPr/>
        <a:lstStyle/>
        <a:p>
          <a:endParaRPr lang="en-US"/>
        </a:p>
      </dgm:t>
    </dgm:pt>
    <dgm:pt modelId="{D86AF01C-9CBC-41F8-9354-48CD82BDFDC9}" type="sibTrans" cxnId="{F82329C8-C3B2-4E9B-9033-528488D72705}">
      <dgm:prSet/>
      <dgm:spPr/>
      <dgm:t>
        <a:bodyPr/>
        <a:lstStyle/>
        <a:p>
          <a:endParaRPr lang="en-US"/>
        </a:p>
      </dgm:t>
    </dgm:pt>
    <dgm:pt modelId="{81BEB84D-9A77-49C6-9301-B3359FCAC75F}">
      <dgm:prSet phldrT="[Text]" custT="1"/>
      <dgm:spPr>
        <a:solidFill>
          <a:srgbClr val="FF3333">
            <a:alpha val="70000"/>
          </a:srgbClr>
        </a:solidFill>
      </dgm:spPr>
      <dgm:t>
        <a:bodyPr/>
        <a:lstStyle/>
        <a:p>
          <a:r>
            <a:rPr lang="en-US" sz="3200" b="1" dirty="0"/>
            <a:t>Available dates</a:t>
          </a:r>
        </a:p>
      </dgm:t>
    </dgm:pt>
    <dgm:pt modelId="{AE4D0D43-0332-4F79-8D35-BCD8C10758AE}" type="parTrans" cxnId="{420EF6C4-7321-43BE-A2FC-253606B1E06A}">
      <dgm:prSet/>
      <dgm:spPr/>
      <dgm:t>
        <a:bodyPr/>
        <a:lstStyle/>
        <a:p>
          <a:endParaRPr lang="en-US"/>
        </a:p>
      </dgm:t>
    </dgm:pt>
    <dgm:pt modelId="{5D260F18-25D2-4074-87F1-7E78DDA61C58}" type="sibTrans" cxnId="{420EF6C4-7321-43BE-A2FC-253606B1E06A}">
      <dgm:prSet/>
      <dgm:spPr/>
      <dgm:t>
        <a:bodyPr/>
        <a:lstStyle/>
        <a:p>
          <a:endParaRPr lang="en-US"/>
        </a:p>
      </dgm:t>
    </dgm:pt>
    <dgm:pt modelId="{BFF9359E-E9B1-4B73-BACC-2C7988765B16}">
      <dgm:prSet phldrT="[Text]" custT="1"/>
      <dgm:spPr>
        <a:solidFill>
          <a:srgbClr val="FF3333">
            <a:alpha val="50000"/>
          </a:srgbClr>
        </a:solidFill>
      </dgm:spPr>
      <dgm:t>
        <a:bodyPr/>
        <a:lstStyle/>
        <a:p>
          <a:r>
            <a:rPr lang="en-US" sz="3200" b="1" baseline="0" dirty="0"/>
            <a:t>Links to sign up</a:t>
          </a:r>
        </a:p>
      </dgm:t>
    </dgm:pt>
    <dgm:pt modelId="{6E0A40FA-1B79-4089-8B9A-3BA22865FE4E}" type="parTrans" cxnId="{516EC545-1971-48B3-978C-4756FCDCCFD9}">
      <dgm:prSet/>
      <dgm:spPr/>
      <dgm:t>
        <a:bodyPr/>
        <a:lstStyle/>
        <a:p>
          <a:endParaRPr lang="en-US"/>
        </a:p>
      </dgm:t>
    </dgm:pt>
    <dgm:pt modelId="{1CEF1965-C516-4C44-BAE3-2FA3F5116930}" type="sibTrans" cxnId="{516EC545-1971-48B3-978C-4756FCDCCFD9}">
      <dgm:prSet/>
      <dgm:spPr/>
      <dgm:t>
        <a:bodyPr/>
        <a:lstStyle/>
        <a:p>
          <a:endParaRPr lang="en-US"/>
        </a:p>
      </dgm:t>
    </dgm:pt>
    <dgm:pt modelId="{9149575F-9417-468A-A011-3EF7ADB2132B}" type="pres">
      <dgm:prSet presAssocID="{C7720856-93F0-4CC7-B7FD-2466914A11D4}" presName="Name0" presStyleCnt="0">
        <dgm:presLayoutVars>
          <dgm:dir/>
          <dgm:animLvl val="lvl"/>
          <dgm:resizeHandles val="exact"/>
        </dgm:presLayoutVars>
      </dgm:prSet>
      <dgm:spPr/>
    </dgm:pt>
    <dgm:pt modelId="{BC6B5D01-B2C6-44D2-8381-971503FF6332}" type="pres">
      <dgm:prSet presAssocID="{4AF52931-E4CA-4429-AACB-B8747CDB2409}" presName="linNode" presStyleCnt="0"/>
      <dgm:spPr/>
    </dgm:pt>
    <dgm:pt modelId="{052E9AA1-80AD-4F07-8A9B-3C8098D50860}" type="pres">
      <dgm:prSet presAssocID="{4AF52931-E4CA-4429-AACB-B8747CDB2409}" presName="parentText" presStyleLbl="node1" presStyleIdx="0" presStyleCnt="3" custScaleX="277778">
        <dgm:presLayoutVars>
          <dgm:chMax val="1"/>
          <dgm:bulletEnabled val="1"/>
        </dgm:presLayoutVars>
      </dgm:prSet>
      <dgm:spPr/>
    </dgm:pt>
    <dgm:pt modelId="{B1F45B75-3509-4E5C-A3A7-D753610CAB03}" type="pres">
      <dgm:prSet presAssocID="{D86AF01C-9CBC-41F8-9354-48CD82BDFDC9}" presName="sp" presStyleCnt="0"/>
      <dgm:spPr/>
    </dgm:pt>
    <dgm:pt modelId="{C15AAA31-A8C2-4686-A16B-1733F1B3A673}" type="pres">
      <dgm:prSet presAssocID="{81BEB84D-9A77-49C6-9301-B3359FCAC75F}" presName="linNode" presStyleCnt="0"/>
      <dgm:spPr/>
    </dgm:pt>
    <dgm:pt modelId="{3BF56722-7B44-4C05-9EDE-EB158ECD8843}" type="pres">
      <dgm:prSet presAssocID="{81BEB84D-9A77-49C6-9301-B3359FCAC75F}" presName="parentText" presStyleLbl="node1" presStyleIdx="1" presStyleCnt="3" custScaleX="277778">
        <dgm:presLayoutVars>
          <dgm:chMax val="1"/>
          <dgm:bulletEnabled val="1"/>
        </dgm:presLayoutVars>
      </dgm:prSet>
      <dgm:spPr/>
    </dgm:pt>
    <dgm:pt modelId="{08248E09-E557-4081-A19E-2A11F5CA75DD}" type="pres">
      <dgm:prSet presAssocID="{5D260F18-25D2-4074-87F1-7E78DDA61C58}" presName="sp" presStyleCnt="0"/>
      <dgm:spPr/>
    </dgm:pt>
    <dgm:pt modelId="{2651E93D-C538-46D1-B99E-A5AC738BAC9C}" type="pres">
      <dgm:prSet presAssocID="{BFF9359E-E9B1-4B73-BACC-2C7988765B16}" presName="linNode" presStyleCnt="0"/>
      <dgm:spPr/>
    </dgm:pt>
    <dgm:pt modelId="{34A228BC-688A-4022-A09A-10671A0C299F}" type="pres">
      <dgm:prSet presAssocID="{BFF9359E-E9B1-4B73-BACC-2C7988765B16}" presName="parentText" presStyleLbl="node1" presStyleIdx="2" presStyleCnt="3" custScaleX="277778">
        <dgm:presLayoutVars>
          <dgm:chMax val="1"/>
          <dgm:bulletEnabled val="1"/>
        </dgm:presLayoutVars>
      </dgm:prSet>
      <dgm:spPr/>
    </dgm:pt>
  </dgm:ptLst>
  <dgm:cxnLst>
    <dgm:cxn modelId="{6D137242-166E-4246-9F47-E1C2AD06A2B4}" type="presOf" srcId="{C7720856-93F0-4CC7-B7FD-2466914A11D4}" destId="{9149575F-9417-468A-A011-3EF7ADB2132B}" srcOrd="0" destOrd="0" presId="urn:microsoft.com/office/officeart/2005/8/layout/vList5"/>
    <dgm:cxn modelId="{E1A7F262-CAD3-4308-94D5-371DB444529E}" type="presOf" srcId="{81BEB84D-9A77-49C6-9301-B3359FCAC75F}" destId="{3BF56722-7B44-4C05-9EDE-EB158ECD8843}" srcOrd="0" destOrd="0" presId="urn:microsoft.com/office/officeart/2005/8/layout/vList5"/>
    <dgm:cxn modelId="{516EC545-1971-48B3-978C-4756FCDCCFD9}" srcId="{C7720856-93F0-4CC7-B7FD-2466914A11D4}" destId="{BFF9359E-E9B1-4B73-BACC-2C7988765B16}" srcOrd="2" destOrd="0" parTransId="{6E0A40FA-1B79-4089-8B9A-3BA22865FE4E}" sibTransId="{1CEF1965-C516-4C44-BAE3-2FA3F5116930}"/>
    <dgm:cxn modelId="{34EAB4AA-97D3-41A5-962A-492C0FE0485F}" type="presOf" srcId="{4AF52931-E4CA-4429-AACB-B8747CDB2409}" destId="{052E9AA1-80AD-4F07-8A9B-3C8098D50860}" srcOrd="0" destOrd="0" presId="urn:microsoft.com/office/officeart/2005/8/layout/vList5"/>
    <dgm:cxn modelId="{420EF6C4-7321-43BE-A2FC-253606B1E06A}" srcId="{C7720856-93F0-4CC7-B7FD-2466914A11D4}" destId="{81BEB84D-9A77-49C6-9301-B3359FCAC75F}" srcOrd="1" destOrd="0" parTransId="{AE4D0D43-0332-4F79-8D35-BCD8C10758AE}" sibTransId="{5D260F18-25D2-4074-87F1-7E78DDA61C58}"/>
    <dgm:cxn modelId="{F82329C8-C3B2-4E9B-9033-528488D72705}" srcId="{C7720856-93F0-4CC7-B7FD-2466914A11D4}" destId="{4AF52931-E4CA-4429-AACB-B8747CDB2409}" srcOrd="0" destOrd="0" parTransId="{67B2FC97-2FAE-4EFE-9DEE-E4216C657F35}" sibTransId="{D86AF01C-9CBC-41F8-9354-48CD82BDFDC9}"/>
    <dgm:cxn modelId="{376E36D4-1803-479F-8616-A47E417108D6}" type="presOf" srcId="{BFF9359E-E9B1-4B73-BACC-2C7988765B16}" destId="{34A228BC-688A-4022-A09A-10671A0C299F}" srcOrd="0" destOrd="0" presId="urn:microsoft.com/office/officeart/2005/8/layout/vList5"/>
    <dgm:cxn modelId="{88078778-FF24-4E2A-8A31-7FC88FE1C640}" type="presParOf" srcId="{9149575F-9417-468A-A011-3EF7ADB2132B}" destId="{BC6B5D01-B2C6-44D2-8381-971503FF6332}" srcOrd="0" destOrd="0" presId="urn:microsoft.com/office/officeart/2005/8/layout/vList5"/>
    <dgm:cxn modelId="{1DEEFBA4-1C1B-4CE9-BB52-F5BA92BD1F16}" type="presParOf" srcId="{BC6B5D01-B2C6-44D2-8381-971503FF6332}" destId="{052E9AA1-80AD-4F07-8A9B-3C8098D50860}" srcOrd="0" destOrd="0" presId="urn:microsoft.com/office/officeart/2005/8/layout/vList5"/>
    <dgm:cxn modelId="{FD768E9F-D3E9-4667-AFC5-7565419EB163}" type="presParOf" srcId="{9149575F-9417-468A-A011-3EF7ADB2132B}" destId="{B1F45B75-3509-4E5C-A3A7-D753610CAB03}" srcOrd="1" destOrd="0" presId="urn:microsoft.com/office/officeart/2005/8/layout/vList5"/>
    <dgm:cxn modelId="{A999B82E-915E-40B1-9044-ABE16928496E}" type="presParOf" srcId="{9149575F-9417-468A-A011-3EF7ADB2132B}" destId="{C15AAA31-A8C2-4686-A16B-1733F1B3A673}" srcOrd="2" destOrd="0" presId="urn:microsoft.com/office/officeart/2005/8/layout/vList5"/>
    <dgm:cxn modelId="{41CBC1C4-437B-400B-9FBD-D20717A297B3}" type="presParOf" srcId="{C15AAA31-A8C2-4686-A16B-1733F1B3A673}" destId="{3BF56722-7B44-4C05-9EDE-EB158ECD8843}" srcOrd="0" destOrd="0" presId="urn:microsoft.com/office/officeart/2005/8/layout/vList5"/>
    <dgm:cxn modelId="{7986BBC0-882E-4DE7-B698-1194DCF09994}" type="presParOf" srcId="{9149575F-9417-468A-A011-3EF7ADB2132B}" destId="{08248E09-E557-4081-A19E-2A11F5CA75DD}" srcOrd="3" destOrd="0" presId="urn:microsoft.com/office/officeart/2005/8/layout/vList5"/>
    <dgm:cxn modelId="{D042AF0D-A31C-496F-B4C4-E30420641C10}" type="presParOf" srcId="{9149575F-9417-468A-A011-3EF7ADB2132B}" destId="{2651E93D-C538-46D1-B99E-A5AC738BAC9C}" srcOrd="4" destOrd="0" presId="urn:microsoft.com/office/officeart/2005/8/layout/vList5"/>
    <dgm:cxn modelId="{E1CB4876-E7DB-4679-A4D3-0C08C6E68C03}" type="presParOf" srcId="{2651E93D-C538-46D1-B99E-A5AC738BAC9C}" destId="{34A228BC-688A-4022-A09A-10671A0C299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503D04-C97E-4622-AE07-D0307CB3B4CA}" type="doc">
      <dgm:prSet loTypeId="urn:microsoft.com/office/officeart/2016/7/layout/RepeatingBendingProcessNew" loCatId="process" qsTypeId="urn:microsoft.com/office/officeart/2005/8/quickstyle/simple2" qsCatId="simple" csTypeId="urn:microsoft.com/office/officeart/2005/8/colors/colorful1" csCatId="colorful" phldr="1"/>
      <dgm:spPr/>
      <dgm:t>
        <a:bodyPr/>
        <a:lstStyle/>
        <a:p>
          <a:endParaRPr lang="en-US"/>
        </a:p>
      </dgm:t>
    </dgm:pt>
    <dgm:pt modelId="{AAC263CB-8256-4B03-92FE-1622698FB3E9}">
      <dgm:prSet custT="1"/>
      <dgm:spPr>
        <a:solidFill>
          <a:srgbClr val="0085B4"/>
        </a:solidFill>
      </dgm:spPr>
      <dgm:t>
        <a:bodyPr anchor="ctr"/>
        <a:lstStyle/>
        <a:p>
          <a:r>
            <a:rPr lang="en-US" sz="2700" b="1" dirty="0">
              <a:solidFill>
                <a:schemeClr val="bg1"/>
              </a:solidFill>
            </a:rPr>
            <a:t>MEDICAL </a:t>
          </a:r>
          <a:r>
            <a:rPr lang="en-US" sz="2700" b="1" baseline="0" dirty="0">
              <a:solidFill>
                <a:schemeClr val="bg1"/>
              </a:solidFill>
            </a:rPr>
            <a:t>ACADEMY</a:t>
          </a:r>
          <a:endParaRPr lang="en-US" sz="2700" baseline="0" dirty="0">
            <a:solidFill>
              <a:schemeClr val="bg1"/>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0BEED663-FC38-4EAD-940F-4C475D2C87DB}" type="parTrans" cxnId="{C5E94186-9CB6-4C42-92B3-C546CC53A7B9}">
      <dgm:prSet/>
      <dgm:spPr/>
      <dgm:t>
        <a:bodyPr/>
        <a:lstStyle/>
        <a:p>
          <a:endParaRPr lang="en-US" sz="2000"/>
        </a:p>
      </dgm:t>
    </dgm:pt>
    <dgm:pt modelId="{808B76D0-8EC7-469A-93AC-7A6017188A9D}" type="sibTrans" cxnId="{C5E94186-9CB6-4C42-92B3-C546CC53A7B9}">
      <dgm:prSet custT="1"/>
      <dgm:spPr/>
      <dgm:t>
        <a:bodyPr/>
        <a:lstStyle/>
        <a:p>
          <a:endParaRPr lang="en-US" sz="2000"/>
        </a:p>
      </dgm:t>
    </dgm:pt>
    <dgm:pt modelId="{4E8D2E69-0173-4BD3-B96A-7A9C5DD12B47}">
      <dgm:prSet custT="1"/>
      <dgm:spPr>
        <a:solidFill>
          <a:srgbClr val="009644"/>
        </a:solidFill>
        <a:effectLst/>
      </dgm:spPr>
      <dgm:t>
        <a:bodyPr anchor="ctr"/>
        <a:lstStyle/>
        <a:p>
          <a:r>
            <a:rPr lang="en-US" sz="2400" b="1" baseline="0" dirty="0">
              <a:solidFill>
                <a:schemeClr val="bg1"/>
              </a:solidFill>
            </a:rPr>
            <a:t>COLLEGE VISITS</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954BF22-E3B3-4A1C-802E-590228BE2D9C}" type="parTrans" cxnId="{0F866C41-EB5F-47BD-A2CD-A58671F15B67}">
      <dgm:prSet/>
      <dgm:spPr/>
      <dgm:t>
        <a:bodyPr/>
        <a:lstStyle/>
        <a:p>
          <a:endParaRPr lang="en-US" sz="2000"/>
        </a:p>
      </dgm:t>
    </dgm:pt>
    <dgm:pt modelId="{FEF1E80E-8A9E-4B0A-817C-2A4CFDCF3FB2}" type="sibTrans" cxnId="{0F866C41-EB5F-47BD-A2CD-A58671F15B67}">
      <dgm:prSet custT="1"/>
      <dgm:spPr/>
      <dgm:t>
        <a:bodyPr/>
        <a:lstStyle/>
        <a:p>
          <a:endParaRPr lang="en-US" sz="2000"/>
        </a:p>
      </dgm:t>
    </dgm:pt>
    <dgm:pt modelId="{93A6A030-ABAB-4EFA-B539-0FDB3E07C1EF}">
      <dgm:prSet custT="1"/>
      <dgm:spPr>
        <a:solidFill>
          <a:srgbClr val="162F59"/>
        </a:solidFill>
      </dgm:spPr>
      <dgm:t>
        <a:bodyPr anchor="ctr"/>
        <a:lstStyle/>
        <a:p>
          <a:r>
            <a:rPr lang="en-US" sz="2700" b="1" baseline="0" dirty="0" err="1">
              <a:solidFill>
                <a:schemeClr val="bg1"/>
              </a:solidFill>
            </a:rPr>
            <a:t>SchoolMate</a:t>
          </a:r>
          <a:r>
            <a:rPr lang="en-US" sz="2700" b="1" baseline="0" dirty="0">
              <a:solidFill>
                <a:schemeClr val="bg1"/>
              </a:solidFill>
            </a:rPr>
            <a:t> App</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3D674B97-6DC6-4A12-85BA-0976D3064237}" type="parTrans" cxnId="{4B40C8DC-6B57-4F5B-8440-7241C649700B}">
      <dgm:prSet/>
      <dgm:spPr/>
      <dgm:t>
        <a:bodyPr/>
        <a:lstStyle/>
        <a:p>
          <a:endParaRPr lang="en-US" sz="2000"/>
        </a:p>
      </dgm:t>
    </dgm:pt>
    <dgm:pt modelId="{BFE0749E-E343-4A6F-BD09-2810EE6B4BD7}" type="sibTrans" cxnId="{4B40C8DC-6B57-4F5B-8440-7241C649700B}">
      <dgm:prSet custT="1"/>
      <dgm:spPr/>
      <dgm:t>
        <a:bodyPr/>
        <a:lstStyle/>
        <a:p>
          <a:endParaRPr lang="en-US" sz="2000"/>
        </a:p>
      </dgm:t>
    </dgm:pt>
    <dgm:pt modelId="{76D56F19-2708-49DB-8F92-D8AC45F23A9A}">
      <dgm:prSet custT="1"/>
      <dgm:spPr>
        <a:solidFill>
          <a:srgbClr val="56319F"/>
        </a:solidFill>
      </dgm:spPr>
      <dgm:t>
        <a:bodyPr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baseline="0" dirty="0">
              <a:solidFill>
                <a:schemeClr val="bg1"/>
              </a:solidFill>
            </a:rPr>
            <a:t>PROGRAM DEVELOPMENT</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D5610C2-0A12-494A-AC46-8DD17C08B09F}" type="parTrans" cxnId="{32E90211-17E0-4DDF-9274-DD3E46D811B8}">
      <dgm:prSet/>
      <dgm:spPr/>
      <dgm:t>
        <a:bodyPr/>
        <a:lstStyle/>
        <a:p>
          <a:endParaRPr lang="en-US" sz="2000"/>
        </a:p>
      </dgm:t>
    </dgm:pt>
    <dgm:pt modelId="{EC8965A1-F755-4945-8AAC-DCF1F68F011E}" type="sibTrans" cxnId="{32E90211-17E0-4DDF-9274-DD3E46D811B8}">
      <dgm:prSet/>
      <dgm:spPr/>
      <dgm:t>
        <a:bodyPr/>
        <a:lstStyle/>
        <a:p>
          <a:endParaRPr lang="en-US" sz="2000"/>
        </a:p>
      </dgm:t>
    </dgm:pt>
    <dgm:pt modelId="{D239D75C-6138-4C26-85A9-23C3CADE0737}">
      <dgm:prSet custT="1"/>
      <dgm:spPr>
        <a:solidFill>
          <a:srgbClr val="9E0000"/>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baseline="0" dirty="0">
              <a:solidFill>
                <a:schemeClr val="bg1"/>
              </a:solidFill>
            </a:rPr>
            <a:t>SOCIAL MEDIA</a:t>
          </a:r>
          <a:endParaRPr lang="en-US" sz="2400" baseline="0" dirty="0">
            <a:solidFill>
              <a:schemeClr val="bg1"/>
            </a:solidFill>
          </a:endParaRPr>
        </a:p>
      </dgm:t>
    </dgm:pt>
    <dgm:pt modelId="{29AF9628-A7D2-467D-8212-63AC899CB3B3}" type="parTrans" cxnId="{54A343FC-6F95-4A41-A3C1-9EA58492681D}">
      <dgm:prSet/>
      <dgm:spPr/>
      <dgm:t>
        <a:bodyPr/>
        <a:lstStyle/>
        <a:p>
          <a:endParaRPr lang="en-US"/>
        </a:p>
      </dgm:t>
    </dgm:pt>
    <dgm:pt modelId="{104CD45C-8225-404A-8A34-0546F0706157}" type="sibTrans" cxnId="{54A343FC-6F95-4A41-A3C1-9EA58492681D}">
      <dgm:prSet/>
      <dgm:spPr/>
      <dgm:t>
        <a:bodyPr/>
        <a:lstStyle/>
        <a:p>
          <a:endParaRPr lang="en-US"/>
        </a:p>
      </dgm:t>
    </dgm:pt>
    <dgm:pt modelId="{B8DE3962-3F6B-446A-8FB5-6A96064C639D}">
      <dgm:prSet custT="1"/>
      <dgm:spPr>
        <a:solidFill>
          <a:srgbClr val="DE0000"/>
        </a:solidFill>
      </dgm:spPr>
      <dgm:t>
        <a:bodyPr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baseline="0" dirty="0">
              <a:solidFill>
                <a:schemeClr val="bg1"/>
              </a:solidFill>
            </a:rPr>
            <a:t>TEACHER OF THE YEAR</a:t>
          </a:r>
        </a:p>
      </dgm:t>
    </dgm:pt>
    <dgm:pt modelId="{778F5919-98B5-4442-8FD1-2EDA5266A775}" type="parTrans" cxnId="{F4CAEE17-153A-451B-869E-029869B5B342}">
      <dgm:prSet/>
      <dgm:spPr/>
      <dgm:t>
        <a:bodyPr/>
        <a:lstStyle/>
        <a:p>
          <a:endParaRPr lang="en-US"/>
        </a:p>
      </dgm:t>
    </dgm:pt>
    <dgm:pt modelId="{C3FDF906-2F7D-41DF-8DF9-D69E730857AD}" type="sibTrans" cxnId="{F4CAEE17-153A-451B-869E-029869B5B342}">
      <dgm:prSet/>
      <dgm:spPr/>
      <dgm:t>
        <a:bodyPr/>
        <a:lstStyle/>
        <a:p>
          <a:endParaRPr lang="en-US"/>
        </a:p>
      </dgm:t>
    </dgm:pt>
    <dgm:pt modelId="{82A47C56-0D23-4C30-884E-936DBE470351}">
      <dgm:prSet custT="1"/>
      <dgm:spPr>
        <a:solidFill>
          <a:srgbClr val="FFC000"/>
        </a:solidFill>
      </dgm:spPr>
      <dgm:t>
        <a:bodyPr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2600" b="1" baseline="0" dirty="0">
              <a:solidFill>
                <a:schemeClr val="bg1"/>
              </a:solidFill>
            </a:rPr>
            <a:t>INTERNSHIPS</a:t>
          </a:r>
        </a:p>
      </dgm:t>
    </dgm:pt>
    <dgm:pt modelId="{4C55CEC3-D8CE-4EAF-B71E-C76C3C11E785}" type="parTrans" cxnId="{F881F88C-5734-4A79-AB7E-CBECD7D3C3C3}">
      <dgm:prSet/>
      <dgm:spPr/>
      <dgm:t>
        <a:bodyPr/>
        <a:lstStyle/>
        <a:p>
          <a:endParaRPr lang="en-US"/>
        </a:p>
      </dgm:t>
    </dgm:pt>
    <dgm:pt modelId="{8D23E0B0-38E3-49E6-AAC3-602998535786}" type="sibTrans" cxnId="{F881F88C-5734-4A79-AB7E-CBECD7D3C3C3}">
      <dgm:prSet/>
      <dgm:spPr/>
      <dgm:t>
        <a:bodyPr/>
        <a:lstStyle/>
        <a:p>
          <a:endParaRPr lang="en-US"/>
        </a:p>
      </dgm:t>
    </dgm:pt>
    <dgm:pt modelId="{D3B64D8F-6594-412F-8B2C-CC7D69BEC897}">
      <dgm:prSet custT="1"/>
      <dgm:spPr>
        <a:solidFill>
          <a:srgbClr val="EC5714"/>
        </a:solidFill>
      </dgm:spPr>
      <dgm:t>
        <a:bodyPr anchor="ctr"/>
        <a:lstStyle/>
        <a:p>
          <a:r>
            <a:rPr lang="en-US" sz="2400" b="1" baseline="0" dirty="0">
              <a:solidFill>
                <a:schemeClr val="bg1"/>
              </a:solidFill>
            </a:rPr>
            <a:t>CAREER COUNSELING</a:t>
          </a:r>
        </a:p>
      </dgm:t>
    </dgm:pt>
    <dgm:pt modelId="{036C7196-956E-4125-B02A-D9A96B2D1244}" type="parTrans" cxnId="{A74D1DCD-CD90-4E1E-AD89-E359030F3019}">
      <dgm:prSet/>
      <dgm:spPr/>
      <dgm:t>
        <a:bodyPr/>
        <a:lstStyle/>
        <a:p>
          <a:endParaRPr lang="en-US"/>
        </a:p>
      </dgm:t>
    </dgm:pt>
    <dgm:pt modelId="{68AFEBD0-1E18-4C2A-A570-CE12DB778086}" type="sibTrans" cxnId="{A74D1DCD-CD90-4E1E-AD89-E359030F3019}">
      <dgm:prSet/>
      <dgm:spPr/>
      <dgm:t>
        <a:bodyPr/>
        <a:lstStyle/>
        <a:p>
          <a:endParaRPr lang="en-US"/>
        </a:p>
      </dgm:t>
    </dgm:pt>
    <dgm:pt modelId="{60389616-43B0-4BEC-A009-1A697FEB14A2}">
      <dgm:prSet custT="1"/>
      <dgm:spPr>
        <a:solidFill>
          <a:srgbClr val="1702B6"/>
        </a:solidFill>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baseline="0" dirty="0">
              <a:solidFill>
                <a:schemeClr val="bg1"/>
              </a:solidFill>
            </a:rPr>
            <a:t>TRAINS</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5D6C9FE6-4278-4389-81C8-E9B9ABCB8EA1}" type="sibTrans" cxnId="{5243393E-C9E7-4AF6-B63C-6DA789C3C4B8}">
      <dgm:prSet/>
      <dgm:spPr/>
      <dgm:t>
        <a:bodyPr/>
        <a:lstStyle/>
        <a:p>
          <a:endParaRPr lang="en-US"/>
        </a:p>
      </dgm:t>
    </dgm:pt>
    <dgm:pt modelId="{98E36507-126D-45A8-A944-3D923A015D2A}" type="parTrans" cxnId="{5243393E-C9E7-4AF6-B63C-6DA789C3C4B8}">
      <dgm:prSet/>
      <dgm:spPr/>
      <dgm:t>
        <a:bodyPr/>
        <a:lstStyle/>
        <a:p>
          <a:endParaRPr lang="en-US"/>
        </a:p>
      </dgm:t>
    </dgm:pt>
    <dgm:pt modelId="{C7117AA3-29D3-A641-A58D-533CC172901B}" type="pres">
      <dgm:prSet presAssocID="{D4503D04-C97E-4622-AE07-D0307CB3B4CA}" presName="Name0" presStyleCnt="0">
        <dgm:presLayoutVars>
          <dgm:dir/>
          <dgm:resizeHandles val="exact"/>
        </dgm:presLayoutVars>
      </dgm:prSet>
      <dgm:spPr/>
    </dgm:pt>
    <dgm:pt modelId="{591CA60E-213E-7B4B-B9DE-D89D137D3DA9}" type="pres">
      <dgm:prSet presAssocID="{AAC263CB-8256-4B03-92FE-1622698FB3E9}" presName="node" presStyleLbl="node1" presStyleIdx="0" presStyleCnt="9" custScaleX="102575" custScaleY="101918" custLinFactNeighborY="-775">
        <dgm:presLayoutVars>
          <dgm:bulletEnabled val="1"/>
        </dgm:presLayoutVars>
      </dgm:prSet>
      <dgm:spPr/>
    </dgm:pt>
    <dgm:pt modelId="{0B9714F2-E001-9048-99B0-C46EAB1CEAC1}" type="pres">
      <dgm:prSet presAssocID="{808B76D0-8EC7-469A-93AC-7A6017188A9D}" presName="sibTrans" presStyleLbl="sibTrans1D1" presStyleIdx="0" presStyleCnt="8"/>
      <dgm:spPr/>
    </dgm:pt>
    <dgm:pt modelId="{DBF0B936-C069-4B45-92D0-BC84490381D7}" type="pres">
      <dgm:prSet presAssocID="{808B76D0-8EC7-469A-93AC-7A6017188A9D}" presName="connectorText" presStyleLbl="sibTrans1D1" presStyleIdx="0" presStyleCnt="8"/>
      <dgm:spPr/>
    </dgm:pt>
    <dgm:pt modelId="{1FC37317-8B75-7A4E-B46A-6C6A45F69C67}" type="pres">
      <dgm:prSet presAssocID="{4E8D2E69-0173-4BD3-B96A-7A9C5DD12B47}" presName="node" presStyleLbl="node1" presStyleIdx="1" presStyleCnt="9" custScaleX="103318" custScaleY="102470" custLinFactNeighborX="1439" custLinFactNeighborY="-499">
        <dgm:presLayoutVars>
          <dgm:bulletEnabled val="1"/>
        </dgm:presLayoutVars>
      </dgm:prSet>
      <dgm:spPr/>
    </dgm:pt>
    <dgm:pt modelId="{DD741774-D280-DD46-9C9B-33FE253D22FC}" type="pres">
      <dgm:prSet presAssocID="{FEF1E80E-8A9E-4B0A-817C-2A4CFDCF3FB2}" presName="sibTrans" presStyleLbl="sibTrans1D1" presStyleIdx="1" presStyleCnt="8"/>
      <dgm:spPr/>
    </dgm:pt>
    <dgm:pt modelId="{B4080084-7793-E342-92FE-F348EAFF157C}" type="pres">
      <dgm:prSet presAssocID="{FEF1E80E-8A9E-4B0A-817C-2A4CFDCF3FB2}" presName="connectorText" presStyleLbl="sibTrans1D1" presStyleIdx="1" presStyleCnt="8"/>
      <dgm:spPr/>
    </dgm:pt>
    <dgm:pt modelId="{F14BE627-E883-874F-A626-EC388DCE8D9B}" type="pres">
      <dgm:prSet presAssocID="{93A6A030-ABAB-4EFA-B539-0FDB3E07C1EF}" presName="node" presStyleLbl="node1" presStyleIdx="2" presStyleCnt="9" custScaleX="102575" custScaleY="101918" custLinFactNeighborX="-594" custLinFactNeighborY="-775">
        <dgm:presLayoutVars>
          <dgm:bulletEnabled val="1"/>
        </dgm:presLayoutVars>
      </dgm:prSet>
      <dgm:spPr/>
    </dgm:pt>
    <dgm:pt modelId="{63AED5AC-6A4E-294A-8C0F-D72D7D241108}" type="pres">
      <dgm:prSet presAssocID="{BFE0749E-E343-4A6F-BD09-2810EE6B4BD7}" presName="sibTrans" presStyleLbl="sibTrans1D1" presStyleIdx="2" presStyleCnt="8"/>
      <dgm:spPr/>
    </dgm:pt>
    <dgm:pt modelId="{A4A67B76-88B9-3B42-B3EF-AFCDA17E5E1C}" type="pres">
      <dgm:prSet presAssocID="{BFE0749E-E343-4A6F-BD09-2810EE6B4BD7}" presName="connectorText" presStyleLbl="sibTrans1D1" presStyleIdx="2" presStyleCnt="8"/>
      <dgm:spPr/>
    </dgm:pt>
    <dgm:pt modelId="{D42A6699-F599-8045-897A-5A654DF673C0}" type="pres">
      <dgm:prSet presAssocID="{76D56F19-2708-49DB-8F92-D8AC45F23A9A}" presName="node" presStyleLbl="node1" presStyleIdx="3" presStyleCnt="9" custScaleX="102025" custScaleY="101272" custLinFactNeighborY="-5883">
        <dgm:presLayoutVars>
          <dgm:bulletEnabled val="1"/>
        </dgm:presLayoutVars>
      </dgm:prSet>
      <dgm:spPr/>
    </dgm:pt>
    <dgm:pt modelId="{3468B49A-585B-4486-BBC8-5090A1119471}" type="pres">
      <dgm:prSet presAssocID="{EC8965A1-F755-4945-8AAC-DCF1F68F011E}" presName="sibTrans" presStyleLbl="sibTrans1D1" presStyleIdx="3" presStyleCnt="8"/>
      <dgm:spPr/>
    </dgm:pt>
    <dgm:pt modelId="{CC368313-0F68-4B1F-AF5D-D9B683F8DF82}" type="pres">
      <dgm:prSet presAssocID="{EC8965A1-F755-4945-8AAC-DCF1F68F011E}" presName="connectorText" presStyleLbl="sibTrans1D1" presStyleIdx="3" presStyleCnt="8"/>
      <dgm:spPr/>
    </dgm:pt>
    <dgm:pt modelId="{E79C9012-F730-4861-9CE1-8BF3569799FB}" type="pres">
      <dgm:prSet presAssocID="{60389616-43B0-4BEC-A009-1A697FEB14A2}" presName="node" presStyleLbl="node1" presStyleIdx="4" presStyleCnt="9" custScaleX="102760" custScaleY="102101" custLinFactNeighborX="2452" custLinFactNeighborY="-5713">
        <dgm:presLayoutVars>
          <dgm:bulletEnabled val="1"/>
        </dgm:presLayoutVars>
      </dgm:prSet>
      <dgm:spPr/>
    </dgm:pt>
    <dgm:pt modelId="{BE076D09-02B8-4C39-8537-7FF276FC3F3E}" type="pres">
      <dgm:prSet presAssocID="{5D6C9FE6-4278-4389-81C8-E9B9ABCB8EA1}" presName="sibTrans" presStyleLbl="sibTrans1D1" presStyleIdx="4" presStyleCnt="8"/>
      <dgm:spPr/>
    </dgm:pt>
    <dgm:pt modelId="{A5AE61DE-387F-4765-8ECB-B366242E7107}" type="pres">
      <dgm:prSet presAssocID="{5D6C9FE6-4278-4389-81C8-E9B9ABCB8EA1}" presName="connectorText" presStyleLbl="sibTrans1D1" presStyleIdx="4" presStyleCnt="8"/>
      <dgm:spPr/>
    </dgm:pt>
    <dgm:pt modelId="{1F34DB9D-F370-4F5B-9415-99D610EBE9E7}" type="pres">
      <dgm:prSet presAssocID="{D239D75C-6138-4C26-85A9-23C3CADE0737}" presName="node" presStyleLbl="node1" presStyleIdx="5" presStyleCnt="9" custScaleX="102760" custScaleY="102101" custLinFactNeighborX="452" custLinFactNeighborY="-6000">
        <dgm:presLayoutVars>
          <dgm:bulletEnabled val="1"/>
        </dgm:presLayoutVars>
      </dgm:prSet>
      <dgm:spPr/>
    </dgm:pt>
    <dgm:pt modelId="{578BF870-9FEF-4F6E-870D-BC07D982151A}" type="pres">
      <dgm:prSet presAssocID="{104CD45C-8225-404A-8A34-0546F0706157}" presName="sibTrans" presStyleLbl="sibTrans1D1" presStyleIdx="5" presStyleCnt="8"/>
      <dgm:spPr/>
    </dgm:pt>
    <dgm:pt modelId="{323CB648-8638-4773-9506-E1467704BEAF}" type="pres">
      <dgm:prSet presAssocID="{104CD45C-8225-404A-8A34-0546F0706157}" presName="connectorText" presStyleLbl="sibTrans1D1" presStyleIdx="5" presStyleCnt="8"/>
      <dgm:spPr/>
    </dgm:pt>
    <dgm:pt modelId="{D7FE55E8-5AA2-438E-8C44-48C8EEF1B180}" type="pres">
      <dgm:prSet presAssocID="{B8DE3962-3F6B-446A-8FB5-6A96064C639D}" presName="node" presStyleLbl="node1" presStyleIdx="6" presStyleCnt="9" custScaleX="103132" custScaleY="102470" custLinFactNeighborX="1575" custLinFactNeighborY="-13712">
        <dgm:presLayoutVars>
          <dgm:bulletEnabled val="1"/>
        </dgm:presLayoutVars>
      </dgm:prSet>
      <dgm:spPr/>
    </dgm:pt>
    <dgm:pt modelId="{D73CFC2F-CD56-4357-974F-D564AF500369}" type="pres">
      <dgm:prSet presAssocID="{C3FDF906-2F7D-41DF-8DF9-D69E730857AD}" presName="sibTrans" presStyleLbl="sibTrans1D1" presStyleIdx="6" presStyleCnt="8"/>
      <dgm:spPr/>
    </dgm:pt>
    <dgm:pt modelId="{07988CC2-FD40-4291-86EE-455FDE6A2BF3}" type="pres">
      <dgm:prSet presAssocID="{C3FDF906-2F7D-41DF-8DF9-D69E730857AD}" presName="connectorText" presStyleLbl="sibTrans1D1" presStyleIdx="6" presStyleCnt="8"/>
      <dgm:spPr/>
    </dgm:pt>
    <dgm:pt modelId="{BB139917-8075-4DE9-8895-B2E915BCF803}" type="pres">
      <dgm:prSet presAssocID="{82A47C56-0D23-4C30-884E-936DBE470351}" presName="node" presStyleLbl="node1" presStyleIdx="7" presStyleCnt="9" custScaleX="103132" custScaleY="102470" custLinFactNeighborX="1586" custLinFactNeighborY="-13712">
        <dgm:presLayoutVars>
          <dgm:bulletEnabled val="1"/>
        </dgm:presLayoutVars>
      </dgm:prSet>
      <dgm:spPr/>
    </dgm:pt>
    <dgm:pt modelId="{FD92D1EC-211B-4FD9-8289-5157E3710324}" type="pres">
      <dgm:prSet presAssocID="{8D23E0B0-38E3-49E6-AAC3-602998535786}" presName="sibTrans" presStyleLbl="sibTrans1D1" presStyleIdx="7" presStyleCnt="8"/>
      <dgm:spPr/>
    </dgm:pt>
    <dgm:pt modelId="{B47F4B11-8E36-4824-A089-A224F33BBC63}" type="pres">
      <dgm:prSet presAssocID="{8D23E0B0-38E3-49E6-AAC3-602998535786}" presName="connectorText" presStyleLbl="sibTrans1D1" presStyleIdx="7" presStyleCnt="8"/>
      <dgm:spPr/>
    </dgm:pt>
    <dgm:pt modelId="{E108831D-BFE0-42F5-9482-D12A2F11BE3A}" type="pres">
      <dgm:prSet presAssocID="{D3B64D8F-6594-412F-8B2C-CC7D69BEC897}" presName="node" presStyleLbl="node1" presStyleIdx="8" presStyleCnt="9" custScaleX="103132" custScaleY="102286" custLinFactNeighborX="-1678" custLinFactNeighborY="-13712">
        <dgm:presLayoutVars>
          <dgm:bulletEnabled val="1"/>
        </dgm:presLayoutVars>
      </dgm:prSet>
      <dgm:spPr/>
    </dgm:pt>
  </dgm:ptLst>
  <dgm:cxnLst>
    <dgm:cxn modelId="{CE521403-B00A-4895-ADE7-FA96000F0551}" type="presOf" srcId="{FEF1E80E-8A9E-4B0A-817C-2A4CFDCF3FB2}" destId="{DD741774-D280-DD46-9C9B-33FE253D22FC}" srcOrd="0" destOrd="0" presId="urn:microsoft.com/office/officeart/2016/7/layout/RepeatingBendingProcessNew"/>
    <dgm:cxn modelId="{7DA3E604-1596-423C-B2F2-8476F3B01CDC}" type="presOf" srcId="{104CD45C-8225-404A-8A34-0546F0706157}" destId="{323CB648-8638-4773-9506-E1467704BEAF}" srcOrd="1" destOrd="0" presId="urn:microsoft.com/office/officeart/2016/7/layout/RepeatingBendingProcessNew"/>
    <dgm:cxn modelId="{869B1105-BDB3-4F7E-8850-24D06B06E529}" type="presOf" srcId="{BFE0749E-E343-4A6F-BD09-2810EE6B4BD7}" destId="{A4A67B76-88B9-3B42-B3EF-AFCDA17E5E1C}" srcOrd="1" destOrd="0" presId="urn:microsoft.com/office/officeart/2016/7/layout/RepeatingBendingProcessNew"/>
    <dgm:cxn modelId="{CF5DAE0B-61EC-4D5B-9217-74C8C4E77320}" type="presOf" srcId="{C3FDF906-2F7D-41DF-8DF9-D69E730857AD}" destId="{07988CC2-FD40-4291-86EE-455FDE6A2BF3}" srcOrd="1" destOrd="0" presId="urn:microsoft.com/office/officeart/2016/7/layout/RepeatingBendingProcessNew"/>
    <dgm:cxn modelId="{63D8C40F-E9AF-4FA3-9E6E-BBF6E386E363}" type="presOf" srcId="{BFE0749E-E343-4A6F-BD09-2810EE6B4BD7}" destId="{63AED5AC-6A4E-294A-8C0F-D72D7D241108}" srcOrd="0" destOrd="0" presId="urn:microsoft.com/office/officeart/2016/7/layout/RepeatingBendingProcessNew"/>
    <dgm:cxn modelId="{32E90211-17E0-4DDF-9274-DD3E46D811B8}" srcId="{D4503D04-C97E-4622-AE07-D0307CB3B4CA}" destId="{76D56F19-2708-49DB-8F92-D8AC45F23A9A}" srcOrd="3" destOrd="0" parTransId="{9D5610C2-0A12-494A-AC46-8DD17C08B09F}" sibTransId="{EC8965A1-F755-4945-8AAC-DCF1F68F011E}"/>
    <dgm:cxn modelId="{CE6BFE15-0EE3-4EAF-A676-434D2F9E297E}" type="presOf" srcId="{82A47C56-0D23-4C30-884E-936DBE470351}" destId="{BB139917-8075-4DE9-8895-B2E915BCF803}" srcOrd="0" destOrd="0" presId="urn:microsoft.com/office/officeart/2016/7/layout/RepeatingBendingProcessNew"/>
    <dgm:cxn modelId="{F4CAEE17-153A-451B-869E-029869B5B342}" srcId="{D4503D04-C97E-4622-AE07-D0307CB3B4CA}" destId="{B8DE3962-3F6B-446A-8FB5-6A96064C639D}" srcOrd="6" destOrd="0" parTransId="{778F5919-98B5-4442-8FD1-2EDA5266A775}" sibTransId="{C3FDF906-2F7D-41DF-8DF9-D69E730857AD}"/>
    <dgm:cxn modelId="{EBC4BD28-BC80-4225-8311-57A332A99BAB}" type="presOf" srcId="{D3B64D8F-6594-412F-8B2C-CC7D69BEC897}" destId="{E108831D-BFE0-42F5-9482-D12A2F11BE3A}" srcOrd="0" destOrd="0" presId="urn:microsoft.com/office/officeart/2016/7/layout/RepeatingBendingProcessNew"/>
    <dgm:cxn modelId="{98E76B2A-24FF-4460-A706-63E9370D8FD9}" type="presOf" srcId="{808B76D0-8EC7-469A-93AC-7A6017188A9D}" destId="{DBF0B936-C069-4B45-92D0-BC84490381D7}" srcOrd="1" destOrd="0" presId="urn:microsoft.com/office/officeart/2016/7/layout/RepeatingBendingProcessNew"/>
    <dgm:cxn modelId="{8D4DB939-F929-496C-A046-9C7EA78472F3}" type="presOf" srcId="{104CD45C-8225-404A-8A34-0546F0706157}" destId="{578BF870-9FEF-4F6E-870D-BC07D982151A}" srcOrd="0" destOrd="0" presId="urn:microsoft.com/office/officeart/2016/7/layout/RepeatingBendingProcessNew"/>
    <dgm:cxn modelId="{5243393E-C9E7-4AF6-B63C-6DA789C3C4B8}" srcId="{D4503D04-C97E-4622-AE07-D0307CB3B4CA}" destId="{60389616-43B0-4BEC-A009-1A697FEB14A2}" srcOrd="4" destOrd="0" parTransId="{98E36507-126D-45A8-A944-3D923A015D2A}" sibTransId="{5D6C9FE6-4278-4389-81C8-E9B9ABCB8EA1}"/>
    <dgm:cxn modelId="{0F866C41-EB5F-47BD-A2CD-A58671F15B67}" srcId="{D4503D04-C97E-4622-AE07-D0307CB3B4CA}" destId="{4E8D2E69-0173-4BD3-B96A-7A9C5DD12B47}" srcOrd="1" destOrd="0" parTransId="{B954BF22-E3B3-4A1C-802E-590228BE2D9C}" sibTransId="{FEF1E80E-8A9E-4B0A-817C-2A4CFDCF3FB2}"/>
    <dgm:cxn modelId="{73590B4B-9F9E-433F-B8B8-00CEB1859A5B}" type="presOf" srcId="{4E8D2E69-0173-4BD3-B96A-7A9C5DD12B47}" destId="{1FC37317-8B75-7A4E-B46A-6C6A45F69C67}" srcOrd="0" destOrd="0" presId="urn:microsoft.com/office/officeart/2016/7/layout/RepeatingBendingProcessNew"/>
    <dgm:cxn modelId="{0607624C-2BDB-4F36-BA09-1ACDB85D6466}" type="presOf" srcId="{5D6C9FE6-4278-4389-81C8-E9B9ABCB8EA1}" destId="{A5AE61DE-387F-4765-8ECB-B366242E7107}" srcOrd="1" destOrd="0" presId="urn:microsoft.com/office/officeart/2016/7/layout/RepeatingBendingProcessNew"/>
    <dgm:cxn modelId="{F09DCE73-6742-49CE-AA7F-0419CF70C2F2}" type="presOf" srcId="{8D23E0B0-38E3-49E6-AAC3-602998535786}" destId="{FD92D1EC-211B-4FD9-8289-5157E3710324}" srcOrd="0" destOrd="0" presId="urn:microsoft.com/office/officeart/2016/7/layout/RepeatingBendingProcessNew"/>
    <dgm:cxn modelId="{BC54DB5A-A594-4E06-8691-743C2CACF898}" type="presOf" srcId="{76D56F19-2708-49DB-8F92-D8AC45F23A9A}" destId="{D42A6699-F599-8045-897A-5A654DF673C0}" srcOrd="0" destOrd="0" presId="urn:microsoft.com/office/officeart/2016/7/layout/RepeatingBendingProcessNew"/>
    <dgm:cxn modelId="{C5E94186-9CB6-4C42-92B3-C546CC53A7B9}" srcId="{D4503D04-C97E-4622-AE07-D0307CB3B4CA}" destId="{AAC263CB-8256-4B03-92FE-1622698FB3E9}" srcOrd="0" destOrd="0" parTransId="{0BEED663-FC38-4EAD-940F-4C475D2C87DB}" sibTransId="{808B76D0-8EC7-469A-93AC-7A6017188A9D}"/>
    <dgm:cxn modelId="{F881F88C-5734-4A79-AB7E-CBECD7D3C3C3}" srcId="{D4503D04-C97E-4622-AE07-D0307CB3B4CA}" destId="{82A47C56-0D23-4C30-884E-936DBE470351}" srcOrd="7" destOrd="0" parTransId="{4C55CEC3-D8CE-4EAF-B71E-C76C3C11E785}" sibTransId="{8D23E0B0-38E3-49E6-AAC3-602998535786}"/>
    <dgm:cxn modelId="{7CA7E590-5F54-4691-B0A6-EC1A31BFE5EE}" type="presOf" srcId="{B8DE3962-3F6B-446A-8FB5-6A96064C639D}" destId="{D7FE55E8-5AA2-438E-8C44-48C8EEF1B180}" srcOrd="0" destOrd="0" presId="urn:microsoft.com/office/officeart/2016/7/layout/RepeatingBendingProcessNew"/>
    <dgm:cxn modelId="{458BB9A0-7C1E-4767-AA59-B7D11947C08D}" type="presOf" srcId="{D239D75C-6138-4C26-85A9-23C3CADE0737}" destId="{1F34DB9D-F370-4F5B-9415-99D610EBE9E7}" srcOrd="0" destOrd="0" presId="urn:microsoft.com/office/officeart/2016/7/layout/RepeatingBendingProcessNew"/>
    <dgm:cxn modelId="{AB92A2A3-F99E-4FFE-88CE-F8596F9336C1}" type="presOf" srcId="{D4503D04-C97E-4622-AE07-D0307CB3B4CA}" destId="{C7117AA3-29D3-A641-A58D-533CC172901B}" srcOrd="0" destOrd="0" presId="urn:microsoft.com/office/officeart/2016/7/layout/RepeatingBendingProcessNew"/>
    <dgm:cxn modelId="{C8D43CAF-C718-46B0-930B-EA312D227D87}" type="presOf" srcId="{FEF1E80E-8A9E-4B0A-817C-2A4CFDCF3FB2}" destId="{B4080084-7793-E342-92FE-F348EAFF157C}" srcOrd="1" destOrd="0" presId="urn:microsoft.com/office/officeart/2016/7/layout/RepeatingBendingProcessNew"/>
    <dgm:cxn modelId="{A5AA49B3-36D9-4DFE-8AF7-CA10A1C03891}" type="presOf" srcId="{5D6C9FE6-4278-4389-81C8-E9B9ABCB8EA1}" destId="{BE076D09-02B8-4C39-8537-7FF276FC3F3E}" srcOrd="0" destOrd="0" presId="urn:microsoft.com/office/officeart/2016/7/layout/RepeatingBendingProcessNew"/>
    <dgm:cxn modelId="{3F9A98BD-1347-4C8A-8196-E3D031897BA5}" type="presOf" srcId="{AAC263CB-8256-4B03-92FE-1622698FB3E9}" destId="{591CA60E-213E-7B4B-B9DE-D89D137D3DA9}" srcOrd="0" destOrd="0" presId="urn:microsoft.com/office/officeart/2016/7/layout/RepeatingBendingProcessNew"/>
    <dgm:cxn modelId="{BB89F3BE-EB61-4F3E-BB51-FD189BA55798}" type="presOf" srcId="{EC8965A1-F755-4945-8AAC-DCF1F68F011E}" destId="{3468B49A-585B-4486-BBC8-5090A1119471}" srcOrd="0" destOrd="0" presId="urn:microsoft.com/office/officeart/2016/7/layout/RepeatingBendingProcessNew"/>
    <dgm:cxn modelId="{3277EBC7-E651-46EC-BCF8-B679002ABA3F}" type="presOf" srcId="{60389616-43B0-4BEC-A009-1A697FEB14A2}" destId="{E79C9012-F730-4861-9CE1-8BF3569799FB}" srcOrd="0" destOrd="0" presId="urn:microsoft.com/office/officeart/2016/7/layout/RepeatingBendingProcessNew"/>
    <dgm:cxn modelId="{66C833C8-7446-47BE-84C9-319B10985060}" type="presOf" srcId="{C3FDF906-2F7D-41DF-8DF9-D69E730857AD}" destId="{D73CFC2F-CD56-4357-974F-D564AF500369}" srcOrd="0" destOrd="0" presId="urn:microsoft.com/office/officeart/2016/7/layout/RepeatingBendingProcessNew"/>
    <dgm:cxn modelId="{A74D1DCD-CD90-4E1E-AD89-E359030F3019}" srcId="{D4503D04-C97E-4622-AE07-D0307CB3B4CA}" destId="{D3B64D8F-6594-412F-8B2C-CC7D69BEC897}" srcOrd="8" destOrd="0" parTransId="{036C7196-956E-4125-B02A-D9A96B2D1244}" sibTransId="{68AFEBD0-1E18-4C2A-A570-CE12DB778086}"/>
    <dgm:cxn modelId="{4B40C8DC-6B57-4F5B-8440-7241C649700B}" srcId="{D4503D04-C97E-4622-AE07-D0307CB3B4CA}" destId="{93A6A030-ABAB-4EFA-B539-0FDB3E07C1EF}" srcOrd="2" destOrd="0" parTransId="{3D674B97-6DC6-4A12-85BA-0976D3064237}" sibTransId="{BFE0749E-E343-4A6F-BD09-2810EE6B4BD7}"/>
    <dgm:cxn modelId="{FD221DDD-B5D9-45B7-A416-633F743E2D7B}" type="presOf" srcId="{93A6A030-ABAB-4EFA-B539-0FDB3E07C1EF}" destId="{F14BE627-E883-874F-A626-EC388DCE8D9B}" srcOrd="0" destOrd="0" presId="urn:microsoft.com/office/officeart/2016/7/layout/RepeatingBendingProcessNew"/>
    <dgm:cxn modelId="{1295FEE2-6983-4601-9CF9-4222D9580AD6}" type="presOf" srcId="{8D23E0B0-38E3-49E6-AAC3-602998535786}" destId="{B47F4B11-8E36-4824-A089-A224F33BBC63}" srcOrd="1" destOrd="0" presId="urn:microsoft.com/office/officeart/2016/7/layout/RepeatingBendingProcessNew"/>
    <dgm:cxn modelId="{4077D8EE-46F7-4EA5-8419-3D4E3FBD3248}" type="presOf" srcId="{EC8965A1-F755-4945-8AAC-DCF1F68F011E}" destId="{CC368313-0F68-4B1F-AF5D-D9B683F8DF82}" srcOrd="1" destOrd="0" presId="urn:microsoft.com/office/officeart/2016/7/layout/RepeatingBendingProcessNew"/>
    <dgm:cxn modelId="{0A14ECF0-008C-4396-B5CD-CEBE5EF90C6F}" type="presOf" srcId="{808B76D0-8EC7-469A-93AC-7A6017188A9D}" destId="{0B9714F2-E001-9048-99B0-C46EAB1CEAC1}" srcOrd="0" destOrd="0" presId="urn:microsoft.com/office/officeart/2016/7/layout/RepeatingBendingProcessNew"/>
    <dgm:cxn modelId="{54A343FC-6F95-4A41-A3C1-9EA58492681D}" srcId="{D4503D04-C97E-4622-AE07-D0307CB3B4CA}" destId="{D239D75C-6138-4C26-85A9-23C3CADE0737}" srcOrd="5" destOrd="0" parTransId="{29AF9628-A7D2-467D-8212-63AC899CB3B3}" sibTransId="{104CD45C-8225-404A-8A34-0546F0706157}"/>
    <dgm:cxn modelId="{ADC94461-6679-445D-A841-C6BFA766FB69}" type="presParOf" srcId="{C7117AA3-29D3-A641-A58D-533CC172901B}" destId="{591CA60E-213E-7B4B-B9DE-D89D137D3DA9}" srcOrd="0" destOrd="0" presId="urn:microsoft.com/office/officeart/2016/7/layout/RepeatingBendingProcessNew"/>
    <dgm:cxn modelId="{63018A36-F2B5-4FCD-B4C5-020990F7FECB}" type="presParOf" srcId="{C7117AA3-29D3-A641-A58D-533CC172901B}" destId="{0B9714F2-E001-9048-99B0-C46EAB1CEAC1}" srcOrd="1" destOrd="0" presId="urn:microsoft.com/office/officeart/2016/7/layout/RepeatingBendingProcessNew"/>
    <dgm:cxn modelId="{3F6549FF-B8EA-47C5-923D-DA17AE9262E4}" type="presParOf" srcId="{0B9714F2-E001-9048-99B0-C46EAB1CEAC1}" destId="{DBF0B936-C069-4B45-92D0-BC84490381D7}" srcOrd="0" destOrd="0" presId="urn:microsoft.com/office/officeart/2016/7/layout/RepeatingBendingProcessNew"/>
    <dgm:cxn modelId="{71744701-C06A-4DD4-9567-7A7791854739}" type="presParOf" srcId="{C7117AA3-29D3-A641-A58D-533CC172901B}" destId="{1FC37317-8B75-7A4E-B46A-6C6A45F69C67}" srcOrd="2" destOrd="0" presId="urn:microsoft.com/office/officeart/2016/7/layout/RepeatingBendingProcessNew"/>
    <dgm:cxn modelId="{F7E591CC-3EF2-440C-A044-3A2EB03C49E1}" type="presParOf" srcId="{C7117AA3-29D3-A641-A58D-533CC172901B}" destId="{DD741774-D280-DD46-9C9B-33FE253D22FC}" srcOrd="3" destOrd="0" presId="urn:microsoft.com/office/officeart/2016/7/layout/RepeatingBendingProcessNew"/>
    <dgm:cxn modelId="{F652FED2-C45D-4672-BE62-C6C4C1B1F2F8}" type="presParOf" srcId="{DD741774-D280-DD46-9C9B-33FE253D22FC}" destId="{B4080084-7793-E342-92FE-F348EAFF157C}" srcOrd="0" destOrd="0" presId="urn:microsoft.com/office/officeart/2016/7/layout/RepeatingBendingProcessNew"/>
    <dgm:cxn modelId="{1A8F2FC6-ECBF-4517-B608-AD23FE8D0ECD}" type="presParOf" srcId="{C7117AA3-29D3-A641-A58D-533CC172901B}" destId="{F14BE627-E883-874F-A626-EC388DCE8D9B}" srcOrd="4" destOrd="0" presId="urn:microsoft.com/office/officeart/2016/7/layout/RepeatingBendingProcessNew"/>
    <dgm:cxn modelId="{ED00225D-BC8E-462E-A070-884097CE6778}" type="presParOf" srcId="{C7117AA3-29D3-A641-A58D-533CC172901B}" destId="{63AED5AC-6A4E-294A-8C0F-D72D7D241108}" srcOrd="5" destOrd="0" presId="urn:microsoft.com/office/officeart/2016/7/layout/RepeatingBendingProcessNew"/>
    <dgm:cxn modelId="{4D0CE290-37D5-4407-8922-138D1A2AA767}" type="presParOf" srcId="{63AED5AC-6A4E-294A-8C0F-D72D7D241108}" destId="{A4A67B76-88B9-3B42-B3EF-AFCDA17E5E1C}" srcOrd="0" destOrd="0" presId="urn:microsoft.com/office/officeart/2016/7/layout/RepeatingBendingProcessNew"/>
    <dgm:cxn modelId="{D6B5F515-F39D-41E2-9D01-786616980051}" type="presParOf" srcId="{C7117AA3-29D3-A641-A58D-533CC172901B}" destId="{D42A6699-F599-8045-897A-5A654DF673C0}" srcOrd="6" destOrd="0" presId="urn:microsoft.com/office/officeart/2016/7/layout/RepeatingBendingProcessNew"/>
    <dgm:cxn modelId="{72A4A7F3-23E2-49ED-A6D5-6A8038990BF7}" type="presParOf" srcId="{C7117AA3-29D3-A641-A58D-533CC172901B}" destId="{3468B49A-585B-4486-BBC8-5090A1119471}" srcOrd="7" destOrd="0" presId="urn:microsoft.com/office/officeart/2016/7/layout/RepeatingBendingProcessNew"/>
    <dgm:cxn modelId="{240F30B4-F824-4A59-8667-BE477309A20D}" type="presParOf" srcId="{3468B49A-585B-4486-BBC8-5090A1119471}" destId="{CC368313-0F68-4B1F-AF5D-D9B683F8DF82}" srcOrd="0" destOrd="0" presId="urn:microsoft.com/office/officeart/2016/7/layout/RepeatingBendingProcessNew"/>
    <dgm:cxn modelId="{02738035-6853-4EA5-A938-BBF94F5427DC}" type="presParOf" srcId="{C7117AA3-29D3-A641-A58D-533CC172901B}" destId="{E79C9012-F730-4861-9CE1-8BF3569799FB}" srcOrd="8" destOrd="0" presId="urn:microsoft.com/office/officeart/2016/7/layout/RepeatingBendingProcessNew"/>
    <dgm:cxn modelId="{CE879726-0A1C-4B92-928C-C1B618AB1FCD}" type="presParOf" srcId="{C7117AA3-29D3-A641-A58D-533CC172901B}" destId="{BE076D09-02B8-4C39-8537-7FF276FC3F3E}" srcOrd="9" destOrd="0" presId="urn:microsoft.com/office/officeart/2016/7/layout/RepeatingBendingProcessNew"/>
    <dgm:cxn modelId="{7A55A488-2523-4FA1-B2BF-B8A2E2A5CC68}" type="presParOf" srcId="{BE076D09-02B8-4C39-8537-7FF276FC3F3E}" destId="{A5AE61DE-387F-4765-8ECB-B366242E7107}" srcOrd="0" destOrd="0" presId="urn:microsoft.com/office/officeart/2016/7/layout/RepeatingBendingProcessNew"/>
    <dgm:cxn modelId="{2C497C83-B932-474B-94EB-5B56E292355D}" type="presParOf" srcId="{C7117AA3-29D3-A641-A58D-533CC172901B}" destId="{1F34DB9D-F370-4F5B-9415-99D610EBE9E7}" srcOrd="10" destOrd="0" presId="urn:microsoft.com/office/officeart/2016/7/layout/RepeatingBendingProcessNew"/>
    <dgm:cxn modelId="{27CF71C1-623C-42BD-8497-F2ADB4ECC228}" type="presParOf" srcId="{C7117AA3-29D3-A641-A58D-533CC172901B}" destId="{578BF870-9FEF-4F6E-870D-BC07D982151A}" srcOrd="11" destOrd="0" presId="urn:microsoft.com/office/officeart/2016/7/layout/RepeatingBendingProcessNew"/>
    <dgm:cxn modelId="{AF61AF78-D0AF-4BE0-ACE2-6E3297090D42}" type="presParOf" srcId="{578BF870-9FEF-4F6E-870D-BC07D982151A}" destId="{323CB648-8638-4773-9506-E1467704BEAF}" srcOrd="0" destOrd="0" presId="urn:microsoft.com/office/officeart/2016/7/layout/RepeatingBendingProcessNew"/>
    <dgm:cxn modelId="{05B9CC8E-5123-4093-9F99-7CCA63CCA6D9}" type="presParOf" srcId="{C7117AA3-29D3-A641-A58D-533CC172901B}" destId="{D7FE55E8-5AA2-438E-8C44-48C8EEF1B180}" srcOrd="12" destOrd="0" presId="urn:microsoft.com/office/officeart/2016/7/layout/RepeatingBendingProcessNew"/>
    <dgm:cxn modelId="{7F692735-746B-4EF7-977B-6F7F0CB6C9AA}" type="presParOf" srcId="{C7117AA3-29D3-A641-A58D-533CC172901B}" destId="{D73CFC2F-CD56-4357-974F-D564AF500369}" srcOrd="13" destOrd="0" presId="urn:microsoft.com/office/officeart/2016/7/layout/RepeatingBendingProcessNew"/>
    <dgm:cxn modelId="{08A69278-1DB5-40AD-9EB3-6DAB5736D072}" type="presParOf" srcId="{D73CFC2F-CD56-4357-974F-D564AF500369}" destId="{07988CC2-FD40-4291-86EE-455FDE6A2BF3}" srcOrd="0" destOrd="0" presId="urn:microsoft.com/office/officeart/2016/7/layout/RepeatingBendingProcessNew"/>
    <dgm:cxn modelId="{778DB6A1-CD96-4012-8E3B-DF0E23795470}" type="presParOf" srcId="{C7117AA3-29D3-A641-A58D-533CC172901B}" destId="{BB139917-8075-4DE9-8895-B2E915BCF803}" srcOrd="14" destOrd="0" presId="urn:microsoft.com/office/officeart/2016/7/layout/RepeatingBendingProcessNew"/>
    <dgm:cxn modelId="{9DB0CBF7-E99E-49A4-8E43-86F0DDAD2AB5}" type="presParOf" srcId="{C7117AA3-29D3-A641-A58D-533CC172901B}" destId="{FD92D1EC-211B-4FD9-8289-5157E3710324}" srcOrd="15" destOrd="0" presId="urn:microsoft.com/office/officeart/2016/7/layout/RepeatingBendingProcessNew"/>
    <dgm:cxn modelId="{B3C6187A-B001-41DB-A804-EEA167C6F601}" type="presParOf" srcId="{FD92D1EC-211B-4FD9-8289-5157E3710324}" destId="{B47F4B11-8E36-4824-A089-A224F33BBC63}" srcOrd="0" destOrd="0" presId="urn:microsoft.com/office/officeart/2016/7/layout/RepeatingBendingProcessNew"/>
    <dgm:cxn modelId="{9DC11071-06AC-407A-854F-37F3626A09C8}" type="presParOf" srcId="{C7117AA3-29D3-A641-A58D-533CC172901B}" destId="{E108831D-BFE0-42F5-9482-D12A2F11BE3A}" srcOrd="16" destOrd="0" presId="urn:microsoft.com/office/officeart/2016/7/layout/RepeatingBendingProcessNew"/>
  </dgm:cxnLst>
  <dgm:bg>
    <a:noFill/>
  </dgm:bg>
  <dgm:whole>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720856-93F0-4CC7-B7FD-2466914A11D4}" type="doc">
      <dgm:prSet loTypeId="urn:microsoft.com/office/officeart/2005/8/layout/default" loCatId="list" qsTypeId="urn:microsoft.com/office/officeart/2005/8/quickstyle/simple5" qsCatId="simple" csTypeId="urn:microsoft.com/office/officeart/2005/8/colors/accent2_2" csCatId="accent2" phldr="1"/>
      <dgm:spPr/>
    </dgm:pt>
    <dgm:pt modelId="{4AF52931-E4CA-4429-AACB-B8747CDB2409}">
      <dgm:prSet phldrT="[Text]"/>
      <dgm:spPr>
        <a:solidFill>
          <a:srgbClr val="162F59"/>
        </a:solidFill>
        <a:ln w="19050">
          <a:solidFill>
            <a:schemeClr val="lt1">
              <a:hueOff val="0"/>
              <a:satOff val="0"/>
              <a:lumOff val="0"/>
            </a:schemeClr>
          </a:solidFill>
        </a:ln>
      </dgm:spPr>
      <dgm:t>
        <a:bodyPr/>
        <a:lstStyle/>
        <a:p>
          <a:r>
            <a:rPr lang="en-US" b="1" baseline="0" dirty="0"/>
            <a:t>School Profile</a:t>
          </a:r>
        </a:p>
      </dgm:t>
    </dgm:pt>
    <dgm:pt modelId="{67B2FC97-2FAE-4EFE-9DEE-E4216C657F35}" type="parTrans" cxnId="{F82329C8-C3B2-4E9B-9033-528488D72705}">
      <dgm:prSet/>
      <dgm:spPr/>
      <dgm:t>
        <a:bodyPr/>
        <a:lstStyle/>
        <a:p>
          <a:endParaRPr lang="en-US"/>
        </a:p>
      </dgm:t>
    </dgm:pt>
    <dgm:pt modelId="{D86AF01C-9CBC-41F8-9354-48CD82BDFDC9}" type="sibTrans" cxnId="{F82329C8-C3B2-4E9B-9033-528488D72705}">
      <dgm:prSet/>
      <dgm:spPr/>
      <dgm:t>
        <a:bodyPr/>
        <a:lstStyle/>
        <a:p>
          <a:endParaRPr lang="en-US"/>
        </a:p>
      </dgm:t>
    </dgm:pt>
    <dgm:pt modelId="{81BEB84D-9A77-49C6-9301-B3359FCAC75F}">
      <dgm:prSet phldrT="[Text]"/>
      <dgm:spPr>
        <a:solidFill>
          <a:srgbClr val="162F59"/>
        </a:solidFill>
        <a:ln w="19050">
          <a:solidFill>
            <a:schemeClr val="lt1">
              <a:hueOff val="0"/>
              <a:satOff val="0"/>
              <a:lumOff val="0"/>
            </a:schemeClr>
          </a:solidFill>
        </a:ln>
      </dgm:spPr>
      <dgm:t>
        <a:bodyPr/>
        <a:lstStyle/>
        <a:p>
          <a:r>
            <a:rPr lang="en-US" b="1" dirty="0"/>
            <a:t>Personal Profile</a:t>
          </a:r>
        </a:p>
      </dgm:t>
    </dgm:pt>
    <dgm:pt modelId="{AE4D0D43-0332-4F79-8D35-BCD8C10758AE}" type="parTrans" cxnId="{420EF6C4-7321-43BE-A2FC-253606B1E06A}">
      <dgm:prSet/>
      <dgm:spPr/>
      <dgm:t>
        <a:bodyPr/>
        <a:lstStyle/>
        <a:p>
          <a:endParaRPr lang="en-US"/>
        </a:p>
      </dgm:t>
    </dgm:pt>
    <dgm:pt modelId="{5D260F18-25D2-4074-87F1-7E78DDA61C58}" type="sibTrans" cxnId="{420EF6C4-7321-43BE-A2FC-253606B1E06A}">
      <dgm:prSet/>
      <dgm:spPr/>
      <dgm:t>
        <a:bodyPr/>
        <a:lstStyle/>
        <a:p>
          <a:endParaRPr lang="en-US"/>
        </a:p>
      </dgm:t>
    </dgm:pt>
    <dgm:pt modelId="{BFF9359E-E9B1-4B73-BACC-2C7988765B16}">
      <dgm:prSet phldrT="[Text]"/>
      <dgm:spPr>
        <a:solidFill>
          <a:srgbClr val="162F59"/>
        </a:solidFill>
        <a:ln w="19050">
          <a:solidFill>
            <a:schemeClr val="lt1">
              <a:hueOff val="0"/>
              <a:satOff val="0"/>
              <a:lumOff val="0"/>
            </a:schemeClr>
          </a:solidFill>
        </a:ln>
      </dgm:spPr>
      <dgm:t>
        <a:bodyPr/>
        <a:lstStyle/>
        <a:p>
          <a:r>
            <a:rPr lang="en-US" b="1" baseline="0" dirty="0"/>
            <a:t>Matching Options</a:t>
          </a:r>
        </a:p>
      </dgm:t>
    </dgm:pt>
    <dgm:pt modelId="{6E0A40FA-1B79-4089-8B9A-3BA22865FE4E}" type="parTrans" cxnId="{516EC545-1971-48B3-978C-4756FCDCCFD9}">
      <dgm:prSet/>
      <dgm:spPr/>
      <dgm:t>
        <a:bodyPr/>
        <a:lstStyle/>
        <a:p>
          <a:endParaRPr lang="en-US"/>
        </a:p>
      </dgm:t>
    </dgm:pt>
    <dgm:pt modelId="{1CEF1965-C516-4C44-BAE3-2FA3F5116930}" type="sibTrans" cxnId="{516EC545-1971-48B3-978C-4756FCDCCFD9}">
      <dgm:prSet/>
      <dgm:spPr/>
      <dgm:t>
        <a:bodyPr/>
        <a:lstStyle/>
        <a:p>
          <a:endParaRPr lang="en-US"/>
        </a:p>
      </dgm:t>
    </dgm:pt>
    <dgm:pt modelId="{03903B47-5C32-432B-96FA-7CDA0F7418C0}" type="pres">
      <dgm:prSet presAssocID="{C7720856-93F0-4CC7-B7FD-2466914A11D4}" presName="diagram" presStyleCnt="0">
        <dgm:presLayoutVars>
          <dgm:dir/>
          <dgm:resizeHandles val="exact"/>
        </dgm:presLayoutVars>
      </dgm:prSet>
      <dgm:spPr/>
    </dgm:pt>
    <dgm:pt modelId="{1075E3B4-1DD8-40B6-AC97-BCDBFB60018A}" type="pres">
      <dgm:prSet presAssocID="{4AF52931-E4CA-4429-AACB-B8747CDB2409}" presName="node" presStyleLbl="node1" presStyleIdx="0" presStyleCnt="3">
        <dgm:presLayoutVars>
          <dgm:bulletEnabled val="1"/>
        </dgm:presLayoutVars>
      </dgm:prSet>
      <dgm:spPr/>
    </dgm:pt>
    <dgm:pt modelId="{93A3C5A0-A92D-4308-ADF4-E67DB5DAA3DC}" type="pres">
      <dgm:prSet presAssocID="{D86AF01C-9CBC-41F8-9354-48CD82BDFDC9}" presName="sibTrans" presStyleCnt="0"/>
      <dgm:spPr/>
    </dgm:pt>
    <dgm:pt modelId="{0AE35CC0-F836-4DDC-A8D0-D25545CB13ED}" type="pres">
      <dgm:prSet presAssocID="{81BEB84D-9A77-49C6-9301-B3359FCAC75F}" presName="node" presStyleLbl="node1" presStyleIdx="1" presStyleCnt="3" custLinFactNeighborX="7615" custLinFactNeighborY="-26437">
        <dgm:presLayoutVars>
          <dgm:bulletEnabled val="1"/>
        </dgm:presLayoutVars>
      </dgm:prSet>
      <dgm:spPr/>
    </dgm:pt>
    <dgm:pt modelId="{1D319031-CF2D-4080-B641-4F1A177DBC52}" type="pres">
      <dgm:prSet presAssocID="{5D260F18-25D2-4074-87F1-7E78DDA61C58}" presName="sibTrans" presStyleCnt="0"/>
      <dgm:spPr/>
    </dgm:pt>
    <dgm:pt modelId="{06945DA6-D1D2-463D-9366-DF43D898B9F6}" type="pres">
      <dgm:prSet presAssocID="{BFF9359E-E9B1-4B73-BACC-2C7988765B16}" presName="node" presStyleLbl="node1" presStyleIdx="2" presStyleCnt="3">
        <dgm:presLayoutVars>
          <dgm:bulletEnabled val="1"/>
        </dgm:presLayoutVars>
      </dgm:prSet>
      <dgm:spPr/>
    </dgm:pt>
  </dgm:ptLst>
  <dgm:cxnLst>
    <dgm:cxn modelId="{2A80322E-986F-4AB0-A3BD-B26E8F933692}" type="presOf" srcId="{C7720856-93F0-4CC7-B7FD-2466914A11D4}" destId="{03903B47-5C32-432B-96FA-7CDA0F7418C0}" srcOrd="0" destOrd="0" presId="urn:microsoft.com/office/officeart/2005/8/layout/default"/>
    <dgm:cxn modelId="{516EC545-1971-48B3-978C-4756FCDCCFD9}" srcId="{C7720856-93F0-4CC7-B7FD-2466914A11D4}" destId="{BFF9359E-E9B1-4B73-BACC-2C7988765B16}" srcOrd="2" destOrd="0" parTransId="{6E0A40FA-1B79-4089-8B9A-3BA22865FE4E}" sibTransId="{1CEF1965-C516-4C44-BAE3-2FA3F5116930}"/>
    <dgm:cxn modelId="{C4BA4075-9257-47E2-9DCA-1E79A96F3A18}" type="presOf" srcId="{81BEB84D-9A77-49C6-9301-B3359FCAC75F}" destId="{0AE35CC0-F836-4DDC-A8D0-D25545CB13ED}" srcOrd="0" destOrd="0" presId="urn:microsoft.com/office/officeart/2005/8/layout/default"/>
    <dgm:cxn modelId="{81B1987A-B6C5-4258-A315-7FB988F0316C}" type="presOf" srcId="{BFF9359E-E9B1-4B73-BACC-2C7988765B16}" destId="{06945DA6-D1D2-463D-9366-DF43D898B9F6}" srcOrd="0" destOrd="0" presId="urn:microsoft.com/office/officeart/2005/8/layout/default"/>
    <dgm:cxn modelId="{420EF6C4-7321-43BE-A2FC-253606B1E06A}" srcId="{C7720856-93F0-4CC7-B7FD-2466914A11D4}" destId="{81BEB84D-9A77-49C6-9301-B3359FCAC75F}" srcOrd="1" destOrd="0" parTransId="{AE4D0D43-0332-4F79-8D35-BCD8C10758AE}" sibTransId="{5D260F18-25D2-4074-87F1-7E78DDA61C58}"/>
    <dgm:cxn modelId="{F82329C8-C3B2-4E9B-9033-528488D72705}" srcId="{C7720856-93F0-4CC7-B7FD-2466914A11D4}" destId="{4AF52931-E4CA-4429-AACB-B8747CDB2409}" srcOrd="0" destOrd="0" parTransId="{67B2FC97-2FAE-4EFE-9DEE-E4216C657F35}" sibTransId="{D86AF01C-9CBC-41F8-9354-48CD82BDFDC9}"/>
    <dgm:cxn modelId="{A7461DEC-5D45-4D40-8A86-8B425EE941C5}" type="presOf" srcId="{4AF52931-E4CA-4429-AACB-B8747CDB2409}" destId="{1075E3B4-1DD8-40B6-AC97-BCDBFB60018A}" srcOrd="0" destOrd="0" presId="urn:microsoft.com/office/officeart/2005/8/layout/default"/>
    <dgm:cxn modelId="{516E3F37-C365-4571-9DF7-E853CDB35282}" type="presParOf" srcId="{03903B47-5C32-432B-96FA-7CDA0F7418C0}" destId="{1075E3B4-1DD8-40B6-AC97-BCDBFB60018A}" srcOrd="0" destOrd="0" presId="urn:microsoft.com/office/officeart/2005/8/layout/default"/>
    <dgm:cxn modelId="{5E05462E-00E3-4F1F-9344-5BCE873E0869}" type="presParOf" srcId="{03903B47-5C32-432B-96FA-7CDA0F7418C0}" destId="{93A3C5A0-A92D-4308-ADF4-E67DB5DAA3DC}" srcOrd="1" destOrd="0" presId="urn:microsoft.com/office/officeart/2005/8/layout/default"/>
    <dgm:cxn modelId="{847F919C-8B89-4547-A043-3E69E1441CB0}" type="presParOf" srcId="{03903B47-5C32-432B-96FA-7CDA0F7418C0}" destId="{0AE35CC0-F836-4DDC-A8D0-D25545CB13ED}" srcOrd="2" destOrd="0" presId="urn:microsoft.com/office/officeart/2005/8/layout/default"/>
    <dgm:cxn modelId="{ACFE0B5C-7E27-4F1B-87A7-071CC70DC00F}" type="presParOf" srcId="{03903B47-5C32-432B-96FA-7CDA0F7418C0}" destId="{1D319031-CF2D-4080-B641-4F1A177DBC52}" srcOrd="3" destOrd="0" presId="urn:microsoft.com/office/officeart/2005/8/layout/default"/>
    <dgm:cxn modelId="{3715A873-9D67-4210-ABF5-AEE26EFD6A90}" type="presParOf" srcId="{03903B47-5C32-432B-96FA-7CDA0F7418C0}" destId="{06945DA6-D1D2-463D-9366-DF43D898B9F6}"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A99CC-57CD-42C7-BA64-81D7B56FC86C}">
      <dsp:nvSpPr>
        <dsp:cNvPr id="0" name=""/>
        <dsp:cNvSpPr/>
      </dsp:nvSpPr>
      <dsp:spPr>
        <a:xfrm>
          <a:off x="0" y="11823"/>
          <a:ext cx="6367688" cy="743535"/>
        </a:xfrm>
        <a:prstGeom prst="roundRect">
          <a:avLst/>
        </a:prstGeom>
        <a:solidFill>
          <a:srgbClr val="333399">
            <a:alpha val="89804"/>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Age appropriate activities</a:t>
          </a:r>
        </a:p>
      </dsp:txBody>
      <dsp:txXfrm>
        <a:off x="36296" y="48119"/>
        <a:ext cx="6295096" cy="670943"/>
      </dsp:txXfrm>
    </dsp:sp>
    <dsp:sp modelId="{F295F478-BC32-44CB-A0E7-7EDB30DB32F9}">
      <dsp:nvSpPr>
        <dsp:cNvPr id="0" name=""/>
        <dsp:cNvSpPr/>
      </dsp:nvSpPr>
      <dsp:spPr>
        <a:xfrm>
          <a:off x="0" y="844639"/>
          <a:ext cx="6367688" cy="743535"/>
        </a:xfrm>
        <a:prstGeom prst="roundRect">
          <a:avLst/>
        </a:prstGeom>
        <a:solidFill>
          <a:srgbClr val="333399">
            <a:alpha val="70000"/>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Early &amp; Often</a:t>
          </a:r>
        </a:p>
      </dsp:txBody>
      <dsp:txXfrm>
        <a:off x="36296" y="880935"/>
        <a:ext cx="6295096" cy="670943"/>
      </dsp:txXfrm>
    </dsp:sp>
    <dsp:sp modelId="{E840E5F6-2139-414F-A57F-B858735B5A8E}">
      <dsp:nvSpPr>
        <dsp:cNvPr id="0" name=""/>
        <dsp:cNvSpPr/>
      </dsp:nvSpPr>
      <dsp:spPr>
        <a:xfrm>
          <a:off x="0" y="1677453"/>
          <a:ext cx="6367688" cy="743535"/>
        </a:xfrm>
        <a:prstGeom prst="roundRect">
          <a:avLst/>
        </a:prstGeom>
        <a:solidFill>
          <a:srgbClr val="333399">
            <a:alpha val="50000"/>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Non-clinical opportunities</a:t>
          </a:r>
        </a:p>
      </dsp:txBody>
      <dsp:txXfrm>
        <a:off x="36296" y="1713749"/>
        <a:ext cx="6295096" cy="670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A99CC-57CD-42C7-BA64-81D7B56FC86C}">
      <dsp:nvSpPr>
        <dsp:cNvPr id="0" name=""/>
        <dsp:cNvSpPr/>
      </dsp:nvSpPr>
      <dsp:spPr>
        <a:xfrm>
          <a:off x="0" y="0"/>
          <a:ext cx="6367688" cy="743535"/>
        </a:xfrm>
        <a:prstGeom prst="roundRect">
          <a:avLst/>
        </a:prstGeom>
        <a:solidFill>
          <a:srgbClr val="0085B4">
            <a:alpha val="89804"/>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Surprised at number of jobs</a:t>
          </a:r>
        </a:p>
      </dsp:txBody>
      <dsp:txXfrm>
        <a:off x="36296" y="36296"/>
        <a:ext cx="6295096" cy="670943"/>
      </dsp:txXfrm>
    </dsp:sp>
    <dsp:sp modelId="{F295F478-BC32-44CB-A0E7-7EDB30DB32F9}">
      <dsp:nvSpPr>
        <dsp:cNvPr id="0" name=""/>
        <dsp:cNvSpPr/>
      </dsp:nvSpPr>
      <dsp:spPr>
        <a:xfrm>
          <a:off x="0" y="844639"/>
          <a:ext cx="6367688" cy="743535"/>
        </a:xfrm>
        <a:prstGeom prst="roundRect">
          <a:avLst/>
        </a:prstGeom>
        <a:solidFill>
          <a:srgbClr val="0085B4">
            <a:alpha val="70000"/>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Excited with salary potential</a:t>
          </a:r>
        </a:p>
      </dsp:txBody>
      <dsp:txXfrm>
        <a:off x="36296" y="880935"/>
        <a:ext cx="6295096" cy="670943"/>
      </dsp:txXfrm>
    </dsp:sp>
    <dsp:sp modelId="{E840E5F6-2139-414F-A57F-B858735B5A8E}">
      <dsp:nvSpPr>
        <dsp:cNvPr id="0" name=""/>
        <dsp:cNvSpPr/>
      </dsp:nvSpPr>
      <dsp:spPr>
        <a:xfrm>
          <a:off x="0" y="1677453"/>
          <a:ext cx="6367688" cy="743535"/>
        </a:xfrm>
        <a:prstGeom prst="roundRect">
          <a:avLst/>
        </a:prstGeom>
        <a:solidFill>
          <a:srgbClr val="0085B4">
            <a:alpha val="50000"/>
          </a:srgb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Academic &amp; career guidance</a:t>
          </a:r>
        </a:p>
      </dsp:txBody>
      <dsp:txXfrm>
        <a:off x="36296" y="1713749"/>
        <a:ext cx="6295096" cy="6709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65EE8-845F-4143-AD5D-5FAB3B0DB93C}">
      <dsp:nvSpPr>
        <dsp:cNvPr id="0" name=""/>
        <dsp:cNvSpPr/>
      </dsp:nvSpPr>
      <dsp:spPr>
        <a:xfrm>
          <a:off x="1976762" y="800600"/>
          <a:ext cx="481528" cy="91440"/>
        </a:xfrm>
        <a:custGeom>
          <a:avLst/>
          <a:gdLst/>
          <a:ahLst/>
          <a:cxnLst/>
          <a:rect l="0" t="0" r="0" b="0"/>
          <a:pathLst>
            <a:path>
              <a:moveTo>
                <a:pt x="0" y="45720"/>
              </a:moveTo>
              <a:lnTo>
                <a:pt x="48152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04724" y="844049"/>
        <a:ext cx="25606" cy="4542"/>
      </dsp:txXfrm>
    </dsp:sp>
    <dsp:sp modelId="{A7CBCB28-8531-42D6-82C2-5F6F5C0BD1A1}">
      <dsp:nvSpPr>
        <dsp:cNvPr id="0" name=""/>
        <dsp:cNvSpPr/>
      </dsp:nvSpPr>
      <dsp:spPr>
        <a:xfrm>
          <a:off x="3519" y="253807"/>
          <a:ext cx="1975043" cy="1185025"/>
        </a:xfrm>
        <a:prstGeom prst="rect">
          <a:avLst/>
        </a:prstGeom>
        <a:solidFill>
          <a:srgbClr val="DC0E3A"/>
        </a:solidFill>
        <a:ln>
          <a:solidFill>
            <a:schemeClr val="lt1">
              <a:hueOff val="0"/>
              <a:satOff val="0"/>
              <a:lumOff val="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779" tIns="101586" rIns="96779" bIns="101586" numCol="1" spcCol="1270" anchor="ctr" anchorCtr="0">
          <a:noAutofit/>
        </a:bodyPr>
        <a:lstStyle/>
        <a:p>
          <a:pPr marL="0" lvl="0" indent="0" algn="ctr" defTabSz="1022350">
            <a:lnSpc>
              <a:spcPct val="90000"/>
            </a:lnSpc>
            <a:spcBef>
              <a:spcPct val="0"/>
            </a:spcBef>
            <a:spcAft>
              <a:spcPct val="35000"/>
            </a:spcAft>
            <a:buNone/>
          </a:pPr>
          <a:r>
            <a:rPr lang="en-US" sz="2300" b="1" kern="1200" dirty="0"/>
            <a:t>HEALTHCARE CAREER SPOTLIGHTS</a:t>
          </a:r>
          <a:endParaRPr lang="en-US" sz="2300" kern="1200" baseline="0" dirty="0"/>
        </a:p>
      </dsp:txBody>
      <dsp:txXfrm>
        <a:off x="3519" y="253807"/>
        <a:ext cx="1975043" cy="1185025"/>
      </dsp:txXfrm>
    </dsp:sp>
    <dsp:sp modelId="{BC842CBF-1B80-43DE-8610-CB8436F2240F}">
      <dsp:nvSpPr>
        <dsp:cNvPr id="0" name=""/>
        <dsp:cNvSpPr/>
      </dsp:nvSpPr>
      <dsp:spPr>
        <a:xfrm>
          <a:off x="4463934" y="800600"/>
          <a:ext cx="357199" cy="91440"/>
        </a:xfrm>
        <a:custGeom>
          <a:avLst/>
          <a:gdLst/>
          <a:ahLst/>
          <a:cxnLst/>
          <a:rect l="0" t="0" r="0" b="0"/>
          <a:pathLst>
            <a:path>
              <a:moveTo>
                <a:pt x="0" y="45720"/>
              </a:moveTo>
              <a:lnTo>
                <a:pt x="357199"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32839" y="844049"/>
        <a:ext cx="19389" cy="4542"/>
      </dsp:txXfrm>
    </dsp:sp>
    <dsp:sp modelId="{0810C1A5-8746-46B2-B13D-0022D60818D3}">
      <dsp:nvSpPr>
        <dsp:cNvPr id="0" name=""/>
        <dsp:cNvSpPr/>
      </dsp:nvSpPr>
      <dsp:spPr>
        <a:xfrm>
          <a:off x="2490691" y="253807"/>
          <a:ext cx="1975043" cy="1185025"/>
        </a:xfrm>
        <a:prstGeom prst="rect">
          <a:avLst/>
        </a:prstGeom>
        <a:solidFill>
          <a:srgbClr val="DC0E3A"/>
        </a:solidFill>
        <a:ln>
          <a:solidFill>
            <a:schemeClr val="lt1">
              <a:hueOff val="0"/>
              <a:satOff val="0"/>
              <a:lumOff val="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779" tIns="101586" rIns="96779" bIns="101586" numCol="1" spcCol="1270" anchor="ctr" anchorCtr="0">
          <a:noAutofit/>
        </a:bodyPr>
        <a:lstStyle/>
        <a:p>
          <a:pPr marL="0" lvl="0" indent="0" algn="ctr" defTabSz="1022350">
            <a:lnSpc>
              <a:spcPct val="90000"/>
            </a:lnSpc>
            <a:spcBef>
              <a:spcPct val="0"/>
            </a:spcBef>
            <a:spcAft>
              <a:spcPct val="35000"/>
            </a:spcAft>
            <a:buNone/>
          </a:pPr>
          <a:r>
            <a:rPr lang="en-US" sz="2300" b="1" kern="1200" baseline="0" dirty="0"/>
            <a:t>SCIENCE CLASSES</a:t>
          </a:r>
        </a:p>
      </dsp:txBody>
      <dsp:txXfrm>
        <a:off x="2490691" y="253807"/>
        <a:ext cx="1975043" cy="1185025"/>
      </dsp:txXfrm>
    </dsp:sp>
    <dsp:sp modelId="{AF01E942-D41B-46E1-8805-18AD2E2E191A}">
      <dsp:nvSpPr>
        <dsp:cNvPr id="0" name=""/>
        <dsp:cNvSpPr/>
      </dsp:nvSpPr>
      <dsp:spPr>
        <a:xfrm>
          <a:off x="991041" y="1437033"/>
          <a:ext cx="4850014" cy="423659"/>
        </a:xfrm>
        <a:custGeom>
          <a:avLst/>
          <a:gdLst/>
          <a:ahLst/>
          <a:cxnLst/>
          <a:rect l="0" t="0" r="0" b="0"/>
          <a:pathLst>
            <a:path>
              <a:moveTo>
                <a:pt x="4850014" y="0"/>
              </a:moveTo>
              <a:lnTo>
                <a:pt x="4850014" y="228929"/>
              </a:lnTo>
              <a:lnTo>
                <a:pt x="0" y="228929"/>
              </a:lnTo>
              <a:lnTo>
                <a:pt x="0" y="423659"/>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94267" y="1646592"/>
        <a:ext cx="243562" cy="4542"/>
      </dsp:txXfrm>
    </dsp:sp>
    <dsp:sp modelId="{8457122B-3341-48E9-9B8F-9614C80AF097}">
      <dsp:nvSpPr>
        <dsp:cNvPr id="0" name=""/>
        <dsp:cNvSpPr/>
      </dsp:nvSpPr>
      <dsp:spPr>
        <a:xfrm>
          <a:off x="4853534" y="253807"/>
          <a:ext cx="1975043" cy="1185025"/>
        </a:xfrm>
        <a:prstGeom prst="rect">
          <a:avLst/>
        </a:prstGeom>
        <a:solidFill>
          <a:srgbClr val="DC0E3A"/>
        </a:solidFill>
        <a:ln>
          <a:solidFill>
            <a:schemeClr val="lt1">
              <a:hueOff val="0"/>
              <a:satOff val="0"/>
              <a:lumOff val="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779" tIns="101586" rIns="96779" bIns="101586" numCol="1" spcCol="1270" anchor="ctr" anchorCtr="0">
          <a:noAutofit/>
        </a:bodyPr>
        <a:lstStyle/>
        <a:p>
          <a:pPr marL="0" lvl="0" indent="0" algn="ctr" defTabSz="889000">
            <a:lnSpc>
              <a:spcPct val="90000"/>
            </a:lnSpc>
            <a:spcBef>
              <a:spcPct val="0"/>
            </a:spcBef>
            <a:spcAft>
              <a:spcPct val="35000"/>
            </a:spcAft>
            <a:buNone/>
          </a:pPr>
          <a:r>
            <a:rPr lang="en-US" sz="2200" b="1" kern="1200" dirty="0"/>
            <a:t>HOSPITAL TOURS</a:t>
          </a:r>
        </a:p>
      </dsp:txBody>
      <dsp:txXfrm>
        <a:off x="4853534" y="253807"/>
        <a:ext cx="1975043" cy="1185025"/>
      </dsp:txXfrm>
    </dsp:sp>
    <dsp:sp modelId="{0ABCDFFC-571A-4797-8BF3-6C535527A02A}">
      <dsp:nvSpPr>
        <dsp:cNvPr id="0" name=""/>
        <dsp:cNvSpPr/>
      </dsp:nvSpPr>
      <dsp:spPr>
        <a:xfrm>
          <a:off x="1976762" y="2439886"/>
          <a:ext cx="493102" cy="91440"/>
        </a:xfrm>
        <a:custGeom>
          <a:avLst/>
          <a:gdLst/>
          <a:ahLst/>
          <a:cxnLst/>
          <a:rect l="0" t="0" r="0" b="0"/>
          <a:pathLst>
            <a:path>
              <a:moveTo>
                <a:pt x="0" y="45720"/>
              </a:moveTo>
              <a:lnTo>
                <a:pt x="263651" y="45720"/>
              </a:lnTo>
              <a:lnTo>
                <a:pt x="263651" y="52249"/>
              </a:lnTo>
              <a:lnTo>
                <a:pt x="493102" y="52249"/>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10220" y="2483335"/>
        <a:ext cx="26187" cy="4542"/>
      </dsp:txXfrm>
    </dsp:sp>
    <dsp:sp modelId="{1EA79103-5467-4F81-9A5C-22D0DE354E97}">
      <dsp:nvSpPr>
        <dsp:cNvPr id="0" name=""/>
        <dsp:cNvSpPr/>
      </dsp:nvSpPr>
      <dsp:spPr>
        <a:xfrm>
          <a:off x="3519" y="1893093"/>
          <a:ext cx="1975043" cy="1185025"/>
        </a:xfrm>
        <a:prstGeom prst="rect">
          <a:avLst/>
        </a:prstGeom>
        <a:solidFill>
          <a:srgbClr val="DC0E3A"/>
        </a:solidFill>
        <a:ln>
          <a:solidFill>
            <a:schemeClr val="lt1">
              <a:hueOff val="0"/>
              <a:satOff val="0"/>
              <a:lumOff val="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779" tIns="101586" rIns="96779" bIns="101586"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en-US" sz="2200" b="1" kern="1200" baseline="0" dirty="0"/>
            <a:t>JOB SHADOWING</a:t>
          </a:r>
        </a:p>
      </dsp:txBody>
      <dsp:txXfrm>
        <a:off x="3519" y="1893093"/>
        <a:ext cx="1975043" cy="1185025"/>
      </dsp:txXfrm>
    </dsp:sp>
    <dsp:sp modelId="{0D7AB852-A621-49E4-A71E-5206E13B35BD}">
      <dsp:nvSpPr>
        <dsp:cNvPr id="0" name=""/>
        <dsp:cNvSpPr/>
      </dsp:nvSpPr>
      <dsp:spPr>
        <a:xfrm>
          <a:off x="4475508" y="2439886"/>
          <a:ext cx="354217" cy="91440"/>
        </a:xfrm>
        <a:custGeom>
          <a:avLst/>
          <a:gdLst/>
          <a:ahLst/>
          <a:cxnLst/>
          <a:rect l="0" t="0" r="0" b="0"/>
          <a:pathLst>
            <a:path>
              <a:moveTo>
                <a:pt x="0" y="52249"/>
              </a:moveTo>
              <a:lnTo>
                <a:pt x="194208" y="52249"/>
              </a:lnTo>
              <a:lnTo>
                <a:pt x="194208" y="45720"/>
              </a:lnTo>
              <a:lnTo>
                <a:pt x="354217"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42995" y="2483335"/>
        <a:ext cx="19243" cy="4542"/>
      </dsp:txXfrm>
    </dsp:sp>
    <dsp:sp modelId="{609F6639-5A55-49AB-8F6F-C03AC30BFD10}">
      <dsp:nvSpPr>
        <dsp:cNvPr id="0" name=""/>
        <dsp:cNvSpPr/>
      </dsp:nvSpPr>
      <dsp:spPr>
        <a:xfrm>
          <a:off x="2502265" y="1899623"/>
          <a:ext cx="1975043" cy="1185025"/>
        </a:xfrm>
        <a:prstGeom prst="rect">
          <a:avLst/>
        </a:prstGeom>
        <a:solidFill>
          <a:srgbClr val="DC0E3A"/>
        </a:solidFill>
        <a:ln>
          <a:solidFill>
            <a:schemeClr val="lt1">
              <a:hueOff val="0"/>
              <a:satOff val="0"/>
              <a:lumOff val="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779" tIns="101586" rIns="96779" bIns="101586" numCol="1" spcCol="1270" anchor="ctr" anchorCtr="0">
          <a:noAutofit/>
        </a:bodyPr>
        <a:lstStyle/>
        <a:p>
          <a:pPr marL="0" lvl="0" indent="0" algn="ctr" defTabSz="977900">
            <a:lnSpc>
              <a:spcPct val="90000"/>
            </a:lnSpc>
            <a:spcBef>
              <a:spcPct val="0"/>
            </a:spcBef>
            <a:spcAft>
              <a:spcPct val="35000"/>
            </a:spcAft>
            <a:buNone/>
          </a:pPr>
          <a:r>
            <a:rPr lang="en-US" sz="2200" b="1" kern="1200" baseline="0" dirty="0"/>
            <a:t>VOLUNTEER</a:t>
          </a:r>
        </a:p>
      </dsp:txBody>
      <dsp:txXfrm>
        <a:off x="2502265" y="1899623"/>
        <a:ext cx="1975043" cy="1185025"/>
      </dsp:txXfrm>
    </dsp:sp>
    <dsp:sp modelId="{29E64E9C-D910-4289-AEAA-DB0257A82B8B}">
      <dsp:nvSpPr>
        <dsp:cNvPr id="0" name=""/>
        <dsp:cNvSpPr/>
      </dsp:nvSpPr>
      <dsp:spPr>
        <a:xfrm>
          <a:off x="991041" y="3076319"/>
          <a:ext cx="4858606" cy="423659"/>
        </a:xfrm>
        <a:custGeom>
          <a:avLst/>
          <a:gdLst/>
          <a:ahLst/>
          <a:cxnLst/>
          <a:rect l="0" t="0" r="0" b="0"/>
          <a:pathLst>
            <a:path>
              <a:moveTo>
                <a:pt x="4858606" y="0"/>
              </a:moveTo>
              <a:lnTo>
                <a:pt x="4858606" y="228929"/>
              </a:lnTo>
              <a:lnTo>
                <a:pt x="0" y="228929"/>
              </a:lnTo>
              <a:lnTo>
                <a:pt x="0" y="423659"/>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98349" y="3285878"/>
        <a:ext cx="243989" cy="4542"/>
      </dsp:txXfrm>
    </dsp:sp>
    <dsp:sp modelId="{5C351510-0C92-4463-BF28-9AF4CF4F6149}">
      <dsp:nvSpPr>
        <dsp:cNvPr id="0" name=""/>
        <dsp:cNvSpPr/>
      </dsp:nvSpPr>
      <dsp:spPr>
        <a:xfrm>
          <a:off x="4862126" y="1893093"/>
          <a:ext cx="1975043" cy="1185025"/>
        </a:xfrm>
        <a:prstGeom prst="rect">
          <a:avLst/>
        </a:prstGeom>
        <a:solidFill>
          <a:srgbClr val="DC0E3A"/>
        </a:solidFill>
        <a:ln>
          <a:solidFill>
            <a:schemeClr val="lt1">
              <a:hueOff val="0"/>
              <a:satOff val="0"/>
              <a:lumOff val="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779" tIns="101586" rIns="96779" bIns="101586" numCol="1" spcCol="1270" anchor="ctr" anchorCtr="0">
          <a:noAutofit/>
        </a:bodyPr>
        <a:lstStyle/>
        <a:p>
          <a:pPr marL="0" lvl="0" indent="0" algn="ctr" defTabSz="1022350">
            <a:lnSpc>
              <a:spcPct val="90000"/>
            </a:lnSpc>
            <a:spcBef>
              <a:spcPct val="0"/>
            </a:spcBef>
            <a:spcAft>
              <a:spcPct val="35000"/>
            </a:spcAft>
            <a:buNone/>
          </a:pPr>
          <a:r>
            <a:rPr lang="en-US" sz="2300" b="1" kern="1200" baseline="0" dirty="0"/>
            <a:t>PART-TIME EMPLOYMENT</a:t>
          </a:r>
        </a:p>
      </dsp:txBody>
      <dsp:txXfrm>
        <a:off x="4862126" y="1893093"/>
        <a:ext cx="1975043" cy="1185025"/>
      </dsp:txXfrm>
    </dsp:sp>
    <dsp:sp modelId="{11772BCB-D5D1-4600-A276-AFC5DA14DC46}">
      <dsp:nvSpPr>
        <dsp:cNvPr id="0" name=""/>
        <dsp:cNvSpPr/>
      </dsp:nvSpPr>
      <dsp:spPr>
        <a:xfrm>
          <a:off x="1976762" y="4079172"/>
          <a:ext cx="423659" cy="91440"/>
        </a:xfrm>
        <a:custGeom>
          <a:avLst/>
          <a:gdLst/>
          <a:ahLst/>
          <a:cxnLst/>
          <a:rect l="0" t="0" r="0" b="0"/>
          <a:pathLst>
            <a:path>
              <a:moveTo>
                <a:pt x="0" y="45720"/>
              </a:moveTo>
              <a:lnTo>
                <a:pt x="423659"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77236" y="4122621"/>
        <a:ext cx="22712" cy="4542"/>
      </dsp:txXfrm>
    </dsp:sp>
    <dsp:sp modelId="{28EDAF36-D9D4-4815-9D2E-73D52E8142C2}">
      <dsp:nvSpPr>
        <dsp:cNvPr id="0" name=""/>
        <dsp:cNvSpPr/>
      </dsp:nvSpPr>
      <dsp:spPr>
        <a:xfrm>
          <a:off x="3519" y="3532379"/>
          <a:ext cx="1975043" cy="1185025"/>
        </a:xfrm>
        <a:prstGeom prst="rect">
          <a:avLst/>
        </a:prstGeom>
        <a:solidFill>
          <a:srgbClr val="DC0E3A"/>
        </a:solidFill>
        <a:ln>
          <a:solidFill>
            <a:schemeClr val="lt1">
              <a:hueOff val="0"/>
              <a:satOff val="0"/>
              <a:lumOff val="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779" tIns="101586" rIns="96779" bIns="101586"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t>JAG</a:t>
          </a:r>
          <a:endParaRPr lang="en-US" sz="2400" kern="1200" dirty="0"/>
        </a:p>
      </dsp:txBody>
      <dsp:txXfrm>
        <a:off x="3519" y="3532379"/>
        <a:ext cx="1975043" cy="1185025"/>
      </dsp:txXfrm>
    </dsp:sp>
    <dsp:sp modelId="{3C32783A-0167-4B5A-BB48-414EF0950E2B}">
      <dsp:nvSpPr>
        <dsp:cNvPr id="0" name=""/>
        <dsp:cNvSpPr/>
      </dsp:nvSpPr>
      <dsp:spPr>
        <a:xfrm>
          <a:off x="4612221" y="4079172"/>
          <a:ext cx="250033" cy="91440"/>
        </a:xfrm>
        <a:custGeom>
          <a:avLst/>
          <a:gdLst/>
          <a:ahLst/>
          <a:cxnLst/>
          <a:rect l="0" t="0" r="0" b="0"/>
          <a:pathLst>
            <a:path>
              <a:moveTo>
                <a:pt x="0" y="45720"/>
              </a:moveTo>
              <a:lnTo>
                <a:pt x="250033"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30222" y="4122621"/>
        <a:ext cx="14031" cy="4542"/>
      </dsp:txXfrm>
    </dsp:sp>
    <dsp:sp modelId="{6693CB59-1194-4778-BBCE-9CD551EDCAE4}">
      <dsp:nvSpPr>
        <dsp:cNvPr id="0" name=""/>
        <dsp:cNvSpPr/>
      </dsp:nvSpPr>
      <dsp:spPr>
        <a:xfrm>
          <a:off x="2432822" y="3532379"/>
          <a:ext cx="2181198" cy="1185025"/>
        </a:xfrm>
        <a:prstGeom prst="rect">
          <a:avLst/>
        </a:prstGeom>
        <a:solidFill>
          <a:srgbClr val="DC0E3A"/>
        </a:solidFill>
        <a:ln>
          <a:solidFill>
            <a:schemeClr val="lt1">
              <a:hueOff val="0"/>
              <a:satOff val="0"/>
              <a:lumOff val="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779" tIns="101586" rIns="96779" bIns="101586"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t>ATC</a:t>
          </a:r>
        </a:p>
        <a:p>
          <a:pPr marL="0" lvl="0" indent="0" algn="ctr" defTabSz="1066800">
            <a:lnSpc>
              <a:spcPct val="90000"/>
            </a:lnSpc>
            <a:spcBef>
              <a:spcPct val="0"/>
            </a:spcBef>
            <a:spcAft>
              <a:spcPct val="35000"/>
            </a:spcAft>
            <a:buNone/>
          </a:pPr>
          <a:r>
            <a:rPr lang="en-US" sz="2000" b="1" kern="1200" baseline="0" dirty="0"/>
            <a:t>Health Science</a:t>
          </a:r>
          <a:endParaRPr lang="en-US" sz="2000" kern="1200" dirty="0"/>
        </a:p>
      </dsp:txBody>
      <dsp:txXfrm>
        <a:off x="2432822" y="3532379"/>
        <a:ext cx="2181198" cy="1185025"/>
      </dsp:txXfrm>
    </dsp:sp>
    <dsp:sp modelId="{683C20FE-5354-4831-BD23-1B67AF39C440}">
      <dsp:nvSpPr>
        <dsp:cNvPr id="0" name=""/>
        <dsp:cNvSpPr/>
      </dsp:nvSpPr>
      <dsp:spPr>
        <a:xfrm>
          <a:off x="4894654" y="3532379"/>
          <a:ext cx="1975043" cy="1185025"/>
        </a:xfrm>
        <a:prstGeom prst="rect">
          <a:avLst/>
        </a:prstGeom>
        <a:solidFill>
          <a:srgbClr val="DC0E3A"/>
        </a:solidFill>
        <a:ln>
          <a:solidFill>
            <a:schemeClr val="lt1">
              <a:hueOff val="0"/>
              <a:satOff val="0"/>
              <a:lumOff val="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779" tIns="101586" rIns="96779" bIns="101586" numCol="1" spcCol="1270" anchor="ctr" anchorCtr="0">
          <a:noAutofit/>
        </a:bodyPr>
        <a:lstStyle/>
        <a:p>
          <a:pPr marL="0" lvl="0" indent="0" algn="ctr" defTabSz="1022350">
            <a:lnSpc>
              <a:spcPct val="90000"/>
            </a:lnSpc>
            <a:spcBef>
              <a:spcPct val="0"/>
            </a:spcBef>
            <a:spcAft>
              <a:spcPct val="35000"/>
            </a:spcAft>
            <a:buNone/>
          </a:pPr>
          <a:r>
            <a:rPr lang="en-US" sz="2300" b="1" kern="1200" baseline="0" dirty="0"/>
            <a:t>CAREER &amp; ACADEMIC GUIDANCE</a:t>
          </a:r>
          <a:endParaRPr lang="en-US" sz="2300" kern="1200" dirty="0"/>
        </a:p>
      </dsp:txBody>
      <dsp:txXfrm>
        <a:off x="4894654" y="3532379"/>
        <a:ext cx="1975043" cy="1185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E9AA1-80AD-4F07-8A9B-3C8098D50860}">
      <dsp:nvSpPr>
        <dsp:cNvPr id="0" name=""/>
        <dsp:cNvSpPr/>
      </dsp:nvSpPr>
      <dsp:spPr>
        <a:xfrm>
          <a:off x="2652" y="1681"/>
          <a:ext cx="5430455" cy="1109720"/>
        </a:xfrm>
        <a:prstGeom prst="roundRect">
          <a:avLst/>
        </a:prstGeom>
        <a:solidFill>
          <a:srgbClr val="FF3333">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baseline="0" dirty="0"/>
            <a:t>All K-12 Programs</a:t>
          </a:r>
        </a:p>
      </dsp:txBody>
      <dsp:txXfrm>
        <a:off x="56824" y="55853"/>
        <a:ext cx="5322111" cy="1001376"/>
      </dsp:txXfrm>
    </dsp:sp>
    <dsp:sp modelId="{3BF56722-7B44-4C05-9EDE-EB158ECD8843}">
      <dsp:nvSpPr>
        <dsp:cNvPr id="0" name=""/>
        <dsp:cNvSpPr/>
      </dsp:nvSpPr>
      <dsp:spPr>
        <a:xfrm>
          <a:off x="2652" y="1166887"/>
          <a:ext cx="5430455" cy="1109720"/>
        </a:xfrm>
        <a:prstGeom prst="roundRect">
          <a:avLst/>
        </a:prstGeom>
        <a:solidFill>
          <a:srgbClr val="FF3333">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t>Available dates</a:t>
          </a:r>
        </a:p>
      </dsp:txBody>
      <dsp:txXfrm>
        <a:off x="56824" y="1221059"/>
        <a:ext cx="5322111" cy="1001376"/>
      </dsp:txXfrm>
    </dsp:sp>
    <dsp:sp modelId="{34A228BC-688A-4022-A09A-10671A0C299F}">
      <dsp:nvSpPr>
        <dsp:cNvPr id="0" name=""/>
        <dsp:cNvSpPr/>
      </dsp:nvSpPr>
      <dsp:spPr>
        <a:xfrm>
          <a:off x="2652" y="2332094"/>
          <a:ext cx="5430455" cy="1109720"/>
        </a:xfrm>
        <a:prstGeom prst="roundRect">
          <a:avLst/>
        </a:prstGeom>
        <a:solidFill>
          <a:srgbClr val="FF333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baseline="0" dirty="0"/>
            <a:t>Links to sign up</a:t>
          </a:r>
        </a:p>
      </dsp:txBody>
      <dsp:txXfrm>
        <a:off x="56824" y="2386266"/>
        <a:ext cx="5322111" cy="10013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714F2-E001-9048-99B0-C46EAB1CEAC1}">
      <dsp:nvSpPr>
        <dsp:cNvPr id="0" name=""/>
        <dsp:cNvSpPr/>
      </dsp:nvSpPr>
      <dsp:spPr>
        <a:xfrm>
          <a:off x="2540713" y="658532"/>
          <a:ext cx="532310" cy="91440"/>
        </a:xfrm>
        <a:custGeom>
          <a:avLst/>
          <a:gdLst/>
          <a:ahLst/>
          <a:cxnLst/>
          <a:rect l="0" t="0" r="0" b="0"/>
          <a:pathLst>
            <a:path>
              <a:moveTo>
                <a:pt x="0" y="45720"/>
              </a:moveTo>
              <a:lnTo>
                <a:pt x="283255" y="45720"/>
              </a:lnTo>
              <a:lnTo>
                <a:pt x="283255" y="49534"/>
              </a:lnTo>
              <a:lnTo>
                <a:pt x="532310" y="49534"/>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792795" y="701603"/>
        <a:ext cx="28146" cy="5297"/>
      </dsp:txXfrm>
    </dsp:sp>
    <dsp:sp modelId="{591CA60E-213E-7B4B-B9DE-D89D137D3DA9}">
      <dsp:nvSpPr>
        <dsp:cNvPr id="0" name=""/>
        <dsp:cNvSpPr/>
      </dsp:nvSpPr>
      <dsp:spPr>
        <a:xfrm>
          <a:off x="179872" y="0"/>
          <a:ext cx="2362640" cy="1408504"/>
        </a:xfrm>
        <a:prstGeom prst="rect">
          <a:avLst/>
        </a:prstGeom>
        <a:solidFill>
          <a:srgbClr val="0085B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2865" tIns="118472" rIns="112865" bIns="118472"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bg1"/>
              </a:solidFill>
            </a:rPr>
            <a:t>MEDICAL </a:t>
          </a:r>
          <a:r>
            <a:rPr lang="en-US" sz="2700" b="1" kern="1200" baseline="0" dirty="0">
              <a:solidFill>
                <a:schemeClr val="bg1"/>
              </a:solidFill>
            </a:rPr>
            <a:t>ACADEMY</a:t>
          </a:r>
          <a:endParaRPr lang="en-US" sz="2700" kern="1200" baseline="0" dirty="0">
            <a:solidFill>
              <a:schemeClr val="bg1"/>
            </a:solidFill>
          </a:endParaRPr>
        </a:p>
      </dsp:txBody>
      <dsp:txXfrm>
        <a:off x="179872" y="0"/>
        <a:ext cx="2362640" cy="1408504"/>
      </dsp:txXfrm>
    </dsp:sp>
    <dsp:sp modelId="{DD741774-D280-DD46-9C9B-33FE253D22FC}">
      <dsp:nvSpPr>
        <dsp:cNvPr id="0" name=""/>
        <dsp:cNvSpPr/>
      </dsp:nvSpPr>
      <dsp:spPr>
        <a:xfrm>
          <a:off x="5483378" y="658532"/>
          <a:ext cx="452339" cy="91440"/>
        </a:xfrm>
        <a:custGeom>
          <a:avLst/>
          <a:gdLst/>
          <a:ahLst/>
          <a:cxnLst/>
          <a:rect l="0" t="0" r="0" b="0"/>
          <a:pathLst>
            <a:path>
              <a:moveTo>
                <a:pt x="0" y="49534"/>
              </a:moveTo>
              <a:lnTo>
                <a:pt x="243269" y="49534"/>
              </a:lnTo>
              <a:lnTo>
                <a:pt x="243269" y="45720"/>
              </a:lnTo>
              <a:lnTo>
                <a:pt x="45233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697474" y="701603"/>
        <a:ext cx="24147" cy="5297"/>
      </dsp:txXfrm>
    </dsp:sp>
    <dsp:sp modelId="{1FC37317-8B75-7A4E-B46A-6C6A45F69C67}">
      <dsp:nvSpPr>
        <dsp:cNvPr id="0" name=""/>
        <dsp:cNvSpPr/>
      </dsp:nvSpPr>
      <dsp:spPr>
        <a:xfrm>
          <a:off x="3105424" y="0"/>
          <a:ext cx="2379754" cy="1416133"/>
        </a:xfrm>
        <a:prstGeom prst="rect">
          <a:avLst/>
        </a:prstGeom>
        <a:solidFill>
          <a:srgbClr val="00964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2865" tIns="118472" rIns="112865" bIns="118472"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solidFill>
                <a:schemeClr val="bg1"/>
              </a:solidFill>
            </a:rPr>
            <a:t>COLLEGE VISITS</a:t>
          </a:r>
        </a:p>
      </dsp:txBody>
      <dsp:txXfrm>
        <a:off x="3105424" y="0"/>
        <a:ext cx="2379754" cy="1416133"/>
      </dsp:txXfrm>
    </dsp:sp>
    <dsp:sp modelId="{63AED5AC-6A4E-294A-8C0F-D72D7D241108}">
      <dsp:nvSpPr>
        <dsp:cNvPr id="0" name=""/>
        <dsp:cNvSpPr/>
      </dsp:nvSpPr>
      <dsp:spPr>
        <a:xfrm>
          <a:off x="1354858" y="1406704"/>
          <a:ext cx="5794579" cy="435523"/>
        </a:xfrm>
        <a:custGeom>
          <a:avLst/>
          <a:gdLst/>
          <a:ahLst/>
          <a:cxnLst/>
          <a:rect l="0" t="0" r="0" b="0"/>
          <a:pathLst>
            <a:path>
              <a:moveTo>
                <a:pt x="5794579" y="0"/>
              </a:moveTo>
              <a:lnTo>
                <a:pt x="5794579" y="234861"/>
              </a:lnTo>
              <a:lnTo>
                <a:pt x="0" y="234861"/>
              </a:lnTo>
              <a:lnTo>
                <a:pt x="0" y="435523"/>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106816" y="1621817"/>
        <a:ext cx="290664" cy="5297"/>
      </dsp:txXfrm>
    </dsp:sp>
    <dsp:sp modelId="{F14BE627-E883-874F-A626-EC388DCE8D9B}">
      <dsp:nvSpPr>
        <dsp:cNvPr id="0" name=""/>
        <dsp:cNvSpPr/>
      </dsp:nvSpPr>
      <dsp:spPr>
        <a:xfrm>
          <a:off x="5968117" y="0"/>
          <a:ext cx="2362640" cy="1408504"/>
        </a:xfrm>
        <a:prstGeom prst="rect">
          <a:avLst/>
        </a:prstGeom>
        <a:solidFill>
          <a:srgbClr val="162F59"/>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2865" tIns="118472" rIns="112865" bIns="118472" numCol="1" spcCol="1270" anchor="ctr" anchorCtr="0">
          <a:noAutofit/>
        </a:bodyPr>
        <a:lstStyle/>
        <a:p>
          <a:pPr marL="0" lvl="0" indent="0" algn="ctr" defTabSz="1200150">
            <a:lnSpc>
              <a:spcPct val="90000"/>
            </a:lnSpc>
            <a:spcBef>
              <a:spcPct val="0"/>
            </a:spcBef>
            <a:spcAft>
              <a:spcPct val="35000"/>
            </a:spcAft>
            <a:buNone/>
          </a:pPr>
          <a:r>
            <a:rPr lang="en-US" sz="2700" b="1" kern="1200" baseline="0" dirty="0" err="1">
              <a:solidFill>
                <a:schemeClr val="bg1"/>
              </a:solidFill>
            </a:rPr>
            <a:t>SchoolMate</a:t>
          </a:r>
          <a:r>
            <a:rPr lang="en-US" sz="2700" b="1" kern="1200" baseline="0" dirty="0">
              <a:solidFill>
                <a:schemeClr val="bg1"/>
              </a:solidFill>
            </a:rPr>
            <a:t> App</a:t>
          </a:r>
        </a:p>
      </dsp:txBody>
      <dsp:txXfrm>
        <a:off x="5968117" y="0"/>
        <a:ext cx="2362640" cy="1408504"/>
      </dsp:txXfrm>
    </dsp:sp>
    <dsp:sp modelId="{3468B49A-585B-4486-BBC8-5090A1119471}">
      <dsp:nvSpPr>
        <dsp:cNvPr id="0" name=""/>
        <dsp:cNvSpPr/>
      </dsp:nvSpPr>
      <dsp:spPr>
        <a:xfrm>
          <a:off x="2528045" y="2528696"/>
          <a:ext cx="555643" cy="91440"/>
        </a:xfrm>
        <a:custGeom>
          <a:avLst/>
          <a:gdLst/>
          <a:ahLst/>
          <a:cxnLst/>
          <a:rect l="0" t="0" r="0" b="0"/>
          <a:pathLst>
            <a:path>
              <a:moveTo>
                <a:pt x="0" y="45720"/>
              </a:moveTo>
              <a:lnTo>
                <a:pt x="294921" y="45720"/>
              </a:lnTo>
              <a:lnTo>
                <a:pt x="294921" y="48069"/>
              </a:lnTo>
              <a:lnTo>
                <a:pt x="555643" y="48069"/>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91210" y="2571767"/>
        <a:ext cx="29312" cy="5297"/>
      </dsp:txXfrm>
    </dsp:sp>
    <dsp:sp modelId="{D42A6699-F599-8045-897A-5A654DF673C0}">
      <dsp:nvSpPr>
        <dsp:cNvPr id="0" name=""/>
        <dsp:cNvSpPr/>
      </dsp:nvSpPr>
      <dsp:spPr>
        <a:xfrm>
          <a:off x="179872" y="1874628"/>
          <a:ext cx="2349972" cy="1399576"/>
        </a:xfrm>
        <a:prstGeom prst="rect">
          <a:avLst/>
        </a:prstGeom>
        <a:solidFill>
          <a:srgbClr val="56319F"/>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2865" tIns="118472" rIns="112865" bIns="118472"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400" b="1" kern="1200" baseline="0" dirty="0">
              <a:solidFill>
                <a:schemeClr val="bg1"/>
              </a:solidFill>
            </a:rPr>
            <a:t>PROGRAM DEVELOPMENT</a:t>
          </a:r>
        </a:p>
      </dsp:txBody>
      <dsp:txXfrm>
        <a:off x="179872" y="1874628"/>
        <a:ext cx="2349972" cy="1399576"/>
      </dsp:txXfrm>
    </dsp:sp>
    <dsp:sp modelId="{BE076D09-02B8-4C39-8537-7FF276FC3F3E}">
      <dsp:nvSpPr>
        <dsp:cNvPr id="0" name=""/>
        <dsp:cNvSpPr/>
      </dsp:nvSpPr>
      <dsp:spPr>
        <a:xfrm>
          <a:off x="5481190" y="2527079"/>
          <a:ext cx="453099" cy="91440"/>
        </a:xfrm>
        <a:custGeom>
          <a:avLst/>
          <a:gdLst/>
          <a:ahLst/>
          <a:cxnLst/>
          <a:rect l="0" t="0" r="0" b="0"/>
          <a:pathLst>
            <a:path>
              <a:moveTo>
                <a:pt x="0" y="49686"/>
              </a:moveTo>
              <a:lnTo>
                <a:pt x="243649" y="49686"/>
              </a:lnTo>
              <a:lnTo>
                <a:pt x="243649" y="45720"/>
              </a:lnTo>
              <a:lnTo>
                <a:pt x="453099"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95647" y="2570150"/>
        <a:ext cx="24185" cy="5297"/>
      </dsp:txXfrm>
    </dsp:sp>
    <dsp:sp modelId="{E79C9012-F730-4861-9CE1-8BF3569799FB}">
      <dsp:nvSpPr>
        <dsp:cNvPr id="0" name=""/>
        <dsp:cNvSpPr/>
      </dsp:nvSpPr>
      <dsp:spPr>
        <a:xfrm>
          <a:off x="3116088" y="1871249"/>
          <a:ext cx="2366901" cy="1411033"/>
        </a:xfrm>
        <a:prstGeom prst="rect">
          <a:avLst/>
        </a:prstGeom>
        <a:solidFill>
          <a:srgbClr val="1702B6"/>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2865" tIns="118472" rIns="112865" bIns="118472"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600" b="1" kern="1200" baseline="0" dirty="0">
              <a:solidFill>
                <a:schemeClr val="bg1"/>
              </a:solidFill>
            </a:rPr>
            <a:t>TRAINS</a:t>
          </a:r>
        </a:p>
      </dsp:txBody>
      <dsp:txXfrm>
        <a:off x="3116088" y="1871249"/>
        <a:ext cx="2366901" cy="1411033"/>
      </dsp:txXfrm>
    </dsp:sp>
    <dsp:sp modelId="{578BF870-9FEF-4F6E-870D-BC07D982151A}">
      <dsp:nvSpPr>
        <dsp:cNvPr id="0" name=""/>
        <dsp:cNvSpPr/>
      </dsp:nvSpPr>
      <dsp:spPr>
        <a:xfrm>
          <a:off x="1403885" y="3276516"/>
          <a:ext cx="5746255" cy="392586"/>
        </a:xfrm>
        <a:custGeom>
          <a:avLst/>
          <a:gdLst/>
          <a:ahLst/>
          <a:cxnLst/>
          <a:rect l="0" t="0" r="0" b="0"/>
          <a:pathLst>
            <a:path>
              <a:moveTo>
                <a:pt x="5746255" y="0"/>
              </a:moveTo>
              <a:lnTo>
                <a:pt x="5746255" y="213393"/>
              </a:lnTo>
              <a:lnTo>
                <a:pt x="0" y="213393"/>
              </a:lnTo>
              <a:lnTo>
                <a:pt x="0" y="392586"/>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2967" y="3470160"/>
        <a:ext cx="288090" cy="5297"/>
      </dsp:txXfrm>
    </dsp:sp>
    <dsp:sp modelId="{1F34DB9D-F370-4F5B-9415-99D610EBE9E7}">
      <dsp:nvSpPr>
        <dsp:cNvPr id="0" name=""/>
        <dsp:cNvSpPr/>
      </dsp:nvSpPr>
      <dsp:spPr>
        <a:xfrm>
          <a:off x="5966689" y="1867282"/>
          <a:ext cx="2366901" cy="1411033"/>
        </a:xfrm>
        <a:prstGeom prst="rect">
          <a:avLst/>
        </a:prstGeom>
        <a:solidFill>
          <a:srgbClr val="9E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2865" tIns="118472" rIns="112865" bIns="118472"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400" b="1" kern="1200" baseline="0" dirty="0">
              <a:solidFill>
                <a:schemeClr val="bg1"/>
              </a:solidFill>
            </a:rPr>
            <a:t>SOCIAL MEDIA</a:t>
          </a:r>
          <a:endParaRPr lang="en-US" sz="2400" kern="1200" baseline="0" dirty="0">
            <a:solidFill>
              <a:schemeClr val="bg1"/>
            </a:solidFill>
          </a:endParaRPr>
        </a:p>
      </dsp:txBody>
      <dsp:txXfrm>
        <a:off x="5966689" y="1867282"/>
        <a:ext cx="2366901" cy="1411033"/>
      </dsp:txXfrm>
    </dsp:sp>
    <dsp:sp modelId="{D73CFC2F-CD56-4357-974F-D564AF500369}">
      <dsp:nvSpPr>
        <dsp:cNvPr id="0" name=""/>
        <dsp:cNvSpPr/>
      </dsp:nvSpPr>
      <dsp:spPr>
        <a:xfrm>
          <a:off x="2589820" y="4363849"/>
          <a:ext cx="499419" cy="91440"/>
        </a:xfrm>
        <a:custGeom>
          <a:avLst/>
          <a:gdLst/>
          <a:ahLst/>
          <a:cxnLst/>
          <a:rect l="0" t="0" r="0" b="0"/>
          <a:pathLst>
            <a:path>
              <a:moveTo>
                <a:pt x="0" y="45720"/>
              </a:moveTo>
              <a:lnTo>
                <a:pt x="499419"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26279" y="4406920"/>
        <a:ext cx="26500" cy="5297"/>
      </dsp:txXfrm>
    </dsp:sp>
    <dsp:sp modelId="{D7FE55E8-5AA2-438E-8C44-48C8EEF1B180}">
      <dsp:nvSpPr>
        <dsp:cNvPr id="0" name=""/>
        <dsp:cNvSpPr/>
      </dsp:nvSpPr>
      <dsp:spPr>
        <a:xfrm>
          <a:off x="216150" y="3701502"/>
          <a:ext cx="2375470" cy="1416133"/>
        </a:xfrm>
        <a:prstGeom prst="rect">
          <a:avLst/>
        </a:prstGeom>
        <a:solidFill>
          <a:srgbClr val="DE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2865" tIns="118472" rIns="112865" bIns="118472"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800" b="1" kern="1200" baseline="0" dirty="0">
              <a:solidFill>
                <a:schemeClr val="bg1"/>
              </a:solidFill>
            </a:rPr>
            <a:t>TEACHER OF THE YEAR</a:t>
          </a:r>
        </a:p>
      </dsp:txBody>
      <dsp:txXfrm>
        <a:off x="216150" y="3701502"/>
        <a:ext cx="2375470" cy="1416133"/>
      </dsp:txXfrm>
    </dsp:sp>
    <dsp:sp modelId="{FD92D1EC-211B-4FD9-8289-5157E3710324}">
      <dsp:nvSpPr>
        <dsp:cNvPr id="0" name=""/>
        <dsp:cNvSpPr/>
      </dsp:nvSpPr>
      <dsp:spPr>
        <a:xfrm>
          <a:off x="5495309" y="4363849"/>
          <a:ext cx="423985" cy="91440"/>
        </a:xfrm>
        <a:custGeom>
          <a:avLst/>
          <a:gdLst/>
          <a:ahLst/>
          <a:cxnLst/>
          <a:rect l="0" t="0" r="0" b="0"/>
          <a:pathLst>
            <a:path>
              <a:moveTo>
                <a:pt x="0" y="45720"/>
              </a:moveTo>
              <a:lnTo>
                <a:pt x="423985"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95937" y="4406920"/>
        <a:ext cx="22729" cy="5297"/>
      </dsp:txXfrm>
    </dsp:sp>
    <dsp:sp modelId="{BB139917-8075-4DE9-8895-B2E915BCF803}">
      <dsp:nvSpPr>
        <dsp:cNvPr id="0" name=""/>
        <dsp:cNvSpPr/>
      </dsp:nvSpPr>
      <dsp:spPr>
        <a:xfrm>
          <a:off x="3121639" y="3701502"/>
          <a:ext cx="2375470" cy="1416133"/>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2865" tIns="118472" rIns="112865" bIns="118472"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600" b="1" kern="1200" baseline="0" dirty="0">
              <a:solidFill>
                <a:schemeClr val="bg1"/>
              </a:solidFill>
            </a:rPr>
            <a:t>INTERNSHIPS</a:t>
          </a:r>
        </a:p>
      </dsp:txBody>
      <dsp:txXfrm>
        <a:off x="3121639" y="3701502"/>
        <a:ext cx="2375470" cy="1416133"/>
      </dsp:txXfrm>
    </dsp:sp>
    <dsp:sp modelId="{E108831D-BFE0-42F5-9482-D12A2F11BE3A}">
      <dsp:nvSpPr>
        <dsp:cNvPr id="0" name=""/>
        <dsp:cNvSpPr/>
      </dsp:nvSpPr>
      <dsp:spPr>
        <a:xfrm>
          <a:off x="5951695" y="3702774"/>
          <a:ext cx="2375470" cy="1413590"/>
        </a:xfrm>
        <a:prstGeom prst="rect">
          <a:avLst/>
        </a:prstGeom>
        <a:solidFill>
          <a:srgbClr val="EC571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2865" tIns="118472" rIns="112865" bIns="118472" numCol="1" spcCol="1270" anchor="ctr" anchorCtr="0">
          <a:noAutofit/>
        </a:bodyPr>
        <a:lstStyle/>
        <a:p>
          <a:pPr marL="0" lvl="0" indent="0" algn="ctr" defTabSz="1066800">
            <a:lnSpc>
              <a:spcPct val="90000"/>
            </a:lnSpc>
            <a:spcBef>
              <a:spcPct val="0"/>
            </a:spcBef>
            <a:spcAft>
              <a:spcPct val="35000"/>
            </a:spcAft>
            <a:buNone/>
          </a:pPr>
          <a:r>
            <a:rPr lang="en-US" sz="2400" b="1" kern="1200" baseline="0" dirty="0">
              <a:solidFill>
                <a:schemeClr val="bg1"/>
              </a:solidFill>
            </a:rPr>
            <a:t>CAREER COUNSELING</a:t>
          </a:r>
        </a:p>
      </dsp:txBody>
      <dsp:txXfrm>
        <a:off x="5951695" y="3702774"/>
        <a:ext cx="2375470" cy="14135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5E3B4-1DD8-40B6-AC97-BCDBFB60018A}">
      <dsp:nvSpPr>
        <dsp:cNvPr id="0" name=""/>
        <dsp:cNvSpPr/>
      </dsp:nvSpPr>
      <dsp:spPr>
        <a:xfrm>
          <a:off x="61975" y="90"/>
          <a:ext cx="2529433" cy="1517659"/>
        </a:xfrm>
        <a:prstGeom prst="rect">
          <a:avLst/>
        </a:prstGeom>
        <a:solidFill>
          <a:srgbClr val="162F59"/>
        </a:solidFill>
        <a:ln w="19050">
          <a:solidFill>
            <a:schemeClr val="lt1">
              <a:hueOff val="0"/>
              <a:satOff val="0"/>
              <a:lumOff val="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baseline="0" dirty="0"/>
            <a:t>School Profile</a:t>
          </a:r>
        </a:p>
      </dsp:txBody>
      <dsp:txXfrm>
        <a:off x="61975" y="90"/>
        <a:ext cx="2529433" cy="1517659"/>
      </dsp:txXfrm>
    </dsp:sp>
    <dsp:sp modelId="{0AE35CC0-F836-4DDC-A8D0-D25545CB13ED}">
      <dsp:nvSpPr>
        <dsp:cNvPr id="0" name=""/>
        <dsp:cNvSpPr/>
      </dsp:nvSpPr>
      <dsp:spPr>
        <a:xfrm>
          <a:off x="2906326" y="0"/>
          <a:ext cx="2529433" cy="1517659"/>
        </a:xfrm>
        <a:prstGeom prst="rect">
          <a:avLst/>
        </a:prstGeom>
        <a:solidFill>
          <a:srgbClr val="162F59"/>
        </a:solidFill>
        <a:ln w="19050">
          <a:solidFill>
            <a:schemeClr val="lt1">
              <a:hueOff val="0"/>
              <a:satOff val="0"/>
              <a:lumOff val="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Personal Profile</a:t>
          </a:r>
        </a:p>
      </dsp:txBody>
      <dsp:txXfrm>
        <a:off x="2906326" y="0"/>
        <a:ext cx="2529433" cy="1517659"/>
      </dsp:txXfrm>
    </dsp:sp>
    <dsp:sp modelId="{06945DA6-D1D2-463D-9366-DF43D898B9F6}">
      <dsp:nvSpPr>
        <dsp:cNvPr id="0" name=""/>
        <dsp:cNvSpPr/>
      </dsp:nvSpPr>
      <dsp:spPr>
        <a:xfrm>
          <a:off x="1453163" y="1770694"/>
          <a:ext cx="2529433" cy="1517659"/>
        </a:xfrm>
        <a:prstGeom prst="rect">
          <a:avLst/>
        </a:prstGeom>
        <a:solidFill>
          <a:srgbClr val="162F59"/>
        </a:solidFill>
        <a:ln w="19050">
          <a:solidFill>
            <a:schemeClr val="lt1">
              <a:hueOff val="0"/>
              <a:satOff val="0"/>
              <a:lumOff val="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baseline="0" dirty="0"/>
            <a:t>Matching Options</a:t>
          </a:r>
        </a:p>
      </dsp:txBody>
      <dsp:txXfrm>
        <a:off x="1453163" y="1770694"/>
        <a:ext cx="2529433" cy="15176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893623E-7BB2-4A4B-9EF5-9DAFB45619FB}" type="datetimeFigureOut">
              <a:rPr lang="en-US" smtClean="0"/>
              <a:t>8/21/2023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1F269E8-E7D2-4827-8659-4A08B3316750}" type="slidenum">
              <a:rPr lang="en-US" smtClean="0"/>
              <a:t>‹#›</a:t>
            </a:fld>
            <a:endParaRPr lang="en-US" dirty="0"/>
          </a:p>
        </p:txBody>
      </p:sp>
    </p:spTree>
    <p:extLst>
      <p:ext uri="{BB962C8B-B14F-4D97-AF65-F5344CB8AC3E}">
        <p14:creationId xmlns:p14="http://schemas.microsoft.com/office/powerpoint/2010/main" val="2739559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F269E8-E7D2-4827-8659-4A08B3316750}" type="slidenum">
              <a:rPr lang="en-US" smtClean="0"/>
              <a:t>1</a:t>
            </a:fld>
            <a:endParaRPr lang="en-US" dirty="0"/>
          </a:p>
        </p:txBody>
      </p:sp>
    </p:spTree>
    <p:extLst>
      <p:ext uri="{BB962C8B-B14F-4D97-AF65-F5344CB8AC3E}">
        <p14:creationId xmlns:p14="http://schemas.microsoft.com/office/powerpoint/2010/main" val="3555156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79">
              <a:defRPr/>
            </a:pPr>
            <a:fld id="{5E8C15C5-0688-5345-99FC-721E08AD15D5}" type="slidenum">
              <a:rPr lang="en-US">
                <a:solidFill>
                  <a:prstClr val="black"/>
                </a:solidFill>
                <a:latin typeface="Calibri" panose="020F0502020204030204"/>
              </a:rPr>
              <a:pPr defTabSz="465879">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448846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79">
              <a:defRPr/>
            </a:pPr>
            <a:fld id="{5E8C15C5-0688-5345-99FC-721E08AD15D5}" type="slidenum">
              <a:rPr lang="en-US">
                <a:solidFill>
                  <a:prstClr val="black"/>
                </a:solidFill>
                <a:latin typeface="Calibri" panose="020F0502020204030204"/>
              </a:rPr>
              <a:pPr defTabSz="465879">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667201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79">
              <a:defRPr/>
            </a:pPr>
            <a:fld id="{5E8C15C5-0688-5345-99FC-721E08AD15D5}" type="slidenum">
              <a:rPr lang="en-US">
                <a:solidFill>
                  <a:prstClr val="black"/>
                </a:solidFill>
                <a:latin typeface="Calibri" panose="020F0502020204030204"/>
              </a:rPr>
              <a:pPr defTabSz="465879">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504240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F269E8-E7D2-4827-8659-4A08B3316750}" type="slidenum">
              <a:rPr lang="en-US" smtClean="0"/>
              <a:t>24</a:t>
            </a:fld>
            <a:endParaRPr lang="en-US" dirty="0"/>
          </a:p>
        </p:txBody>
      </p:sp>
    </p:spTree>
    <p:extLst>
      <p:ext uri="{BB962C8B-B14F-4D97-AF65-F5344CB8AC3E}">
        <p14:creationId xmlns:p14="http://schemas.microsoft.com/office/powerpoint/2010/main" val="158290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1F269E8-E7D2-4827-8659-4A08B3316750}" type="slidenum">
              <a:rPr lang="en-US" smtClean="0"/>
              <a:t>28</a:t>
            </a:fld>
            <a:endParaRPr lang="en-US"/>
          </a:p>
        </p:txBody>
      </p:sp>
    </p:spTree>
    <p:extLst>
      <p:ext uri="{BB962C8B-B14F-4D97-AF65-F5344CB8AC3E}">
        <p14:creationId xmlns:p14="http://schemas.microsoft.com/office/powerpoint/2010/main" val="3809563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F269E8-E7D2-4827-8659-4A08B3316750}" type="slidenum">
              <a:rPr lang="en-US" smtClean="0"/>
              <a:t>30</a:t>
            </a:fld>
            <a:endParaRPr lang="en-US"/>
          </a:p>
        </p:txBody>
      </p:sp>
    </p:spTree>
    <p:extLst>
      <p:ext uri="{BB962C8B-B14F-4D97-AF65-F5344CB8AC3E}">
        <p14:creationId xmlns:p14="http://schemas.microsoft.com/office/powerpoint/2010/main" val="3206521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F269E8-E7D2-4827-8659-4A08B3316750}" type="slidenum">
              <a:rPr lang="en-US" smtClean="0"/>
              <a:t>35</a:t>
            </a:fld>
            <a:endParaRPr lang="en-US" dirty="0"/>
          </a:p>
        </p:txBody>
      </p:sp>
    </p:spTree>
    <p:extLst>
      <p:ext uri="{BB962C8B-B14F-4D97-AF65-F5344CB8AC3E}">
        <p14:creationId xmlns:p14="http://schemas.microsoft.com/office/powerpoint/2010/main" val="33070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F269E8-E7D2-4827-8659-4A08B3316750}" type="slidenum">
              <a:rPr lang="en-US" smtClean="0"/>
              <a:t>5</a:t>
            </a:fld>
            <a:endParaRPr lang="en-US" dirty="0"/>
          </a:p>
        </p:txBody>
      </p:sp>
    </p:spTree>
    <p:extLst>
      <p:ext uri="{BB962C8B-B14F-4D97-AF65-F5344CB8AC3E}">
        <p14:creationId xmlns:p14="http://schemas.microsoft.com/office/powerpoint/2010/main" val="2599787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Hospitals nationwide are struggling to recover from the financial implications of the pandemic. </a:t>
            </a:r>
            <a:r>
              <a:rPr lang="en-US" dirty="0">
                <a:highlight>
                  <a:srgbClr val="FFFF00"/>
                </a:highlight>
              </a:rPr>
              <a:t>Extension of federal stimulus money is not expected</a:t>
            </a:r>
            <a:r>
              <a:rPr lang="en-US" dirty="0"/>
              <a:t>, and most hospitals are in a financial crisis, as a result. Hospitals are forced with difficult decisions to cut service lines, lay off employees or permanently close their doors.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PMC, like other Eastern Kentucky hospitals are facing unique challenges due to limited educational infrastructure in place to train healthcare professionals. As a regional healthcare facility, we needed to develop an immediate plan of action to prevent cutting service lines or laying off employees. Reduction of critical service lines would result in decreased access to care for the members of our community.</a:t>
            </a:r>
          </a:p>
          <a:p>
            <a:endParaRPr lang="en-US" dirty="0"/>
          </a:p>
        </p:txBody>
      </p:sp>
      <p:sp>
        <p:nvSpPr>
          <p:cNvPr id="4" name="Slide Number Placeholder 3"/>
          <p:cNvSpPr>
            <a:spLocks noGrp="1"/>
          </p:cNvSpPr>
          <p:nvPr>
            <p:ph type="sldNum" sz="quarter" idx="5"/>
          </p:nvPr>
        </p:nvSpPr>
        <p:spPr/>
        <p:txBody>
          <a:bodyPr/>
          <a:lstStyle/>
          <a:p>
            <a:fld id="{21F269E8-E7D2-4827-8659-4A08B3316750}" type="slidenum">
              <a:rPr lang="en-US" smtClean="0"/>
              <a:t>6</a:t>
            </a:fld>
            <a:endParaRPr lang="en-US" dirty="0"/>
          </a:p>
        </p:txBody>
      </p:sp>
    </p:spTree>
    <p:extLst>
      <p:ext uri="{BB962C8B-B14F-4D97-AF65-F5344CB8AC3E}">
        <p14:creationId xmlns:p14="http://schemas.microsoft.com/office/powerpoint/2010/main" val="3602182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21F269E8-E7D2-4827-8659-4A08B3316750}" type="slidenum">
              <a:rPr lang="en-US" smtClean="0"/>
              <a:t>8</a:t>
            </a:fld>
            <a:endParaRPr lang="en-US" dirty="0"/>
          </a:p>
        </p:txBody>
      </p:sp>
    </p:spTree>
    <p:extLst>
      <p:ext uri="{BB962C8B-B14F-4D97-AF65-F5344CB8AC3E}">
        <p14:creationId xmlns:p14="http://schemas.microsoft.com/office/powerpoint/2010/main" val="980183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F269E8-E7D2-4827-8659-4A08B3316750}" type="slidenum">
              <a:rPr lang="en-US" smtClean="0"/>
              <a:t>9</a:t>
            </a:fld>
            <a:endParaRPr lang="en-US" dirty="0"/>
          </a:p>
        </p:txBody>
      </p:sp>
    </p:spTree>
    <p:extLst>
      <p:ext uri="{BB962C8B-B14F-4D97-AF65-F5344CB8AC3E}">
        <p14:creationId xmlns:p14="http://schemas.microsoft.com/office/powerpoint/2010/main" val="2754670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269E8-E7D2-4827-8659-4A08B3316750}" type="slidenum">
              <a:rPr lang="en-US" smtClean="0"/>
              <a:t>10</a:t>
            </a:fld>
            <a:endParaRPr lang="en-US" dirty="0"/>
          </a:p>
        </p:txBody>
      </p:sp>
    </p:spTree>
    <p:extLst>
      <p:ext uri="{BB962C8B-B14F-4D97-AF65-F5344CB8AC3E}">
        <p14:creationId xmlns:p14="http://schemas.microsoft.com/office/powerpoint/2010/main" val="3918383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F269E8-E7D2-4827-8659-4A08B3316750}" type="slidenum">
              <a:rPr lang="en-US" smtClean="0"/>
              <a:t>12</a:t>
            </a:fld>
            <a:endParaRPr lang="en-US"/>
          </a:p>
        </p:txBody>
      </p:sp>
    </p:spTree>
    <p:extLst>
      <p:ext uri="{BB962C8B-B14F-4D97-AF65-F5344CB8AC3E}">
        <p14:creationId xmlns:p14="http://schemas.microsoft.com/office/powerpoint/2010/main" val="3819637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F269E8-E7D2-4827-8659-4A08B3316750}" type="slidenum">
              <a:rPr lang="en-US" smtClean="0"/>
              <a:t>13</a:t>
            </a:fld>
            <a:endParaRPr lang="en-US"/>
          </a:p>
        </p:txBody>
      </p:sp>
    </p:spTree>
    <p:extLst>
      <p:ext uri="{BB962C8B-B14F-4D97-AF65-F5344CB8AC3E}">
        <p14:creationId xmlns:p14="http://schemas.microsoft.com/office/powerpoint/2010/main" val="1295240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5879">
              <a:defRPr/>
            </a:pPr>
            <a:fld id="{5E8C15C5-0688-5345-99FC-721E08AD15D5}" type="slidenum">
              <a:rPr lang="en-US">
                <a:solidFill>
                  <a:prstClr val="black"/>
                </a:solidFill>
                <a:latin typeface="Calibri" panose="020F0502020204030204"/>
              </a:rPr>
              <a:pPr defTabSz="465879">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831007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F666BD-068A-41DE-8D51-E27D45ACEF65}" type="datetimeFigureOut">
              <a:rPr lang="en-US" smtClean="0"/>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9034DD-433D-4AEB-92B3-662A33AFCB03}" type="slidenum">
              <a:rPr lang="en-US" smtClean="0"/>
              <a:t>‹#›</a:t>
            </a:fld>
            <a:endParaRPr lang="en-US" dirty="0"/>
          </a:p>
        </p:txBody>
      </p:sp>
    </p:spTree>
    <p:extLst>
      <p:ext uri="{BB962C8B-B14F-4D97-AF65-F5344CB8AC3E}">
        <p14:creationId xmlns:p14="http://schemas.microsoft.com/office/powerpoint/2010/main" val="328822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F666BD-068A-41DE-8D51-E27D45ACEF65}" type="datetimeFigureOut">
              <a:rPr lang="en-US" smtClean="0"/>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9034DD-433D-4AEB-92B3-662A33AFCB03}" type="slidenum">
              <a:rPr lang="en-US" smtClean="0"/>
              <a:t>‹#›</a:t>
            </a:fld>
            <a:endParaRPr lang="en-US" dirty="0"/>
          </a:p>
        </p:txBody>
      </p:sp>
    </p:spTree>
    <p:extLst>
      <p:ext uri="{BB962C8B-B14F-4D97-AF65-F5344CB8AC3E}">
        <p14:creationId xmlns:p14="http://schemas.microsoft.com/office/powerpoint/2010/main" val="3689429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F666BD-068A-41DE-8D51-E27D45ACEF65}" type="datetimeFigureOut">
              <a:rPr lang="en-US" smtClean="0"/>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9034DD-433D-4AEB-92B3-662A33AFCB03}" type="slidenum">
              <a:rPr lang="en-US" smtClean="0"/>
              <a:t>‹#›</a:t>
            </a:fld>
            <a:endParaRPr lang="en-US" dirty="0"/>
          </a:p>
        </p:txBody>
      </p:sp>
    </p:spTree>
    <p:extLst>
      <p:ext uri="{BB962C8B-B14F-4D97-AF65-F5344CB8AC3E}">
        <p14:creationId xmlns:p14="http://schemas.microsoft.com/office/powerpoint/2010/main" val="15356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F666BD-068A-41DE-8D51-E27D45ACEF65}" type="datetimeFigureOut">
              <a:rPr lang="en-US" smtClean="0"/>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9034DD-433D-4AEB-92B3-662A33AFCB03}" type="slidenum">
              <a:rPr lang="en-US" smtClean="0"/>
              <a:t>‹#›</a:t>
            </a:fld>
            <a:endParaRPr lang="en-US" dirty="0"/>
          </a:p>
        </p:txBody>
      </p:sp>
    </p:spTree>
    <p:extLst>
      <p:ext uri="{BB962C8B-B14F-4D97-AF65-F5344CB8AC3E}">
        <p14:creationId xmlns:p14="http://schemas.microsoft.com/office/powerpoint/2010/main" val="3388861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F666BD-068A-41DE-8D51-E27D45ACEF65}" type="datetimeFigureOut">
              <a:rPr lang="en-US" smtClean="0"/>
              <a:t>8/21/2023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9034DD-433D-4AEB-92B3-662A33AFCB03}" type="slidenum">
              <a:rPr lang="en-US" smtClean="0"/>
              <a:t>‹#›</a:t>
            </a:fld>
            <a:endParaRPr lang="en-US" dirty="0"/>
          </a:p>
        </p:txBody>
      </p:sp>
    </p:spTree>
    <p:extLst>
      <p:ext uri="{BB962C8B-B14F-4D97-AF65-F5344CB8AC3E}">
        <p14:creationId xmlns:p14="http://schemas.microsoft.com/office/powerpoint/2010/main" val="412628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F666BD-068A-41DE-8D51-E27D45ACEF65}" type="datetimeFigureOut">
              <a:rPr lang="en-US" smtClean="0"/>
              <a:t>8/21/2023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9034DD-433D-4AEB-92B3-662A33AFCB03}" type="slidenum">
              <a:rPr lang="en-US" smtClean="0"/>
              <a:t>‹#›</a:t>
            </a:fld>
            <a:endParaRPr lang="en-US" dirty="0"/>
          </a:p>
        </p:txBody>
      </p:sp>
    </p:spTree>
    <p:extLst>
      <p:ext uri="{BB962C8B-B14F-4D97-AF65-F5344CB8AC3E}">
        <p14:creationId xmlns:p14="http://schemas.microsoft.com/office/powerpoint/2010/main" val="205662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F666BD-068A-41DE-8D51-E27D45ACEF65}" type="datetimeFigureOut">
              <a:rPr lang="en-US" smtClean="0"/>
              <a:t>8/21/2023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9034DD-433D-4AEB-92B3-662A33AFCB03}" type="slidenum">
              <a:rPr lang="en-US" smtClean="0"/>
              <a:t>‹#›</a:t>
            </a:fld>
            <a:endParaRPr lang="en-US" dirty="0"/>
          </a:p>
        </p:txBody>
      </p:sp>
    </p:spTree>
    <p:extLst>
      <p:ext uri="{BB962C8B-B14F-4D97-AF65-F5344CB8AC3E}">
        <p14:creationId xmlns:p14="http://schemas.microsoft.com/office/powerpoint/2010/main" val="180537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F666BD-068A-41DE-8D51-E27D45ACEF65}" type="datetimeFigureOut">
              <a:rPr lang="en-US" smtClean="0"/>
              <a:t>8/21/2023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9034DD-433D-4AEB-92B3-662A33AFCB03}" type="slidenum">
              <a:rPr lang="en-US" smtClean="0"/>
              <a:t>‹#›</a:t>
            </a:fld>
            <a:endParaRPr lang="en-US" dirty="0"/>
          </a:p>
        </p:txBody>
      </p:sp>
    </p:spTree>
    <p:extLst>
      <p:ext uri="{BB962C8B-B14F-4D97-AF65-F5344CB8AC3E}">
        <p14:creationId xmlns:p14="http://schemas.microsoft.com/office/powerpoint/2010/main" val="2077749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F666BD-068A-41DE-8D51-E27D45ACEF65}" type="datetimeFigureOut">
              <a:rPr lang="en-US" smtClean="0"/>
              <a:t>8/21/2023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9034DD-433D-4AEB-92B3-662A33AFCB03}" type="slidenum">
              <a:rPr lang="en-US" smtClean="0"/>
              <a:t>‹#›</a:t>
            </a:fld>
            <a:endParaRPr lang="en-US" dirty="0"/>
          </a:p>
        </p:txBody>
      </p:sp>
    </p:spTree>
    <p:extLst>
      <p:ext uri="{BB962C8B-B14F-4D97-AF65-F5344CB8AC3E}">
        <p14:creationId xmlns:p14="http://schemas.microsoft.com/office/powerpoint/2010/main" val="1599313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F666BD-068A-41DE-8D51-E27D45ACEF65}" type="datetimeFigureOut">
              <a:rPr lang="en-US" smtClean="0"/>
              <a:t>8/21/2023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9034DD-433D-4AEB-92B3-662A33AFCB03}" type="slidenum">
              <a:rPr lang="en-US" smtClean="0"/>
              <a:t>‹#›</a:t>
            </a:fld>
            <a:endParaRPr lang="en-US" dirty="0"/>
          </a:p>
        </p:txBody>
      </p:sp>
    </p:spTree>
    <p:extLst>
      <p:ext uri="{BB962C8B-B14F-4D97-AF65-F5344CB8AC3E}">
        <p14:creationId xmlns:p14="http://schemas.microsoft.com/office/powerpoint/2010/main" val="412109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F666BD-068A-41DE-8D51-E27D45ACEF65}" type="datetimeFigureOut">
              <a:rPr lang="en-US" smtClean="0"/>
              <a:t>8/21/2023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9034DD-433D-4AEB-92B3-662A33AFCB03}" type="slidenum">
              <a:rPr lang="en-US" smtClean="0"/>
              <a:t>‹#›</a:t>
            </a:fld>
            <a:endParaRPr lang="en-US" dirty="0"/>
          </a:p>
        </p:txBody>
      </p:sp>
    </p:spTree>
    <p:extLst>
      <p:ext uri="{BB962C8B-B14F-4D97-AF65-F5344CB8AC3E}">
        <p14:creationId xmlns:p14="http://schemas.microsoft.com/office/powerpoint/2010/main" val="3640912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666BD-068A-41DE-8D51-E27D45ACEF65}" type="datetimeFigureOut">
              <a:rPr lang="en-US" smtClean="0"/>
              <a:t>8/21/2023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034DD-433D-4AEB-92B3-662A33AFCB03}" type="slidenum">
              <a:rPr lang="en-US" smtClean="0"/>
              <a:t>‹#›</a:t>
            </a:fld>
            <a:endParaRPr lang="en-US" dirty="0"/>
          </a:p>
        </p:txBody>
      </p:sp>
    </p:spTree>
    <p:extLst>
      <p:ext uri="{BB962C8B-B14F-4D97-AF65-F5344CB8AC3E}">
        <p14:creationId xmlns:p14="http://schemas.microsoft.com/office/powerpoint/2010/main" val="213175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jpg"/><Relationship Id="rId7" Type="http://schemas.openxmlformats.org/officeDocument/2006/relationships/diagramColors" Target="../diagrams/colors1.xml"/><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8.jp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slide" Target="slide12.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3.jpg"/></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hyperlink" Target="https://www.ctrl.blog/entry/newtab-news.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en/science-lab-test-tubes-equipment-306840/" TargetMode="External"/><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slide" Target="slide25.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8" Type="http://schemas.openxmlformats.org/officeDocument/2006/relationships/image" Target="../media/image50.jf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53.png"/><Relationship Id="rId5" Type="http://schemas.openxmlformats.org/officeDocument/2006/relationships/diagramQuickStyle" Target="../diagrams/quickStyle6.xml"/><Relationship Id="rId10" Type="http://schemas.openxmlformats.org/officeDocument/2006/relationships/image" Target="../media/image52.png"/><Relationship Id="rId4" Type="http://schemas.openxmlformats.org/officeDocument/2006/relationships/diagramLayout" Target="../diagrams/layout6.xml"/><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beckershospitalreview.com/workforce/us-faces-deficit-of-450-000-nurses-by-2025.html?origin=BHRE&amp;utm_source=BHRE&amp;utm_medium=email&amp;utm_content=newsletter&amp;oly_enc_id=6799J6353967F9A"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1521" cy="6858000"/>
          </a:xfrm>
          <a:prstGeom prst="rect">
            <a:avLst/>
          </a:prstGeom>
        </p:spPr>
      </p:pic>
      <p:sp>
        <p:nvSpPr>
          <p:cNvPr id="2" name="AutoShape 2" descr="Welcome-PNG-Clipart | World of Luxu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7639757" y="5178490"/>
            <a:ext cx="4552243" cy="1679510"/>
          </a:xfrm>
          <a:prstGeom prst="rect">
            <a:avLst/>
          </a:prstGeom>
        </p:spPr>
      </p:pic>
    </p:spTree>
    <p:extLst>
      <p:ext uri="{BB962C8B-B14F-4D97-AF65-F5344CB8AC3E}">
        <p14:creationId xmlns:p14="http://schemas.microsoft.com/office/powerpoint/2010/main" val="1147501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A5BE1-3BBD-4711-982C-0BC0F4BD943D}"/>
              </a:ext>
            </a:extLst>
          </p:cNvPr>
          <p:cNvSpPr>
            <a:spLocks noGrp="1"/>
          </p:cNvSpPr>
          <p:nvPr>
            <p:ph type="title"/>
          </p:nvPr>
        </p:nvSpPr>
        <p:spPr>
          <a:xfrm>
            <a:off x="6186194" y="49199"/>
            <a:ext cx="5896878" cy="1506414"/>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b="1" dirty="0">
                <a:solidFill>
                  <a:schemeClr val="tx1"/>
                </a:solidFill>
                <a:latin typeface="+mn-lt"/>
              </a:rPr>
              <a:t>SOAR </a:t>
            </a:r>
            <a:br>
              <a:rPr lang="en-US" b="1" dirty="0">
                <a:solidFill>
                  <a:schemeClr val="tx1"/>
                </a:solidFill>
                <a:latin typeface="+mn-lt"/>
              </a:rPr>
            </a:br>
            <a:r>
              <a:rPr lang="en-US" b="1" dirty="0">
                <a:solidFill>
                  <a:schemeClr val="tx1"/>
                </a:solidFill>
                <a:latin typeface="+mn-lt"/>
              </a:rPr>
              <a:t>Regional Healthcare Career Fair</a:t>
            </a:r>
            <a:br>
              <a:rPr lang="en-US" b="1" dirty="0">
                <a:solidFill>
                  <a:schemeClr val="tx1"/>
                </a:solidFill>
                <a:latin typeface="+mn-lt"/>
              </a:rPr>
            </a:br>
            <a:r>
              <a:rPr lang="en-US" sz="1600" dirty="0">
                <a:solidFill>
                  <a:schemeClr val="tx1"/>
                </a:solidFill>
              </a:rPr>
              <a:t>Hundreds of East Kentucky high school students gathered at Appalachian Wireless Arena to take part in a healthcare fair on Feb. 25 at the Appalachian Wireless Arena. </a:t>
            </a:r>
            <a:endParaRPr lang="en-US" b="1" dirty="0">
              <a:solidFill>
                <a:schemeClr val="tx1"/>
              </a:solidFill>
            </a:endParaRPr>
          </a:p>
        </p:txBody>
      </p:sp>
      <p:pic>
        <p:nvPicPr>
          <p:cNvPr id="6" name="Picture Placeholder 5">
            <a:extLst>
              <a:ext uri="{FF2B5EF4-FFF2-40B4-BE49-F238E27FC236}">
                <a16:creationId xmlns:a16="http://schemas.microsoft.com/office/drawing/2014/main" id="{A242BA66-B3E5-4836-ACDA-8C411A810A21}"/>
              </a:ext>
            </a:extLst>
          </p:cNvPr>
          <p:cNvPicPr>
            <a:picLocks noGrp="1" noChangeAspect="1"/>
          </p:cNvPicPr>
          <p:nvPr>
            <p:ph type="pic" idx="1"/>
          </p:nvPr>
        </p:nvPicPr>
        <p:blipFill>
          <a:blip r:embed="rId3"/>
          <a:srcRect l="7785" r="7785"/>
          <a:stretch>
            <a:fillRect/>
          </a:stretch>
        </p:blipFill>
        <p:spPr>
          <a:xfrm>
            <a:off x="9233152" y="1623474"/>
            <a:ext cx="2849920" cy="1980260"/>
          </a:xfrm>
          <a:prstGeom prst="rect">
            <a:avLst/>
          </a:prstGeom>
        </p:spPr>
      </p:pic>
      <p:pic>
        <p:nvPicPr>
          <p:cNvPr id="5" name="Picture 4">
            <a:extLst>
              <a:ext uri="{FF2B5EF4-FFF2-40B4-BE49-F238E27FC236}">
                <a16:creationId xmlns:a16="http://schemas.microsoft.com/office/drawing/2014/main" id="{F92C2DBD-46A2-4F83-A7A2-FA6EFBA920B1}"/>
              </a:ext>
            </a:extLst>
          </p:cNvPr>
          <p:cNvPicPr>
            <a:picLocks noChangeAspect="1"/>
          </p:cNvPicPr>
          <p:nvPr/>
        </p:nvPicPr>
        <p:blipFill>
          <a:blip r:embed="rId4"/>
          <a:stretch>
            <a:fillRect/>
          </a:stretch>
        </p:blipFill>
        <p:spPr>
          <a:xfrm>
            <a:off x="6351477" y="3666930"/>
            <a:ext cx="5763349" cy="3191070"/>
          </a:xfrm>
          <a:prstGeom prst="rect">
            <a:avLst/>
          </a:prstGeom>
        </p:spPr>
      </p:pic>
      <p:pic>
        <p:nvPicPr>
          <p:cNvPr id="7" name="Picture 6">
            <a:extLst>
              <a:ext uri="{FF2B5EF4-FFF2-40B4-BE49-F238E27FC236}">
                <a16:creationId xmlns:a16="http://schemas.microsoft.com/office/drawing/2014/main" id="{05F544A9-5747-428B-90F4-51C586F46FA6}"/>
              </a:ext>
            </a:extLst>
          </p:cNvPr>
          <p:cNvPicPr>
            <a:picLocks noChangeAspect="1"/>
          </p:cNvPicPr>
          <p:nvPr/>
        </p:nvPicPr>
        <p:blipFill>
          <a:blip r:embed="rId5"/>
          <a:stretch>
            <a:fillRect/>
          </a:stretch>
        </p:blipFill>
        <p:spPr>
          <a:xfrm>
            <a:off x="6333424" y="1618808"/>
            <a:ext cx="2801209" cy="1984926"/>
          </a:xfrm>
          <a:prstGeom prst="rect">
            <a:avLst/>
          </a:prstGeom>
        </p:spPr>
      </p:pic>
      <p:sp>
        <p:nvSpPr>
          <p:cNvPr id="11" name="TextBox 10"/>
          <p:cNvSpPr txBox="1"/>
          <p:nvPr/>
        </p:nvSpPr>
        <p:spPr>
          <a:xfrm>
            <a:off x="74644" y="95852"/>
            <a:ext cx="5716555"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SOAR</a:t>
            </a:r>
          </a:p>
          <a:p>
            <a:pPr algn="ctr"/>
            <a:r>
              <a:rPr lang="en-US" sz="2400" b="1" dirty="0"/>
              <a:t>Appalachian Nursing Academy</a:t>
            </a:r>
          </a:p>
          <a:p>
            <a:pPr algn="ctr"/>
            <a:r>
              <a:rPr lang="en-US" sz="1400" dirty="0"/>
              <a:t>For two weeks, selected students throughout the SOAR region are selected to participate with a joint partnership between SOAR, UPIKE and PMC to teach most basic nursing techniques, with a scholarship offering. </a:t>
            </a:r>
          </a:p>
        </p:txBody>
      </p:sp>
      <p:pic>
        <p:nvPicPr>
          <p:cNvPr id="13" name="Picture 12">
            <a:extLst>
              <a:ext uri="{FF2B5EF4-FFF2-40B4-BE49-F238E27FC236}">
                <a16:creationId xmlns:a16="http://schemas.microsoft.com/office/drawing/2014/main" id="{2F617E47-CA83-4549-800A-480776C77020}"/>
              </a:ext>
            </a:extLst>
          </p:cNvPr>
          <p:cNvPicPr>
            <a:picLocks noChangeAspect="1"/>
          </p:cNvPicPr>
          <p:nvPr/>
        </p:nvPicPr>
        <p:blipFill>
          <a:blip r:embed="rId6"/>
          <a:stretch>
            <a:fillRect/>
          </a:stretch>
        </p:blipFill>
        <p:spPr>
          <a:xfrm>
            <a:off x="74644" y="3666930"/>
            <a:ext cx="5716555" cy="3191070"/>
          </a:xfrm>
          <a:prstGeom prst="rect">
            <a:avLst/>
          </a:prstGeom>
        </p:spPr>
      </p:pic>
      <p:pic>
        <p:nvPicPr>
          <p:cNvPr id="14" name="Picture 13"/>
          <p:cNvPicPr>
            <a:picLocks noChangeAspect="1"/>
          </p:cNvPicPr>
          <p:nvPr/>
        </p:nvPicPr>
        <p:blipFill>
          <a:blip r:embed="rId7"/>
          <a:stretch>
            <a:fillRect/>
          </a:stretch>
        </p:blipFill>
        <p:spPr>
          <a:xfrm>
            <a:off x="182653" y="1630755"/>
            <a:ext cx="2532555" cy="1978600"/>
          </a:xfrm>
          <a:prstGeom prst="rect">
            <a:avLst/>
          </a:prstGeom>
        </p:spPr>
      </p:pic>
      <p:pic>
        <p:nvPicPr>
          <p:cNvPr id="15" name="Picture 14"/>
          <p:cNvPicPr>
            <a:picLocks noChangeAspect="1"/>
          </p:cNvPicPr>
          <p:nvPr/>
        </p:nvPicPr>
        <p:blipFill>
          <a:blip r:embed="rId8"/>
          <a:stretch>
            <a:fillRect/>
          </a:stretch>
        </p:blipFill>
        <p:spPr>
          <a:xfrm>
            <a:off x="2813727" y="1630755"/>
            <a:ext cx="2977472" cy="1972979"/>
          </a:xfrm>
          <a:prstGeom prst="rect">
            <a:avLst/>
          </a:prstGeom>
        </p:spPr>
      </p:pic>
    </p:spTree>
    <p:extLst>
      <p:ext uri="{BB962C8B-B14F-4D97-AF65-F5344CB8AC3E}">
        <p14:creationId xmlns:p14="http://schemas.microsoft.com/office/powerpoint/2010/main" val="833722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730398" cy="2981202"/>
          </a:xfrm>
          <a:prstGeom prst="rect">
            <a:avLst/>
          </a:prstGeom>
        </p:spPr>
      </p:pic>
      <p:pic>
        <p:nvPicPr>
          <p:cNvPr id="3" name="Picture 2"/>
          <p:cNvPicPr>
            <a:picLocks noChangeAspect="1"/>
          </p:cNvPicPr>
          <p:nvPr/>
        </p:nvPicPr>
        <p:blipFill>
          <a:blip r:embed="rId3"/>
          <a:stretch>
            <a:fillRect/>
          </a:stretch>
        </p:blipFill>
        <p:spPr>
          <a:xfrm>
            <a:off x="4315285" y="1554020"/>
            <a:ext cx="7876715" cy="5303980"/>
          </a:xfrm>
          <a:prstGeom prst="rect">
            <a:avLst/>
          </a:prstGeom>
        </p:spPr>
      </p:pic>
      <p:pic>
        <p:nvPicPr>
          <p:cNvPr id="4" name="Picture 3"/>
          <p:cNvPicPr>
            <a:picLocks noChangeAspect="1"/>
          </p:cNvPicPr>
          <p:nvPr/>
        </p:nvPicPr>
        <p:blipFill>
          <a:blip r:embed="rId4"/>
          <a:stretch>
            <a:fillRect/>
          </a:stretch>
        </p:blipFill>
        <p:spPr>
          <a:xfrm>
            <a:off x="-1" y="3708875"/>
            <a:ext cx="4315285" cy="2994347"/>
          </a:xfrm>
          <a:prstGeom prst="rect">
            <a:avLst/>
          </a:prstGeom>
        </p:spPr>
      </p:pic>
    </p:spTree>
    <p:extLst>
      <p:ext uri="{BB962C8B-B14F-4D97-AF65-F5344CB8AC3E}">
        <p14:creationId xmlns:p14="http://schemas.microsoft.com/office/powerpoint/2010/main" val="3024544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143245" y="1146331"/>
            <a:ext cx="5897293" cy="4629420"/>
          </a:xfrm>
          <a:prstGeom prst="round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31254" y="34543"/>
            <a:ext cx="9404223" cy="1015663"/>
          </a:xfrm>
          <a:prstGeom prst="rect">
            <a:avLst/>
          </a:prstGeom>
          <a:solidFill>
            <a:schemeClr val="tx2">
              <a:lumMod val="75000"/>
            </a:schemeClr>
          </a:solidFill>
        </p:spPr>
        <p:style>
          <a:lnRef idx="1">
            <a:schemeClr val="dk1"/>
          </a:lnRef>
          <a:fillRef idx="2">
            <a:schemeClr val="dk1"/>
          </a:fillRef>
          <a:effectRef idx="1">
            <a:schemeClr val="dk1"/>
          </a:effectRef>
          <a:fontRef idx="minor">
            <a:schemeClr val="dk1"/>
          </a:fontRef>
        </p:style>
        <p:txBody>
          <a:bodyPr wrap="square">
            <a:spAutoFit/>
          </a:bodyPr>
          <a:lstStyle/>
          <a:p>
            <a:r>
              <a:rPr lang="en-US" sz="6000" b="1" dirty="0">
                <a:solidFill>
                  <a:schemeClr val="bg1"/>
                </a:solidFill>
              </a:rPr>
              <a:t>Project HEART Achievements</a:t>
            </a:r>
            <a:endParaRPr lang="en-US" sz="6000" dirty="0">
              <a:solidFill>
                <a:schemeClr val="bg1"/>
              </a:solidFill>
            </a:endParaRPr>
          </a:p>
        </p:txBody>
      </p:sp>
      <p:sp>
        <p:nvSpPr>
          <p:cNvPr id="5" name="Rounded Rectangle 4"/>
          <p:cNvSpPr/>
          <p:nvPr/>
        </p:nvSpPr>
        <p:spPr>
          <a:xfrm>
            <a:off x="61632" y="1122888"/>
            <a:ext cx="5985696" cy="5718842"/>
          </a:xfrm>
          <a:prstGeom prst="round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14387" y="2905436"/>
            <a:ext cx="5255987" cy="861774"/>
          </a:xfrm>
          <a:prstGeom prst="rect">
            <a:avLst/>
          </a:prstGeom>
          <a:solidFill>
            <a:schemeClr val="tx2">
              <a:lumMod val="75000"/>
            </a:schemeClr>
          </a:solidFill>
        </p:spPr>
        <p:txBody>
          <a:bodyPr wrap="square">
            <a:spAutoFit/>
          </a:bodyPr>
          <a:lstStyle/>
          <a:p>
            <a:pPr lvl="0" algn="ctr"/>
            <a:r>
              <a:rPr lang="en-US" sz="3200" b="1" dirty="0">
                <a:solidFill>
                  <a:schemeClr val="bg1"/>
                </a:solidFill>
              </a:rPr>
              <a:t>Certified Nursing Assistant:</a:t>
            </a:r>
          </a:p>
          <a:p>
            <a:pPr lvl="0" algn="ctr"/>
            <a:r>
              <a:rPr lang="en-US" b="1" dirty="0">
                <a:solidFill>
                  <a:srgbClr val="FFFF00"/>
                </a:solidFill>
              </a:rPr>
              <a:t>TOTAL NEW CNA SEATS 50</a:t>
            </a:r>
          </a:p>
        </p:txBody>
      </p:sp>
      <p:sp>
        <p:nvSpPr>
          <p:cNvPr id="8" name="Rectangle 7"/>
          <p:cNvSpPr/>
          <p:nvPr/>
        </p:nvSpPr>
        <p:spPr>
          <a:xfrm>
            <a:off x="6521048" y="4654347"/>
            <a:ext cx="5141686" cy="861774"/>
          </a:xfrm>
          <a:prstGeom prst="rect">
            <a:avLst/>
          </a:prstGeom>
          <a:solidFill>
            <a:schemeClr val="tx2">
              <a:lumMod val="75000"/>
            </a:schemeClr>
          </a:solidFill>
        </p:spPr>
        <p:txBody>
          <a:bodyPr wrap="square">
            <a:spAutoFit/>
          </a:bodyPr>
          <a:lstStyle/>
          <a:p>
            <a:pPr lvl="0" algn="ctr"/>
            <a:r>
              <a:rPr lang="en-US" sz="3200" b="1" dirty="0">
                <a:solidFill>
                  <a:schemeClr val="bg1"/>
                </a:solidFill>
              </a:rPr>
              <a:t>Pharmacy Tech:</a:t>
            </a:r>
          </a:p>
          <a:p>
            <a:pPr lvl="0" algn="ctr"/>
            <a:r>
              <a:rPr lang="en-US" b="1" dirty="0">
                <a:solidFill>
                  <a:srgbClr val="FFFF00"/>
                </a:solidFill>
              </a:rPr>
              <a:t>TOTAL NEW PHARMACY TECH SEATS 20</a:t>
            </a:r>
          </a:p>
        </p:txBody>
      </p:sp>
      <p:sp>
        <p:nvSpPr>
          <p:cNvPr id="9" name="Rectangle 8"/>
          <p:cNvSpPr/>
          <p:nvPr/>
        </p:nvSpPr>
        <p:spPr>
          <a:xfrm>
            <a:off x="314389" y="5369238"/>
            <a:ext cx="5255986" cy="923330"/>
          </a:xfrm>
          <a:prstGeom prst="rect">
            <a:avLst/>
          </a:prstGeom>
          <a:solidFill>
            <a:schemeClr val="tx2">
              <a:lumMod val="75000"/>
            </a:schemeClr>
          </a:solidFill>
          <a:ln>
            <a:solidFill>
              <a:schemeClr val="tx1">
                <a:lumMod val="75000"/>
                <a:lumOff val="25000"/>
              </a:schemeClr>
            </a:solidFill>
          </a:ln>
        </p:spPr>
        <p:style>
          <a:lnRef idx="1">
            <a:schemeClr val="dk1"/>
          </a:lnRef>
          <a:fillRef idx="2">
            <a:schemeClr val="dk1"/>
          </a:fillRef>
          <a:effectRef idx="1">
            <a:schemeClr val="dk1"/>
          </a:effectRef>
          <a:fontRef idx="minor">
            <a:schemeClr val="dk1"/>
          </a:fontRef>
        </p:style>
        <p:txBody>
          <a:bodyPr wrap="square">
            <a:spAutoFit/>
          </a:bodyPr>
          <a:lstStyle/>
          <a:p>
            <a:pPr lvl="0" algn="ctr"/>
            <a:r>
              <a:rPr lang="en-US" sz="3600" b="1" dirty="0">
                <a:solidFill>
                  <a:schemeClr val="bg1"/>
                </a:solidFill>
              </a:rPr>
              <a:t>Medical Lab Tech</a:t>
            </a:r>
          </a:p>
          <a:p>
            <a:pPr lvl="0" algn="ctr"/>
            <a:r>
              <a:rPr lang="en-US" b="1" dirty="0">
                <a:solidFill>
                  <a:srgbClr val="FFFF00"/>
                </a:solidFill>
              </a:rPr>
              <a:t>TOTAL NEW MLT SEATS 35</a:t>
            </a:r>
          </a:p>
        </p:txBody>
      </p:sp>
      <p:sp>
        <p:nvSpPr>
          <p:cNvPr id="10" name="Rounded Rectangle 4"/>
          <p:cNvSpPr/>
          <p:nvPr/>
        </p:nvSpPr>
        <p:spPr>
          <a:xfrm>
            <a:off x="6521047" y="2507470"/>
            <a:ext cx="5141685" cy="881050"/>
          </a:xfrm>
          <a:prstGeom prst="rect">
            <a:avLst/>
          </a:prstGeom>
          <a:solidFill>
            <a:schemeClr val="tx2">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3200" b="1" kern="1200" dirty="0"/>
              <a:t>Paramedic</a:t>
            </a:r>
          </a:p>
          <a:p>
            <a:pPr lvl="0" algn="ctr" defTabSz="1066800">
              <a:lnSpc>
                <a:spcPct val="90000"/>
              </a:lnSpc>
              <a:spcBef>
                <a:spcPct val="0"/>
              </a:spcBef>
              <a:spcAft>
                <a:spcPct val="35000"/>
              </a:spcAft>
            </a:pPr>
            <a:r>
              <a:rPr lang="en-US" b="1" dirty="0">
                <a:solidFill>
                  <a:srgbClr val="FFFF00"/>
                </a:solidFill>
              </a:rPr>
              <a:t>TOTAL NEW PARAMEDIC SEATS 32</a:t>
            </a:r>
            <a:endParaRPr lang="en-US" b="1" kern="1200" dirty="0">
              <a:solidFill>
                <a:srgbClr val="FFFF00"/>
              </a:solidFill>
            </a:endParaRPr>
          </a:p>
        </p:txBody>
      </p:sp>
      <p:grpSp>
        <p:nvGrpSpPr>
          <p:cNvPr id="12" name="Group 11"/>
          <p:cNvGrpSpPr/>
          <p:nvPr/>
        </p:nvGrpSpPr>
        <p:grpSpPr>
          <a:xfrm>
            <a:off x="6521048" y="3524867"/>
            <a:ext cx="5141685" cy="869851"/>
            <a:chOff x="770977" y="2524495"/>
            <a:chExt cx="2912262" cy="1967885"/>
          </a:xfrm>
        </p:grpSpPr>
        <p:sp>
          <p:nvSpPr>
            <p:cNvPr id="13" name="Rounded Rectangle 12"/>
            <p:cNvSpPr/>
            <p:nvPr/>
          </p:nvSpPr>
          <p:spPr>
            <a:xfrm>
              <a:off x="770977" y="2524495"/>
              <a:ext cx="2912262" cy="1967885"/>
            </a:xfrm>
            <a:prstGeom prst="roundRect">
              <a:avLst>
                <a:gd name="adj" fmla="val 10000"/>
              </a:avLst>
            </a:prstGeom>
            <a:solidFill>
              <a:schemeClr val="tx2">
                <a:lumMod val="75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4" name="Rounded Rectangle 4"/>
            <p:cNvSpPr/>
            <p:nvPr/>
          </p:nvSpPr>
          <p:spPr>
            <a:xfrm>
              <a:off x="879632" y="2898677"/>
              <a:ext cx="2694951" cy="12195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3200" b="1" kern="1200" dirty="0"/>
                <a:t>EMT</a:t>
              </a:r>
            </a:p>
            <a:p>
              <a:pPr lvl="0" algn="ctr" defTabSz="1066800">
                <a:lnSpc>
                  <a:spcPct val="90000"/>
                </a:lnSpc>
                <a:spcBef>
                  <a:spcPct val="0"/>
                </a:spcBef>
                <a:spcAft>
                  <a:spcPct val="35000"/>
                </a:spcAft>
              </a:pPr>
              <a:r>
                <a:rPr lang="en-US" b="1" dirty="0">
                  <a:solidFill>
                    <a:srgbClr val="FFFF00"/>
                  </a:solidFill>
                </a:rPr>
                <a:t>TOTAL NEW EMT SEATS 12</a:t>
              </a:r>
              <a:r>
                <a:rPr lang="en-US" b="1" kern="1200" dirty="0">
                  <a:solidFill>
                    <a:srgbClr val="FFFF00"/>
                  </a:solidFill>
                </a:rPr>
                <a:t> </a:t>
              </a:r>
            </a:p>
          </p:txBody>
        </p:sp>
      </p:grpSp>
      <p:sp>
        <p:nvSpPr>
          <p:cNvPr id="15" name="Rectangle 14"/>
          <p:cNvSpPr/>
          <p:nvPr/>
        </p:nvSpPr>
        <p:spPr>
          <a:xfrm>
            <a:off x="314388" y="4074024"/>
            <a:ext cx="5255987" cy="861774"/>
          </a:xfrm>
          <a:prstGeom prst="rect">
            <a:avLst/>
          </a:prstGeom>
          <a:solidFill>
            <a:schemeClr val="tx2">
              <a:lumMod val="75000"/>
            </a:schemeClr>
          </a:solidFill>
        </p:spPr>
        <p:txBody>
          <a:bodyPr wrap="square">
            <a:spAutoFit/>
          </a:bodyPr>
          <a:lstStyle/>
          <a:p>
            <a:pPr lvl="0" algn="ctr"/>
            <a:r>
              <a:rPr lang="en-US" sz="3200" b="1" dirty="0">
                <a:solidFill>
                  <a:schemeClr val="bg1"/>
                </a:solidFill>
              </a:rPr>
              <a:t>Radiologic Tech</a:t>
            </a:r>
          </a:p>
          <a:p>
            <a:pPr lvl="0" algn="ctr"/>
            <a:r>
              <a:rPr lang="en-US" b="1" dirty="0">
                <a:solidFill>
                  <a:srgbClr val="FFFF00"/>
                </a:solidFill>
              </a:rPr>
              <a:t>TOTAL NEW RAD TECH SEATS 26</a:t>
            </a:r>
          </a:p>
        </p:txBody>
      </p:sp>
      <p:sp>
        <p:nvSpPr>
          <p:cNvPr id="16" name="Rectangle 15"/>
          <p:cNvSpPr/>
          <p:nvPr/>
        </p:nvSpPr>
        <p:spPr>
          <a:xfrm>
            <a:off x="6444342" y="1454166"/>
            <a:ext cx="5218390" cy="861774"/>
          </a:xfrm>
          <a:prstGeom prst="rect">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lvl="0" algn="ctr"/>
            <a:r>
              <a:rPr lang="en-US" sz="3200" b="1" dirty="0"/>
              <a:t>Respiratory Tech</a:t>
            </a:r>
          </a:p>
          <a:p>
            <a:pPr lvl="0" algn="ctr"/>
            <a:r>
              <a:rPr lang="en-US" b="1" dirty="0">
                <a:solidFill>
                  <a:srgbClr val="FFFF00"/>
                </a:solidFill>
              </a:rPr>
              <a:t>TOTAL NEW RESPIRATORY SEATS 30</a:t>
            </a:r>
          </a:p>
        </p:txBody>
      </p:sp>
      <p:sp>
        <p:nvSpPr>
          <p:cNvPr id="3" name="Rectangle 2"/>
          <p:cNvSpPr/>
          <p:nvPr/>
        </p:nvSpPr>
        <p:spPr>
          <a:xfrm>
            <a:off x="314386" y="1715309"/>
            <a:ext cx="5255987" cy="861774"/>
          </a:xfrm>
          <a:prstGeom prst="rect">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lvl="0" algn="ctr"/>
            <a:r>
              <a:rPr lang="en-US" sz="3200" b="1" dirty="0"/>
              <a:t>Nursing Seats</a:t>
            </a:r>
            <a:endParaRPr lang="en-US" sz="2000" dirty="0"/>
          </a:p>
          <a:p>
            <a:pPr lvl="0" algn="ctr"/>
            <a:r>
              <a:rPr lang="en-US" b="1" dirty="0">
                <a:solidFill>
                  <a:srgbClr val="FFFF00"/>
                </a:solidFill>
              </a:rPr>
              <a:t>TOTAL NURSING SEATS 315</a:t>
            </a:r>
          </a:p>
        </p:txBody>
      </p:sp>
      <p:sp>
        <p:nvSpPr>
          <p:cNvPr id="17" name="Rounded Rectangle 16"/>
          <p:cNvSpPr/>
          <p:nvPr/>
        </p:nvSpPr>
        <p:spPr>
          <a:xfrm>
            <a:off x="6300085" y="5912098"/>
            <a:ext cx="5740453" cy="763391"/>
          </a:xfrm>
          <a:prstGeom prst="round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6444343" y="5993747"/>
            <a:ext cx="5378956" cy="622021"/>
            <a:chOff x="2553067" y="5576337"/>
            <a:chExt cx="2912262" cy="918330"/>
          </a:xfrm>
        </p:grpSpPr>
        <p:sp>
          <p:nvSpPr>
            <p:cNvPr id="19" name="Rounded Rectangle 18"/>
            <p:cNvSpPr/>
            <p:nvPr/>
          </p:nvSpPr>
          <p:spPr>
            <a:xfrm>
              <a:off x="2553067" y="5576337"/>
              <a:ext cx="2912262" cy="918330"/>
            </a:xfrm>
            <a:prstGeom prst="roundRect">
              <a:avLst>
                <a:gd name="adj" fmla="val 10000"/>
              </a:avLst>
            </a:prstGeom>
            <a:solidFill>
              <a:schemeClr val="tx2">
                <a:lumMod val="75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0" name="Rounded Rectangle 4"/>
            <p:cNvSpPr/>
            <p:nvPr/>
          </p:nvSpPr>
          <p:spPr>
            <a:xfrm>
              <a:off x="2618256" y="5714091"/>
              <a:ext cx="2694951" cy="6085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800" b="1" dirty="0"/>
                <a:t>Plus Many Other Programs</a:t>
              </a:r>
              <a:endParaRPr lang="en-US" sz="2800" b="1" kern="1200" dirty="0"/>
            </a:p>
          </p:txBody>
        </p:sp>
      </p:grpSp>
    </p:spTree>
    <p:extLst>
      <p:ext uri="{BB962C8B-B14F-4D97-AF65-F5344CB8AC3E}">
        <p14:creationId xmlns:p14="http://schemas.microsoft.com/office/powerpoint/2010/main" val="122594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340" y="180663"/>
            <a:ext cx="11930746" cy="1323439"/>
          </a:xfrm>
          <a:prstGeom prst="rect">
            <a:avLst/>
          </a:prstGeom>
          <a:solidFill>
            <a:schemeClr val="tx2">
              <a:lumMod val="75000"/>
            </a:schemeClr>
          </a:solidFill>
        </p:spPr>
        <p:style>
          <a:lnRef idx="1">
            <a:schemeClr val="dk1"/>
          </a:lnRef>
          <a:fillRef idx="2">
            <a:schemeClr val="dk1"/>
          </a:fillRef>
          <a:effectRef idx="1">
            <a:schemeClr val="dk1"/>
          </a:effectRef>
          <a:fontRef idx="minor">
            <a:schemeClr val="dk1"/>
          </a:fontRef>
        </p:style>
        <p:txBody>
          <a:bodyPr wrap="square">
            <a:spAutoFit/>
          </a:bodyPr>
          <a:lstStyle/>
          <a:p>
            <a:r>
              <a:rPr lang="en-US" sz="7700" b="1" dirty="0">
                <a:solidFill>
                  <a:schemeClr val="bg1"/>
                </a:solidFill>
              </a:rPr>
              <a:t>Project HEART Achievements</a:t>
            </a:r>
            <a:endParaRPr lang="en-US" sz="7700" dirty="0">
              <a:solidFill>
                <a:schemeClr val="bg1"/>
              </a:solidFill>
            </a:endParaRPr>
          </a:p>
        </p:txBody>
      </p:sp>
      <p:sp>
        <p:nvSpPr>
          <p:cNvPr id="4" name="Rounded Rectangle 3"/>
          <p:cNvSpPr/>
          <p:nvPr/>
        </p:nvSpPr>
        <p:spPr>
          <a:xfrm>
            <a:off x="94340" y="1654628"/>
            <a:ext cx="11930746" cy="5203372"/>
          </a:xfrm>
          <a:prstGeom prst="round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31798" y="2009545"/>
            <a:ext cx="11440888" cy="4154984"/>
          </a:xfrm>
          <a:prstGeom prst="rect">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lvl="0" algn="ctr"/>
            <a:r>
              <a:rPr lang="en-US" sz="8800" b="1" dirty="0"/>
              <a:t>550 Medical Career </a:t>
            </a:r>
          </a:p>
          <a:p>
            <a:pPr lvl="0" algn="ctr"/>
            <a:r>
              <a:rPr lang="en-US" sz="8800" b="1" dirty="0"/>
              <a:t>Seats </a:t>
            </a:r>
          </a:p>
          <a:p>
            <a:pPr lvl="0" algn="ctr"/>
            <a:r>
              <a:rPr lang="en-US" sz="8800" b="1" dirty="0"/>
              <a:t>NOW AVAILABLE </a:t>
            </a:r>
          </a:p>
        </p:txBody>
      </p:sp>
    </p:spTree>
    <p:extLst>
      <p:ext uri="{BB962C8B-B14F-4D97-AF65-F5344CB8AC3E}">
        <p14:creationId xmlns:p14="http://schemas.microsoft.com/office/powerpoint/2010/main" val="775521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7643" y="-753762"/>
            <a:ext cx="12168909" cy="6858000"/>
          </a:xfrm>
          <a:prstGeom prst="rect">
            <a:avLst/>
          </a:prstGeom>
        </p:spPr>
      </p:pic>
      <p:pic>
        <p:nvPicPr>
          <p:cNvPr id="3" name="Picture 2"/>
          <p:cNvPicPr>
            <a:picLocks noChangeAspect="1"/>
          </p:cNvPicPr>
          <p:nvPr/>
        </p:nvPicPr>
        <p:blipFill>
          <a:blip r:embed="rId3"/>
          <a:stretch>
            <a:fillRect/>
          </a:stretch>
        </p:blipFill>
        <p:spPr>
          <a:xfrm>
            <a:off x="0" y="0"/>
            <a:ext cx="12192000" cy="6820525"/>
          </a:xfrm>
          <a:prstGeom prst="rect">
            <a:avLst/>
          </a:prstGeom>
        </p:spPr>
      </p:pic>
    </p:spTree>
    <p:extLst>
      <p:ext uri="{BB962C8B-B14F-4D97-AF65-F5344CB8AC3E}">
        <p14:creationId xmlns:p14="http://schemas.microsoft.com/office/powerpoint/2010/main" val="4282214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around a table&#10;&#10;Description automatically generated">
            <a:extLst>
              <a:ext uri="{FF2B5EF4-FFF2-40B4-BE49-F238E27FC236}">
                <a16:creationId xmlns:a16="http://schemas.microsoft.com/office/drawing/2014/main" id="{8D781D50-FB4A-D969-B202-CEC43E1C916C}"/>
              </a:ext>
            </a:extLst>
          </p:cNvPr>
          <p:cNvPicPr>
            <a:picLocks noChangeAspect="1"/>
          </p:cNvPicPr>
          <p:nvPr/>
        </p:nvPicPr>
        <p:blipFill rotWithShape="1">
          <a:blip r:embed="rId2"/>
          <a:srcRect t="17489" r="5829"/>
          <a:stretch/>
        </p:blipFill>
        <p:spPr>
          <a:xfrm>
            <a:off x="7100646" y="221933"/>
            <a:ext cx="4638261" cy="3048000"/>
          </a:xfrm>
          <a:prstGeom prst="rect">
            <a:avLst/>
          </a:prstGeom>
        </p:spPr>
      </p:pic>
      <p:pic>
        <p:nvPicPr>
          <p:cNvPr id="7" name="Picture 6" descr="A person putting headphones on a person">
            <a:extLst>
              <a:ext uri="{FF2B5EF4-FFF2-40B4-BE49-F238E27FC236}">
                <a16:creationId xmlns:a16="http://schemas.microsoft.com/office/drawing/2014/main" id="{EDE978B2-95CD-88EC-19CC-B5484687B5E0}"/>
              </a:ext>
            </a:extLst>
          </p:cNvPr>
          <p:cNvPicPr>
            <a:picLocks noChangeAspect="1"/>
          </p:cNvPicPr>
          <p:nvPr/>
        </p:nvPicPr>
        <p:blipFill rotWithShape="1">
          <a:blip r:embed="rId3"/>
          <a:srcRect t="13500" r="11400"/>
          <a:stretch/>
        </p:blipFill>
        <p:spPr>
          <a:xfrm>
            <a:off x="7619424" y="3663566"/>
            <a:ext cx="3600704" cy="2636520"/>
          </a:xfrm>
          <a:prstGeom prst="rect">
            <a:avLst/>
          </a:prstGeom>
        </p:spPr>
      </p:pic>
      <p:graphicFrame>
        <p:nvGraphicFramePr>
          <p:cNvPr id="10" name="TextBox 1">
            <a:extLst>
              <a:ext uri="{FF2B5EF4-FFF2-40B4-BE49-F238E27FC236}">
                <a16:creationId xmlns:a16="http://schemas.microsoft.com/office/drawing/2014/main" id="{041D41D5-A812-00BF-2912-787648592A4A}"/>
              </a:ext>
            </a:extLst>
          </p:cNvPr>
          <p:cNvGraphicFramePr/>
          <p:nvPr>
            <p:extLst>
              <p:ext uri="{D42A27DB-BD31-4B8C-83A1-F6EECF244321}">
                <p14:modId xmlns:p14="http://schemas.microsoft.com/office/powerpoint/2010/main" val="643722661"/>
              </p:ext>
            </p:extLst>
          </p:nvPr>
        </p:nvGraphicFramePr>
        <p:xfrm>
          <a:off x="514661" y="3338826"/>
          <a:ext cx="6367688" cy="24328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96DF55F5-A51E-C640-2B1D-5E0FD7771B0A}"/>
              </a:ext>
            </a:extLst>
          </p:cNvPr>
          <p:cNvSpPr txBox="1"/>
          <p:nvPr/>
        </p:nvSpPr>
        <p:spPr>
          <a:xfrm>
            <a:off x="269702" y="484049"/>
            <a:ext cx="6857606" cy="2523768"/>
          </a:xfrm>
          <a:prstGeom prst="rect">
            <a:avLst/>
          </a:prstGeom>
          <a:noFill/>
        </p:spPr>
        <p:txBody>
          <a:bodyPr wrap="square">
            <a:spAutoFit/>
          </a:bodyPr>
          <a:lstStyle/>
          <a:p>
            <a:pPr algn="ctr"/>
            <a:r>
              <a:rPr lang="en-US" sz="4400" b="1" u="sng" dirty="0"/>
              <a:t>TEACHER</a:t>
            </a:r>
            <a:r>
              <a:rPr lang="en-US" sz="4400" b="1" dirty="0"/>
              <a:t> Focus Group</a:t>
            </a:r>
          </a:p>
          <a:p>
            <a:endParaRPr lang="en-US" sz="3200" dirty="0"/>
          </a:p>
          <a:p>
            <a:pPr algn="ctr"/>
            <a:r>
              <a:rPr lang="en-US" sz="3200" dirty="0"/>
              <a:t>May 12, 2023</a:t>
            </a:r>
          </a:p>
          <a:p>
            <a:pPr algn="ctr"/>
            <a:endParaRPr lang="en-US" dirty="0"/>
          </a:p>
          <a:p>
            <a:pPr algn="ctr"/>
            <a:r>
              <a:rPr lang="en-US" sz="3200" dirty="0"/>
              <a:t>12 teachers from area schools </a:t>
            </a:r>
          </a:p>
        </p:txBody>
      </p:sp>
    </p:spTree>
    <p:extLst>
      <p:ext uri="{BB962C8B-B14F-4D97-AF65-F5344CB8AC3E}">
        <p14:creationId xmlns:p14="http://schemas.microsoft.com/office/powerpoint/2010/main" val="1931897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extBox 1">
            <a:extLst>
              <a:ext uri="{FF2B5EF4-FFF2-40B4-BE49-F238E27FC236}">
                <a16:creationId xmlns:a16="http://schemas.microsoft.com/office/drawing/2014/main" id="{041D41D5-A812-00BF-2912-787648592A4A}"/>
              </a:ext>
            </a:extLst>
          </p:cNvPr>
          <p:cNvGraphicFramePr/>
          <p:nvPr>
            <p:extLst>
              <p:ext uri="{D42A27DB-BD31-4B8C-83A1-F6EECF244321}">
                <p14:modId xmlns:p14="http://schemas.microsoft.com/office/powerpoint/2010/main" val="3637001491"/>
              </p:ext>
            </p:extLst>
          </p:nvPr>
        </p:nvGraphicFramePr>
        <p:xfrm>
          <a:off x="622713" y="3232447"/>
          <a:ext cx="6367688" cy="2432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96DF55F5-A51E-C640-2B1D-5E0FD7771B0A}"/>
              </a:ext>
            </a:extLst>
          </p:cNvPr>
          <p:cNvSpPr txBox="1"/>
          <p:nvPr/>
        </p:nvSpPr>
        <p:spPr>
          <a:xfrm>
            <a:off x="269702" y="484049"/>
            <a:ext cx="6857606" cy="2523768"/>
          </a:xfrm>
          <a:prstGeom prst="rect">
            <a:avLst/>
          </a:prstGeom>
          <a:noFill/>
        </p:spPr>
        <p:txBody>
          <a:bodyPr wrap="square">
            <a:spAutoFit/>
          </a:bodyPr>
          <a:lstStyle/>
          <a:p>
            <a:pPr algn="ctr"/>
            <a:r>
              <a:rPr lang="en-US" sz="4400" b="1" u="sng" dirty="0"/>
              <a:t>STUDENT</a:t>
            </a:r>
            <a:r>
              <a:rPr lang="en-US" sz="4400" b="1" dirty="0"/>
              <a:t> Focus Group</a:t>
            </a:r>
          </a:p>
          <a:p>
            <a:endParaRPr lang="en-US" sz="3200" dirty="0"/>
          </a:p>
          <a:p>
            <a:pPr algn="ctr"/>
            <a:r>
              <a:rPr lang="en-US" sz="3200" dirty="0"/>
              <a:t>May 15, 2023</a:t>
            </a:r>
          </a:p>
          <a:p>
            <a:pPr algn="ctr"/>
            <a:endParaRPr lang="en-US" dirty="0"/>
          </a:p>
          <a:p>
            <a:pPr algn="ctr"/>
            <a:r>
              <a:rPr lang="en-US" sz="3200" dirty="0"/>
              <a:t>High School students</a:t>
            </a:r>
          </a:p>
        </p:txBody>
      </p:sp>
      <p:pic>
        <p:nvPicPr>
          <p:cNvPr id="2" name="Picture 1" descr="A picture containing clothing, person, human face, child">
            <a:extLst>
              <a:ext uri="{FF2B5EF4-FFF2-40B4-BE49-F238E27FC236}">
                <a16:creationId xmlns:a16="http://schemas.microsoft.com/office/drawing/2014/main" id="{9F54F2C6-7CE1-80C4-82BB-F502533A1A8C}"/>
              </a:ext>
            </a:extLst>
          </p:cNvPr>
          <p:cNvPicPr>
            <a:picLocks noChangeAspect="1"/>
          </p:cNvPicPr>
          <p:nvPr/>
        </p:nvPicPr>
        <p:blipFill>
          <a:blip r:embed="rId7"/>
          <a:stretch>
            <a:fillRect/>
          </a:stretch>
        </p:blipFill>
        <p:spPr>
          <a:xfrm>
            <a:off x="8057157" y="1100270"/>
            <a:ext cx="3493095" cy="4657460"/>
          </a:xfrm>
          <a:prstGeom prst="rect">
            <a:avLst/>
          </a:prstGeom>
        </p:spPr>
      </p:pic>
    </p:spTree>
    <p:extLst>
      <p:ext uri="{BB962C8B-B14F-4D97-AF65-F5344CB8AC3E}">
        <p14:creationId xmlns:p14="http://schemas.microsoft.com/office/powerpoint/2010/main" val="2741252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077A20-5F2D-A616-44D8-D7999DE18CE6}"/>
              </a:ext>
            </a:extLst>
          </p:cNvPr>
          <p:cNvSpPr>
            <a:spLocks noGrp="1"/>
          </p:cNvSpPr>
          <p:nvPr>
            <p:ph type="title"/>
          </p:nvPr>
        </p:nvSpPr>
        <p:spPr>
          <a:xfrm>
            <a:off x="1939848" y="140486"/>
            <a:ext cx="8312304" cy="1278039"/>
          </a:xfrm>
        </p:spPr>
        <p:txBody>
          <a:bodyPr>
            <a:normAutofit fontScale="90000"/>
          </a:bodyPr>
          <a:lstStyle/>
          <a:p>
            <a:pPr algn="ctr"/>
            <a:r>
              <a:rPr lang="en-US" sz="5400" b="1" dirty="0">
                <a:solidFill>
                  <a:schemeClr val="tx1"/>
                </a:solidFill>
              </a:rPr>
              <a:t>GRADES 6-8</a:t>
            </a:r>
            <a:br>
              <a:rPr lang="en-US" sz="5400" b="1" dirty="0">
                <a:solidFill>
                  <a:schemeClr val="tx1"/>
                </a:solidFill>
              </a:rPr>
            </a:br>
            <a:r>
              <a:rPr lang="en-US" sz="5400" b="1" dirty="0">
                <a:solidFill>
                  <a:schemeClr val="tx1"/>
                </a:solidFill>
              </a:rPr>
              <a:t>Career exploration</a:t>
            </a:r>
          </a:p>
        </p:txBody>
      </p:sp>
      <p:pic>
        <p:nvPicPr>
          <p:cNvPr id="13" name="Content Placeholder 12">
            <a:extLst>
              <a:ext uri="{FF2B5EF4-FFF2-40B4-BE49-F238E27FC236}">
                <a16:creationId xmlns:a16="http://schemas.microsoft.com/office/drawing/2014/main" id="{8F84B449-8F33-A153-D20A-3B45656AAD41}"/>
              </a:ext>
            </a:extLst>
          </p:cNvPr>
          <p:cNvPicPr>
            <a:picLocks noGrp="1" noChangeAspect="1"/>
          </p:cNvPicPr>
          <p:nvPr>
            <p:ph sz="half" idx="2"/>
          </p:nvPr>
        </p:nvPicPr>
        <p:blipFill>
          <a:blip r:embed="rId2"/>
          <a:srcRect/>
          <a:stretch/>
        </p:blipFill>
        <p:spPr>
          <a:xfrm>
            <a:off x="640875" y="2950911"/>
            <a:ext cx="2933598" cy="3393982"/>
          </a:xfrm>
        </p:spPr>
      </p:pic>
      <p:grpSp>
        <p:nvGrpSpPr>
          <p:cNvPr id="32" name="Group 31">
            <a:extLst>
              <a:ext uri="{FF2B5EF4-FFF2-40B4-BE49-F238E27FC236}">
                <a16:creationId xmlns:a16="http://schemas.microsoft.com/office/drawing/2014/main" id="{A0FD8B91-5795-BA55-F0B5-E23C1E0727EA}"/>
              </a:ext>
            </a:extLst>
          </p:cNvPr>
          <p:cNvGrpSpPr/>
          <p:nvPr/>
        </p:nvGrpSpPr>
        <p:grpSpPr>
          <a:xfrm>
            <a:off x="8186996" y="1566699"/>
            <a:ext cx="3642456" cy="1082924"/>
            <a:chOff x="6071313" y="141961"/>
            <a:chExt cx="2474037" cy="1486024"/>
          </a:xfrm>
        </p:grpSpPr>
        <p:sp>
          <p:nvSpPr>
            <p:cNvPr id="33" name="Rectangle 32">
              <a:extLst>
                <a:ext uri="{FF2B5EF4-FFF2-40B4-BE49-F238E27FC236}">
                  <a16:creationId xmlns:a16="http://schemas.microsoft.com/office/drawing/2014/main" id="{2DF04450-65DF-CB9D-809C-F2E95961452A}"/>
                </a:ext>
              </a:extLst>
            </p:cNvPr>
            <p:cNvSpPr/>
            <p:nvPr/>
          </p:nvSpPr>
          <p:spPr>
            <a:xfrm>
              <a:off x="6071313" y="141961"/>
              <a:ext cx="2463656" cy="1478194"/>
            </a:xfrm>
            <a:prstGeom prst="rect">
              <a:avLst/>
            </a:prstGeom>
            <a:solidFill>
              <a:srgbClr val="162F59"/>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34" name="TextBox 33">
              <a:extLst>
                <a:ext uri="{FF2B5EF4-FFF2-40B4-BE49-F238E27FC236}">
                  <a16:creationId xmlns:a16="http://schemas.microsoft.com/office/drawing/2014/main" id="{AECB44DB-C849-95C6-9FAF-1311E24C9F14}"/>
                </a:ext>
              </a:extLst>
            </p:cNvPr>
            <p:cNvSpPr txBox="1"/>
            <p:nvPr/>
          </p:nvSpPr>
          <p:spPr>
            <a:xfrm>
              <a:off x="6081694" y="149791"/>
              <a:ext cx="2463656" cy="14781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721" tIns="126718" rIns="120721" bIns="126718"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1"/>
                  </a:solidFill>
                </a:rPr>
                <a:t>MY FUTURE FRIDAYS</a:t>
              </a:r>
            </a:p>
          </p:txBody>
        </p:sp>
      </p:grpSp>
      <p:grpSp>
        <p:nvGrpSpPr>
          <p:cNvPr id="35" name="Group 34">
            <a:extLst>
              <a:ext uri="{FF2B5EF4-FFF2-40B4-BE49-F238E27FC236}">
                <a16:creationId xmlns:a16="http://schemas.microsoft.com/office/drawing/2014/main" id="{07F6BCDF-1DB6-ED89-CFB2-6C5C64C5861D}"/>
              </a:ext>
            </a:extLst>
          </p:cNvPr>
          <p:cNvGrpSpPr/>
          <p:nvPr/>
        </p:nvGrpSpPr>
        <p:grpSpPr>
          <a:xfrm>
            <a:off x="4328615" y="1565933"/>
            <a:ext cx="3627172" cy="1077218"/>
            <a:chOff x="6071313" y="141961"/>
            <a:chExt cx="2463656" cy="1478194"/>
          </a:xfrm>
        </p:grpSpPr>
        <p:sp>
          <p:nvSpPr>
            <p:cNvPr id="36" name="Rectangle 35">
              <a:extLst>
                <a:ext uri="{FF2B5EF4-FFF2-40B4-BE49-F238E27FC236}">
                  <a16:creationId xmlns:a16="http://schemas.microsoft.com/office/drawing/2014/main" id="{10E75880-ED85-D030-22B4-E26AB81F4CF2}"/>
                </a:ext>
              </a:extLst>
            </p:cNvPr>
            <p:cNvSpPr/>
            <p:nvPr/>
          </p:nvSpPr>
          <p:spPr>
            <a:xfrm>
              <a:off x="6071313" y="141961"/>
              <a:ext cx="2463656" cy="1478194"/>
            </a:xfrm>
            <a:prstGeom prst="rect">
              <a:avLst/>
            </a:prstGeom>
            <a:solidFill>
              <a:srgbClr val="162F59"/>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37" name="TextBox 36">
              <a:extLst>
                <a:ext uri="{FF2B5EF4-FFF2-40B4-BE49-F238E27FC236}">
                  <a16:creationId xmlns:a16="http://schemas.microsoft.com/office/drawing/2014/main" id="{3C3BE1BF-1946-30B7-F442-396215772093}"/>
                </a:ext>
              </a:extLst>
            </p:cNvPr>
            <p:cNvSpPr txBox="1"/>
            <p:nvPr/>
          </p:nvSpPr>
          <p:spPr>
            <a:xfrm>
              <a:off x="6071313" y="141961"/>
              <a:ext cx="2463656" cy="14781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721" tIns="126718" rIns="120721" bIns="126718" numCol="1" spcCol="1270" anchor="ctr" anchorCtr="0">
              <a:noAutofit/>
            </a:bodyPr>
            <a:lstStyle/>
            <a:p>
              <a:pPr marL="0" lvl="0" indent="0" algn="ctr" defTabSz="1155700">
                <a:lnSpc>
                  <a:spcPct val="90000"/>
                </a:lnSpc>
                <a:spcBef>
                  <a:spcPct val="0"/>
                </a:spcBef>
                <a:spcAft>
                  <a:spcPct val="35000"/>
                </a:spcAft>
                <a:buNone/>
              </a:pPr>
              <a:r>
                <a:rPr lang="en-US" sz="2600" b="1" dirty="0">
                  <a:solidFill>
                    <a:schemeClr val="bg1"/>
                  </a:solidFill>
                </a:rPr>
                <a:t>CHALLENGER LEARNING CENTER</a:t>
              </a:r>
              <a:endParaRPr lang="en-US" sz="2600" b="1" kern="1200" dirty="0">
                <a:solidFill>
                  <a:schemeClr val="bg1"/>
                </a:solidFill>
              </a:endParaRPr>
            </a:p>
          </p:txBody>
        </p:sp>
      </p:grpSp>
      <p:grpSp>
        <p:nvGrpSpPr>
          <p:cNvPr id="38" name="Group 37">
            <a:extLst>
              <a:ext uri="{FF2B5EF4-FFF2-40B4-BE49-F238E27FC236}">
                <a16:creationId xmlns:a16="http://schemas.microsoft.com/office/drawing/2014/main" id="{9337EC1A-6B63-11D5-76A7-37AC66DD9910}"/>
              </a:ext>
            </a:extLst>
          </p:cNvPr>
          <p:cNvGrpSpPr/>
          <p:nvPr/>
        </p:nvGrpSpPr>
        <p:grpSpPr>
          <a:xfrm>
            <a:off x="362548" y="1572405"/>
            <a:ext cx="3627172" cy="1077218"/>
            <a:chOff x="6071313" y="141961"/>
            <a:chExt cx="2463656" cy="1478194"/>
          </a:xfrm>
        </p:grpSpPr>
        <p:sp>
          <p:nvSpPr>
            <p:cNvPr id="39" name="Rectangle 38">
              <a:extLst>
                <a:ext uri="{FF2B5EF4-FFF2-40B4-BE49-F238E27FC236}">
                  <a16:creationId xmlns:a16="http://schemas.microsoft.com/office/drawing/2014/main" id="{84BA89E9-B909-9CAC-0E81-B56D429935E1}"/>
                </a:ext>
              </a:extLst>
            </p:cNvPr>
            <p:cNvSpPr/>
            <p:nvPr/>
          </p:nvSpPr>
          <p:spPr>
            <a:xfrm>
              <a:off x="6071313" y="141961"/>
              <a:ext cx="2463656" cy="1478194"/>
            </a:xfrm>
            <a:prstGeom prst="rect">
              <a:avLst/>
            </a:prstGeom>
            <a:solidFill>
              <a:srgbClr val="162F59"/>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40" name="TextBox 39">
              <a:extLst>
                <a:ext uri="{FF2B5EF4-FFF2-40B4-BE49-F238E27FC236}">
                  <a16:creationId xmlns:a16="http://schemas.microsoft.com/office/drawing/2014/main" id="{90BC2E4A-EA30-6F6E-72A3-5926046AC039}"/>
                </a:ext>
              </a:extLst>
            </p:cNvPr>
            <p:cNvSpPr txBox="1"/>
            <p:nvPr/>
          </p:nvSpPr>
          <p:spPr>
            <a:xfrm>
              <a:off x="6071313" y="141961"/>
              <a:ext cx="2463656" cy="14781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721" tIns="126718" rIns="120721" bIns="126718" numCol="1" spcCol="1270" anchor="ctr" anchorCtr="0">
              <a:noAutofit/>
            </a:bodyPr>
            <a:lstStyle/>
            <a:p>
              <a:pPr marL="0" lvl="0" indent="0" algn="ctr" defTabSz="1155700">
                <a:lnSpc>
                  <a:spcPct val="90000"/>
                </a:lnSpc>
                <a:spcBef>
                  <a:spcPct val="0"/>
                </a:spcBef>
                <a:spcAft>
                  <a:spcPct val="35000"/>
                </a:spcAft>
                <a:buNone/>
              </a:pPr>
              <a:r>
                <a:rPr lang="en-US" sz="2600" b="1" dirty="0">
                  <a:solidFill>
                    <a:schemeClr val="bg1"/>
                  </a:solidFill>
                </a:rPr>
                <a:t>SCHOOL CAREER FAIRS</a:t>
              </a:r>
              <a:endParaRPr lang="en-US" sz="2600" b="1" kern="1200" dirty="0">
                <a:solidFill>
                  <a:schemeClr val="bg1"/>
                </a:solidFill>
              </a:endParaRPr>
            </a:p>
          </p:txBody>
        </p:sp>
      </p:grpSp>
      <p:pic>
        <p:nvPicPr>
          <p:cNvPr id="3" name="Picture 2" descr="A picture containing text, poster, graphic design, font&#10;&#10;Description automatically generated">
            <a:extLst>
              <a:ext uri="{FF2B5EF4-FFF2-40B4-BE49-F238E27FC236}">
                <a16:creationId xmlns:a16="http://schemas.microsoft.com/office/drawing/2014/main" id="{C7426C53-4429-DEAD-F952-CA18A9EDAF91}"/>
              </a:ext>
            </a:extLst>
          </p:cNvPr>
          <p:cNvPicPr>
            <a:picLocks noChangeAspect="1"/>
          </p:cNvPicPr>
          <p:nvPr/>
        </p:nvPicPr>
        <p:blipFill>
          <a:blip r:embed="rId3"/>
          <a:stretch>
            <a:fillRect/>
          </a:stretch>
        </p:blipFill>
        <p:spPr>
          <a:xfrm>
            <a:off x="4422553" y="2950911"/>
            <a:ext cx="3393982" cy="3393982"/>
          </a:xfrm>
          <a:prstGeom prst="rect">
            <a:avLst/>
          </a:prstGeom>
        </p:spPr>
      </p:pic>
      <p:sp>
        <p:nvSpPr>
          <p:cNvPr id="6" name="TextBox 5">
            <a:extLst>
              <a:ext uri="{FF2B5EF4-FFF2-40B4-BE49-F238E27FC236}">
                <a16:creationId xmlns:a16="http://schemas.microsoft.com/office/drawing/2014/main" id="{87F59818-380A-6B61-2B6E-07FA4033C078}"/>
              </a:ext>
            </a:extLst>
          </p:cNvPr>
          <p:cNvSpPr txBox="1"/>
          <p:nvPr/>
        </p:nvSpPr>
        <p:spPr>
          <a:xfrm>
            <a:off x="9840966" y="6385440"/>
            <a:ext cx="1710159" cy="369332"/>
          </a:xfrm>
          <a:prstGeom prst="rect">
            <a:avLst/>
          </a:prstGeom>
          <a:noFill/>
        </p:spPr>
        <p:txBody>
          <a:bodyPr wrap="square">
            <a:spAutoFit/>
          </a:bodyPr>
          <a:lstStyle/>
          <a:p>
            <a:pPr algn="r"/>
            <a:r>
              <a:rPr lang="en-US" b="1">
                <a:hlinkClick r:id="rId4" action="ppaction://hlinksldjump">
                  <a:extLst>
                    <a:ext uri="{A12FA001-AC4F-418D-AE19-62706E023703}">
                      <ahyp:hlinkClr xmlns:ahyp="http://schemas.microsoft.com/office/drawing/2018/hyperlinkcolor" val="tx"/>
                    </a:ext>
                  </a:extLst>
                </a:hlinkClick>
              </a:rPr>
              <a:t>INITIATIVES</a:t>
            </a:r>
            <a:endParaRPr lang="en-US" b="1"/>
          </a:p>
        </p:txBody>
      </p:sp>
      <p:pic>
        <p:nvPicPr>
          <p:cNvPr id="2" name="Content Placeholder 6">
            <a:extLst>
              <a:ext uri="{FF2B5EF4-FFF2-40B4-BE49-F238E27FC236}">
                <a16:creationId xmlns:a16="http://schemas.microsoft.com/office/drawing/2014/main" id="{6A332442-37EF-F853-7078-24F1A0619447}"/>
              </a:ext>
            </a:extLst>
          </p:cNvPr>
          <p:cNvPicPr>
            <a:picLocks noChangeAspect="1"/>
          </p:cNvPicPr>
          <p:nvPr/>
        </p:nvPicPr>
        <p:blipFill>
          <a:blip r:embed="rId5"/>
          <a:srcRect/>
          <a:stretch/>
        </p:blipFill>
        <p:spPr>
          <a:xfrm>
            <a:off x="8450038" y="2950911"/>
            <a:ext cx="3101087" cy="3393982"/>
          </a:xfrm>
          <a:prstGeom prst="rect">
            <a:avLst/>
          </a:prstGeom>
        </p:spPr>
      </p:pic>
    </p:spTree>
    <p:extLst>
      <p:ext uri="{BB962C8B-B14F-4D97-AF65-F5344CB8AC3E}">
        <p14:creationId xmlns:p14="http://schemas.microsoft.com/office/powerpoint/2010/main" val="1087136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4303643" y="165662"/>
            <a:ext cx="6743767" cy="1159753"/>
          </a:xfrm>
        </p:spPr>
        <p:txBody>
          <a:bodyPr>
            <a:normAutofit/>
          </a:bodyPr>
          <a:lstStyle/>
          <a:p>
            <a:pPr algn="ctr"/>
            <a:r>
              <a:rPr lang="en-US" sz="5000" b="1">
                <a:solidFill>
                  <a:schemeClr val="tx1"/>
                </a:solidFill>
              </a:rPr>
              <a:t>Grades 9-12</a:t>
            </a:r>
            <a:endParaRPr lang="en-US" sz="5000" dirty="0">
              <a:solidFill>
                <a:schemeClr val="tx1"/>
              </a:solidFill>
            </a:endParaRPr>
          </a:p>
        </p:txBody>
      </p:sp>
      <p:graphicFrame>
        <p:nvGraphicFramePr>
          <p:cNvPr id="5" name="Content Placeholder 2" descr="Icon SmartArt graphic">
            <a:extLst>
              <a:ext uri="{FF2B5EF4-FFF2-40B4-BE49-F238E27FC236}">
                <a16:creationId xmlns:a16="http://schemas.microsoft.com/office/drawing/2014/main" id="{2B828A48-3EC3-4EF9-8697-5D2A44F3F052}"/>
              </a:ext>
            </a:extLst>
          </p:cNvPr>
          <p:cNvGraphicFramePr>
            <a:graphicFrameLocks noGrp="1"/>
          </p:cNvGraphicFramePr>
          <p:nvPr>
            <p:ph idx="1"/>
          </p:nvPr>
        </p:nvGraphicFramePr>
        <p:xfrm>
          <a:off x="4303643" y="1325415"/>
          <a:ext cx="7046844" cy="4971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6E57135A-F91D-E0A5-8B6B-66B6B51705F2}"/>
              </a:ext>
            </a:extLst>
          </p:cNvPr>
          <p:cNvPicPr>
            <a:picLocks noChangeAspect="1"/>
          </p:cNvPicPr>
          <p:nvPr/>
        </p:nvPicPr>
        <p:blipFill>
          <a:blip r:embed="rId8"/>
          <a:stretch>
            <a:fillRect/>
          </a:stretch>
        </p:blipFill>
        <p:spPr>
          <a:xfrm>
            <a:off x="257590" y="3569918"/>
            <a:ext cx="3659094" cy="3115850"/>
          </a:xfrm>
          <a:prstGeom prst="rect">
            <a:avLst/>
          </a:prstGeom>
        </p:spPr>
      </p:pic>
      <p:pic>
        <p:nvPicPr>
          <p:cNvPr id="6" name="Picture 5" descr="A picture containing person, clothing, human face, person">
            <a:extLst>
              <a:ext uri="{FF2B5EF4-FFF2-40B4-BE49-F238E27FC236}">
                <a16:creationId xmlns:a16="http://schemas.microsoft.com/office/drawing/2014/main" id="{9B266430-BB9D-2354-80D3-48D112A32271}"/>
              </a:ext>
            </a:extLst>
          </p:cNvPr>
          <p:cNvPicPr>
            <a:picLocks noChangeAspect="1"/>
          </p:cNvPicPr>
          <p:nvPr/>
        </p:nvPicPr>
        <p:blipFill rotWithShape="1">
          <a:blip r:embed="rId9"/>
          <a:srcRect l="-2840" t="1569" r="1" b="10903"/>
          <a:stretch/>
        </p:blipFill>
        <p:spPr>
          <a:xfrm>
            <a:off x="137415" y="161968"/>
            <a:ext cx="3779269" cy="3649053"/>
          </a:xfrm>
          <a:prstGeom prst="rect">
            <a:avLst/>
          </a:prstGeom>
        </p:spPr>
      </p:pic>
    </p:spTree>
    <p:extLst>
      <p:ext uri="{BB962C8B-B14F-4D97-AF65-F5344CB8AC3E}">
        <p14:creationId xmlns:p14="http://schemas.microsoft.com/office/powerpoint/2010/main" val="3775432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B972-0B7A-40CD-9E79-07E8A87AB03C}"/>
              </a:ext>
            </a:extLst>
          </p:cNvPr>
          <p:cNvSpPr>
            <a:spLocks noGrp="1"/>
          </p:cNvSpPr>
          <p:nvPr>
            <p:ph type="title"/>
          </p:nvPr>
        </p:nvSpPr>
        <p:spPr>
          <a:xfrm>
            <a:off x="5074231" y="472145"/>
            <a:ext cx="6918960" cy="1824245"/>
          </a:xfrm>
        </p:spPr>
        <p:txBody>
          <a:bodyPr>
            <a:normAutofit/>
          </a:bodyPr>
          <a:lstStyle/>
          <a:p>
            <a:pPr algn="ctr"/>
            <a:r>
              <a:rPr lang="en-US" sz="5200" b="1" dirty="0">
                <a:solidFill>
                  <a:schemeClr val="tx1"/>
                </a:solidFill>
              </a:rPr>
              <a:t>TEACHER CATALOG</a:t>
            </a:r>
          </a:p>
        </p:txBody>
      </p:sp>
      <p:graphicFrame>
        <p:nvGraphicFramePr>
          <p:cNvPr id="24" name="Content Placeholder 8" descr="Icon SmartArt graphic">
            <a:extLst>
              <a:ext uri="{FF2B5EF4-FFF2-40B4-BE49-F238E27FC236}">
                <a16:creationId xmlns:a16="http://schemas.microsoft.com/office/drawing/2014/main" id="{1E8F1206-26E1-9E44-A1A9-B061CF0EEA5A}"/>
              </a:ext>
            </a:extLst>
          </p:cNvPr>
          <p:cNvGraphicFramePr>
            <a:graphicFrameLocks noGrp="1"/>
          </p:cNvGraphicFramePr>
          <p:nvPr>
            <p:ph idx="1"/>
          </p:nvPr>
        </p:nvGraphicFramePr>
        <p:xfrm>
          <a:off x="5815831" y="2177016"/>
          <a:ext cx="5435760" cy="344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228B7D5A-2259-7EEA-0A0D-D55F99595598}"/>
              </a:ext>
            </a:extLst>
          </p:cNvPr>
          <p:cNvPicPr>
            <a:picLocks noChangeAspect="1"/>
          </p:cNvPicPr>
          <p:nvPr/>
        </p:nvPicPr>
        <p:blipFill>
          <a:blip r:embed="rId8">
            <a:extLst>
              <a:ext uri="{837473B0-CC2E-450A-ABE3-18F120FF3D39}">
                <a1611:picAttrSrcUrl xmlns:a1611="http://schemas.microsoft.com/office/drawing/2016/11/main" r:id="rId9"/>
              </a:ext>
            </a:extLst>
          </a:blip>
          <a:srcRect l="17539" r="17539"/>
          <a:stretch/>
        </p:blipFill>
        <p:spPr>
          <a:xfrm>
            <a:off x="999023" y="1707252"/>
            <a:ext cx="3974368" cy="3913260"/>
          </a:xfrm>
          <a:prstGeom prst="rect">
            <a:avLst/>
          </a:prstGeom>
        </p:spPr>
      </p:pic>
    </p:spTree>
    <p:extLst>
      <p:ext uri="{BB962C8B-B14F-4D97-AF65-F5344CB8AC3E}">
        <p14:creationId xmlns:p14="http://schemas.microsoft.com/office/powerpoint/2010/main" val="3198987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5697"/>
          <a:stretch/>
        </p:blipFill>
        <p:spPr>
          <a:xfrm>
            <a:off x="0" y="371809"/>
            <a:ext cx="12191999" cy="2979674"/>
          </a:xfrm>
          <a:prstGeom prst="rect">
            <a:avLst/>
          </a:prstGeom>
        </p:spPr>
      </p:pic>
      <p:sp>
        <p:nvSpPr>
          <p:cNvPr id="5" name="TextBox 4"/>
          <p:cNvSpPr txBox="1"/>
          <p:nvPr/>
        </p:nvSpPr>
        <p:spPr>
          <a:xfrm>
            <a:off x="2328140" y="2477"/>
            <a:ext cx="7535720" cy="36933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dirty="0"/>
              <a:t>Pike County KY Industry - mirrors the rest of the eastern region </a:t>
            </a:r>
          </a:p>
        </p:txBody>
      </p:sp>
      <p:sp>
        <p:nvSpPr>
          <p:cNvPr id="6" name="TextBox 5"/>
          <p:cNvSpPr txBox="1"/>
          <p:nvPr/>
        </p:nvSpPr>
        <p:spPr>
          <a:xfrm>
            <a:off x="1655805" y="4316627"/>
            <a:ext cx="4440195" cy="1477328"/>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b="1" dirty="0">
                <a:solidFill>
                  <a:schemeClr val="tx1"/>
                </a:solidFill>
              </a:rPr>
              <a:t>PMC Represents:</a:t>
            </a:r>
          </a:p>
          <a:p>
            <a:pPr algn="ctr"/>
            <a:endParaRPr lang="en-US" b="1" dirty="0">
              <a:solidFill>
                <a:schemeClr val="tx1"/>
              </a:solidFill>
            </a:endParaRPr>
          </a:p>
          <a:p>
            <a:pPr algn="ctr"/>
            <a:r>
              <a:rPr lang="en-US" b="1" dirty="0">
                <a:solidFill>
                  <a:schemeClr val="tx1"/>
                </a:solidFill>
              </a:rPr>
              <a:t>49.8% of the </a:t>
            </a:r>
          </a:p>
          <a:p>
            <a:pPr algn="ctr"/>
            <a:r>
              <a:rPr lang="en-US" b="1" dirty="0">
                <a:solidFill>
                  <a:schemeClr val="tx1"/>
                </a:solidFill>
              </a:rPr>
              <a:t>City of Pikeville’s </a:t>
            </a:r>
          </a:p>
          <a:p>
            <a:pPr algn="ctr"/>
            <a:r>
              <a:rPr lang="en-US" b="1" dirty="0">
                <a:solidFill>
                  <a:schemeClr val="tx1"/>
                </a:solidFill>
              </a:rPr>
              <a:t>TOTAL OCCUPATIONAL TAXES</a:t>
            </a:r>
          </a:p>
        </p:txBody>
      </p:sp>
      <p:sp>
        <p:nvSpPr>
          <p:cNvPr id="7" name="TextBox 6"/>
          <p:cNvSpPr txBox="1"/>
          <p:nvPr/>
        </p:nvSpPr>
        <p:spPr>
          <a:xfrm>
            <a:off x="6808573" y="4316627"/>
            <a:ext cx="4440195" cy="1477328"/>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b="1" dirty="0">
                <a:solidFill>
                  <a:schemeClr val="tx1"/>
                </a:solidFill>
              </a:rPr>
              <a:t>PMC ONLY Represents:</a:t>
            </a:r>
          </a:p>
          <a:p>
            <a:pPr algn="ctr"/>
            <a:endParaRPr lang="en-US" b="1" dirty="0">
              <a:solidFill>
                <a:schemeClr val="tx1"/>
              </a:solidFill>
            </a:endParaRPr>
          </a:p>
          <a:p>
            <a:pPr algn="ctr"/>
            <a:r>
              <a:rPr lang="en-US" b="1" dirty="0">
                <a:solidFill>
                  <a:schemeClr val="tx1"/>
                </a:solidFill>
              </a:rPr>
              <a:t>27% of the </a:t>
            </a:r>
          </a:p>
          <a:p>
            <a:pPr algn="ctr"/>
            <a:r>
              <a:rPr lang="en-US" b="1" dirty="0">
                <a:solidFill>
                  <a:schemeClr val="tx1"/>
                </a:solidFill>
              </a:rPr>
              <a:t>PIKE County’s</a:t>
            </a:r>
          </a:p>
          <a:p>
            <a:pPr algn="ctr"/>
            <a:r>
              <a:rPr lang="en-US" b="1" dirty="0">
                <a:solidFill>
                  <a:schemeClr val="tx1"/>
                </a:solidFill>
              </a:rPr>
              <a:t>TOTAL WAGES</a:t>
            </a:r>
          </a:p>
        </p:txBody>
      </p:sp>
      <p:sp>
        <p:nvSpPr>
          <p:cNvPr id="8" name="TextBox 7"/>
          <p:cNvSpPr txBox="1"/>
          <p:nvPr/>
        </p:nvSpPr>
        <p:spPr>
          <a:xfrm>
            <a:off x="1853514" y="3782433"/>
            <a:ext cx="8760941"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b="1" dirty="0">
                <a:solidFill>
                  <a:schemeClr val="tx1"/>
                </a:solidFill>
              </a:rPr>
              <a:t>PIKE COUNTY is the largest geographic county in Kentucky and 16</a:t>
            </a:r>
            <a:r>
              <a:rPr lang="en-US" b="1" baseline="30000" dirty="0">
                <a:solidFill>
                  <a:schemeClr val="tx1"/>
                </a:solidFill>
              </a:rPr>
              <a:t>th</a:t>
            </a:r>
            <a:r>
              <a:rPr lang="en-US" b="1" dirty="0">
                <a:solidFill>
                  <a:schemeClr val="tx1"/>
                </a:solidFill>
              </a:rPr>
              <a:t> largest in population</a:t>
            </a:r>
          </a:p>
        </p:txBody>
      </p:sp>
      <p:sp>
        <p:nvSpPr>
          <p:cNvPr id="3" name="Down Arrow 2"/>
          <p:cNvSpPr/>
          <p:nvPr/>
        </p:nvSpPr>
        <p:spPr>
          <a:xfrm>
            <a:off x="910281" y="2623552"/>
            <a:ext cx="461319" cy="24713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a:off x="2720545" y="2623551"/>
            <a:ext cx="461319" cy="24713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p:cNvSpPr/>
          <p:nvPr/>
        </p:nvSpPr>
        <p:spPr>
          <a:xfrm flipV="1">
            <a:off x="4919584" y="2349809"/>
            <a:ext cx="461319" cy="34588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799069" y="2891593"/>
            <a:ext cx="6837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t>17.6%</a:t>
            </a:r>
          </a:p>
        </p:txBody>
      </p:sp>
      <p:sp>
        <p:nvSpPr>
          <p:cNvPr id="14" name="TextBox 13"/>
          <p:cNvSpPr txBox="1"/>
          <p:nvPr/>
        </p:nvSpPr>
        <p:spPr>
          <a:xfrm>
            <a:off x="2609333" y="2929198"/>
            <a:ext cx="6837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t>13.2%</a:t>
            </a:r>
          </a:p>
        </p:txBody>
      </p:sp>
      <p:sp>
        <p:nvSpPr>
          <p:cNvPr id="15" name="TextBox 14"/>
          <p:cNvSpPr txBox="1"/>
          <p:nvPr/>
        </p:nvSpPr>
        <p:spPr>
          <a:xfrm>
            <a:off x="4808374" y="1999499"/>
            <a:ext cx="68374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t>14.0%</a:t>
            </a:r>
          </a:p>
        </p:txBody>
      </p:sp>
    </p:spTree>
    <p:extLst>
      <p:ext uri="{BB962C8B-B14F-4D97-AF65-F5344CB8AC3E}">
        <p14:creationId xmlns:p14="http://schemas.microsoft.com/office/powerpoint/2010/main" val="317557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11" grpId="0" animBg="1"/>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3414605" y="187312"/>
            <a:ext cx="8655605" cy="1171937"/>
          </a:xfrm>
        </p:spPr>
        <p:txBody>
          <a:bodyPr>
            <a:normAutofit/>
          </a:bodyPr>
          <a:lstStyle/>
          <a:p>
            <a:pPr algn="ctr"/>
            <a:r>
              <a:rPr lang="en-US" sz="4800" b="1" dirty="0">
                <a:solidFill>
                  <a:schemeClr val="tx1"/>
                </a:solidFill>
              </a:rPr>
              <a:t>Beyond the classroom</a:t>
            </a:r>
            <a:endParaRPr lang="en-US" sz="4800" dirty="0">
              <a:solidFill>
                <a:schemeClr val="tx1"/>
              </a:solidFill>
            </a:endParaRPr>
          </a:p>
        </p:txBody>
      </p:sp>
      <p:graphicFrame>
        <p:nvGraphicFramePr>
          <p:cNvPr id="5" name="Content Placeholder 2" descr="Icon SmartArt graphic">
            <a:extLst>
              <a:ext uri="{FF2B5EF4-FFF2-40B4-BE49-F238E27FC236}">
                <a16:creationId xmlns:a16="http://schemas.microsoft.com/office/drawing/2014/main" id="{2B828A48-3EC3-4EF9-8697-5D2A44F3F052}"/>
              </a:ext>
            </a:extLst>
          </p:cNvPr>
          <p:cNvGraphicFramePr>
            <a:graphicFrameLocks noGrp="1"/>
          </p:cNvGraphicFramePr>
          <p:nvPr>
            <p:ph idx="1"/>
            <p:extLst>
              <p:ext uri="{D42A27DB-BD31-4B8C-83A1-F6EECF244321}">
                <p14:modId xmlns:p14="http://schemas.microsoft.com/office/powerpoint/2010/main" val="2813601832"/>
              </p:ext>
            </p:extLst>
          </p:nvPr>
        </p:nvGraphicFramePr>
        <p:xfrm>
          <a:off x="3646312" y="1359249"/>
          <a:ext cx="8545688" cy="5311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78F172A8-6231-D14E-A13D-8613F2AEAD88}"/>
              </a:ext>
            </a:extLst>
          </p:cNvPr>
          <p:cNvPicPr>
            <a:picLocks noChangeAspect="1"/>
          </p:cNvPicPr>
          <p:nvPr/>
        </p:nvPicPr>
        <p:blipFill>
          <a:blip r:embed="rId8"/>
          <a:srcRect/>
          <a:stretch/>
        </p:blipFill>
        <p:spPr>
          <a:xfrm>
            <a:off x="304669" y="3932132"/>
            <a:ext cx="3109936" cy="2738556"/>
          </a:xfrm>
          <a:prstGeom prst="rect">
            <a:avLst/>
          </a:prstGeom>
          <a:ln w="38100">
            <a:noFill/>
          </a:ln>
          <a:effectLst/>
        </p:spPr>
      </p:pic>
      <p:pic>
        <p:nvPicPr>
          <p:cNvPr id="4" name="Picture 3">
            <a:extLst>
              <a:ext uri="{FF2B5EF4-FFF2-40B4-BE49-F238E27FC236}">
                <a16:creationId xmlns:a16="http://schemas.microsoft.com/office/drawing/2014/main" id="{5D8F1927-EC97-404E-90EF-533BB92836CD}"/>
              </a:ext>
            </a:extLst>
          </p:cNvPr>
          <p:cNvPicPr>
            <a:picLocks noChangeAspect="1"/>
          </p:cNvPicPr>
          <p:nvPr/>
        </p:nvPicPr>
        <p:blipFill>
          <a:blip r:embed="rId9"/>
          <a:srcRect/>
          <a:stretch/>
        </p:blipFill>
        <p:spPr>
          <a:xfrm>
            <a:off x="657570" y="187312"/>
            <a:ext cx="2404133" cy="3556242"/>
          </a:xfrm>
          <a:prstGeom prst="rect">
            <a:avLst/>
          </a:prstGeom>
          <a:ln w="38100">
            <a:noFill/>
          </a:ln>
          <a:effectLst/>
        </p:spPr>
      </p:pic>
    </p:spTree>
    <p:extLst>
      <p:ext uri="{BB962C8B-B14F-4D97-AF65-F5344CB8AC3E}">
        <p14:creationId xmlns:p14="http://schemas.microsoft.com/office/powerpoint/2010/main" val="2021270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077A20-5F2D-A616-44D8-D7999DE18CE6}"/>
              </a:ext>
            </a:extLst>
          </p:cNvPr>
          <p:cNvSpPr>
            <a:spLocks noGrp="1"/>
          </p:cNvSpPr>
          <p:nvPr>
            <p:ph type="title"/>
          </p:nvPr>
        </p:nvSpPr>
        <p:spPr>
          <a:xfrm>
            <a:off x="1523135" y="0"/>
            <a:ext cx="9393170" cy="818303"/>
          </a:xfrm>
        </p:spPr>
        <p:txBody>
          <a:bodyPr>
            <a:normAutofit fontScale="90000"/>
          </a:bodyPr>
          <a:lstStyle/>
          <a:p>
            <a:pPr algn="ctr"/>
            <a:r>
              <a:rPr lang="en-US" sz="5400" b="1" dirty="0">
                <a:solidFill>
                  <a:schemeClr val="tx1"/>
                </a:solidFill>
              </a:rPr>
              <a:t>College classroom visits</a:t>
            </a:r>
          </a:p>
        </p:txBody>
      </p:sp>
      <p:pic>
        <p:nvPicPr>
          <p:cNvPr id="13" name="Content Placeholder 12">
            <a:extLst>
              <a:ext uri="{FF2B5EF4-FFF2-40B4-BE49-F238E27FC236}">
                <a16:creationId xmlns:a16="http://schemas.microsoft.com/office/drawing/2014/main" id="{8F84B449-8F33-A153-D20A-3B45656AAD41}"/>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rcRect l="4185" r="4185"/>
          <a:stretch/>
        </p:blipFill>
        <p:spPr>
          <a:xfrm>
            <a:off x="640875" y="2272548"/>
            <a:ext cx="2933598" cy="3262720"/>
          </a:xfrm>
        </p:spPr>
      </p:pic>
      <p:grpSp>
        <p:nvGrpSpPr>
          <p:cNvPr id="32" name="Group 31">
            <a:extLst>
              <a:ext uri="{FF2B5EF4-FFF2-40B4-BE49-F238E27FC236}">
                <a16:creationId xmlns:a16="http://schemas.microsoft.com/office/drawing/2014/main" id="{A0FD8B91-5795-BA55-F0B5-E23C1E0727EA}"/>
              </a:ext>
            </a:extLst>
          </p:cNvPr>
          <p:cNvGrpSpPr/>
          <p:nvPr/>
        </p:nvGrpSpPr>
        <p:grpSpPr>
          <a:xfrm>
            <a:off x="8188321" y="881521"/>
            <a:ext cx="3642456" cy="1082924"/>
            <a:chOff x="6071313" y="141961"/>
            <a:chExt cx="2474037" cy="1486024"/>
          </a:xfrm>
          <a:solidFill>
            <a:srgbClr val="009644"/>
          </a:solidFill>
        </p:grpSpPr>
        <p:sp>
          <p:nvSpPr>
            <p:cNvPr id="33" name="Rectangle 32">
              <a:extLst>
                <a:ext uri="{FF2B5EF4-FFF2-40B4-BE49-F238E27FC236}">
                  <a16:creationId xmlns:a16="http://schemas.microsoft.com/office/drawing/2014/main" id="{2DF04450-65DF-CB9D-809C-F2E95961452A}"/>
                </a:ext>
              </a:extLst>
            </p:cNvPr>
            <p:cNvSpPr/>
            <p:nvPr/>
          </p:nvSpPr>
          <p:spPr>
            <a:xfrm>
              <a:off x="6071313" y="141961"/>
              <a:ext cx="2463656" cy="1478194"/>
            </a:xfrm>
            <a:prstGeom prst="rect">
              <a:avLst/>
            </a:prstGeom>
            <a:grpFill/>
            <a:ln w="22225">
              <a:solidFill>
                <a:schemeClr val="lt1">
                  <a:hueOff val="0"/>
                  <a:satOff val="0"/>
                  <a:lumOff val="0"/>
                </a:schemeClr>
              </a:solidFill>
            </a:ln>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34" name="TextBox 33">
              <a:extLst>
                <a:ext uri="{FF2B5EF4-FFF2-40B4-BE49-F238E27FC236}">
                  <a16:creationId xmlns:a16="http://schemas.microsoft.com/office/drawing/2014/main" id="{AECB44DB-C849-95C6-9FAF-1311E24C9F14}"/>
                </a:ext>
              </a:extLst>
            </p:cNvPr>
            <p:cNvSpPr txBox="1"/>
            <p:nvPr/>
          </p:nvSpPr>
          <p:spPr>
            <a:xfrm>
              <a:off x="6081694" y="149791"/>
              <a:ext cx="2463656" cy="1478194"/>
            </a:xfrm>
            <a:prstGeom prst="rect">
              <a:avLst/>
            </a:prstGeom>
            <a:grpFill/>
            <a:ln w="22225">
              <a:solidFill>
                <a:schemeClr val="lt1">
                  <a:hueOff val="0"/>
                  <a:satOff val="0"/>
                  <a:lumOff val="0"/>
                </a:schemeClr>
              </a:solidFill>
            </a:ln>
          </p:spPr>
          <p:style>
            <a:lnRef idx="0">
              <a:scrgbClr r="0" g="0" b="0"/>
            </a:lnRef>
            <a:fillRef idx="0">
              <a:scrgbClr r="0" g="0" b="0"/>
            </a:fillRef>
            <a:effectRef idx="0">
              <a:scrgbClr r="0" g="0" b="0"/>
            </a:effectRef>
            <a:fontRef idx="minor">
              <a:schemeClr val="lt1"/>
            </a:fontRef>
          </p:style>
          <p:txBody>
            <a:bodyPr spcFirstLastPara="0" vert="horz" wrap="square" lIns="120721" tIns="126718" rIns="120721" bIns="126718"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a:ln>
                    <a:noFill/>
                  </a:ln>
                  <a:solidFill>
                    <a:prstClr val="white"/>
                  </a:solidFill>
                  <a:effectLst/>
                  <a:uLnTx/>
                  <a:uFillTx/>
                  <a:latin typeface="Century Gothic" panose="020B0502020202020204"/>
                  <a:ea typeface="+mn-ea"/>
                  <a:cs typeface="+mn-cs"/>
                </a:rPr>
                <a:t>Recruitment</a:t>
              </a:r>
            </a:p>
          </p:txBody>
        </p:sp>
      </p:grpSp>
      <p:grpSp>
        <p:nvGrpSpPr>
          <p:cNvPr id="35" name="Group 34">
            <a:extLst>
              <a:ext uri="{FF2B5EF4-FFF2-40B4-BE49-F238E27FC236}">
                <a16:creationId xmlns:a16="http://schemas.microsoft.com/office/drawing/2014/main" id="{07F6BCDF-1DB6-ED89-CFB2-6C5C64C5861D}"/>
              </a:ext>
            </a:extLst>
          </p:cNvPr>
          <p:cNvGrpSpPr/>
          <p:nvPr/>
        </p:nvGrpSpPr>
        <p:grpSpPr>
          <a:xfrm>
            <a:off x="4248184" y="877619"/>
            <a:ext cx="3627172" cy="1077218"/>
            <a:chOff x="6071313" y="141961"/>
            <a:chExt cx="2463656" cy="1478194"/>
          </a:xfrm>
          <a:solidFill>
            <a:srgbClr val="009644"/>
          </a:solidFill>
        </p:grpSpPr>
        <p:sp>
          <p:nvSpPr>
            <p:cNvPr id="36" name="Rectangle 35">
              <a:extLst>
                <a:ext uri="{FF2B5EF4-FFF2-40B4-BE49-F238E27FC236}">
                  <a16:creationId xmlns:a16="http://schemas.microsoft.com/office/drawing/2014/main" id="{10E75880-ED85-D030-22B4-E26AB81F4CF2}"/>
                </a:ext>
              </a:extLst>
            </p:cNvPr>
            <p:cNvSpPr/>
            <p:nvPr/>
          </p:nvSpPr>
          <p:spPr>
            <a:xfrm>
              <a:off x="6071313" y="141961"/>
              <a:ext cx="2463656" cy="1478194"/>
            </a:xfrm>
            <a:prstGeom prst="rect">
              <a:avLst/>
            </a:prstGeom>
            <a:grpFill/>
            <a:ln w="22225">
              <a:solidFill>
                <a:schemeClr val="lt1">
                  <a:hueOff val="0"/>
                  <a:satOff val="0"/>
                  <a:lumOff val="0"/>
                </a:schemeClr>
              </a:solidFill>
            </a:ln>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37" name="TextBox 36">
              <a:extLst>
                <a:ext uri="{FF2B5EF4-FFF2-40B4-BE49-F238E27FC236}">
                  <a16:creationId xmlns:a16="http://schemas.microsoft.com/office/drawing/2014/main" id="{3C3BE1BF-1946-30B7-F442-396215772093}"/>
                </a:ext>
              </a:extLst>
            </p:cNvPr>
            <p:cNvSpPr txBox="1"/>
            <p:nvPr/>
          </p:nvSpPr>
          <p:spPr>
            <a:xfrm>
              <a:off x="6071313" y="141961"/>
              <a:ext cx="2463656" cy="1478194"/>
            </a:xfrm>
            <a:prstGeom prst="rect">
              <a:avLst/>
            </a:prstGeom>
            <a:grpFill/>
            <a:ln w="22225">
              <a:solidFill>
                <a:schemeClr val="lt1">
                  <a:hueOff val="0"/>
                  <a:satOff val="0"/>
                  <a:lumOff val="0"/>
                </a:schemeClr>
              </a:solidFill>
            </a:ln>
          </p:spPr>
          <p:style>
            <a:lnRef idx="0">
              <a:scrgbClr r="0" g="0" b="0"/>
            </a:lnRef>
            <a:fillRef idx="0">
              <a:scrgbClr r="0" g="0" b="0"/>
            </a:fillRef>
            <a:effectRef idx="0">
              <a:scrgbClr r="0" g="0" b="0"/>
            </a:effectRef>
            <a:fontRef idx="minor">
              <a:schemeClr val="lt1"/>
            </a:fontRef>
          </p:style>
          <p:txBody>
            <a:bodyPr spcFirstLastPara="0" vert="horz" wrap="square" lIns="120721" tIns="126718" rIns="120721" bIns="126718"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a:ln>
                    <a:noFill/>
                  </a:ln>
                  <a:solidFill>
                    <a:prstClr val="white"/>
                  </a:solidFill>
                  <a:effectLst/>
                  <a:uLnTx/>
                  <a:uFillTx/>
                  <a:latin typeface="Century Gothic" panose="020B0502020202020204"/>
                  <a:ea typeface="+mn-ea"/>
                  <a:cs typeface="+mn-cs"/>
                </a:rPr>
                <a:t>Create Interest</a:t>
              </a:r>
            </a:p>
          </p:txBody>
        </p:sp>
      </p:grpSp>
      <p:grpSp>
        <p:nvGrpSpPr>
          <p:cNvPr id="38" name="Group 37">
            <a:extLst>
              <a:ext uri="{FF2B5EF4-FFF2-40B4-BE49-F238E27FC236}">
                <a16:creationId xmlns:a16="http://schemas.microsoft.com/office/drawing/2014/main" id="{9337EC1A-6B63-11D5-76A7-37AC66DD9910}"/>
              </a:ext>
            </a:extLst>
          </p:cNvPr>
          <p:cNvGrpSpPr/>
          <p:nvPr/>
        </p:nvGrpSpPr>
        <p:grpSpPr>
          <a:xfrm>
            <a:off x="294088" y="873020"/>
            <a:ext cx="3627172" cy="1077218"/>
            <a:chOff x="6071313" y="141961"/>
            <a:chExt cx="2463656" cy="1478194"/>
          </a:xfrm>
        </p:grpSpPr>
        <p:sp>
          <p:nvSpPr>
            <p:cNvPr id="39" name="Rectangle 38">
              <a:extLst>
                <a:ext uri="{FF2B5EF4-FFF2-40B4-BE49-F238E27FC236}">
                  <a16:creationId xmlns:a16="http://schemas.microsoft.com/office/drawing/2014/main" id="{84BA89E9-B909-9CAC-0E81-B56D429935E1}"/>
                </a:ext>
              </a:extLst>
            </p:cNvPr>
            <p:cNvSpPr/>
            <p:nvPr/>
          </p:nvSpPr>
          <p:spPr>
            <a:xfrm>
              <a:off x="6071313" y="141961"/>
              <a:ext cx="2463656" cy="1478194"/>
            </a:xfrm>
            <a:prstGeom prst="rect">
              <a:avLst/>
            </a:prstGeom>
            <a:solidFill>
              <a:srgbClr val="162F59"/>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40" name="TextBox 39">
              <a:extLst>
                <a:ext uri="{FF2B5EF4-FFF2-40B4-BE49-F238E27FC236}">
                  <a16:creationId xmlns:a16="http://schemas.microsoft.com/office/drawing/2014/main" id="{90BC2E4A-EA30-6F6E-72A3-5926046AC039}"/>
                </a:ext>
              </a:extLst>
            </p:cNvPr>
            <p:cNvSpPr txBox="1"/>
            <p:nvPr/>
          </p:nvSpPr>
          <p:spPr>
            <a:xfrm>
              <a:off x="6071313" y="141961"/>
              <a:ext cx="2463656" cy="1478194"/>
            </a:xfrm>
            <a:prstGeom prst="rect">
              <a:avLst/>
            </a:prstGeom>
            <a:solidFill>
              <a:srgbClr val="009644"/>
            </a:solidFill>
            <a:ln w="22225">
              <a:solidFill>
                <a:schemeClr val="lt1">
                  <a:hueOff val="0"/>
                  <a:satOff val="0"/>
                  <a:lumOff val="0"/>
                </a:schemeClr>
              </a:solidFill>
            </a:ln>
          </p:spPr>
          <p:style>
            <a:lnRef idx="0">
              <a:scrgbClr r="0" g="0" b="0"/>
            </a:lnRef>
            <a:fillRef idx="0">
              <a:scrgbClr r="0" g="0" b="0"/>
            </a:fillRef>
            <a:effectRef idx="0">
              <a:scrgbClr r="0" g="0" b="0"/>
            </a:effectRef>
            <a:fontRef idx="minor">
              <a:schemeClr val="lt1"/>
            </a:fontRef>
          </p:style>
          <p:txBody>
            <a:bodyPr spcFirstLastPara="0" vert="horz" wrap="square" lIns="120721" tIns="126718" rIns="120721" bIns="126718"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entury Gothic" panose="020B0502020202020204"/>
                  <a:ea typeface="+mn-ea"/>
                  <a:cs typeface="+mn-cs"/>
                </a:rPr>
                <a:t>100 Level Science Classes</a:t>
              </a:r>
            </a:p>
          </p:txBody>
        </p:sp>
      </p:grpSp>
      <p:pic>
        <p:nvPicPr>
          <p:cNvPr id="10" name="Picture 9" descr="A picture containing design, clipart, illustration&#10;&#10;Description automatically generated">
            <a:extLst>
              <a:ext uri="{FF2B5EF4-FFF2-40B4-BE49-F238E27FC236}">
                <a16:creationId xmlns:a16="http://schemas.microsoft.com/office/drawing/2014/main" id="{590470CA-D63F-73D9-0EA1-971B517231AB}"/>
              </a:ext>
            </a:extLst>
          </p:cNvPr>
          <p:cNvPicPr>
            <a:picLocks noChangeAspect="1"/>
          </p:cNvPicPr>
          <p:nvPr/>
        </p:nvPicPr>
        <p:blipFill rotWithShape="1">
          <a:blip r:embed="rId4"/>
          <a:srcRect l="2282" r="6858"/>
          <a:stretch/>
        </p:blipFill>
        <p:spPr>
          <a:xfrm>
            <a:off x="8203605" y="2272546"/>
            <a:ext cx="3391383" cy="3262720"/>
          </a:xfrm>
          <a:prstGeom prst="rect">
            <a:avLst/>
          </a:prstGeom>
        </p:spPr>
      </p:pic>
      <p:sp>
        <p:nvSpPr>
          <p:cNvPr id="12" name="TextBox 11">
            <a:extLst>
              <a:ext uri="{FF2B5EF4-FFF2-40B4-BE49-F238E27FC236}">
                <a16:creationId xmlns:a16="http://schemas.microsoft.com/office/drawing/2014/main" id="{3F8B5186-9968-BFBC-167B-AC4B79D2B84D}"/>
              </a:ext>
            </a:extLst>
          </p:cNvPr>
          <p:cNvSpPr txBox="1"/>
          <p:nvPr/>
        </p:nvSpPr>
        <p:spPr>
          <a:xfrm>
            <a:off x="8631821" y="6408111"/>
            <a:ext cx="6094070" cy="369332"/>
          </a:xfrm>
          <a:prstGeom prst="rect">
            <a:avLst/>
          </a:prstGeom>
          <a:noFill/>
        </p:spPr>
        <p:txBody>
          <a:bodyPr wrap="square">
            <a:spAutoFit/>
          </a:bodyPr>
          <a:lstStyle/>
          <a:p>
            <a:r>
              <a:rPr lang="en-US" b="1" dirty="0">
                <a:hlinkClick r:id="rId5" action="ppaction://hlinksldjump">
                  <a:extLst>
                    <a:ext uri="{A12FA001-AC4F-418D-AE19-62706E023703}">
                      <ahyp:hlinkClr xmlns:ahyp="http://schemas.microsoft.com/office/drawing/2018/hyperlinkcolor" val="tx"/>
                    </a:ext>
                  </a:extLst>
                </a:hlinkClick>
              </a:rPr>
              <a:t>BEYOND THE CLASSROOM</a:t>
            </a:r>
            <a:endParaRPr lang="en-US" b="1" dirty="0"/>
          </a:p>
        </p:txBody>
      </p:sp>
      <p:pic>
        <p:nvPicPr>
          <p:cNvPr id="1026" name="Picture 2">
            <a:extLst>
              <a:ext uri="{FF2B5EF4-FFF2-40B4-BE49-F238E27FC236}">
                <a16:creationId xmlns:a16="http://schemas.microsoft.com/office/drawing/2014/main" id="{C35027D0-FD33-715A-1296-E6D68BD3F3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1082" y="2272548"/>
            <a:ext cx="3101375" cy="3262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59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B972-0B7A-40CD-9E79-07E8A87AB03C}"/>
              </a:ext>
            </a:extLst>
          </p:cNvPr>
          <p:cNvSpPr>
            <a:spLocks noGrp="1"/>
          </p:cNvSpPr>
          <p:nvPr>
            <p:ph type="title"/>
          </p:nvPr>
        </p:nvSpPr>
        <p:spPr>
          <a:xfrm>
            <a:off x="6226629" y="152399"/>
            <a:ext cx="5435760" cy="2009775"/>
          </a:xfrm>
        </p:spPr>
        <p:style>
          <a:lnRef idx="1">
            <a:schemeClr val="accent1"/>
          </a:lnRef>
          <a:fillRef idx="2">
            <a:schemeClr val="accent1"/>
          </a:fillRef>
          <a:effectRef idx="1">
            <a:schemeClr val="accent1"/>
          </a:effectRef>
          <a:fontRef idx="minor">
            <a:schemeClr val="dk1"/>
          </a:fontRef>
        </p:style>
        <p:txBody>
          <a:bodyPr>
            <a:normAutofit/>
          </a:bodyPr>
          <a:lstStyle/>
          <a:p>
            <a:pPr algn="ctr"/>
            <a:r>
              <a:rPr lang="en-US" sz="4800" b="1" dirty="0">
                <a:solidFill>
                  <a:schemeClr val="tx1"/>
                </a:solidFill>
              </a:rPr>
              <a:t>SchoolMATE APP</a:t>
            </a:r>
          </a:p>
        </p:txBody>
      </p:sp>
      <p:graphicFrame>
        <p:nvGraphicFramePr>
          <p:cNvPr id="24" name="Content Placeholder 8" descr="Icon SmartArt graphic">
            <a:extLst>
              <a:ext uri="{FF2B5EF4-FFF2-40B4-BE49-F238E27FC236}">
                <a16:creationId xmlns:a16="http://schemas.microsoft.com/office/drawing/2014/main" id="{1E8F1206-26E1-9E44-A1A9-B061CF0EEA5A}"/>
              </a:ext>
            </a:extLst>
          </p:cNvPr>
          <p:cNvGraphicFramePr>
            <a:graphicFrameLocks noGrp="1"/>
          </p:cNvGraphicFramePr>
          <p:nvPr>
            <p:ph idx="1"/>
            <p:extLst>
              <p:ext uri="{D42A27DB-BD31-4B8C-83A1-F6EECF244321}">
                <p14:modId xmlns:p14="http://schemas.microsoft.com/office/powerpoint/2010/main" val="3765886820"/>
              </p:ext>
            </p:extLst>
          </p:nvPr>
        </p:nvGraphicFramePr>
        <p:xfrm>
          <a:off x="6226629" y="2330374"/>
          <a:ext cx="5435760" cy="3288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a:extLst>
              <a:ext uri="{FF2B5EF4-FFF2-40B4-BE49-F238E27FC236}">
                <a16:creationId xmlns:a16="http://schemas.microsoft.com/office/drawing/2014/main" id="{4AA5911A-8E1A-7B4F-1CD3-54BAFAECD617}"/>
              </a:ext>
            </a:extLst>
          </p:cNvPr>
          <p:cNvPicPr>
            <a:picLocks noChangeAspect="1"/>
          </p:cNvPicPr>
          <p:nvPr/>
        </p:nvPicPr>
        <p:blipFill rotWithShape="1">
          <a:blip r:embed="rId8"/>
          <a:srcRect l="-6123" r="-9673"/>
          <a:stretch/>
        </p:blipFill>
        <p:spPr>
          <a:xfrm>
            <a:off x="329630" y="279943"/>
            <a:ext cx="2830060" cy="2494482"/>
          </a:xfrm>
          <a:custGeom>
            <a:avLst/>
            <a:gdLst/>
            <a:ahLst/>
            <a:cxnLst/>
            <a:rect l="l" t="t" r="r" b="b"/>
            <a:pathLst>
              <a:path w="2364940" h="2632224">
                <a:moveTo>
                  <a:pt x="129605" y="0"/>
                </a:moveTo>
                <a:lnTo>
                  <a:pt x="2364940" y="0"/>
                </a:lnTo>
                <a:lnTo>
                  <a:pt x="2364940" y="2632224"/>
                </a:lnTo>
                <a:lnTo>
                  <a:pt x="0" y="2632224"/>
                </a:lnTo>
                <a:lnTo>
                  <a:pt x="0" y="129605"/>
                </a:lnTo>
                <a:cubicBezTo>
                  <a:pt x="0" y="58026"/>
                  <a:pt x="58026" y="0"/>
                  <a:pt x="129605" y="0"/>
                </a:cubicBezTo>
                <a:close/>
              </a:path>
            </a:pathLst>
          </a:custGeom>
          <a:ln w="38100">
            <a:gradFill>
              <a:gsLst>
                <a:gs pos="0">
                  <a:srgbClr val="363D46"/>
                </a:gs>
                <a:gs pos="100000">
                  <a:srgbClr val="282E35"/>
                </a:gs>
              </a:gsLst>
              <a:lin ang="5400000" scaled="1"/>
            </a:gradFill>
          </a:ln>
          <a:effectLst>
            <a:innerShdw blurRad="57150" dist="38100" dir="14460000">
              <a:prstClr val="black">
                <a:alpha val="70000"/>
              </a:prstClr>
            </a:innerShdw>
          </a:effectLst>
        </p:spPr>
      </p:pic>
      <p:pic>
        <p:nvPicPr>
          <p:cNvPr id="7" name="Picture 6" descr="A picture containing text, font, graphics, logo&#10;&#10;Description automatically generated">
            <a:extLst>
              <a:ext uri="{FF2B5EF4-FFF2-40B4-BE49-F238E27FC236}">
                <a16:creationId xmlns:a16="http://schemas.microsoft.com/office/drawing/2014/main" id="{28A0EC21-DC22-0D1E-06FF-7842968B6ACA}"/>
              </a:ext>
            </a:extLst>
          </p:cNvPr>
          <p:cNvPicPr>
            <a:picLocks noChangeAspect="1"/>
          </p:cNvPicPr>
          <p:nvPr/>
        </p:nvPicPr>
        <p:blipFill rotWithShape="1">
          <a:blip r:embed="rId9"/>
          <a:srcRect l="3854" r="6302" b="2"/>
          <a:stretch/>
        </p:blipFill>
        <p:spPr>
          <a:xfrm>
            <a:off x="3159690" y="279943"/>
            <a:ext cx="2622308" cy="2494482"/>
          </a:xfrm>
          <a:custGeom>
            <a:avLst/>
            <a:gdLst/>
            <a:ahLst/>
            <a:cxnLst/>
            <a:rect l="l" t="t" r="r" b="b"/>
            <a:pathLst>
              <a:path w="2364940" h="2632224">
                <a:moveTo>
                  <a:pt x="0" y="0"/>
                </a:moveTo>
                <a:lnTo>
                  <a:pt x="2235335" y="0"/>
                </a:lnTo>
                <a:cubicBezTo>
                  <a:pt x="2306914" y="0"/>
                  <a:pt x="2364940" y="58026"/>
                  <a:pt x="2364940" y="129605"/>
                </a:cubicBezTo>
                <a:lnTo>
                  <a:pt x="2364940" y="2632224"/>
                </a:lnTo>
                <a:lnTo>
                  <a:pt x="0" y="2632224"/>
                </a:lnTo>
                <a:close/>
              </a:path>
            </a:pathLst>
          </a:custGeom>
          <a:ln w="38100">
            <a:gradFill>
              <a:gsLst>
                <a:gs pos="0">
                  <a:srgbClr val="363D46"/>
                </a:gs>
                <a:gs pos="100000">
                  <a:srgbClr val="282E35"/>
                </a:gs>
              </a:gsLst>
              <a:lin ang="5400000" scaled="1"/>
            </a:gradFill>
          </a:ln>
          <a:effectLst>
            <a:innerShdw blurRad="57150" dist="38100" dir="14460000">
              <a:prstClr val="black">
                <a:alpha val="70000"/>
              </a:prstClr>
            </a:innerShdw>
          </a:effectLst>
        </p:spPr>
      </p:pic>
      <p:pic>
        <p:nvPicPr>
          <p:cNvPr id="12" name="Picture 11" descr="A picture containing text, font, graphics, logo&#10;&#10;Description automatically generated">
            <a:extLst>
              <a:ext uri="{FF2B5EF4-FFF2-40B4-BE49-F238E27FC236}">
                <a16:creationId xmlns:a16="http://schemas.microsoft.com/office/drawing/2014/main" id="{BD457E12-B6C5-6537-3C5A-2B99791D19B9}"/>
              </a:ext>
            </a:extLst>
          </p:cNvPr>
          <p:cNvPicPr>
            <a:picLocks noChangeAspect="1"/>
          </p:cNvPicPr>
          <p:nvPr/>
        </p:nvPicPr>
        <p:blipFill rotWithShape="1">
          <a:blip r:embed="rId10"/>
          <a:srcRect l="2822" r="7334" b="2"/>
          <a:stretch/>
        </p:blipFill>
        <p:spPr>
          <a:xfrm>
            <a:off x="329630" y="2774425"/>
            <a:ext cx="2730811" cy="2632224"/>
          </a:xfrm>
          <a:custGeom>
            <a:avLst/>
            <a:gdLst/>
            <a:ahLst/>
            <a:cxnLst/>
            <a:rect l="l" t="t" r="r" b="b"/>
            <a:pathLst>
              <a:path w="2364940" h="2632224">
                <a:moveTo>
                  <a:pt x="0" y="0"/>
                </a:moveTo>
                <a:lnTo>
                  <a:pt x="2364940" y="0"/>
                </a:lnTo>
                <a:lnTo>
                  <a:pt x="2364940" y="2632224"/>
                </a:lnTo>
                <a:lnTo>
                  <a:pt x="129605" y="2632224"/>
                </a:lnTo>
                <a:cubicBezTo>
                  <a:pt x="58026" y="2632224"/>
                  <a:pt x="0" y="2574198"/>
                  <a:pt x="0" y="2502619"/>
                </a:cubicBezTo>
                <a:close/>
              </a:path>
            </a:pathLst>
          </a:custGeom>
          <a:ln w="38100">
            <a:gradFill>
              <a:gsLst>
                <a:gs pos="0">
                  <a:srgbClr val="363D46"/>
                </a:gs>
                <a:gs pos="100000">
                  <a:srgbClr val="282E35"/>
                </a:gs>
              </a:gsLst>
              <a:lin ang="5400000" scaled="1"/>
            </a:gradFill>
          </a:ln>
          <a:effectLst>
            <a:innerShdw blurRad="57150" dist="38100" dir="14460000">
              <a:prstClr val="black">
                <a:alpha val="70000"/>
              </a:prstClr>
            </a:innerShdw>
          </a:effectLst>
        </p:spPr>
      </p:pic>
      <p:pic>
        <p:nvPicPr>
          <p:cNvPr id="4" name="Picture 3" descr="A purple and yellow logo&#10;&#10;Description automatically generated">
            <a:extLst>
              <a:ext uri="{FF2B5EF4-FFF2-40B4-BE49-F238E27FC236}">
                <a16:creationId xmlns:a16="http://schemas.microsoft.com/office/drawing/2014/main" id="{0C086028-8ED9-8000-AFEA-8BCBF78DC331}"/>
              </a:ext>
            </a:extLst>
          </p:cNvPr>
          <p:cNvPicPr>
            <a:picLocks noChangeAspect="1"/>
          </p:cNvPicPr>
          <p:nvPr/>
        </p:nvPicPr>
        <p:blipFill>
          <a:blip r:embed="rId11"/>
          <a:stretch>
            <a:fillRect/>
          </a:stretch>
        </p:blipFill>
        <p:spPr>
          <a:xfrm>
            <a:off x="3123051" y="2784341"/>
            <a:ext cx="2695586" cy="2622308"/>
          </a:xfrm>
          <a:prstGeom prst="rect">
            <a:avLst/>
          </a:prstGeom>
        </p:spPr>
      </p:pic>
    </p:spTree>
    <p:extLst>
      <p:ext uri="{BB962C8B-B14F-4D97-AF65-F5344CB8AC3E}">
        <p14:creationId xmlns:p14="http://schemas.microsoft.com/office/powerpoint/2010/main" val="4146756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B0F9-1B69-E2B7-68F9-AFBE35D5E97E}"/>
              </a:ext>
            </a:extLst>
          </p:cNvPr>
          <p:cNvSpPr txBox="1">
            <a:spLocks/>
          </p:cNvSpPr>
          <p:nvPr/>
        </p:nvSpPr>
        <p:spPr>
          <a:xfrm>
            <a:off x="1583922" y="127803"/>
            <a:ext cx="8866207" cy="777072"/>
          </a:xfrm>
          <a:prstGeom prst="rect">
            <a:avLst/>
          </a:prstGeom>
        </p:spPr>
        <p:style>
          <a:lnRef idx="2">
            <a:schemeClr val="dk1"/>
          </a:lnRef>
          <a:fillRef idx="1">
            <a:schemeClr val="lt1"/>
          </a:fillRef>
          <a:effectRef idx="0">
            <a:schemeClr val="dk1"/>
          </a:effectRef>
          <a:fontRef idx="minor">
            <a:schemeClr val="dk1"/>
          </a:fontRef>
        </p:style>
        <p:txBody>
          <a:bodyPr>
            <a:normAutofit lnSpcReduction="1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dirty="0">
                <a:solidFill>
                  <a:schemeClr val="tx1"/>
                </a:solidFill>
              </a:rPr>
              <a:t>KCTCS-TRAINS PROGRAM</a:t>
            </a:r>
          </a:p>
        </p:txBody>
      </p:sp>
      <p:sp>
        <p:nvSpPr>
          <p:cNvPr id="11" name="Rectangle: Rounded Corners 10">
            <a:extLst>
              <a:ext uri="{FF2B5EF4-FFF2-40B4-BE49-F238E27FC236}">
                <a16:creationId xmlns:a16="http://schemas.microsoft.com/office/drawing/2014/main" id="{7F5444E1-C455-5F58-AE6B-7382317C44A3}"/>
              </a:ext>
            </a:extLst>
          </p:cNvPr>
          <p:cNvSpPr/>
          <p:nvPr/>
        </p:nvSpPr>
        <p:spPr>
          <a:xfrm>
            <a:off x="438899" y="4390373"/>
            <a:ext cx="5578126" cy="1321607"/>
          </a:xfrm>
          <a:prstGeom prst="roundRect">
            <a:avLst>
              <a:gd name="adj" fmla="val 10000"/>
            </a:avLst>
          </a:prstGeom>
          <a:solidFill>
            <a:srgbClr val="0070C0"/>
          </a:solidFill>
          <a:ln w="22225">
            <a:solidFill>
              <a:srgbClr val="0070C0"/>
            </a:solidFill>
          </a:ln>
        </p:spPr>
        <p:style>
          <a:lnRef idx="0">
            <a:schemeClr val="lt1">
              <a:alpha val="0"/>
              <a:hueOff val="0"/>
              <a:satOff val="0"/>
              <a:lumOff val="0"/>
              <a:alphaOff val="0"/>
            </a:schemeClr>
          </a:lnRef>
          <a:fillRef idx="1">
            <a:scrgbClr r="0" g="0" b="0"/>
          </a:fillRef>
          <a:effectRef idx="0">
            <a:schemeClr val="accent5">
              <a:hueOff val="0"/>
              <a:satOff val="0"/>
              <a:lumOff val="0"/>
              <a:alphaOff val="0"/>
            </a:schemeClr>
          </a:effectRef>
          <a:fontRef idx="minor"/>
        </p:style>
        <p:txBody>
          <a:bodyPr anchor="ctr"/>
          <a:lstStyle/>
          <a:p>
            <a:pPr algn="ctr"/>
            <a:r>
              <a:rPr lang="en-US" sz="2900" b="1" kern="0" dirty="0">
                <a:solidFill>
                  <a:schemeClr val="bg1"/>
                </a:solidFill>
                <a:ea typeface="Times New Roman" panose="02020603050405020304" pitchFamily="18" charset="0"/>
                <a:cs typeface="Calibri" panose="020F0502020204030204" pitchFamily="34" charset="0"/>
              </a:rPr>
              <a:t>PMC designs job specific  training programs </a:t>
            </a:r>
            <a:endParaRPr lang="en-US" sz="2900" b="1" dirty="0">
              <a:solidFill>
                <a:schemeClr val="bg1"/>
              </a:solidFill>
            </a:endParaRPr>
          </a:p>
        </p:txBody>
      </p:sp>
      <p:sp>
        <p:nvSpPr>
          <p:cNvPr id="12" name="Rectangle: Rounded Corners 11">
            <a:extLst>
              <a:ext uri="{FF2B5EF4-FFF2-40B4-BE49-F238E27FC236}">
                <a16:creationId xmlns:a16="http://schemas.microsoft.com/office/drawing/2014/main" id="{40271086-6B43-9C39-05B8-C9A7F3183EC8}"/>
              </a:ext>
            </a:extLst>
          </p:cNvPr>
          <p:cNvSpPr/>
          <p:nvPr/>
        </p:nvSpPr>
        <p:spPr>
          <a:xfrm>
            <a:off x="438899" y="2805965"/>
            <a:ext cx="5578126" cy="1404079"/>
          </a:xfrm>
          <a:prstGeom prst="roundRect">
            <a:avLst>
              <a:gd name="adj" fmla="val 10000"/>
            </a:avLst>
          </a:prstGeom>
          <a:solidFill>
            <a:srgbClr val="0070C0"/>
          </a:solidFill>
          <a:ln w="22225">
            <a:solidFill>
              <a:schemeClr val="tx1"/>
            </a:solidFill>
          </a:ln>
        </p:spPr>
        <p:style>
          <a:lnRef idx="0">
            <a:schemeClr val="lt1">
              <a:alpha val="0"/>
              <a:hueOff val="0"/>
              <a:satOff val="0"/>
              <a:lumOff val="0"/>
              <a:alphaOff val="0"/>
            </a:schemeClr>
          </a:lnRef>
          <a:fillRef idx="1">
            <a:scrgbClr r="0" g="0" b="0"/>
          </a:fillRef>
          <a:effectRef idx="0">
            <a:schemeClr val="accent5">
              <a:hueOff val="0"/>
              <a:satOff val="0"/>
              <a:lumOff val="0"/>
              <a:alphaOff val="0"/>
            </a:schemeClr>
          </a:effectRef>
          <a:fontRef idx="minor"/>
        </p:style>
        <p:txBody>
          <a:bodyPr anchor="ctr"/>
          <a:lstStyle/>
          <a:p>
            <a:pPr algn="ctr"/>
            <a:r>
              <a:rPr lang="en-US" sz="2900" b="1" kern="0" dirty="0">
                <a:solidFill>
                  <a:schemeClr val="bg1"/>
                </a:solidFill>
                <a:ea typeface="Times New Roman" panose="02020603050405020304" pitchFamily="18" charset="0"/>
                <a:cs typeface="Calibri" panose="020F0502020204030204" pitchFamily="34" charset="0"/>
              </a:rPr>
              <a:t>75/25 funding match  </a:t>
            </a:r>
          </a:p>
          <a:p>
            <a:pPr algn="ctr"/>
            <a:r>
              <a:rPr lang="en-US" sz="2500" b="1" i="1" kern="0" dirty="0">
                <a:solidFill>
                  <a:schemeClr val="bg1"/>
                </a:solidFill>
                <a:ea typeface="Times New Roman" panose="02020603050405020304" pitchFamily="18" charset="0"/>
                <a:cs typeface="Calibri" panose="020F0502020204030204" pitchFamily="34" charset="0"/>
              </a:rPr>
              <a:t>plus a 10% admin fee</a:t>
            </a:r>
            <a:endParaRPr lang="en-US" sz="2500" b="1" i="1" kern="100" dirty="0">
              <a:solidFill>
                <a:schemeClr val="bg1"/>
              </a:solidFill>
              <a:ea typeface="Calibri" panose="020F0502020204030204" pitchFamily="34" charset="0"/>
              <a:cs typeface="Times New Roman" panose="02020603050405020304" pitchFamily="18" charset="0"/>
            </a:endParaRPr>
          </a:p>
          <a:p>
            <a:endParaRPr lang="en-US" dirty="0"/>
          </a:p>
        </p:txBody>
      </p:sp>
      <p:sp>
        <p:nvSpPr>
          <p:cNvPr id="13" name="Rectangle: Rounded Corners 12">
            <a:extLst>
              <a:ext uri="{FF2B5EF4-FFF2-40B4-BE49-F238E27FC236}">
                <a16:creationId xmlns:a16="http://schemas.microsoft.com/office/drawing/2014/main" id="{B9F1C751-8B78-59DE-CFA9-2A9645CDFA68}"/>
              </a:ext>
            </a:extLst>
          </p:cNvPr>
          <p:cNvSpPr/>
          <p:nvPr/>
        </p:nvSpPr>
        <p:spPr>
          <a:xfrm>
            <a:off x="438900" y="1114336"/>
            <a:ext cx="5578126" cy="1511300"/>
          </a:xfrm>
          <a:prstGeom prst="roundRect">
            <a:avLst>
              <a:gd name="adj" fmla="val 10000"/>
            </a:avLst>
          </a:prstGeom>
          <a:solidFill>
            <a:srgbClr val="0070C0"/>
          </a:solidFill>
          <a:ln w="22225">
            <a:solidFill>
              <a:srgbClr val="0070C0"/>
            </a:solidFill>
          </a:ln>
        </p:spPr>
        <p:style>
          <a:lnRef idx="0">
            <a:schemeClr val="lt1">
              <a:alpha val="0"/>
              <a:hueOff val="0"/>
              <a:satOff val="0"/>
              <a:lumOff val="0"/>
              <a:alphaOff val="0"/>
            </a:schemeClr>
          </a:lnRef>
          <a:fillRef idx="1">
            <a:scrgbClr r="0" g="0" b="0"/>
          </a:fillRef>
          <a:effectRef idx="0">
            <a:schemeClr val="accent5">
              <a:hueOff val="0"/>
              <a:satOff val="0"/>
              <a:lumOff val="0"/>
              <a:alphaOff val="0"/>
            </a:schemeClr>
          </a:effectRef>
          <a:fontRef idx="minor"/>
        </p:style>
        <p:txBody>
          <a:bodyPr anchor="ctr"/>
          <a:lstStyle/>
          <a:p>
            <a:pPr algn="ctr"/>
            <a:r>
              <a:rPr lang="en-US" sz="2900" b="1" kern="0" dirty="0">
                <a:solidFill>
                  <a:schemeClr val="bg1"/>
                </a:solidFill>
                <a:ea typeface="Times New Roman" panose="02020603050405020304" pitchFamily="18" charset="0"/>
              </a:rPr>
              <a:t>Workforce Development program funded by the </a:t>
            </a:r>
          </a:p>
          <a:p>
            <a:pPr algn="ctr"/>
            <a:r>
              <a:rPr lang="en-US" sz="2900" b="1" kern="0" dirty="0">
                <a:solidFill>
                  <a:schemeClr val="bg1"/>
                </a:solidFill>
                <a:ea typeface="Times New Roman" panose="02020603050405020304" pitchFamily="18" charset="0"/>
              </a:rPr>
              <a:t>General Assembly</a:t>
            </a:r>
            <a:endParaRPr lang="en-US" sz="2900" b="1" dirty="0">
              <a:solidFill>
                <a:schemeClr val="bg1"/>
              </a:solidFill>
            </a:endParaRPr>
          </a:p>
        </p:txBody>
      </p:sp>
      <p:pic>
        <p:nvPicPr>
          <p:cNvPr id="3" name="Picture 2"/>
          <p:cNvPicPr>
            <a:picLocks noChangeAspect="1"/>
          </p:cNvPicPr>
          <p:nvPr/>
        </p:nvPicPr>
        <p:blipFill>
          <a:blip r:embed="rId2"/>
          <a:stretch>
            <a:fillRect/>
          </a:stretch>
        </p:blipFill>
        <p:spPr>
          <a:xfrm>
            <a:off x="6228441" y="1325183"/>
            <a:ext cx="5565454" cy="4022903"/>
          </a:xfrm>
          <a:prstGeom prst="rect">
            <a:avLst/>
          </a:prstGeom>
        </p:spPr>
      </p:pic>
    </p:spTree>
    <p:extLst>
      <p:ext uri="{BB962C8B-B14F-4D97-AF65-F5344CB8AC3E}">
        <p14:creationId xmlns:p14="http://schemas.microsoft.com/office/powerpoint/2010/main" val="363466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73362-ECA9-5A8C-C48B-E96AFAD68722}"/>
              </a:ext>
            </a:extLst>
          </p:cNvPr>
          <p:cNvSpPr>
            <a:spLocks noGrp="1"/>
          </p:cNvSpPr>
          <p:nvPr>
            <p:ph type="title"/>
          </p:nvPr>
        </p:nvSpPr>
        <p:spPr>
          <a:xfrm>
            <a:off x="0" y="0"/>
            <a:ext cx="7055498" cy="1325563"/>
          </a:xfrm>
        </p:spPr>
        <p:style>
          <a:lnRef idx="1">
            <a:schemeClr val="accent1"/>
          </a:lnRef>
          <a:fillRef idx="2">
            <a:schemeClr val="accent1"/>
          </a:fillRef>
          <a:effectRef idx="1">
            <a:schemeClr val="accent1"/>
          </a:effectRef>
          <a:fontRef idx="minor">
            <a:schemeClr val="dk1"/>
          </a:fontRef>
        </p:style>
        <p:txBody>
          <a:bodyPr/>
          <a:lstStyle/>
          <a:p>
            <a:pPr algn="ctr"/>
            <a:r>
              <a:rPr lang="en-US" sz="3600" b="1" dirty="0"/>
              <a:t>Recruitment Approach </a:t>
            </a:r>
            <a:r>
              <a:rPr lang="en-US" dirty="0"/>
              <a:t>	</a:t>
            </a:r>
          </a:p>
        </p:txBody>
      </p:sp>
      <p:sp>
        <p:nvSpPr>
          <p:cNvPr id="3" name="Content Placeholder 2">
            <a:extLst>
              <a:ext uri="{FF2B5EF4-FFF2-40B4-BE49-F238E27FC236}">
                <a16:creationId xmlns:a16="http://schemas.microsoft.com/office/drawing/2014/main" id="{8568C544-5870-42AB-B9F2-EDBC7629CD57}"/>
              </a:ext>
            </a:extLst>
          </p:cNvPr>
          <p:cNvSpPr>
            <a:spLocks noGrp="1"/>
          </p:cNvSpPr>
          <p:nvPr>
            <p:ph idx="1"/>
          </p:nvPr>
        </p:nvSpPr>
        <p:spPr>
          <a:xfrm>
            <a:off x="0" y="1150644"/>
            <a:ext cx="7055498" cy="5694849"/>
          </a:xfrm>
        </p:spPr>
        <p:style>
          <a:lnRef idx="2">
            <a:schemeClr val="dk1"/>
          </a:lnRef>
          <a:fillRef idx="1">
            <a:schemeClr val="lt1"/>
          </a:fillRef>
          <a:effectRef idx="0">
            <a:schemeClr val="dk1"/>
          </a:effectRef>
          <a:fontRef idx="minor">
            <a:schemeClr val="dk1"/>
          </a:fontRef>
        </p:style>
        <p:txBody>
          <a:bodyPr>
            <a:normAutofit/>
          </a:bodyPr>
          <a:lstStyle/>
          <a:p>
            <a:r>
              <a:rPr lang="en-US" dirty="0"/>
              <a:t>Recruitment efforts are categorized into three main components:</a:t>
            </a:r>
          </a:p>
          <a:p>
            <a:r>
              <a:rPr lang="en-US" dirty="0"/>
              <a:t>High School Visits</a:t>
            </a:r>
          </a:p>
          <a:p>
            <a:pPr lvl="1"/>
            <a:r>
              <a:rPr lang="en-US" dirty="0"/>
              <a:t>Job Education </a:t>
            </a:r>
          </a:p>
          <a:p>
            <a:pPr lvl="1"/>
            <a:r>
              <a:rPr lang="en-US" dirty="0"/>
              <a:t>Educational Assistance </a:t>
            </a:r>
          </a:p>
          <a:p>
            <a:pPr lvl="1"/>
            <a:r>
              <a:rPr lang="en-US" dirty="0"/>
              <a:t>Great jobs right here at home</a:t>
            </a:r>
          </a:p>
          <a:p>
            <a:pPr marL="228600" lvl="1">
              <a:spcBef>
                <a:spcPts val="1000"/>
              </a:spcBef>
            </a:pPr>
            <a:r>
              <a:rPr lang="en-US" sz="2800" dirty="0"/>
              <a:t>College Visits</a:t>
            </a:r>
          </a:p>
          <a:p>
            <a:pPr marL="685800" lvl="2">
              <a:spcBef>
                <a:spcPts val="1000"/>
              </a:spcBef>
            </a:pPr>
            <a:r>
              <a:rPr lang="en-US" sz="2400" dirty="0"/>
              <a:t>Students will be ready to work within months</a:t>
            </a:r>
          </a:p>
          <a:p>
            <a:pPr marL="685800" lvl="2">
              <a:spcBef>
                <a:spcPts val="1000"/>
              </a:spcBef>
            </a:pPr>
            <a:r>
              <a:rPr lang="en-US" sz="2400" dirty="0"/>
              <a:t>We can secure our future with Educational Assistance – Students can be paid right now! </a:t>
            </a:r>
          </a:p>
          <a:p>
            <a:pPr marL="228600" lvl="1">
              <a:spcBef>
                <a:spcPts val="1000"/>
              </a:spcBef>
            </a:pPr>
            <a:r>
              <a:rPr lang="en-US" sz="2800" dirty="0"/>
              <a:t>Traditional Recruitment </a:t>
            </a:r>
          </a:p>
          <a:p>
            <a:pPr marL="685800" lvl="2">
              <a:spcBef>
                <a:spcPts val="1000"/>
              </a:spcBef>
            </a:pPr>
            <a:r>
              <a:rPr lang="en-US" dirty="0"/>
              <a:t>Job Listings through </a:t>
            </a:r>
            <a:r>
              <a:rPr lang="en-US" dirty="0" err="1"/>
              <a:t>PMCJobs</a:t>
            </a:r>
            <a:r>
              <a:rPr lang="en-US" dirty="0"/>
              <a:t> &amp; </a:t>
            </a:r>
            <a:r>
              <a:rPr lang="en-US" dirty="0" err="1"/>
              <a:t>LinkedIN</a:t>
            </a:r>
            <a:endParaRPr lang="en-US" dirty="0"/>
          </a:p>
          <a:p>
            <a:pPr marL="685800" lvl="2">
              <a:spcBef>
                <a:spcPts val="1000"/>
              </a:spcBef>
            </a:pPr>
            <a:endParaRPr lang="en-US" dirty="0"/>
          </a:p>
          <a:p>
            <a:pPr lvl="1"/>
            <a:endParaRPr lang="en-US" dirty="0"/>
          </a:p>
        </p:txBody>
      </p:sp>
      <p:pic>
        <p:nvPicPr>
          <p:cNvPr id="4" name="Picture 3"/>
          <p:cNvPicPr>
            <a:picLocks noChangeAspect="1"/>
          </p:cNvPicPr>
          <p:nvPr/>
        </p:nvPicPr>
        <p:blipFill rotWithShape="1">
          <a:blip r:embed="rId3"/>
          <a:srcRect t="20931"/>
          <a:stretch/>
        </p:blipFill>
        <p:spPr>
          <a:xfrm>
            <a:off x="7240555" y="0"/>
            <a:ext cx="4951445" cy="2537928"/>
          </a:xfrm>
          <a:prstGeom prst="rect">
            <a:avLst/>
          </a:prstGeom>
        </p:spPr>
      </p:pic>
      <p:pic>
        <p:nvPicPr>
          <p:cNvPr id="5" name="Picture 4"/>
          <p:cNvPicPr>
            <a:picLocks noChangeAspect="1"/>
          </p:cNvPicPr>
          <p:nvPr/>
        </p:nvPicPr>
        <p:blipFill>
          <a:blip r:embed="rId4"/>
          <a:stretch>
            <a:fillRect/>
          </a:stretch>
        </p:blipFill>
        <p:spPr>
          <a:xfrm>
            <a:off x="7305869" y="3706095"/>
            <a:ext cx="4886131" cy="3151905"/>
          </a:xfrm>
          <a:prstGeom prst="rect">
            <a:avLst/>
          </a:prstGeom>
        </p:spPr>
      </p:pic>
      <p:sp>
        <p:nvSpPr>
          <p:cNvPr id="6" name="TextBox 5"/>
          <p:cNvSpPr txBox="1"/>
          <p:nvPr/>
        </p:nvSpPr>
        <p:spPr>
          <a:xfrm>
            <a:off x="7305868" y="2675735"/>
            <a:ext cx="4886131" cy="89255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a:t>2023</a:t>
            </a:r>
          </a:p>
          <a:p>
            <a:pPr marL="285750" indent="-285750" algn="ctr">
              <a:buFontTx/>
              <a:buChar char="-"/>
            </a:pPr>
            <a:r>
              <a:rPr lang="en-US" sz="1700" dirty="0"/>
              <a:t>Visited 15 school</a:t>
            </a:r>
          </a:p>
          <a:p>
            <a:pPr marL="285750" indent="-285750" algn="ctr">
              <a:buFontTx/>
              <a:buChar char="-"/>
            </a:pPr>
            <a:r>
              <a:rPr lang="en-US" sz="1700" dirty="0"/>
              <a:t>Received responses &amp; data from 1,197 students</a:t>
            </a:r>
          </a:p>
        </p:txBody>
      </p:sp>
    </p:spTree>
    <p:extLst>
      <p:ext uri="{BB962C8B-B14F-4D97-AF65-F5344CB8AC3E}">
        <p14:creationId xmlns:p14="http://schemas.microsoft.com/office/powerpoint/2010/main" val="3822978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67EDC-6643-18AD-252F-A9F46C2423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697AE2-1D24-7A7B-6F55-72F4C53A5AD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4349A8D-8455-76E7-A12E-993E36ECC685}"/>
              </a:ext>
            </a:extLst>
          </p:cNvPr>
          <p:cNvPicPr>
            <a:picLocks noChangeAspect="1"/>
          </p:cNvPicPr>
          <p:nvPr/>
        </p:nvPicPr>
        <p:blipFill>
          <a:blip r:embed="rId2"/>
          <a:stretch>
            <a:fillRect/>
          </a:stretch>
        </p:blipFill>
        <p:spPr>
          <a:xfrm>
            <a:off x="0" y="1"/>
            <a:ext cx="12192000" cy="6858000"/>
          </a:xfrm>
          <a:prstGeom prst="rect">
            <a:avLst/>
          </a:prstGeom>
        </p:spPr>
      </p:pic>
      <p:sp>
        <p:nvSpPr>
          <p:cNvPr id="4" name="Rectangle 3"/>
          <p:cNvSpPr/>
          <p:nvPr/>
        </p:nvSpPr>
        <p:spPr>
          <a:xfrm>
            <a:off x="4366727" y="3844212"/>
            <a:ext cx="7072604" cy="42920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239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6CEEA-BFD3-4BD4-8129-66FA446448F3}"/>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US" dirty="0"/>
              <a:t>PMC’s Educational Assistance Program:</a:t>
            </a:r>
          </a:p>
        </p:txBody>
      </p:sp>
      <p:sp>
        <p:nvSpPr>
          <p:cNvPr id="3" name="Content Placeholder 2">
            <a:extLst>
              <a:ext uri="{FF2B5EF4-FFF2-40B4-BE49-F238E27FC236}">
                <a16:creationId xmlns:a16="http://schemas.microsoft.com/office/drawing/2014/main" id="{2E2D9F4B-6729-8019-ABC5-9073EC509E55}"/>
              </a:ext>
            </a:extLst>
          </p:cNvPr>
          <p:cNvSpPr>
            <a:spLocks noGrp="1"/>
          </p:cNvSpPr>
          <p:nvPr>
            <p:ph idx="1"/>
          </p:nvPr>
        </p:nvSpPr>
        <p:spPr>
          <a:xfrm>
            <a:off x="838200" y="1825625"/>
            <a:ext cx="10515600" cy="3978016"/>
          </a:xfrm>
        </p:spPr>
        <p:style>
          <a:lnRef idx="2">
            <a:schemeClr val="dk1"/>
          </a:lnRef>
          <a:fillRef idx="1">
            <a:schemeClr val="lt1"/>
          </a:fillRef>
          <a:effectRef idx="0">
            <a:schemeClr val="dk1"/>
          </a:effectRef>
          <a:fontRef idx="minor">
            <a:schemeClr val="dk1"/>
          </a:fontRef>
        </p:style>
        <p:txBody>
          <a:bodyPr/>
          <a:lstStyle/>
          <a:p>
            <a:r>
              <a:rPr lang="en-US" dirty="0"/>
              <a:t>Offered to college students that are in one of our six pathways </a:t>
            </a:r>
          </a:p>
          <a:p>
            <a:pPr lvl="1"/>
            <a:r>
              <a:rPr lang="en-US" dirty="0"/>
              <a:t>RNs: Up to $20,000 for 3-year agreement </a:t>
            </a:r>
          </a:p>
          <a:p>
            <a:pPr lvl="1"/>
            <a:r>
              <a:rPr lang="en-US" dirty="0"/>
              <a:t>LPNs: $2,500 for 1 year agreement  </a:t>
            </a:r>
          </a:p>
          <a:p>
            <a:pPr lvl="1"/>
            <a:r>
              <a:rPr lang="en-US" dirty="0"/>
              <a:t>RN to LPN Bridge: Up to $20k for 3-year agreement </a:t>
            </a:r>
          </a:p>
          <a:p>
            <a:pPr lvl="1"/>
            <a:r>
              <a:rPr lang="en-US" dirty="0"/>
              <a:t>MLT/MLS: $10,000 for 3-year agreement </a:t>
            </a:r>
          </a:p>
          <a:p>
            <a:pPr lvl="1"/>
            <a:r>
              <a:rPr lang="en-US" dirty="0"/>
              <a:t>Rad Tech/SPT: $10,000 for 3-year agreement </a:t>
            </a:r>
          </a:p>
          <a:p>
            <a:pPr lvl="1"/>
            <a:r>
              <a:rPr lang="en-US" dirty="0"/>
              <a:t>RT: $10,000 for 3-year agreement </a:t>
            </a:r>
            <a:endParaRPr lang="en-US" sz="2800" dirty="0"/>
          </a:p>
          <a:p>
            <a:pPr marL="228600" lvl="1">
              <a:spcBef>
                <a:spcPts val="1000"/>
              </a:spcBef>
            </a:pPr>
            <a:r>
              <a:rPr lang="en-US" sz="2800" dirty="0"/>
              <a:t>This offering has led to huge successes in new-grad recruitment!</a:t>
            </a:r>
          </a:p>
          <a:p>
            <a:pPr marL="228600" lvl="1">
              <a:spcBef>
                <a:spcPts val="1000"/>
              </a:spcBef>
            </a:pPr>
            <a:r>
              <a:rPr lang="en-US" sz="2800" dirty="0"/>
              <a:t>Far better investment long term then hiring agency staff.</a:t>
            </a:r>
          </a:p>
        </p:txBody>
      </p:sp>
    </p:spTree>
    <p:extLst>
      <p:ext uri="{BB962C8B-B14F-4D97-AF65-F5344CB8AC3E}">
        <p14:creationId xmlns:p14="http://schemas.microsoft.com/office/powerpoint/2010/main" val="1710771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2C522-5003-3AE7-8E5E-0685C62C81A2}"/>
              </a:ext>
            </a:extLst>
          </p:cNvPr>
          <p:cNvSpPr>
            <a:spLocks noGrp="1"/>
          </p:cNvSpPr>
          <p:nvPr>
            <p:ph type="title"/>
          </p:nvPr>
        </p:nvSpPr>
        <p:spPr/>
        <p:txBody>
          <a:bodyPr/>
          <a:lstStyle/>
          <a:p>
            <a:r>
              <a:rPr lang="en-US" b="1" dirty="0"/>
              <a:t>2023 </a:t>
            </a:r>
            <a:r>
              <a:rPr lang="en-US" b="1" dirty="0">
                <a:solidFill>
                  <a:srgbClr val="FF0000"/>
                </a:solidFill>
              </a:rPr>
              <a:t>College</a:t>
            </a:r>
            <a:r>
              <a:rPr lang="en-US" b="1" dirty="0"/>
              <a:t> Recruitment Visits</a:t>
            </a:r>
          </a:p>
        </p:txBody>
      </p:sp>
      <p:sp>
        <p:nvSpPr>
          <p:cNvPr id="3" name="Content Placeholder 2">
            <a:extLst>
              <a:ext uri="{FF2B5EF4-FFF2-40B4-BE49-F238E27FC236}">
                <a16:creationId xmlns:a16="http://schemas.microsoft.com/office/drawing/2014/main" id="{5C0F0659-3A38-C8FF-6336-073339F703EF}"/>
              </a:ext>
            </a:extLst>
          </p:cNvPr>
          <p:cNvSpPr>
            <a:spLocks noGrp="1"/>
          </p:cNvSpPr>
          <p:nvPr>
            <p:ph idx="1"/>
          </p:nvPr>
        </p:nvSpPr>
        <p:spPr>
          <a:xfrm>
            <a:off x="838200" y="1690688"/>
            <a:ext cx="10515600" cy="4351338"/>
          </a:xfrm>
        </p:spPr>
        <p:txBody>
          <a:bodyPr>
            <a:normAutofit lnSpcReduction="10000"/>
          </a:bodyPr>
          <a:lstStyle/>
          <a:p>
            <a:r>
              <a:rPr lang="en-US" sz="2800" dirty="0"/>
              <a:t>The Recruitment team is actively visiting local colleges to speak with the following programs:</a:t>
            </a:r>
          </a:p>
          <a:p>
            <a:pPr lvl="1"/>
            <a:r>
              <a:rPr lang="en-US" dirty="0"/>
              <a:t>Nursing</a:t>
            </a:r>
          </a:p>
          <a:p>
            <a:pPr lvl="1"/>
            <a:r>
              <a:rPr lang="en-US" dirty="0"/>
              <a:t>Radiology </a:t>
            </a:r>
          </a:p>
          <a:p>
            <a:pPr lvl="1"/>
            <a:r>
              <a:rPr lang="en-US" dirty="0"/>
              <a:t>Medical Lab Technologists</a:t>
            </a:r>
          </a:p>
          <a:p>
            <a:pPr lvl="1"/>
            <a:r>
              <a:rPr lang="en-US" dirty="0"/>
              <a:t>Respiratory Therapy</a:t>
            </a:r>
          </a:p>
          <a:p>
            <a:pPr lvl="1"/>
            <a:endParaRPr lang="en-US" dirty="0"/>
          </a:p>
          <a:p>
            <a:pPr lvl="1"/>
            <a:r>
              <a:rPr lang="en-US" dirty="0"/>
              <a:t>During the visits we inform the students about PMC’s</a:t>
            </a:r>
          </a:p>
          <a:p>
            <a:pPr lvl="2"/>
            <a:r>
              <a:rPr lang="en-US" dirty="0"/>
              <a:t>Educational Assistance </a:t>
            </a:r>
          </a:p>
          <a:p>
            <a:pPr lvl="2"/>
            <a:r>
              <a:rPr lang="en-US" dirty="0"/>
              <a:t>Benefits</a:t>
            </a:r>
          </a:p>
          <a:p>
            <a:pPr lvl="2"/>
            <a:r>
              <a:rPr lang="en-US" dirty="0"/>
              <a:t>Pay </a:t>
            </a:r>
          </a:p>
          <a:p>
            <a:pPr lvl="2"/>
            <a:r>
              <a:rPr lang="en-US" dirty="0"/>
              <a:t>Shifts &amp; Additional Hospital information </a:t>
            </a:r>
          </a:p>
          <a:p>
            <a:endParaRPr lang="en-US" dirty="0"/>
          </a:p>
        </p:txBody>
      </p:sp>
      <p:pic>
        <p:nvPicPr>
          <p:cNvPr id="5" name="Picture 4" descr="A bag of items tied with a blue ribbon&#10;&#10;Description automatically generated">
            <a:extLst>
              <a:ext uri="{FF2B5EF4-FFF2-40B4-BE49-F238E27FC236}">
                <a16:creationId xmlns:a16="http://schemas.microsoft.com/office/drawing/2014/main" id="{C9790589-9B27-77EF-A1FB-F035AF0EF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4574" y="2267208"/>
            <a:ext cx="3351718" cy="4471065"/>
          </a:xfrm>
          <a:prstGeom prst="rect">
            <a:avLst/>
          </a:prstGeom>
        </p:spPr>
      </p:pic>
    </p:spTree>
    <p:extLst>
      <p:ext uri="{BB962C8B-B14F-4D97-AF65-F5344CB8AC3E}">
        <p14:creationId xmlns:p14="http://schemas.microsoft.com/office/powerpoint/2010/main" val="1763184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6290" y="0"/>
            <a:ext cx="7136523" cy="6858000"/>
          </a:xfrm>
          <a:prstGeom prst="rect">
            <a:avLst/>
          </a:prstGeom>
        </p:spPr>
      </p:pic>
      <p:sp>
        <p:nvSpPr>
          <p:cNvPr id="5" name="TextBox 4"/>
          <p:cNvSpPr txBox="1"/>
          <p:nvPr/>
        </p:nvSpPr>
        <p:spPr>
          <a:xfrm>
            <a:off x="0" y="2581718"/>
            <a:ext cx="4866290" cy="415498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lgn="ctr">
              <a:buFontTx/>
              <a:buChar char="-"/>
            </a:pPr>
            <a:r>
              <a:rPr lang="en-US" sz="2400" dirty="0">
                <a:latin typeface="Times New Roman" panose="02020603050405020304" pitchFamily="18" charset="0"/>
                <a:cs typeface="Times New Roman" panose="02020603050405020304" pitchFamily="18" charset="0"/>
              </a:rPr>
              <a:t>Medical and Dental Insurance</a:t>
            </a:r>
          </a:p>
          <a:p>
            <a:pPr marL="285750" indent="-285750" algn="ctr">
              <a:buFontTx/>
              <a:buChar char="-"/>
            </a:pPr>
            <a:r>
              <a:rPr lang="en-US" sz="2400" dirty="0">
                <a:latin typeface="Times New Roman" panose="02020603050405020304" pitchFamily="18" charset="0"/>
                <a:cs typeface="Times New Roman" panose="02020603050405020304" pitchFamily="18" charset="0"/>
              </a:rPr>
              <a:t>Life Insurance</a:t>
            </a:r>
          </a:p>
          <a:p>
            <a:pPr marL="285750" indent="-285750" algn="ctr">
              <a:buFontTx/>
              <a:buChar char="-"/>
            </a:pPr>
            <a:r>
              <a:rPr lang="en-US" sz="2400" dirty="0">
                <a:latin typeface="Times New Roman" panose="02020603050405020304" pitchFamily="18" charset="0"/>
                <a:cs typeface="Times New Roman" panose="02020603050405020304" pitchFamily="18" charset="0"/>
              </a:rPr>
              <a:t>Long-Term Disability </a:t>
            </a:r>
          </a:p>
          <a:p>
            <a:pPr marL="285750" indent="-285750" algn="ctr">
              <a:buFontTx/>
              <a:buChar char="-"/>
            </a:pPr>
            <a:r>
              <a:rPr lang="en-US" sz="2400" dirty="0">
                <a:latin typeface="Times New Roman" panose="02020603050405020304" pitchFamily="18" charset="0"/>
                <a:cs typeface="Times New Roman" panose="02020603050405020304" pitchFamily="18" charset="0"/>
              </a:rPr>
              <a:t>Death Benefits</a:t>
            </a:r>
          </a:p>
          <a:p>
            <a:pPr marL="285750" indent="-285750" algn="ctr">
              <a:buFontTx/>
              <a:buChar char="-"/>
            </a:pPr>
            <a:r>
              <a:rPr lang="en-US" sz="2400" dirty="0">
                <a:latin typeface="Times New Roman" panose="02020603050405020304" pitchFamily="18" charset="0"/>
                <a:cs typeface="Times New Roman" panose="02020603050405020304" pitchFamily="18" charset="0"/>
              </a:rPr>
              <a:t>Voluntary Benefits</a:t>
            </a:r>
          </a:p>
          <a:p>
            <a:pPr marL="285750" indent="-285750" algn="ctr">
              <a:buFontTx/>
              <a:buChar char="-"/>
            </a:pPr>
            <a:r>
              <a:rPr lang="en-US" sz="2400" dirty="0">
                <a:latin typeface="Times New Roman" panose="02020603050405020304" pitchFamily="18" charset="0"/>
                <a:cs typeface="Times New Roman" panose="02020603050405020304" pitchFamily="18" charset="0"/>
              </a:rPr>
              <a:t>403(b) Retirement Plan </a:t>
            </a:r>
          </a:p>
          <a:p>
            <a:pPr marL="285750" indent="-285750" algn="ctr">
              <a:buFontTx/>
              <a:buChar char="-"/>
            </a:pPr>
            <a:r>
              <a:rPr lang="en-US" sz="2400" dirty="0">
                <a:latin typeface="Times New Roman" panose="02020603050405020304" pitchFamily="18" charset="0"/>
                <a:cs typeface="Times New Roman" panose="02020603050405020304" pitchFamily="18" charset="0"/>
              </a:rPr>
              <a:t>7 paid national holidays</a:t>
            </a:r>
          </a:p>
          <a:p>
            <a:pPr marL="285750" indent="-285750" algn="ctr">
              <a:buFontTx/>
              <a:buChar char="-"/>
            </a:pPr>
            <a:r>
              <a:rPr lang="en-US" sz="2400" dirty="0">
                <a:latin typeface="Times New Roman" panose="02020603050405020304" pitchFamily="18" charset="0"/>
                <a:cs typeface="Times New Roman" panose="02020603050405020304" pitchFamily="18" charset="0"/>
              </a:rPr>
              <a:t>2 personal holidays</a:t>
            </a:r>
          </a:p>
          <a:p>
            <a:pPr marL="285750" indent="-285750" algn="ctr">
              <a:buFontTx/>
              <a:buChar char="-"/>
            </a:pPr>
            <a:r>
              <a:rPr lang="en-US" sz="2400" dirty="0">
                <a:latin typeface="Times New Roman" panose="02020603050405020304" pitchFamily="18" charset="0"/>
                <a:cs typeface="Times New Roman" panose="02020603050405020304" pitchFamily="18" charset="0"/>
              </a:rPr>
              <a:t>Vacation or PTO time </a:t>
            </a:r>
          </a:p>
          <a:p>
            <a:pPr marL="285750" indent="-285750" algn="ctr">
              <a:buFontTx/>
              <a:buChar char="-"/>
            </a:pPr>
            <a:r>
              <a:rPr lang="en-US" sz="2400" dirty="0">
                <a:latin typeface="Times New Roman" panose="02020603050405020304" pitchFamily="18" charset="0"/>
                <a:cs typeface="Times New Roman" panose="02020603050405020304" pitchFamily="18" charset="0"/>
              </a:rPr>
              <a:t>12 annual sick days per year </a:t>
            </a:r>
          </a:p>
          <a:p>
            <a:pPr marL="285750" indent="-285750" algn="ctr">
              <a:buFontTx/>
              <a:buChar char="-"/>
            </a:pPr>
            <a:r>
              <a:rPr lang="en-US" sz="2400" dirty="0">
                <a:latin typeface="Times New Roman" panose="02020603050405020304" pitchFamily="18" charset="0"/>
                <a:cs typeface="Times New Roman" panose="02020603050405020304" pitchFamily="18" charset="0"/>
              </a:rPr>
              <a:t>Payroll Deduction</a:t>
            </a:r>
          </a:p>
        </p:txBody>
      </p:sp>
      <p:pic>
        <p:nvPicPr>
          <p:cNvPr id="2" name="Picture 1"/>
          <p:cNvPicPr>
            <a:picLocks noChangeAspect="1"/>
          </p:cNvPicPr>
          <p:nvPr/>
        </p:nvPicPr>
        <p:blipFill>
          <a:blip r:embed="rId4"/>
          <a:stretch>
            <a:fillRect/>
          </a:stretch>
        </p:blipFill>
        <p:spPr>
          <a:xfrm>
            <a:off x="579672" y="213174"/>
            <a:ext cx="3706947" cy="2276669"/>
          </a:xfrm>
          <a:prstGeom prst="rect">
            <a:avLst/>
          </a:prstGeom>
        </p:spPr>
      </p:pic>
    </p:spTree>
    <p:extLst>
      <p:ext uri="{BB962C8B-B14F-4D97-AF65-F5344CB8AC3E}">
        <p14:creationId xmlns:p14="http://schemas.microsoft.com/office/powerpoint/2010/main" val="3511993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7E7D-3302-5F85-C4D5-DFAE15EE599B}"/>
              </a:ext>
            </a:extLst>
          </p:cNvPr>
          <p:cNvSpPr>
            <a:spLocks noGrp="1"/>
          </p:cNvSpPr>
          <p:nvPr>
            <p:ph type="title"/>
          </p:nvPr>
        </p:nvSpPr>
        <p:spPr>
          <a:xfrm>
            <a:off x="1108788" y="10562"/>
            <a:ext cx="10515600" cy="1325563"/>
          </a:xfrm>
        </p:spPr>
        <p:style>
          <a:lnRef idx="2">
            <a:schemeClr val="dk1"/>
          </a:lnRef>
          <a:fillRef idx="1">
            <a:schemeClr val="lt1"/>
          </a:fillRef>
          <a:effectRef idx="0">
            <a:schemeClr val="dk1"/>
          </a:effectRef>
          <a:fontRef idx="minor">
            <a:schemeClr val="dk1"/>
          </a:fontRef>
        </p:style>
        <p:txBody>
          <a:bodyPr/>
          <a:lstStyle/>
          <a:p>
            <a:r>
              <a:rPr lang="en-US" dirty="0"/>
              <a:t>Licensed Staff Nurse Sign-On Bonuses </a:t>
            </a:r>
          </a:p>
        </p:txBody>
      </p:sp>
      <p:sp>
        <p:nvSpPr>
          <p:cNvPr id="3" name="Content Placeholder 2">
            <a:extLst>
              <a:ext uri="{FF2B5EF4-FFF2-40B4-BE49-F238E27FC236}">
                <a16:creationId xmlns:a16="http://schemas.microsoft.com/office/drawing/2014/main" id="{BF6AC6D8-89E8-A851-C4A7-1B9FDF7AE134}"/>
              </a:ext>
            </a:extLst>
          </p:cNvPr>
          <p:cNvSpPr>
            <a:spLocks noGrp="1"/>
          </p:cNvSpPr>
          <p:nvPr>
            <p:ph idx="1"/>
          </p:nvPr>
        </p:nvSpPr>
        <p:spPr>
          <a:xfrm>
            <a:off x="1108788" y="1336125"/>
            <a:ext cx="10515600" cy="4351338"/>
          </a:xfrm>
        </p:spPr>
        <p:style>
          <a:lnRef idx="1">
            <a:schemeClr val="accent5"/>
          </a:lnRef>
          <a:fillRef idx="2">
            <a:schemeClr val="accent5"/>
          </a:fillRef>
          <a:effectRef idx="1">
            <a:schemeClr val="accent5"/>
          </a:effectRef>
          <a:fontRef idx="minor">
            <a:schemeClr val="dk1"/>
          </a:fontRef>
        </p:style>
        <p:txBody>
          <a:bodyPr>
            <a:normAutofit lnSpcReduction="10000"/>
          </a:bodyPr>
          <a:lstStyle/>
          <a:p>
            <a:pPr marL="228600" lvl="1">
              <a:spcBef>
                <a:spcPts val="1000"/>
              </a:spcBef>
            </a:pPr>
            <a:r>
              <a:rPr lang="en-US" sz="2800" dirty="0"/>
              <a:t>Staff RNs </a:t>
            </a:r>
          </a:p>
          <a:p>
            <a:pPr marL="685800" lvl="2">
              <a:spcBef>
                <a:spcPts val="1000"/>
              </a:spcBef>
            </a:pPr>
            <a:r>
              <a:rPr lang="en-US" sz="2400" dirty="0"/>
              <a:t>1 Year: $10,000</a:t>
            </a:r>
          </a:p>
          <a:p>
            <a:pPr marL="685800" lvl="2">
              <a:spcBef>
                <a:spcPts val="1000"/>
              </a:spcBef>
            </a:pPr>
            <a:r>
              <a:rPr lang="en-US" sz="2400" dirty="0"/>
              <a:t>2 Years: $15,000 </a:t>
            </a:r>
          </a:p>
          <a:p>
            <a:pPr marL="685800" lvl="2">
              <a:spcBef>
                <a:spcPts val="1000"/>
              </a:spcBef>
            </a:pPr>
            <a:r>
              <a:rPr lang="en-US" sz="2400" dirty="0"/>
              <a:t>3 Years: $20,000</a:t>
            </a:r>
          </a:p>
          <a:p>
            <a:pPr marL="685800" lvl="2">
              <a:spcBef>
                <a:spcPts val="1000"/>
              </a:spcBef>
            </a:pPr>
            <a:r>
              <a:rPr lang="en-US" sz="2400" dirty="0"/>
              <a:t>3 Years Med Surg: $20,000 + $500 bi-weekly bonus </a:t>
            </a:r>
          </a:p>
          <a:p>
            <a:pPr marL="685800" lvl="2">
              <a:spcBef>
                <a:spcPts val="1000"/>
              </a:spcBef>
            </a:pPr>
            <a:r>
              <a:rPr lang="en-US" sz="2400" dirty="0"/>
              <a:t>4 Years Med Surg: $30,000 </a:t>
            </a:r>
          </a:p>
          <a:p>
            <a:pPr marL="228600" lvl="1">
              <a:spcBef>
                <a:spcPts val="1000"/>
              </a:spcBef>
            </a:pPr>
            <a:r>
              <a:rPr lang="en-US" sz="2800" dirty="0"/>
              <a:t>LPN </a:t>
            </a:r>
          </a:p>
          <a:p>
            <a:pPr marL="685800" lvl="2">
              <a:spcBef>
                <a:spcPts val="1000"/>
              </a:spcBef>
            </a:pPr>
            <a:r>
              <a:rPr lang="en-US" sz="2400" dirty="0"/>
              <a:t>1 Year: $2,500</a:t>
            </a:r>
          </a:p>
          <a:p>
            <a:pPr marL="685800" lvl="2">
              <a:spcBef>
                <a:spcPts val="1000"/>
              </a:spcBef>
            </a:pPr>
            <a:r>
              <a:rPr lang="en-US" sz="2400" dirty="0"/>
              <a:t>1 Year Med Surg: $2,500 + $300 bi-weekly bonus</a:t>
            </a:r>
          </a:p>
          <a:p>
            <a:pPr marL="228600" lvl="1">
              <a:lnSpc>
                <a:spcPct val="100000"/>
              </a:lnSpc>
              <a:spcBef>
                <a:spcPts val="1000"/>
              </a:spcBef>
            </a:pPr>
            <a:r>
              <a:rPr lang="en-US" sz="2800" dirty="0"/>
              <a:t>PMC also offers Refer-A-Friend bonuses </a:t>
            </a:r>
          </a:p>
          <a:p>
            <a:pPr marL="685800" lvl="2">
              <a:spcBef>
                <a:spcPts val="1000"/>
              </a:spcBef>
            </a:pPr>
            <a:endParaRPr lang="en-US" sz="2400" dirty="0"/>
          </a:p>
          <a:p>
            <a:pPr lvl="1"/>
            <a:endParaRPr lang="en-US" dirty="0"/>
          </a:p>
        </p:txBody>
      </p:sp>
    </p:spTree>
    <p:extLst>
      <p:ext uri="{BB962C8B-B14F-4D97-AF65-F5344CB8AC3E}">
        <p14:creationId xmlns:p14="http://schemas.microsoft.com/office/powerpoint/2010/main" val="1138183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24536" y="258601"/>
            <a:ext cx="5644570" cy="6563456"/>
          </a:xfrm>
          <a:prstGeom prst="rect">
            <a:avLst/>
          </a:prstGeom>
        </p:spPr>
      </p:pic>
      <p:sp>
        <p:nvSpPr>
          <p:cNvPr id="2" name="TextBox 1"/>
          <p:cNvSpPr txBox="1"/>
          <p:nvPr/>
        </p:nvSpPr>
        <p:spPr>
          <a:xfrm>
            <a:off x="5411755" y="3201775"/>
            <a:ext cx="895739" cy="338554"/>
          </a:xfrm>
          <a:prstGeom prst="rect">
            <a:avLst/>
          </a:prstGeom>
          <a:solidFill>
            <a:schemeClr val="bg1"/>
          </a:solidFill>
        </p:spPr>
        <p:txBody>
          <a:bodyPr wrap="square" rtlCol="0">
            <a:spAutoFit/>
          </a:bodyPr>
          <a:lstStyle/>
          <a:p>
            <a:endParaRPr lang="en-US" sz="400" dirty="0"/>
          </a:p>
          <a:p>
            <a:r>
              <a:rPr lang="en-US" sz="1200" b="1" dirty="0"/>
              <a:t>3,100</a:t>
            </a:r>
          </a:p>
        </p:txBody>
      </p:sp>
    </p:spTree>
    <p:extLst>
      <p:ext uri="{BB962C8B-B14F-4D97-AF65-F5344CB8AC3E}">
        <p14:creationId xmlns:p14="http://schemas.microsoft.com/office/powerpoint/2010/main" val="42503283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sz="3200" dirty="0">
              <a:solidFill>
                <a:schemeClr val="accent1">
                  <a:lumMod val="50000"/>
                </a:schemeClr>
              </a:solidFill>
            </a:endParaRPr>
          </a:p>
          <a:p>
            <a:endParaRPr lang="en-US" dirty="0">
              <a:solidFill>
                <a:schemeClr val="accent1">
                  <a:lumMod val="50000"/>
                </a:schemeClr>
              </a:solidFill>
            </a:endParaRPr>
          </a:p>
        </p:txBody>
      </p:sp>
      <p:pic>
        <p:nvPicPr>
          <p:cNvPr id="3" name="Picture 2"/>
          <p:cNvPicPr>
            <a:picLocks noChangeAspect="1"/>
          </p:cNvPicPr>
          <p:nvPr/>
        </p:nvPicPr>
        <p:blipFill>
          <a:blip r:embed="rId3"/>
          <a:stretch>
            <a:fillRect/>
          </a:stretch>
        </p:blipFill>
        <p:spPr>
          <a:xfrm>
            <a:off x="99264" y="3074934"/>
            <a:ext cx="5805799" cy="3783066"/>
          </a:xfrm>
          <a:prstGeom prst="rect">
            <a:avLst/>
          </a:prstGeom>
        </p:spPr>
      </p:pic>
      <p:pic>
        <p:nvPicPr>
          <p:cNvPr id="4" name="Picture 3"/>
          <p:cNvPicPr>
            <a:picLocks noChangeAspect="1"/>
          </p:cNvPicPr>
          <p:nvPr/>
        </p:nvPicPr>
        <p:blipFill>
          <a:blip r:embed="rId4"/>
          <a:stretch>
            <a:fillRect/>
          </a:stretch>
        </p:blipFill>
        <p:spPr>
          <a:xfrm>
            <a:off x="6195264" y="3074934"/>
            <a:ext cx="5996736" cy="3783066"/>
          </a:xfrm>
          <a:prstGeom prst="rect">
            <a:avLst/>
          </a:prstGeom>
        </p:spPr>
      </p:pic>
      <p:pic>
        <p:nvPicPr>
          <p:cNvPr id="6" name="Picture 5"/>
          <p:cNvPicPr>
            <a:picLocks noChangeAspect="1"/>
          </p:cNvPicPr>
          <p:nvPr/>
        </p:nvPicPr>
        <p:blipFill rotWithShape="1">
          <a:blip r:embed="rId5"/>
          <a:srcRect t="24069" b="-1"/>
          <a:stretch/>
        </p:blipFill>
        <p:spPr>
          <a:xfrm>
            <a:off x="1830770" y="66348"/>
            <a:ext cx="8572500" cy="2816772"/>
          </a:xfrm>
          <a:prstGeom prst="rect">
            <a:avLst/>
          </a:prstGeom>
        </p:spPr>
      </p:pic>
    </p:spTree>
    <p:extLst>
      <p:ext uri="{BB962C8B-B14F-4D97-AF65-F5344CB8AC3E}">
        <p14:creationId xmlns:p14="http://schemas.microsoft.com/office/powerpoint/2010/main" val="600636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90A9-92F9-0150-E90C-56BE4D0006B6}"/>
              </a:ext>
            </a:extLst>
          </p:cNvPr>
          <p:cNvSpPr>
            <a:spLocks noGrp="1"/>
          </p:cNvSpPr>
          <p:nvPr>
            <p:ph type="title"/>
          </p:nvPr>
        </p:nvSpPr>
        <p:spPr/>
        <p:txBody>
          <a:bodyPr/>
          <a:lstStyle/>
          <a:p>
            <a:r>
              <a:rPr lang="en-US" dirty="0"/>
              <a:t>Overall RN Recruitment </a:t>
            </a:r>
          </a:p>
        </p:txBody>
      </p:sp>
      <p:graphicFrame>
        <p:nvGraphicFramePr>
          <p:cNvPr id="12" name="Table 12">
            <a:extLst>
              <a:ext uri="{FF2B5EF4-FFF2-40B4-BE49-F238E27FC236}">
                <a16:creationId xmlns:a16="http://schemas.microsoft.com/office/drawing/2014/main" id="{53898855-5242-99E4-58F5-75091B4C8001}"/>
              </a:ext>
            </a:extLst>
          </p:cNvPr>
          <p:cNvGraphicFramePr>
            <a:graphicFrameLocks noGrp="1"/>
          </p:cNvGraphicFramePr>
          <p:nvPr>
            <p:ph idx="1"/>
          </p:nvPr>
        </p:nvGraphicFramePr>
        <p:xfrm>
          <a:off x="838200" y="1825625"/>
          <a:ext cx="10515600" cy="2431415"/>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800793883"/>
                    </a:ext>
                  </a:extLst>
                </a:gridCol>
                <a:gridCol w="5257800">
                  <a:extLst>
                    <a:ext uri="{9D8B030D-6E8A-4147-A177-3AD203B41FA5}">
                      <a16:colId xmlns:a16="http://schemas.microsoft.com/office/drawing/2014/main" val="936311198"/>
                    </a:ext>
                  </a:extLst>
                </a:gridCol>
              </a:tblGrid>
              <a:tr h="370840">
                <a:tc>
                  <a:txBody>
                    <a:bodyPr/>
                    <a:lstStyle/>
                    <a:p>
                      <a:pPr marL="0" lvl="1" indent="0" algn="l" defTabSz="914400" rtl="0" eaLnBrk="1" fontAlgn="b" latinLnBrk="0" hangingPunct="1">
                        <a:lnSpc>
                          <a:spcPct val="90000"/>
                        </a:lnSpc>
                        <a:spcBef>
                          <a:spcPts val="1000"/>
                        </a:spcBef>
                        <a:buFont typeface="Arial" panose="020B0604020202020204" pitchFamily="34" charset="0"/>
                        <a:buNone/>
                      </a:pPr>
                      <a:r>
                        <a:rPr lang="en-US" sz="2800" kern="1200" dirty="0">
                          <a:solidFill>
                            <a:schemeClr val="bg1"/>
                          </a:solidFill>
                          <a:latin typeface="+mn-lt"/>
                          <a:ea typeface="+mn-ea"/>
                          <a:cs typeface="+mn-cs"/>
                        </a:rPr>
                        <a:t>RNs</a:t>
                      </a:r>
                    </a:p>
                  </a:txBody>
                  <a:tcPr marL="7620" marR="7620" marT="7620" marB="0" anchor="b"/>
                </a:tc>
                <a:tc>
                  <a:txBody>
                    <a:bodyPr/>
                    <a:lstStyle/>
                    <a:p>
                      <a:pPr marL="0" lvl="1" indent="0" algn="l" defTabSz="914400" rtl="0" eaLnBrk="1" fontAlgn="b" latinLnBrk="0" hangingPunct="1">
                        <a:lnSpc>
                          <a:spcPct val="90000"/>
                        </a:lnSpc>
                        <a:spcBef>
                          <a:spcPts val="1000"/>
                        </a:spcBef>
                        <a:buFont typeface="Arial" panose="020B0604020202020204" pitchFamily="34" charset="0"/>
                        <a:buNone/>
                      </a:pPr>
                      <a:r>
                        <a:rPr lang="en-US" sz="2800" kern="1200">
                          <a:solidFill>
                            <a:schemeClr val="bg1"/>
                          </a:solidFill>
                          <a:latin typeface="+mn-lt"/>
                          <a:ea typeface="+mn-ea"/>
                          <a:cs typeface="+mn-cs"/>
                        </a:rPr>
                        <a:t>Number </a:t>
                      </a:r>
                    </a:p>
                  </a:txBody>
                  <a:tcPr marL="7620" marR="7620" marT="7620" marB="0" anchor="b"/>
                </a:tc>
                <a:extLst>
                  <a:ext uri="{0D108BD9-81ED-4DB2-BD59-A6C34878D82A}">
                    <a16:rowId xmlns:a16="http://schemas.microsoft.com/office/drawing/2014/main" val="2661833253"/>
                  </a:ext>
                </a:extLst>
              </a:tr>
              <a:tr h="370840">
                <a:tc>
                  <a:txBody>
                    <a:bodyPr/>
                    <a:lstStyle/>
                    <a:p>
                      <a:pPr marL="0" lvl="1" indent="0" algn="l" defTabSz="914400" rtl="0" eaLnBrk="1" fontAlgn="b" latinLnBrk="0" hangingPunct="1">
                        <a:lnSpc>
                          <a:spcPct val="90000"/>
                        </a:lnSpc>
                        <a:spcBef>
                          <a:spcPts val="1000"/>
                        </a:spcBef>
                        <a:buFont typeface="Arial" panose="020B0604020202020204" pitchFamily="34" charset="0"/>
                        <a:buNone/>
                      </a:pPr>
                      <a:r>
                        <a:rPr lang="en-US" sz="2800" kern="1200">
                          <a:solidFill>
                            <a:schemeClr val="accent1">
                              <a:lumMod val="50000"/>
                            </a:schemeClr>
                          </a:solidFill>
                          <a:latin typeface="+mn-lt"/>
                          <a:ea typeface="+mn-ea"/>
                          <a:cs typeface="+mn-cs"/>
                        </a:rPr>
                        <a:t>RNs Hired in 2022</a:t>
                      </a:r>
                    </a:p>
                  </a:txBody>
                  <a:tcPr marL="7620" marR="7620" marT="7620" marB="0" anchor="b"/>
                </a:tc>
                <a:tc>
                  <a:txBody>
                    <a:bodyPr/>
                    <a:lstStyle/>
                    <a:p>
                      <a:pPr marL="0" lvl="1" indent="0" algn="l" defTabSz="914400" rtl="0" eaLnBrk="1" fontAlgn="b" latinLnBrk="0" hangingPunct="1">
                        <a:lnSpc>
                          <a:spcPct val="90000"/>
                        </a:lnSpc>
                        <a:spcBef>
                          <a:spcPts val="1000"/>
                        </a:spcBef>
                        <a:buFont typeface="Arial" panose="020B0604020202020204" pitchFamily="34" charset="0"/>
                        <a:buNone/>
                      </a:pPr>
                      <a:r>
                        <a:rPr lang="en-US" sz="2800" kern="1200" dirty="0">
                          <a:solidFill>
                            <a:schemeClr val="accent1">
                              <a:lumMod val="50000"/>
                            </a:schemeClr>
                          </a:solidFill>
                          <a:latin typeface="+mn-lt"/>
                          <a:ea typeface="+mn-ea"/>
                          <a:cs typeface="+mn-cs"/>
                        </a:rPr>
                        <a:t>156</a:t>
                      </a:r>
                    </a:p>
                  </a:txBody>
                  <a:tcPr marL="7620" marR="7620" marT="7620" marB="0" anchor="b"/>
                </a:tc>
                <a:extLst>
                  <a:ext uri="{0D108BD9-81ED-4DB2-BD59-A6C34878D82A}">
                    <a16:rowId xmlns:a16="http://schemas.microsoft.com/office/drawing/2014/main" val="3210820474"/>
                  </a:ext>
                </a:extLst>
              </a:tr>
              <a:tr h="370840">
                <a:tc>
                  <a:txBody>
                    <a:bodyPr/>
                    <a:lstStyle/>
                    <a:p>
                      <a:pPr marL="0" lvl="1" indent="0" algn="l" defTabSz="914400" rtl="0" eaLnBrk="1" fontAlgn="b" latinLnBrk="0" hangingPunct="1">
                        <a:lnSpc>
                          <a:spcPct val="90000"/>
                        </a:lnSpc>
                        <a:spcBef>
                          <a:spcPts val="1000"/>
                        </a:spcBef>
                        <a:buFont typeface="Arial" panose="020B0604020202020204" pitchFamily="34" charset="0"/>
                        <a:buNone/>
                      </a:pPr>
                      <a:r>
                        <a:rPr lang="en-US" sz="2800" kern="1200" dirty="0">
                          <a:solidFill>
                            <a:schemeClr val="accent1">
                              <a:lumMod val="50000"/>
                            </a:schemeClr>
                          </a:solidFill>
                          <a:latin typeface="+mn-lt"/>
                          <a:ea typeface="+mn-ea"/>
                          <a:cs typeface="+mn-cs"/>
                        </a:rPr>
                        <a:t>RNs Hired in 2023 </a:t>
                      </a:r>
                      <a:r>
                        <a:rPr lang="en-US" sz="2400" kern="1200" dirty="0">
                          <a:solidFill>
                            <a:schemeClr val="accent1">
                              <a:lumMod val="50000"/>
                            </a:schemeClr>
                          </a:solidFill>
                          <a:latin typeface="+mn-lt"/>
                          <a:ea typeface="+mn-ea"/>
                          <a:cs typeface="+mn-cs"/>
                        </a:rPr>
                        <a:t>as of 7/19</a:t>
                      </a:r>
                    </a:p>
                  </a:txBody>
                  <a:tcPr marL="7620" marR="7620" marT="7620" marB="0" anchor="b"/>
                </a:tc>
                <a:tc>
                  <a:txBody>
                    <a:bodyPr/>
                    <a:lstStyle/>
                    <a:p>
                      <a:pPr marL="0" lvl="1" indent="0" algn="l" defTabSz="914400" rtl="0" eaLnBrk="1" fontAlgn="b" latinLnBrk="0" hangingPunct="1">
                        <a:lnSpc>
                          <a:spcPct val="90000"/>
                        </a:lnSpc>
                        <a:spcBef>
                          <a:spcPts val="1000"/>
                        </a:spcBef>
                        <a:buFont typeface="Arial" panose="020B0604020202020204" pitchFamily="34" charset="0"/>
                        <a:buNone/>
                      </a:pPr>
                      <a:r>
                        <a:rPr lang="en-US" sz="2800" kern="1200" dirty="0">
                          <a:solidFill>
                            <a:schemeClr val="accent1">
                              <a:lumMod val="50000"/>
                            </a:schemeClr>
                          </a:solidFill>
                          <a:latin typeface="+mn-lt"/>
                          <a:ea typeface="+mn-ea"/>
                          <a:cs typeface="+mn-cs"/>
                        </a:rPr>
                        <a:t>129</a:t>
                      </a:r>
                    </a:p>
                  </a:txBody>
                  <a:tcPr marL="7620" marR="7620" marT="7620" marB="0" anchor="b"/>
                </a:tc>
                <a:extLst>
                  <a:ext uri="{0D108BD9-81ED-4DB2-BD59-A6C34878D82A}">
                    <a16:rowId xmlns:a16="http://schemas.microsoft.com/office/drawing/2014/main" val="122150525"/>
                  </a:ext>
                </a:extLst>
              </a:tr>
              <a:tr h="370840">
                <a:tc>
                  <a:txBody>
                    <a:bodyPr/>
                    <a:lstStyle/>
                    <a:p>
                      <a:pPr marL="0" lvl="1" indent="0" algn="l" defTabSz="914400" rtl="0" eaLnBrk="1" fontAlgn="b" latinLnBrk="0" hangingPunct="1">
                        <a:lnSpc>
                          <a:spcPct val="90000"/>
                        </a:lnSpc>
                        <a:spcBef>
                          <a:spcPts val="1000"/>
                        </a:spcBef>
                        <a:buFont typeface="Arial" panose="020B0604020202020204" pitchFamily="34" charset="0"/>
                        <a:buNone/>
                      </a:pPr>
                      <a:r>
                        <a:rPr lang="en-US" sz="2800" kern="1200" dirty="0">
                          <a:solidFill>
                            <a:schemeClr val="accent1">
                              <a:lumMod val="50000"/>
                            </a:schemeClr>
                          </a:solidFill>
                          <a:latin typeface="+mn-lt"/>
                          <a:ea typeface="+mn-ea"/>
                          <a:cs typeface="+mn-cs"/>
                        </a:rPr>
                        <a:t>Student RNs Educational Assistance</a:t>
                      </a:r>
                    </a:p>
                  </a:txBody>
                  <a:tcPr marL="7620" marR="7620" marT="7620" marB="0" anchor="b"/>
                </a:tc>
                <a:tc>
                  <a:txBody>
                    <a:bodyPr/>
                    <a:lstStyle/>
                    <a:p>
                      <a:pPr marL="0" lvl="1" indent="0" algn="l" defTabSz="914400" rtl="0" eaLnBrk="1" fontAlgn="b" latinLnBrk="0" hangingPunct="1">
                        <a:lnSpc>
                          <a:spcPct val="90000"/>
                        </a:lnSpc>
                        <a:spcBef>
                          <a:spcPts val="1000"/>
                        </a:spcBef>
                        <a:buFont typeface="Arial" panose="020B0604020202020204" pitchFamily="34" charset="0"/>
                        <a:buNone/>
                      </a:pPr>
                      <a:r>
                        <a:rPr lang="en-US" sz="2800" kern="1200" dirty="0">
                          <a:solidFill>
                            <a:schemeClr val="accent1">
                              <a:lumMod val="50000"/>
                            </a:schemeClr>
                          </a:solidFill>
                          <a:latin typeface="+mn-lt"/>
                          <a:ea typeface="+mn-ea"/>
                          <a:cs typeface="+mn-cs"/>
                        </a:rPr>
                        <a:t>65</a:t>
                      </a:r>
                    </a:p>
                  </a:txBody>
                  <a:tcPr marL="7620" marR="7620" marT="7620" marB="0" anchor="b"/>
                </a:tc>
                <a:extLst>
                  <a:ext uri="{0D108BD9-81ED-4DB2-BD59-A6C34878D82A}">
                    <a16:rowId xmlns:a16="http://schemas.microsoft.com/office/drawing/2014/main" val="488820616"/>
                  </a:ext>
                </a:extLst>
              </a:tr>
              <a:tr h="473075">
                <a:tc>
                  <a:txBody>
                    <a:bodyPr/>
                    <a:lstStyle/>
                    <a:p>
                      <a:pPr marL="0" lvl="1" indent="0" algn="l" defTabSz="914400" rtl="0" eaLnBrk="1" fontAlgn="b" latinLnBrk="0" hangingPunct="1">
                        <a:lnSpc>
                          <a:spcPct val="90000"/>
                        </a:lnSpc>
                        <a:spcBef>
                          <a:spcPts val="1000"/>
                        </a:spcBef>
                        <a:buFont typeface="Arial" panose="020B0604020202020204" pitchFamily="34" charset="0"/>
                        <a:buNone/>
                      </a:pPr>
                      <a:r>
                        <a:rPr lang="en-US" sz="2800" kern="1200">
                          <a:solidFill>
                            <a:schemeClr val="accent1">
                              <a:lumMod val="50000"/>
                            </a:schemeClr>
                          </a:solidFill>
                          <a:latin typeface="+mn-lt"/>
                          <a:ea typeface="+mn-ea"/>
                          <a:cs typeface="+mn-cs"/>
                        </a:rPr>
                        <a:t>Student RNs Upike</a:t>
                      </a:r>
                    </a:p>
                  </a:txBody>
                  <a:tcPr marL="7620" marR="7620" marT="7620" marB="0" anchor="b"/>
                </a:tc>
                <a:tc>
                  <a:txBody>
                    <a:bodyPr/>
                    <a:lstStyle/>
                    <a:p>
                      <a:pPr marL="0" lvl="1" indent="0" algn="l" defTabSz="914400" rtl="0" eaLnBrk="1" fontAlgn="b" latinLnBrk="0" hangingPunct="1">
                        <a:lnSpc>
                          <a:spcPct val="90000"/>
                        </a:lnSpc>
                        <a:spcBef>
                          <a:spcPts val="1000"/>
                        </a:spcBef>
                        <a:buFont typeface="Arial" panose="020B0604020202020204" pitchFamily="34" charset="0"/>
                        <a:buNone/>
                      </a:pPr>
                      <a:r>
                        <a:rPr lang="en-US" sz="2800" kern="1200" dirty="0">
                          <a:solidFill>
                            <a:schemeClr val="accent1">
                              <a:lumMod val="50000"/>
                            </a:schemeClr>
                          </a:solidFill>
                          <a:latin typeface="+mn-lt"/>
                          <a:ea typeface="+mn-ea"/>
                          <a:cs typeface="+mn-cs"/>
                        </a:rPr>
                        <a:t>9</a:t>
                      </a:r>
                    </a:p>
                  </a:txBody>
                  <a:tcPr marL="7620" marR="7620" marT="7620" marB="0" anchor="b"/>
                </a:tc>
                <a:extLst>
                  <a:ext uri="{0D108BD9-81ED-4DB2-BD59-A6C34878D82A}">
                    <a16:rowId xmlns:a16="http://schemas.microsoft.com/office/drawing/2014/main" val="1815183745"/>
                  </a:ext>
                </a:extLst>
              </a:tr>
              <a:tr h="370840">
                <a:tc>
                  <a:txBody>
                    <a:bodyPr/>
                    <a:lstStyle/>
                    <a:p>
                      <a:pPr marL="0" lvl="1" indent="0" algn="l" defTabSz="914400" rtl="0" eaLnBrk="1" fontAlgn="b" latinLnBrk="0" hangingPunct="1">
                        <a:lnSpc>
                          <a:spcPct val="90000"/>
                        </a:lnSpc>
                        <a:spcBef>
                          <a:spcPts val="1000"/>
                        </a:spcBef>
                        <a:buFont typeface="Arial" panose="020B0604020202020204" pitchFamily="34" charset="0"/>
                        <a:buNone/>
                      </a:pPr>
                      <a:r>
                        <a:rPr lang="en-US" sz="2800" kern="1200" dirty="0">
                          <a:solidFill>
                            <a:schemeClr val="accent1">
                              <a:lumMod val="50000"/>
                            </a:schemeClr>
                          </a:solidFill>
                          <a:highlight>
                            <a:srgbClr val="FFFF00"/>
                          </a:highlight>
                          <a:latin typeface="+mn-lt"/>
                          <a:ea typeface="+mn-ea"/>
                          <a:cs typeface="+mn-cs"/>
                        </a:rPr>
                        <a:t>Net Total Since 2022</a:t>
                      </a:r>
                    </a:p>
                  </a:txBody>
                  <a:tcPr marL="7620" marR="7620" marT="7620" marB="0" anchor="b"/>
                </a:tc>
                <a:tc>
                  <a:txBody>
                    <a:bodyPr/>
                    <a:lstStyle/>
                    <a:p>
                      <a:pPr marL="0" lvl="1" indent="0" algn="l" defTabSz="914400" rtl="0" eaLnBrk="1" fontAlgn="b" latinLnBrk="0" hangingPunct="1">
                        <a:lnSpc>
                          <a:spcPct val="90000"/>
                        </a:lnSpc>
                        <a:spcBef>
                          <a:spcPts val="1000"/>
                        </a:spcBef>
                        <a:buFont typeface="Arial" panose="020B0604020202020204" pitchFamily="34" charset="0"/>
                        <a:buNone/>
                      </a:pPr>
                      <a:r>
                        <a:rPr lang="en-US" sz="2800" kern="1200" dirty="0">
                          <a:solidFill>
                            <a:schemeClr val="accent1">
                              <a:lumMod val="50000"/>
                            </a:schemeClr>
                          </a:solidFill>
                          <a:highlight>
                            <a:srgbClr val="FFFF00"/>
                          </a:highlight>
                          <a:latin typeface="+mn-lt"/>
                          <a:ea typeface="+mn-ea"/>
                          <a:cs typeface="+mn-cs"/>
                        </a:rPr>
                        <a:t>359</a:t>
                      </a:r>
                    </a:p>
                  </a:txBody>
                  <a:tcPr marL="7620" marR="7620" marT="7620" marB="0" anchor="b"/>
                </a:tc>
                <a:extLst>
                  <a:ext uri="{0D108BD9-81ED-4DB2-BD59-A6C34878D82A}">
                    <a16:rowId xmlns:a16="http://schemas.microsoft.com/office/drawing/2014/main" val="3191024691"/>
                  </a:ext>
                </a:extLst>
              </a:tr>
            </a:tbl>
          </a:graphicData>
        </a:graphic>
      </p:graphicFrame>
    </p:spTree>
    <p:extLst>
      <p:ext uri="{BB962C8B-B14F-4D97-AF65-F5344CB8AC3E}">
        <p14:creationId xmlns:p14="http://schemas.microsoft.com/office/powerpoint/2010/main" val="713541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95AC-0B8E-7AE3-91DD-0215727966B9}"/>
              </a:ext>
            </a:extLst>
          </p:cNvPr>
          <p:cNvSpPr>
            <a:spLocks noGrp="1"/>
          </p:cNvSpPr>
          <p:nvPr>
            <p:ph type="title"/>
          </p:nvPr>
        </p:nvSpPr>
        <p:spPr>
          <a:xfrm>
            <a:off x="276808" y="329036"/>
            <a:ext cx="11160968" cy="1325563"/>
          </a:xfrm>
        </p:spPr>
        <p:style>
          <a:lnRef idx="2">
            <a:schemeClr val="dk1"/>
          </a:lnRef>
          <a:fillRef idx="1">
            <a:schemeClr val="lt1"/>
          </a:fillRef>
          <a:effectRef idx="0">
            <a:schemeClr val="dk1"/>
          </a:effectRef>
          <a:fontRef idx="minor">
            <a:schemeClr val="dk1"/>
          </a:fontRef>
        </p:style>
        <p:txBody>
          <a:bodyPr/>
          <a:lstStyle/>
          <a:p>
            <a:r>
              <a:rPr lang="en-US" dirty="0"/>
              <a:t>Job Fairs &amp; New Job Fair Process</a:t>
            </a:r>
          </a:p>
        </p:txBody>
      </p:sp>
      <p:sp>
        <p:nvSpPr>
          <p:cNvPr id="3" name="Content Placeholder 2">
            <a:extLst>
              <a:ext uri="{FF2B5EF4-FFF2-40B4-BE49-F238E27FC236}">
                <a16:creationId xmlns:a16="http://schemas.microsoft.com/office/drawing/2014/main" id="{65095FEF-0120-D8F8-619E-F49D1E7A357F}"/>
              </a:ext>
            </a:extLst>
          </p:cNvPr>
          <p:cNvSpPr>
            <a:spLocks noGrp="1"/>
          </p:cNvSpPr>
          <p:nvPr>
            <p:ph idx="1"/>
          </p:nvPr>
        </p:nvSpPr>
        <p:spPr>
          <a:xfrm>
            <a:off x="276808" y="1662697"/>
            <a:ext cx="11160968" cy="2116202"/>
          </a:xfrm>
        </p:spPr>
        <p:style>
          <a:lnRef idx="2">
            <a:schemeClr val="dk1"/>
          </a:lnRef>
          <a:fillRef idx="1">
            <a:schemeClr val="lt1"/>
          </a:fillRef>
          <a:effectRef idx="0">
            <a:schemeClr val="dk1"/>
          </a:effectRef>
          <a:fontRef idx="minor">
            <a:schemeClr val="dk1"/>
          </a:fontRef>
        </p:style>
        <p:txBody>
          <a:bodyPr>
            <a:normAutofit/>
          </a:bodyPr>
          <a:lstStyle/>
          <a:p>
            <a:r>
              <a:rPr lang="en-US" sz="2000" dirty="0"/>
              <a:t>Job Fairs have now become a </a:t>
            </a:r>
            <a:r>
              <a:rPr lang="en-US" sz="2000" b="1" u="sng" dirty="0">
                <a:solidFill>
                  <a:srgbClr val="FF0000"/>
                </a:solidFill>
              </a:rPr>
              <a:t>one stop shop </a:t>
            </a:r>
            <a:r>
              <a:rPr lang="en-US" sz="2000" dirty="0"/>
              <a:t>for candidates. Candidates now complete:</a:t>
            </a:r>
          </a:p>
          <a:p>
            <a:pPr lvl="1"/>
            <a:r>
              <a:rPr lang="en-US" sz="2000" dirty="0"/>
              <a:t>Interviews with department directors,  managers, or recruiters </a:t>
            </a:r>
          </a:p>
          <a:p>
            <a:pPr lvl="1"/>
            <a:r>
              <a:rPr lang="en-US" sz="2000" dirty="0"/>
              <a:t>Recruiters make on the spot offers if selected </a:t>
            </a:r>
          </a:p>
          <a:p>
            <a:pPr lvl="1"/>
            <a:r>
              <a:rPr lang="en-US" sz="2000" dirty="0"/>
              <a:t>New Hire paperwork</a:t>
            </a:r>
          </a:p>
          <a:p>
            <a:pPr lvl="1"/>
            <a:r>
              <a:rPr lang="en-US" sz="2000" dirty="0"/>
              <a:t>Badge Pictures </a:t>
            </a:r>
          </a:p>
          <a:p>
            <a:pPr lvl="1"/>
            <a:r>
              <a:rPr lang="en-US" sz="2000" dirty="0"/>
              <a:t>Physicals by Employee Health</a:t>
            </a:r>
          </a:p>
        </p:txBody>
      </p:sp>
      <p:sp>
        <p:nvSpPr>
          <p:cNvPr id="4" name="Title 1">
            <a:extLst>
              <a:ext uri="{FF2B5EF4-FFF2-40B4-BE49-F238E27FC236}">
                <a16:creationId xmlns:a16="http://schemas.microsoft.com/office/drawing/2014/main" id="{B698CC4B-2DC5-1C3F-9245-6F6FD28DB0E0}"/>
              </a:ext>
            </a:extLst>
          </p:cNvPr>
          <p:cNvSpPr txBox="1">
            <a:spLocks/>
          </p:cNvSpPr>
          <p:nvPr/>
        </p:nvSpPr>
        <p:spPr>
          <a:xfrm>
            <a:off x="276808" y="4275886"/>
            <a:ext cx="11160968" cy="132556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New Hiring Process Benefits</a:t>
            </a:r>
            <a:r>
              <a:rPr lang="en-US" dirty="0"/>
              <a:t>	</a:t>
            </a:r>
          </a:p>
        </p:txBody>
      </p:sp>
      <p:sp>
        <p:nvSpPr>
          <p:cNvPr id="5" name="Rectangle 4"/>
          <p:cNvSpPr/>
          <p:nvPr/>
        </p:nvSpPr>
        <p:spPr>
          <a:xfrm>
            <a:off x="276808" y="5609547"/>
            <a:ext cx="11160968"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dirty="0"/>
              <a:t>On 6/1 Recruiters were given a goal of 150 New Hires in a month </a:t>
            </a:r>
          </a:p>
          <a:p>
            <a:r>
              <a:rPr lang="en-US" sz="2000" dirty="0"/>
              <a:t>On 7/5 PMC recruitment team crushed the goal with 211 New Hires!</a:t>
            </a:r>
          </a:p>
          <a:p>
            <a:r>
              <a:rPr lang="en-US" sz="2000" dirty="0"/>
              <a:t>Had our largest single week new-hire orientation class of 36 people</a:t>
            </a:r>
          </a:p>
        </p:txBody>
      </p:sp>
    </p:spTree>
    <p:extLst>
      <p:ext uri="{BB962C8B-B14F-4D97-AF65-F5344CB8AC3E}">
        <p14:creationId xmlns:p14="http://schemas.microsoft.com/office/powerpoint/2010/main" val="3542578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228392"/>
            <a:ext cx="12192000" cy="3629607"/>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3936197"/>
          </a:xfrm>
          <a:prstGeom prst="rect">
            <a:avLst/>
          </a:prstGeom>
        </p:spPr>
      </p:pic>
    </p:spTree>
    <p:extLst>
      <p:ext uri="{BB962C8B-B14F-4D97-AF65-F5344CB8AC3E}">
        <p14:creationId xmlns:p14="http://schemas.microsoft.com/office/powerpoint/2010/main" val="2685137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67424"/>
            <a:ext cx="12192000" cy="7238999"/>
          </a:xfrm>
          <a:prstGeom prst="rect">
            <a:avLst/>
          </a:prstGeom>
        </p:spPr>
      </p:pic>
      <p:sp>
        <p:nvSpPr>
          <p:cNvPr id="2" name="TextBox 1"/>
          <p:cNvSpPr txBox="1"/>
          <p:nvPr/>
        </p:nvSpPr>
        <p:spPr>
          <a:xfrm>
            <a:off x="8192529" y="4889330"/>
            <a:ext cx="980303"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t>Jobs</a:t>
            </a:r>
            <a:r>
              <a:rPr lang="en-US" dirty="0"/>
              <a:t> </a:t>
            </a:r>
          </a:p>
        </p:txBody>
      </p:sp>
      <p:sp>
        <p:nvSpPr>
          <p:cNvPr id="5" name="TextBox 4"/>
          <p:cNvSpPr txBox="1"/>
          <p:nvPr/>
        </p:nvSpPr>
        <p:spPr>
          <a:xfrm>
            <a:off x="8013356" y="4106054"/>
            <a:ext cx="2318952"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Smart Investment  </a:t>
            </a:r>
          </a:p>
        </p:txBody>
      </p:sp>
      <p:sp>
        <p:nvSpPr>
          <p:cNvPr id="6" name="TextBox 5"/>
          <p:cNvSpPr txBox="1"/>
          <p:nvPr/>
        </p:nvSpPr>
        <p:spPr>
          <a:xfrm>
            <a:off x="9522940" y="4713476"/>
            <a:ext cx="2318952"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Tech Educational </a:t>
            </a:r>
          </a:p>
          <a:p>
            <a:pPr algn="ctr"/>
            <a:r>
              <a:rPr lang="en-US" sz="2000" dirty="0"/>
              <a:t>Training </a:t>
            </a:r>
          </a:p>
        </p:txBody>
      </p:sp>
      <p:sp>
        <p:nvSpPr>
          <p:cNvPr id="7" name="TextBox 6"/>
          <p:cNvSpPr txBox="1"/>
          <p:nvPr/>
        </p:nvSpPr>
        <p:spPr>
          <a:xfrm>
            <a:off x="6551140" y="4802870"/>
            <a:ext cx="1322172"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a:t>Incentives </a:t>
            </a:r>
          </a:p>
        </p:txBody>
      </p:sp>
      <p:sp>
        <p:nvSpPr>
          <p:cNvPr id="3" name="TextBox 2"/>
          <p:cNvSpPr txBox="1"/>
          <p:nvPr/>
        </p:nvSpPr>
        <p:spPr>
          <a:xfrm>
            <a:off x="4994795" y="2552338"/>
            <a:ext cx="6037121" cy="1015663"/>
          </a:xfrm>
          <a:prstGeom prst="rect">
            <a:avLst/>
          </a:prstGeom>
          <a:noFill/>
        </p:spPr>
        <p:txBody>
          <a:bodyPr wrap="square" rtlCol="0">
            <a:spAutoFit/>
          </a:bodyPr>
          <a:lstStyle/>
          <a:p>
            <a:pPr algn="ctr"/>
            <a:r>
              <a:rPr lang="en-US" sz="6000" b="1" dirty="0">
                <a:latin typeface="Bradley Hand ITC" panose="03070402050302030203" pitchFamily="66" charset="0"/>
              </a:rPr>
              <a:t>HEALTHCARE</a:t>
            </a:r>
          </a:p>
        </p:txBody>
      </p:sp>
      <p:sp>
        <p:nvSpPr>
          <p:cNvPr id="8" name="TextBox 7"/>
          <p:cNvSpPr txBox="1"/>
          <p:nvPr/>
        </p:nvSpPr>
        <p:spPr>
          <a:xfrm>
            <a:off x="9424085" y="5705715"/>
            <a:ext cx="191941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Better Health </a:t>
            </a:r>
          </a:p>
        </p:txBody>
      </p:sp>
      <p:sp>
        <p:nvSpPr>
          <p:cNvPr id="9" name="TextBox 8"/>
          <p:cNvSpPr txBox="1"/>
          <p:nvPr/>
        </p:nvSpPr>
        <p:spPr>
          <a:xfrm>
            <a:off x="6677797" y="5778772"/>
            <a:ext cx="239103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Distributed wealth </a:t>
            </a:r>
          </a:p>
        </p:txBody>
      </p:sp>
      <p:sp>
        <p:nvSpPr>
          <p:cNvPr id="10" name="TextBox 9"/>
          <p:cNvSpPr txBox="1"/>
          <p:nvPr/>
        </p:nvSpPr>
        <p:spPr>
          <a:xfrm>
            <a:off x="7810500" y="6329660"/>
            <a:ext cx="338472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Greater Return on Investment</a:t>
            </a:r>
          </a:p>
        </p:txBody>
      </p:sp>
      <p:sp>
        <p:nvSpPr>
          <p:cNvPr id="11" name="TextBox 10"/>
          <p:cNvSpPr txBox="1"/>
          <p:nvPr/>
        </p:nvSpPr>
        <p:spPr>
          <a:xfrm>
            <a:off x="819397" y="190005"/>
            <a:ext cx="1086592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dirty="0"/>
              <a:t>FACT:  </a:t>
            </a:r>
            <a:r>
              <a:rPr lang="en-US" sz="2400" dirty="0"/>
              <a:t>No sector in our region is creating as many career opportunities as healthcare. </a:t>
            </a:r>
          </a:p>
        </p:txBody>
      </p:sp>
      <p:sp>
        <p:nvSpPr>
          <p:cNvPr id="12" name="TextBox 11"/>
          <p:cNvSpPr txBox="1"/>
          <p:nvPr/>
        </p:nvSpPr>
        <p:spPr>
          <a:xfrm>
            <a:off x="2983830" y="1641161"/>
            <a:ext cx="6679933" cy="830997"/>
          </a:xfrm>
          <a:prstGeom prst="rect">
            <a:avLst/>
          </a:prstGeom>
          <a:noFill/>
        </p:spPr>
        <p:txBody>
          <a:bodyPr wrap="square" rtlCol="0">
            <a:spAutoFit/>
          </a:bodyPr>
          <a:lstStyle/>
          <a:p>
            <a:r>
              <a:rPr lang="en-US" sz="4800" b="1" dirty="0">
                <a:latin typeface="Bradley Hand ITC" panose="03070402050302030203" pitchFamily="66" charset="0"/>
              </a:rPr>
              <a:t>In eastern Kentucky it is </a:t>
            </a:r>
          </a:p>
        </p:txBody>
      </p:sp>
    </p:spTree>
    <p:extLst>
      <p:ext uri="{BB962C8B-B14F-4D97-AF65-F5344CB8AC3E}">
        <p14:creationId xmlns:p14="http://schemas.microsoft.com/office/powerpoint/2010/main" val="1005309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 b="12707"/>
          <a:stretch/>
        </p:blipFill>
        <p:spPr>
          <a:xfrm>
            <a:off x="0" y="0"/>
            <a:ext cx="12192000" cy="6871267"/>
          </a:xfrm>
          <a:prstGeom prst="rect">
            <a:avLst/>
          </a:prstGeom>
        </p:spPr>
      </p:pic>
      <p:pic>
        <p:nvPicPr>
          <p:cNvPr id="5" name="Picture 4"/>
          <p:cNvPicPr>
            <a:picLocks noChangeAspect="1"/>
          </p:cNvPicPr>
          <p:nvPr/>
        </p:nvPicPr>
        <p:blipFill>
          <a:blip r:embed="rId4"/>
          <a:stretch>
            <a:fillRect/>
          </a:stretch>
        </p:blipFill>
        <p:spPr>
          <a:xfrm>
            <a:off x="1295400" y="1147665"/>
            <a:ext cx="2296886" cy="2296886"/>
          </a:xfrm>
          <a:prstGeom prst="rect">
            <a:avLst/>
          </a:prstGeom>
        </p:spPr>
      </p:pic>
      <p:pic>
        <p:nvPicPr>
          <p:cNvPr id="6" name="Picture 5"/>
          <p:cNvPicPr>
            <a:picLocks noChangeAspect="1"/>
          </p:cNvPicPr>
          <p:nvPr/>
        </p:nvPicPr>
        <p:blipFill rotWithShape="1">
          <a:blip r:embed="rId5"/>
          <a:srcRect l="245" t="439" r="-245" b="20348"/>
          <a:stretch/>
        </p:blipFill>
        <p:spPr>
          <a:xfrm>
            <a:off x="8035213" y="1454846"/>
            <a:ext cx="3810000" cy="1682524"/>
          </a:xfrm>
          <a:prstGeom prst="rect">
            <a:avLst/>
          </a:prstGeom>
        </p:spPr>
      </p:pic>
    </p:spTree>
    <p:extLst>
      <p:ext uri="{BB962C8B-B14F-4D97-AF65-F5344CB8AC3E}">
        <p14:creationId xmlns:p14="http://schemas.microsoft.com/office/powerpoint/2010/main" val="2103435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8940" y="2659606"/>
            <a:ext cx="11524736" cy="120834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t"/>
            <a:r>
              <a:rPr lang="en-US" sz="1100" u="sng" dirty="0">
                <a:solidFill>
                  <a:srgbClr val="0563C1"/>
                </a:solidFill>
                <a:latin typeface="Helvetica" panose="020B0604020202020204" pitchFamily="34" charset="0"/>
                <a:ea typeface="Calibri" panose="020F0502020204030204" pitchFamily="34" charset="0"/>
                <a:cs typeface="Times New Roman" panose="02020603050405020304" pitchFamily="18" charset="0"/>
                <a:hlinkClick r:id="rId2"/>
              </a:rPr>
              <a:t>https://www.beckershospitalreview.com/workforce/us-faces-deficit-of-450-000-nurses-by-2025.html?origin=BHRE&amp;utm_source=BHRE&amp;utm_medium=email&amp;utm_content=newsletter&amp;oly_enc_id=6799J6353967F9A</a:t>
            </a:r>
            <a:endParaRPr lang="en-US" sz="1100" u="sng" dirty="0">
              <a:solidFill>
                <a:srgbClr val="0563C1"/>
              </a:solidFill>
              <a:latin typeface="Helvetica" panose="020B0604020202020204" pitchFamily="34" charset="0"/>
              <a:ea typeface="Calibri" panose="020F0502020204030204" pitchFamily="34" charset="0"/>
              <a:cs typeface="Times New Roman" panose="02020603050405020304" pitchFamily="18" charset="0"/>
            </a:endParaRPr>
          </a:p>
          <a:p>
            <a:pPr fontAlgn="t"/>
            <a:endParaRPr lang="en-US" sz="1200" dirty="0">
              <a:latin typeface="Times New Roman" panose="02020603050405020304" pitchFamily="18" charset="0"/>
              <a:ea typeface="Calibri" panose="020F0502020204030204" pitchFamily="34" charset="0"/>
            </a:endParaRPr>
          </a:p>
          <a:p>
            <a:pPr>
              <a:lnSpc>
                <a:spcPct val="107000"/>
              </a:lnSpc>
            </a:pPr>
            <a:r>
              <a:rPr lang="en-US" sz="3600" b="1" kern="1800" dirty="0">
                <a:solidFill>
                  <a:srgbClr val="292929"/>
                </a:solidFill>
                <a:latin typeface="Helvetica" panose="020B0604020202020204" pitchFamily="34" charset="0"/>
                <a:ea typeface="Times New Roman" panose="02020603050405020304" pitchFamily="18" charset="0"/>
                <a:cs typeface="Times New Roman" panose="02020603050405020304" pitchFamily="18" charset="0"/>
              </a:rPr>
              <a:t>US faces deficit of 450,000 nurses by 2025</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About 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931" y="819536"/>
            <a:ext cx="7836334" cy="2194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7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459" y="0"/>
            <a:ext cx="8608541" cy="6858000"/>
          </a:xfrm>
          <a:prstGeom prst="rect">
            <a:avLst/>
          </a:prstGeom>
        </p:spPr>
      </p:pic>
      <p:sp>
        <p:nvSpPr>
          <p:cNvPr id="3" name="TextBox 2"/>
          <p:cNvSpPr txBox="1"/>
          <p:nvPr/>
        </p:nvSpPr>
        <p:spPr>
          <a:xfrm>
            <a:off x="138613" y="1703841"/>
            <a:ext cx="3372657" cy="31393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dirty="0"/>
          </a:p>
          <a:p>
            <a:pPr algn="ctr"/>
            <a:r>
              <a:rPr lang="en-US" dirty="0"/>
              <a:t>Actual PMC turnover:</a:t>
            </a:r>
          </a:p>
          <a:p>
            <a:pPr algn="ctr"/>
            <a:endParaRPr lang="en-US" dirty="0"/>
          </a:p>
          <a:p>
            <a:pPr algn="ctr"/>
            <a:r>
              <a:rPr lang="en-US" b="1" dirty="0">
                <a:solidFill>
                  <a:srgbClr val="FF0000"/>
                </a:solidFill>
              </a:rPr>
              <a:t>Pre &amp; Post Covid Crisis  </a:t>
            </a:r>
          </a:p>
          <a:p>
            <a:pPr algn="ctr"/>
            <a:r>
              <a:rPr lang="en-US" dirty="0"/>
              <a:t> </a:t>
            </a:r>
          </a:p>
          <a:p>
            <a:pPr algn="ctr"/>
            <a:r>
              <a:rPr lang="en-US" b="1" dirty="0">
                <a:solidFill>
                  <a:srgbClr val="FF0000"/>
                </a:solidFill>
              </a:rPr>
              <a:t>2021 = 152 PMC nurses turnover</a:t>
            </a:r>
          </a:p>
          <a:p>
            <a:pPr algn="ctr"/>
            <a:r>
              <a:rPr lang="en-US" b="1" dirty="0">
                <a:solidFill>
                  <a:srgbClr val="FF0000"/>
                </a:solidFill>
              </a:rPr>
              <a:t>Direct market produced only 48 </a:t>
            </a:r>
          </a:p>
          <a:p>
            <a:pPr algn="ctr"/>
            <a:r>
              <a:rPr lang="en-US" dirty="0"/>
              <a:t> </a:t>
            </a:r>
          </a:p>
          <a:p>
            <a:pPr algn="ctr"/>
            <a:r>
              <a:rPr lang="en-US" b="1" dirty="0">
                <a:solidFill>
                  <a:srgbClr val="FF0000"/>
                </a:solidFill>
              </a:rPr>
              <a:t>2022 = 192 PMC nurses turnover</a:t>
            </a:r>
          </a:p>
          <a:p>
            <a:pPr algn="ctr"/>
            <a:r>
              <a:rPr lang="en-US" b="1" dirty="0">
                <a:solidFill>
                  <a:srgbClr val="FF0000"/>
                </a:solidFill>
              </a:rPr>
              <a:t>Direct market produced only 68  </a:t>
            </a:r>
          </a:p>
          <a:p>
            <a:pPr algn="ctr"/>
            <a:endParaRPr lang="en-US" dirty="0"/>
          </a:p>
        </p:txBody>
      </p:sp>
      <p:sp>
        <p:nvSpPr>
          <p:cNvPr id="4" name="TextBox 3"/>
          <p:cNvSpPr txBox="1"/>
          <p:nvPr/>
        </p:nvSpPr>
        <p:spPr>
          <a:xfrm>
            <a:off x="8097792" y="156518"/>
            <a:ext cx="576649"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t>2021</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459" y="8026"/>
            <a:ext cx="8598303" cy="6129164"/>
          </a:xfrm>
          <a:prstGeom prst="rect">
            <a:avLst/>
          </a:prstGeom>
        </p:spPr>
      </p:pic>
      <p:sp>
        <p:nvSpPr>
          <p:cNvPr id="7" name="Rounded Rectangle 6"/>
          <p:cNvSpPr/>
          <p:nvPr/>
        </p:nvSpPr>
        <p:spPr>
          <a:xfrm>
            <a:off x="3715352" y="4263992"/>
            <a:ext cx="8287351" cy="1790299"/>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59730" y="4420477"/>
            <a:ext cx="4437247"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2017  39 nursing students enrolled-37 passed  </a:t>
            </a:r>
          </a:p>
          <a:p>
            <a:r>
              <a:rPr lang="en-US" dirty="0"/>
              <a:t>2018  34 nursing students enrolled-33 passed </a:t>
            </a:r>
          </a:p>
          <a:p>
            <a:r>
              <a:rPr lang="en-US" dirty="0"/>
              <a:t>2019  53 nursing students enrolled-41 passed </a:t>
            </a:r>
          </a:p>
          <a:p>
            <a:r>
              <a:rPr lang="en-US" dirty="0"/>
              <a:t>2020  49 nursing students enrolled-36 passed</a:t>
            </a:r>
          </a:p>
          <a:p>
            <a:r>
              <a:rPr lang="en-US" dirty="0"/>
              <a:t>2021  65 nursing students enrolled-48 passed </a:t>
            </a:r>
          </a:p>
        </p:txBody>
      </p:sp>
      <p:sp>
        <p:nvSpPr>
          <p:cNvPr id="9" name="TextBox 8"/>
          <p:cNvSpPr txBox="1"/>
          <p:nvPr/>
        </p:nvSpPr>
        <p:spPr>
          <a:xfrm>
            <a:off x="8797491" y="4343533"/>
            <a:ext cx="3031958" cy="16312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2020</a:t>
            </a:r>
          </a:p>
          <a:p>
            <a:pPr algn="ctr"/>
            <a:r>
              <a:rPr lang="en-US" dirty="0"/>
              <a:t>110 seats available </a:t>
            </a:r>
          </a:p>
          <a:p>
            <a:pPr algn="ctr"/>
            <a:r>
              <a:rPr lang="en-US" dirty="0"/>
              <a:t>-vs-</a:t>
            </a:r>
          </a:p>
          <a:p>
            <a:pPr algn="ctr"/>
            <a:r>
              <a:rPr lang="en-US" b="1" dirty="0"/>
              <a:t>2023</a:t>
            </a:r>
          </a:p>
          <a:p>
            <a:pPr algn="ctr"/>
            <a:r>
              <a:rPr lang="en-US" sz="2800" dirty="0">
                <a:solidFill>
                  <a:srgbClr val="FF0000"/>
                </a:solidFill>
              </a:rPr>
              <a:t>315 seats available </a:t>
            </a:r>
          </a:p>
        </p:txBody>
      </p:sp>
      <p:sp>
        <p:nvSpPr>
          <p:cNvPr id="5" name="Oval 4"/>
          <p:cNvSpPr/>
          <p:nvPr/>
        </p:nvSpPr>
        <p:spPr>
          <a:xfrm>
            <a:off x="7100596" y="8026"/>
            <a:ext cx="1573845" cy="6357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174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263B0-A1FA-4E78-AF19-1B7689712F61}"/>
              </a:ext>
            </a:extLst>
          </p:cNvPr>
          <p:cNvSpPr>
            <a:spLocks noGrp="1"/>
          </p:cNvSpPr>
          <p:nvPr>
            <p:ph type="title"/>
          </p:nvPr>
        </p:nvSpPr>
        <p:spPr/>
        <p:txBody>
          <a:bodyPr>
            <a:normAutofit fontScale="90000"/>
          </a:bodyPr>
          <a:lstStyle/>
          <a:p>
            <a:pPr algn="ctr"/>
            <a:r>
              <a:rPr kumimoji="0" lang="en-US" sz="4000" b="1" i="0" u="none" strike="noStrike" kern="1200" cap="none" spc="0" normalizeH="0" baseline="0" noProof="0" dirty="0">
                <a:ln>
                  <a:noFill/>
                </a:ln>
                <a:solidFill>
                  <a:srgbClr val="5B9BD5">
                    <a:lumMod val="50000"/>
                  </a:srgbClr>
                </a:solidFill>
                <a:effectLst/>
                <a:uLnTx/>
                <a:uFillTx/>
                <a:latin typeface="Calibri" panose="020F0502020204030204"/>
                <a:ea typeface="+mj-ea"/>
                <a:cs typeface="Arial" panose="020B0604020202020204" pitchFamily="34" charset="0"/>
              </a:rPr>
              <a:t>Pikeville Medical Center’s  </a:t>
            </a:r>
            <a:br>
              <a:rPr kumimoji="0" lang="en-US" sz="4000" b="1" i="0" u="none" strike="noStrike" kern="1200" cap="none" spc="0" normalizeH="0" baseline="0" noProof="0" dirty="0">
                <a:ln>
                  <a:noFill/>
                </a:ln>
                <a:solidFill>
                  <a:srgbClr val="5B9BD5">
                    <a:lumMod val="50000"/>
                  </a:srgbClr>
                </a:solidFill>
                <a:effectLst/>
                <a:uLnTx/>
                <a:uFillTx/>
                <a:latin typeface="Calibri" panose="020F0502020204030204"/>
                <a:ea typeface="+mj-ea"/>
                <a:cs typeface="Arial" panose="020B0604020202020204" pitchFamily="34" charset="0"/>
              </a:rPr>
            </a:br>
            <a:r>
              <a:rPr kumimoji="0" lang="en-US" sz="4000" b="1" i="0" u="none" strike="noStrike" kern="1200" cap="none" spc="0" normalizeH="0" baseline="0" noProof="0" dirty="0">
                <a:ln>
                  <a:noFill/>
                </a:ln>
                <a:solidFill>
                  <a:srgbClr val="5B9BD5">
                    <a:lumMod val="50000"/>
                  </a:srgbClr>
                </a:solidFill>
                <a:effectLst/>
                <a:uLnTx/>
                <a:uFillTx/>
                <a:latin typeface="Calibri" panose="020F0502020204030204"/>
                <a:ea typeface="+mj-ea"/>
                <a:cs typeface="Arial" panose="020B0604020202020204" pitchFamily="34" charset="0"/>
              </a:rPr>
              <a:t>  Innovative Approach to Increasing Our Region's Talent Pipeline</a:t>
            </a:r>
            <a:endParaRPr lang="en-US" b="1" dirty="0">
              <a:solidFill>
                <a:schemeClr val="accent1">
                  <a:lumMod val="50000"/>
                </a:schemeClr>
              </a:solidFill>
            </a:endParaRPr>
          </a:p>
        </p:txBody>
      </p:sp>
      <p:pic>
        <p:nvPicPr>
          <p:cNvPr id="4" name="Content Placeholder 3">
            <a:extLst>
              <a:ext uri="{FF2B5EF4-FFF2-40B4-BE49-F238E27FC236}">
                <a16:creationId xmlns:a16="http://schemas.microsoft.com/office/drawing/2014/main" id="{BBF987D8-9642-4232-8026-D65404FB0AA7}"/>
              </a:ext>
            </a:extLst>
          </p:cNvPr>
          <p:cNvPicPr>
            <a:picLocks noGrp="1" noChangeAspect="1"/>
          </p:cNvPicPr>
          <p:nvPr>
            <p:ph idx="1"/>
          </p:nvPr>
        </p:nvPicPr>
        <p:blipFill>
          <a:blip r:embed="rId3"/>
          <a:stretch>
            <a:fillRect/>
          </a:stretch>
        </p:blipFill>
        <p:spPr>
          <a:xfrm>
            <a:off x="197516" y="2089427"/>
            <a:ext cx="4980974" cy="3485069"/>
          </a:xfrm>
          <a:prstGeom prst="rect">
            <a:avLst/>
          </a:prstGeom>
        </p:spPr>
      </p:pic>
      <p:pic>
        <p:nvPicPr>
          <p:cNvPr id="3" name="Picture 2"/>
          <p:cNvPicPr>
            <a:picLocks noChangeAspect="1"/>
          </p:cNvPicPr>
          <p:nvPr/>
        </p:nvPicPr>
        <p:blipFill>
          <a:blip r:embed="rId4"/>
          <a:stretch>
            <a:fillRect/>
          </a:stretch>
        </p:blipFill>
        <p:spPr>
          <a:xfrm>
            <a:off x="5657510" y="2089426"/>
            <a:ext cx="6369110" cy="4600623"/>
          </a:xfrm>
          <a:prstGeom prst="rect">
            <a:avLst/>
          </a:prstGeom>
        </p:spPr>
      </p:pic>
    </p:spTree>
    <p:extLst>
      <p:ext uri="{BB962C8B-B14F-4D97-AF65-F5344CB8AC3E}">
        <p14:creationId xmlns:p14="http://schemas.microsoft.com/office/powerpoint/2010/main" val="586904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44" y="40076"/>
            <a:ext cx="11996056"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dirty="0"/>
              <a:t>New &amp; Expanded Nursing Partnerships Programs Created Under Project HEART </a:t>
            </a:r>
          </a:p>
        </p:txBody>
      </p:sp>
      <p:pic>
        <p:nvPicPr>
          <p:cNvPr id="3" name="Picture 2"/>
          <p:cNvPicPr>
            <a:picLocks noChangeAspect="1"/>
          </p:cNvPicPr>
          <p:nvPr/>
        </p:nvPicPr>
        <p:blipFill>
          <a:blip r:embed="rId2"/>
          <a:stretch>
            <a:fillRect/>
          </a:stretch>
        </p:blipFill>
        <p:spPr>
          <a:xfrm>
            <a:off x="28801" y="723538"/>
            <a:ext cx="4108778" cy="2914458"/>
          </a:xfrm>
          <a:prstGeom prst="rect">
            <a:avLst/>
          </a:prstGeom>
        </p:spPr>
      </p:pic>
      <p:sp>
        <p:nvSpPr>
          <p:cNvPr id="4" name="Rectangle 3"/>
          <p:cNvSpPr/>
          <p:nvPr/>
        </p:nvSpPr>
        <p:spPr>
          <a:xfrm>
            <a:off x="4153523" y="723538"/>
            <a:ext cx="1962538" cy="258532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 The University of Pikeville Elliott School of Nursing grows nursing program by increasing enrollment from 60 to 120 students. </a:t>
            </a:r>
          </a:p>
        </p:txBody>
      </p:sp>
      <p:pic>
        <p:nvPicPr>
          <p:cNvPr id="5" name="Picture 4"/>
          <p:cNvPicPr>
            <a:picLocks noChangeAspect="1"/>
          </p:cNvPicPr>
          <p:nvPr/>
        </p:nvPicPr>
        <p:blipFill>
          <a:blip r:embed="rId3"/>
          <a:stretch>
            <a:fillRect/>
          </a:stretch>
        </p:blipFill>
        <p:spPr>
          <a:xfrm>
            <a:off x="6625238" y="727078"/>
            <a:ext cx="3431844" cy="2632176"/>
          </a:xfrm>
          <a:prstGeom prst="rect">
            <a:avLst/>
          </a:prstGeom>
        </p:spPr>
      </p:pic>
      <p:sp>
        <p:nvSpPr>
          <p:cNvPr id="6" name="Rectangle 5"/>
          <p:cNvSpPr/>
          <p:nvPr/>
        </p:nvSpPr>
        <p:spPr>
          <a:xfrm>
            <a:off x="10057082" y="723537"/>
            <a:ext cx="2027853" cy="258532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t>- PMC announced its partnership with BSCTC to create a space that houses the new Big Sandy Community &amp; Technical College School of Nursing with 45 new seats . </a:t>
            </a:r>
          </a:p>
        </p:txBody>
      </p:sp>
      <p:pic>
        <p:nvPicPr>
          <p:cNvPr id="8" name="Picture 7"/>
          <p:cNvPicPr>
            <a:picLocks noChangeAspect="1"/>
          </p:cNvPicPr>
          <p:nvPr/>
        </p:nvPicPr>
        <p:blipFill>
          <a:blip r:embed="rId4"/>
          <a:stretch>
            <a:fillRect/>
          </a:stretch>
        </p:blipFill>
        <p:spPr>
          <a:xfrm>
            <a:off x="28800" y="3917914"/>
            <a:ext cx="4099753" cy="2916210"/>
          </a:xfrm>
          <a:prstGeom prst="rect">
            <a:avLst/>
          </a:prstGeom>
        </p:spPr>
      </p:pic>
      <p:pic>
        <p:nvPicPr>
          <p:cNvPr id="9" name="Picture 8"/>
          <p:cNvPicPr>
            <a:picLocks noChangeAspect="1"/>
          </p:cNvPicPr>
          <p:nvPr/>
        </p:nvPicPr>
        <p:blipFill>
          <a:blip r:embed="rId5"/>
          <a:stretch>
            <a:fillRect/>
          </a:stretch>
        </p:blipFill>
        <p:spPr>
          <a:xfrm>
            <a:off x="28800" y="3917914"/>
            <a:ext cx="1427197" cy="504796"/>
          </a:xfrm>
          <a:prstGeom prst="rect">
            <a:avLst/>
          </a:prstGeom>
        </p:spPr>
      </p:pic>
      <p:pic>
        <p:nvPicPr>
          <p:cNvPr id="10" name="Picture 9"/>
          <p:cNvPicPr>
            <a:picLocks noChangeAspect="1"/>
          </p:cNvPicPr>
          <p:nvPr/>
        </p:nvPicPr>
        <p:blipFill>
          <a:blip r:embed="rId6"/>
          <a:stretch>
            <a:fillRect/>
          </a:stretch>
        </p:blipFill>
        <p:spPr>
          <a:xfrm>
            <a:off x="6625236" y="727507"/>
            <a:ext cx="1297603" cy="625432"/>
          </a:xfrm>
          <a:prstGeom prst="rect">
            <a:avLst/>
          </a:prstGeom>
        </p:spPr>
      </p:pic>
      <p:pic>
        <p:nvPicPr>
          <p:cNvPr id="11" name="Picture 10"/>
          <p:cNvPicPr>
            <a:picLocks noChangeAspect="1"/>
          </p:cNvPicPr>
          <p:nvPr/>
        </p:nvPicPr>
        <p:blipFill>
          <a:blip r:embed="rId7"/>
          <a:stretch>
            <a:fillRect/>
          </a:stretch>
        </p:blipFill>
        <p:spPr>
          <a:xfrm>
            <a:off x="28800" y="727507"/>
            <a:ext cx="1324816" cy="625432"/>
          </a:xfrm>
          <a:prstGeom prst="rect">
            <a:avLst/>
          </a:prstGeom>
        </p:spPr>
      </p:pic>
      <p:pic>
        <p:nvPicPr>
          <p:cNvPr id="13" name="Picture 12"/>
          <p:cNvPicPr>
            <a:picLocks noChangeAspect="1"/>
          </p:cNvPicPr>
          <p:nvPr/>
        </p:nvPicPr>
        <p:blipFill rotWithShape="1">
          <a:blip r:embed="rId8"/>
          <a:srcRect l="5981" b="29868"/>
          <a:stretch/>
        </p:blipFill>
        <p:spPr>
          <a:xfrm>
            <a:off x="6632214" y="3819399"/>
            <a:ext cx="3563793" cy="3014725"/>
          </a:xfrm>
          <a:prstGeom prst="rect">
            <a:avLst/>
          </a:prstGeom>
        </p:spPr>
      </p:pic>
      <p:pic>
        <p:nvPicPr>
          <p:cNvPr id="14" name="Picture 13"/>
          <p:cNvPicPr>
            <a:picLocks noChangeAspect="1"/>
          </p:cNvPicPr>
          <p:nvPr/>
        </p:nvPicPr>
        <p:blipFill>
          <a:blip r:embed="rId9"/>
          <a:stretch>
            <a:fillRect/>
          </a:stretch>
        </p:blipFill>
        <p:spPr>
          <a:xfrm rot="20634741">
            <a:off x="9617226" y="5442607"/>
            <a:ext cx="535467" cy="388285"/>
          </a:xfrm>
          <a:prstGeom prst="rect">
            <a:avLst/>
          </a:prstGeom>
        </p:spPr>
      </p:pic>
      <p:sp>
        <p:nvSpPr>
          <p:cNvPr id="15" name="Rectangle 14"/>
          <p:cNvSpPr/>
          <p:nvPr/>
        </p:nvSpPr>
        <p:spPr>
          <a:xfrm>
            <a:off x="4137579" y="3917914"/>
            <a:ext cx="2085939" cy="279307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chemeClr val="tx1"/>
                </a:solidFill>
              </a:rPr>
              <a:t>- Galen College of Nursing and PMC  announced a new LPN School on PMC’s campus, with 100 LPN seats.</a:t>
            </a:r>
          </a:p>
          <a:p>
            <a:endParaRPr lang="en-US" dirty="0">
              <a:solidFill>
                <a:schemeClr val="tx1"/>
              </a:solidFill>
            </a:endParaRPr>
          </a:p>
          <a:p>
            <a:r>
              <a:rPr lang="en-US" sz="1650" dirty="0">
                <a:solidFill>
                  <a:schemeClr val="tx1"/>
                </a:solidFill>
              </a:rPr>
              <a:t>PMC provided the building, construction and equipment.</a:t>
            </a:r>
            <a:endParaRPr lang="en-US" sz="1650" dirty="0">
              <a:solidFill>
                <a:schemeClr val="accent1">
                  <a:lumMod val="50000"/>
                </a:schemeClr>
              </a:solidFill>
            </a:endParaRPr>
          </a:p>
        </p:txBody>
      </p:sp>
      <p:pic>
        <p:nvPicPr>
          <p:cNvPr id="16" name="Picture 15"/>
          <p:cNvPicPr>
            <a:picLocks noChangeAspect="1"/>
          </p:cNvPicPr>
          <p:nvPr/>
        </p:nvPicPr>
        <p:blipFill>
          <a:blip r:embed="rId10"/>
          <a:stretch>
            <a:fillRect/>
          </a:stretch>
        </p:blipFill>
        <p:spPr>
          <a:xfrm>
            <a:off x="6632214" y="3819399"/>
            <a:ext cx="1290625" cy="504796"/>
          </a:xfrm>
          <a:prstGeom prst="rect">
            <a:avLst/>
          </a:prstGeom>
        </p:spPr>
      </p:pic>
      <p:sp>
        <p:nvSpPr>
          <p:cNvPr id="17" name="Rectangle 16"/>
          <p:cNvSpPr/>
          <p:nvPr/>
        </p:nvSpPr>
        <p:spPr>
          <a:xfrm>
            <a:off x="10106061" y="3819399"/>
            <a:ext cx="2085939" cy="304698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chemeClr val="tx1"/>
                </a:solidFill>
              </a:rPr>
              <a:t>ANU relocated onto PMC’s campus expanding their nursing to 50 seats while introducing new allied health offering</a:t>
            </a:r>
            <a:r>
              <a:rPr lang="en-US" sz="1650" dirty="0">
                <a:solidFill>
                  <a:schemeClr val="tx1"/>
                </a:solidFill>
              </a:rPr>
              <a:t>.</a:t>
            </a:r>
          </a:p>
          <a:p>
            <a:endParaRPr lang="en-US" sz="1650" dirty="0">
              <a:solidFill>
                <a:schemeClr val="tx1"/>
              </a:solidFill>
            </a:endParaRPr>
          </a:p>
          <a:p>
            <a:r>
              <a:rPr lang="en-US" sz="1650" dirty="0">
                <a:solidFill>
                  <a:schemeClr val="tx1"/>
                </a:solidFill>
              </a:rPr>
              <a:t>PMC provided the building, construction and some equipment.</a:t>
            </a:r>
            <a:endParaRPr lang="en-US" sz="1650" dirty="0">
              <a:solidFill>
                <a:schemeClr val="accent1">
                  <a:lumMod val="50000"/>
                </a:schemeClr>
              </a:solidFill>
            </a:endParaRPr>
          </a:p>
        </p:txBody>
      </p:sp>
    </p:spTree>
    <p:extLst>
      <p:ext uri="{BB962C8B-B14F-4D97-AF65-F5344CB8AC3E}">
        <p14:creationId xmlns:p14="http://schemas.microsoft.com/office/powerpoint/2010/main" val="1297934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4980"/>
            <a:ext cx="10515600" cy="1349982"/>
          </a:xfrm>
        </p:spPr>
        <p:txBody>
          <a:bodyPr>
            <a:normAutofit/>
          </a:bodyPr>
          <a:lstStyle/>
          <a:p>
            <a:pPr lvl="0" algn="ctr"/>
            <a:r>
              <a:rPr lang="en-US" b="1" dirty="0">
                <a:solidFill>
                  <a:schemeClr val="accent1">
                    <a:lumMod val="50000"/>
                  </a:schemeClr>
                </a:solidFill>
              </a:rPr>
              <a:t>Development of Customized &amp; On The Job Training Programs </a:t>
            </a:r>
          </a:p>
        </p:txBody>
      </p:sp>
      <p:sp>
        <p:nvSpPr>
          <p:cNvPr id="3" name="Content Placeholder 2"/>
          <p:cNvSpPr>
            <a:spLocks noGrp="1"/>
          </p:cNvSpPr>
          <p:nvPr>
            <p:ph idx="1"/>
          </p:nvPr>
        </p:nvSpPr>
        <p:spPr/>
        <p:txBody>
          <a:bodyPr/>
          <a:lstStyle/>
          <a:p>
            <a:pPr lvl="1"/>
            <a:r>
              <a:rPr lang="en-US" dirty="0">
                <a:solidFill>
                  <a:schemeClr val="accent1">
                    <a:lumMod val="50000"/>
                  </a:schemeClr>
                </a:solidFill>
              </a:rPr>
              <a:t>KCTCS TRAINS Program </a:t>
            </a:r>
          </a:p>
          <a:p>
            <a:pPr lvl="2"/>
            <a:r>
              <a:rPr lang="en-US" dirty="0">
                <a:solidFill>
                  <a:schemeClr val="accent1">
                    <a:lumMod val="50000"/>
                  </a:schemeClr>
                </a:solidFill>
              </a:rPr>
              <a:t>Patient Care Technician</a:t>
            </a:r>
          </a:p>
          <a:p>
            <a:pPr lvl="2"/>
            <a:r>
              <a:rPr lang="en-US" dirty="0">
                <a:solidFill>
                  <a:schemeClr val="accent1">
                    <a:lumMod val="50000"/>
                  </a:schemeClr>
                </a:solidFill>
              </a:rPr>
              <a:t>Medical Office Technician</a:t>
            </a:r>
          </a:p>
          <a:p>
            <a:pPr lvl="2"/>
            <a:r>
              <a:rPr lang="en-US" dirty="0">
                <a:solidFill>
                  <a:schemeClr val="accent1">
                    <a:lumMod val="50000"/>
                  </a:schemeClr>
                </a:solidFill>
              </a:rPr>
              <a:t>Pharmacy Technician</a:t>
            </a:r>
          </a:p>
          <a:p>
            <a:pPr lvl="2"/>
            <a:r>
              <a:rPr lang="en-US" dirty="0">
                <a:solidFill>
                  <a:schemeClr val="accent1">
                    <a:lumMod val="50000"/>
                  </a:schemeClr>
                </a:solidFill>
              </a:rPr>
              <a:t>Certified Nursing Assistant </a:t>
            </a:r>
          </a:p>
          <a:p>
            <a:pPr lvl="1"/>
            <a:r>
              <a:rPr lang="en-US" dirty="0">
                <a:solidFill>
                  <a:schemeClr val="accent1">
                    <a:lumMod val="50000"/>
                  </a:schemeClr>
                </a:solidFill>
              </a:rPr>
              <a:t>Vocational High School</a:t>
            </a:r>
          </a:p>
          <a:p>
            <a:pPr lvl="2"/>
            <a:r>
              <a:rPr lang="en-US" dirty="0">
                <a:solidFill>
                  <a:schemeClr val="accent1">
                    <a:lumMod val="50000"/>
                  </a:schemeClr>
                </a:solidFill>
              </a:rPr>
              <a:t>Pike County Schools awarded </a:t>
            </a:r>
          </a:p>
          <a:p>
            <a:pPr marL="914400" lvl="2" indent="0">
              <a:buNone/>
            </a:pPr>
            <a:r>
              <a:rPr lang="en-US" dirty="0">
                <a:solidFill>
                  <a:schemeClr val="accent1">
                    <a:lumMod val="50000"/>
                  </a:schemeClr>
                </a:solidFill>
              </a:rPr>
              <a:t>    $14.8M grant for new vocational </a:t>
            </a:r>
          </a:p>
          <a:p>
            <a:pPr marL="914400" lvl="2" indent="0">
              <a:buNone/>
            </a:pPr>
            <a:r>
              <a:rPr lang="en-US" dirty="0">
                <a:solidFill>
                  <a:schemeClr val="accent1">
                    <a:lumMod val="50000"/>
                  </a:schemeClr>
                </a:solidFill>
              </a:rPr>
              <a:t>    school </a:t>
            </a:r>
          </a:p>
          <a:p>
            <a:pPr lvl="1"/>
            <a:r>
              <a:rPr lang="en-US" dirty="0">
                <a:solidFill>
                  <a:schemeClr val="accent1">
                    <a:lumMod val="50000"/>
                  </a:schemeClr>
                </a:solidFill>
              </a:rPr>
              <a:t>Paramedic Program</a:t>
            </a:r>
          </a:p>
          <a:p>
            <a:pPr lvl="1"/>
            <a:r>
              <a:rPr lang="en-US" dirty="0">
                <a:solidFill>
                  <a:schemeClr val="accent1">
                    <a:lumMod val="50000"/>
                  </a:schemeClr>
                </a:solidFill>
              </a:rPr>
              <a:t>EMT Program </a:t>
            </a:r>
          </a:p>
          <a:p>
            <a:pPr marL="0" indent="0">
              <a:buNone/>
            </a:pPr>
            <a:endParaRPr lang="en-US" dirty="0"/>
          </a:p>
        </p:txBody>
      </p:sp>
      <p:pic>
        <p:nvPicPr>
          <p:cNvPr id="4" name="Picture 3">
            <a:extLst>
              <a:ext uri="{FF2B5EF4-FFF2-40B4-BE49-F238E27FC236}">
                <a16:creationId xmlns:a16="http://schemas.microsoft.com/office/drawing/2014/main" id="{8364E3A3-FAB3-4509-B17B-6225ACAAF7F9}"/>
              </a:ext>
            </a:extLst>
          </p:cNvPr>
          <p:cNvPicPr>
            <a:picLocks noChangeAspect="1"/>
          </p:cNvPicPr>
          <p:nvPr/>
        </p:nvPicPr>
        <p:blipFill>
          <a:blip r:embed="rId3"/>
          <a:stretch>
            <a:fillRect/>
          </a:stretch>
        </p:blipFill>
        <p:spPr>
          <a:xfrm>
            <a:off x="8547087" y="1376826"/>
            <a:ext cx="3469180" cy="4263830"/>
          </a:xfrm>
          <a:prstGeom prst="rect">
            <a:avLst/>
          </a:prstGeom>
        </p:spPr>
      </p:pic>
      <p:pic>
        <p:nvPicPr>
          <p:cNvPr id="5" name="Picture 4">
            <a:extLst>
              <a:ext uri="{FF2B5EF4-FFF2-40B4-BE49-F238E27FC236}">
                <a16:creationId xmlns:a16="http://schemas.microsoft.com/office/drawing/2014/main" id="{8188D4B4-A515-4F2C-BEEB-40416150B52A}"/>
              </a:ext>
            </a:extLst>
          </p:cNvPr>
          <p:cNvPicPr>
            <a:picLocks noChangeAspect="1"/>
          </p:cNvPicPr>
          <p:nvPr/>
        </p:nvPicPr>
        <p:blipFill>
          <a:blip r:embed="rId4"/>
          <a:stretch>
            <a:fillRect/>
          </a:stretch>
        </p:blipFill>
        <p:spPr>
          <a:xfrm>
            <a:off x="5759006" y="1684962"/>
            <a:ext cx="1859395" cy="2207014"/>
          </a:xfrm>
          <a:prstGeom prst="rect">
            <a:avLst/>
          </a:prstGeom>
        </p:spPr>
      </p:pic>
      <p:pic>
        <p:nvPicPr>
          <p:cNvPr id="7" name="Picture 6" descr="A group of people sitting at computers&#10;&#10;Description automatically generated with medium confidence">
            <a:extLst>
              <a:ext uri="{FF2B5EF4-FFF2-40B4-BE49-F238E27FC236}">
                <a16:creationId xmlns:a16="http://schemas.microsoft.com/office/drawing/2014/main" id="{18F55CE1-1F48-42EC-8DFA-93BAE9AC05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2800" y="4650986"/>
            <a:ext cx="3385665" cy="2207014"/>
          </a:xfrm>
          <a:prstGeom prst="rect">
            <a:avLst/>
          </a:prstGeom>
        </p:spPr>
      </p:pic>
    </p:spTree>
    <p:extLst>
      <p:ext uri="{BB962C8B-B14F-4D97-AF65-F5344CB8AC3E}">
        <p14:creationId xmlns:p14="http://schemas.microsoft.com/office/powerpoint/2010/main" val="2988899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may contain: 2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43" y="141041"/>
            <a:ext cx="4277879" cy="5703839"/>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178250" y="1531021"/>
            <a:ext cx="7013749" cy="2646878"/>
          </a:xfrm>
          <a:prstGeom prst="rect">
            <a:avLst/>
          </a:prstGeom>
        </p:spPr>
        <p:txBody>
          <a:bodyPr wrap="square">
            <a:spAutoFit/>
          </a:bodyPr>
          <a:lstStyle/>
          <a:p>
            <a:r>
              <a:rPr lang="en-US" sz="2800" b="1" dirty="0">
                <a:effectLst>
                  <a:outerShdw blurRad="38100" dist="38100" dir="2700000" algn="tl">
                    <a:srgbClr val="000000">
                      <a:alpha val="43137"/>
                    </a:srgbClr>
                  </a:outerShdw>
                </a:effectLst>
              </a:rPr>
              <a:t>Target Grade Level:</a:t>
            </a:r>
          </a:p>
          <a:p>
            <a:r>
              <a:rPr lang="en-US" dirty="0">
                <a:latin typeface="Brush Script MT" panose="03060802040406070304" pitchFamily="66" charset="0"/>
              </a:rPr>
              <a:t>My </a:t>
            </a:r>
            <a:r>
              <a:rPr lang="en-US" b="1" dirty="0">
                <a:effectLst>
                  <a:outerShdw blurRad="38100" dist="38100" dir="2700000" algn="tl">
                    <a:srgbClr val="000000">
                      <a:alpha val="43137"/>
                    </a:srgbClr>
                  </a:outerShdw>
                </a:effectLst>
              </a:rPr>
              <a:t>FUTURE</a:t>
            </a:r>
            <a:r>
              <a:rPr lang="en-US" dirty="0"/>
              <a:t> </a:t>
            </a:r>
            <a:r>
              <a:rPr lang="en-US" dirty="0">
                <a:latin typeface="Brush Script MT" panose="03060802040406070304" pitchFamily="66" charset="0"/>
              </a:rPr>
              <a:t>Fridays</a:t>
            </a:r>
            <a:r>
              <a:rPr lang="en-US" dirty="0">
                <a:latin typeface="Arial Narrow" panose="020B0606020202030204" pitchFamily="34" charset="0"/>
              </a:rPr>
              <a:t> is designed to connect and invest in students in 8</a:t>
            </a:r>
            <a:r>
              <a:rPr lang="en-US" baseline="30000" dirty="0">
                <a:latin typeface="Arial Narrow" panose="020B0606020202030204" pitchFamily="34" charset="0"/>
              </a:rPr>
              <a:t>th</a:t>
            </a:r>
            <a:r>
              <a:rPr lang="en-US" dirty="0">
                <a:latin typeface="Arial Narrow" panose="020B0606020202030204" pitchFamily="34" charset="0"/>
              </a:rPr>
              <a:t> grade.  The 8</a:t>
            </a:r>
            <a:r>
              <a:rPr lang="en-US" baseline="30000" dirty="0">
                <a:latin typeface="Arial Narrow" panose="020B0606020202030204" pitchFamily="34" charset="0"/>
              </a:rPr>
              <a:t>th</a:t>
            </a:r>
            <a:r>
              <a:rPr lang="en-US" dirty="0">
                <a:latin typeface="Arial Narrow" panose="020B0606020202030204" pitchFamily="34" charset="0"/>
              </a:rPr>
              <a:t> grade students in turn teach and share their newly acquired knowledge to their peers in 7</a:t>
            </a:r>
            <a:r>
              <a:rPr lang="en-US" baseline="30000" dirty="0">
                <a:latin typeface="Arial Narrow" panose="020B0606020202030204" pitchFamily="34" charset="0"/>
              </a:rPr>
              <a:t>th</a:t>
            </a:r>
            <a:r>
              <a:rPr lang="en-US" dirty="0">
                <a:latin typeface="Arial Narrow" panose="020B0606020202030204" pitchFamily="34" charset="0"/>
              </a:rPr>
              <a:t> and 6</a:t>
            </a:r>
            <a:r>
              <a:rPr lang="en-US" baseline="30000" dirty="0">
                <a:latin typeface="Arial Narrow" panose="020B0606020202030204" pitchFamily="34" charset="0"/>
              </a:rPr>
              <a:t>th</a:t>
            </a:r>
            <a:r>
              <a:rPr lang="en-US" dirty="0">
                <a:latin typeface="Arial Narrow" panose="020B0606020202030204" pitchFamily="34" charset="0"/>
              </a:rPr>
              <a:t> grades.</a:t>
            </a:r>
          </a:p>
          <a:p>
            <a:endParaRPr lang="en-US" sz="2000" dirty="0">
              <a:latin typeface="Arial Narrow" panose="020B0606020202030204" pitchFamily="34" charset="0"/>
            </a:endParaRPr>
          </a:p>
          <a:p>
            <a:r>
              <a:rPr lang="en-US" sz="2800" b="1" dirty="0">
                <a:effectLst>
                  <a:outerShdw blurRad="38100" dist="38100" dir="2700000" algn="tl">
                    <a:srgbClr val="000000">
                      <a:alpha val="43137"/>
                    </a:srgbClr>
                  </a:outerShdw>
                </a:effectLst>
              </a:rPr>
              <a:t>Instructors:</a:t>
            </a:r>
          </a:p>
          <a:p>
            <a:r>
              <a:rPr lang="en-US" b="1" i="1" dirty="0">
                <a:latin typeface="Arial Narrow" panose="020B0606020202030204" pitchFamily="34" charset="0"/>
              </a:rPr>
              <a:t>College Professors / Pikeville Medical Center Staff </a:t>
            </a:r>
            <a:r>
              <a:rPr lang="en-US" dirty="0">
                <a:latin typeface="Arial Narrow" panose="020B0606020202030204" pitchFamily="34" charset="0"/>
              </a:rPr>
              <a:t>sharing their passion for their expertise through hands-on activities and heartfelt discussion.</a:t>
            </a:r>
          </a:p>
        </p:txBody>
      </p:sp>
      <p:pic>
        <p:nvPicPr>
          <p:cNvPr id="5" name="Picture 4">
            <a:extLst>
              <a:ext uri="{FF2B5EF4-FFF2-40B4-BE49-F238E27FC236}">
                <a16:creationId xmlns:a16="http://schemas.microsoft.com/office/drawing/2014/main" id="{C38EF3E9-0F9C-8D12-1DE3-83AED0C666CC}"/>
              </a:ext>
            </a:extLst>
          </p:cNvPr>
          <p:cNvPicPr>
            <a:picLocks noChangeAspect="1"/>
          </p:cNvPicPr>
          <p:nvPr/>
        </p:nvPicPr>
        <p:blipFill>
          <a:blip r:embed="rId4"/>
          <a:stretch>
            <a:fillRect/>
          </a:stretch>
        </p:blipFill>
        <p:spPr>
          <a:xfrm>
            <a:off x="5812630" y="141041"/>
            <a:ext cx="4115157" cy="1255885"/>
          </a:xfrm>
          <a:prstGeom prst="rect">
            <a:avLst/>
          </a:prstGeom>
        </p:spPr>
      </p:pic>
    </p:spTree>
    <p:extLst>
      <p:ext uri="{BB962C8B-B14F-4D97-AF65-F5344CB8AC3E}">
        <p14:creationId xmlns:p14="http://schemas.microsoft.com/office/powerpoint/2010/main" val="419867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7E30610CF71D4E81DDBB73C5D08D99" ma:contentTypeVersion="12" ma:contentTypeDescription="Create a new document." ma:contentTypeScope="" ma:versionID="d111d1b0663e721306ae065d5cb720d4">
  <xsd:schema xmlns:xsd="http://www.w3.org/2001/XMLSchema" xmlns:xs="http://www.w3.org/2001/XMLSchema" xmlns:p="http://schemas.microsoft.com/office/2006/metadata/properties" xmlns:ns3="50222e52-e9ba-472e-aeb6-dc6e37983330" xmlns:ns4="e1c20ebc-b525-4423-bad4-3a54a0f8888c" targetNamespace="http://schemas.microsoft.com/office/2006/metadata/properties" ma:root="true" ma:fieldsID="682ff59fe2689169b3807a1b13dab663" ns3:_="" ns4:_="">
    <xsd:import namespace="50222e52-e9ba-472e-aeb6-dc6e37983330"/>
    <xsd:import namespace="e1c20ebc-b525-4423-bad4-3a54a0f8888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222e52-e9ba-472e-aeb6-dc6e37983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c20ebc-b525-4423-bad4-3a54a0f8888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0A161B-C19B-4155-A2FA-9FD67B5965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222e52-e9ba-472e-aeb6-dc6e37983330"/>
    <ds:schemaRef ds:uri="e1c20ebc-b525-4423-bad4-3a54a0f888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37245E-FA3C-49A5-A2E3-4B583565E112}">
  <ds:schemaRefs>
    <ds:schemaRef ds:uri="http://schemas.microsoft.com/sharepoint/v3/contenttype/forms"/>
  </ds:schemaRefs>
</ds:datastoreItem>
</file>

<file path=customXml/itemProps3.xml><?xml version="1.0" encoding="utf-8"?>
<ds:datastoreItem xmlns:ds="http://schemas.openxmlformats.org/officeDocument/2006/customXml" ds:itemID="{6AD0D1D9-EFFD-47E4-99DA-37F9248CC7A7}">
  <ds:schemaRefs>
    <ds:schemaRef ds:uri="http://schemas.microsoft.com/office/2006/metadata/properties"/>
    <ds:schemaRef ds:uri="http://www.w3.org/XML/1998/namespace"/>
    <ds:schemaRef ds:uri="http://schemas.microsoft.com/office/infopath/2007/PartnerControls"/>
    <ds:schemaRef ds:uri="http://purl.org/dc/dcmitype/"/>
    <ds:schemaRef ds:uri="50222e52-e9ba-472e-aeb6-dc6e37983330"/>
    <ds:schemaRef ds:uri="http://schemas.microsoft.com/office/2006/documentManagement/types"/>
    <ds:schemaRef ds:uri="http://purl.org/dc/elements/1.1/"/>
    <ds:schemaRef ds:uri="http://schemas.openxmlformats.org/package/2006/metadata/core-properties"/>
    <ds:schemaRef ds:uri="e1c20ebc-b525-4423-bad4-3a54a0f8888c"/>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26950</TotalTime>
  <Words>1337</Words>
  <Application>Microsoft Office PowerPoint</Application>
  <PresentationFormat>Widescreen</PresentationFormat>
  <Paragraphs>268</Paragraphs>
  <Slides>35</Slides>
  <Notes>16</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Arial Narrow</vt:lpstr>
      <vt:lpstr>Bradley Hand ITC</vt:lpstr>
      <vt:lpstr>Brush Script MT</vt:lpstr>
      <vt:lpstr>Calibri</vt:lpstr>
      <vt:lpstr>Calibri Light</vt:lpstr>
      <vt:lpstr>Century Gothic</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Pikeville Medical Center’s     Innovative Approach to Increasing Our Region's Talent Pipeline</vt:lpstr>
      <vt:lpstr>PowerPoint Presentation</vt:lpstr>
      <vt:lpstr>Development of Customized &amp; On The Job Training Programs </vt:lpstr>
      <vt:lpstr>PowerPoint Presentation</vt:lpstr>
      <vt:lpstr>SOAR  Regional Healthcare Career Fair Hundreds of East Kentucky high school students gathered at Appalachian Wireless Arena to take part in a healthcare fair on Feb. 25 at the Appalachian Wireless Arena. </vt:lpstr>
      <vt:lpstr>PowerPoint Presentation</vt:lpstr>
      <vt:lpstr>PowerPoint Presentation</vt:lpstr>
      <vt:lpstr>PowerPoint Presentation</vt:lpstr>
      <vt:lpstr>PowerPoint Presentation</vt:lpstr>
      <vt:lpstr>PowerPoint Presentation</vt:lpstr>
      <vt:lpstr>PowerPoint Presentation</vt:lpstr>
      <vt:lpstr>GRADES 6-8 Career exploration</vt:lpstr>
      <vt:lpstr>Grades 9-12</vt:lpstr>
      <vt:lpstr>TEACHER CATALOG</vt:lpstr>
      <vt:lpstr>Beyond the classroom</vt:lpstr>
      <vt:lpstr>College classroom visits</vt:lpstr>
      <vt:lpstr>SchoolMATE APP</vt:lpstr>
      <vt:lpstr>PowerPoint Presentation</vt:lpstr>
      <vt:lpstr>Recruitment Approach  </vt:lpstr>
      <vt:lpstr>PowerPoint Presentation</vt:lpstr>
      <vt:lpstr>PMC’s Educational Assistance Program:</vt:lpstr>
      <vt:lpstr>2023 College Recruitment Visits</vt:lpstr>
      <vt:lpstr>PowerPoint Presentation</vt:lpstr>
      <vt:lpstr>Licensed Staff Nurse Sign-On Bonuses </vt:lpstr>
      <vt:lpstr>PowerPoint Presentation</vt:lpstr>
      <vt:lpstr>Overall RN Recruitment </vt:lpstr>
      <vt:lpstr>Job Fairs &amp; New Job Fair Process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the title of the presentation here</dc:title>
  <dc:creator>Al Greenfield</dc:creator>
  <cp:lastModifiedBy>Allen, Sasche (LRC)</cp:lastModifiedBy>
  <cp:revision>172</cp:revision>
  <cp:lastPrinted>2023-03-21T17:48:44Z</cp:lastPrinted>
  <dcterms:created xsi:type="dcterms:W3CDTF">2019-09-19T14:06:31Z</dcterms:created>
  <dcterms:modified xsi:type="dcterms:W3CDTF">2023-08-21T17:36:16Z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0x0101002E7E30610CF71D4E81DDBB73C5D08D99</vt:lpwstr>
  </property>
</Properties>
</file>