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lacker Sans Pro" panose="020B0604020202020204" charset="0"/>
      <p:regular r:id="rId23"/>
    </p:embeddedFont>
    <p:embeddedFont>
      <p:font typeface="Calibri"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Bold" panose="02000000000000000000" charset="0"/>
      <p:regular r:id="rId32"/>
    </p:embeddedFont>
    <p:embeddedFont>
      <p:font typeface="Roboto Condensed" panose="02000000000000000000" pitchFamily="2" charset="0"/>
      <p:regular r:id="rId33"/>
      <p:bold r:id="rId34"/>
      <p:italic r:id="rId35"/>
      <p:boldItalic r:id="rId36"/>
    </p:embeddedFont>
    <p:embeddedFont>
      <p:font typeface="Roboto Condensed Bold" panose="02000000000000000000" charset="0"/>
      <p:regular r:id="rId37"/>
    </p:embeddedFont>
    <p:embeddedFont>
      <p:font typeface="Roboto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9" Type="http://schemas.openxmlformats.org/officeDocument/2006/relationships/image" Target="../media/image91.png"/><Relationship Id="rId21" Type="http://schemas.openxmlformats.org/officeDocument/2006/relationships/image" Target="../media/image73.png"/><Relationship Id="rId34" Type="http://schemas.openxmlformats.org/officeDocument/2006/relationships/image" Target="../media/image86.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png"/><Relationship Id="rId2" Type="http://schemas.openxmlformats.org/officeDocument/2006/relationships/image" Target="../media/image55.png"/><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32" Type="http://schemas.openxmlformats.org/officeDocument/2006/relationships/image" Target="../media/image84.png"/><Relationship Id="rId37" Type="http://schemas.openxmlformats.org/officeDocument/2006/relationships/image" Target="../media/image89.png"/><Relationship Id="rId40" Type="http://schemas.openxmlformats.org/officeDocument/2006/relationships/image" Target="../media/image3.jpe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png"/><Relationship Id="rId8" Type="http://schemas.openxmlformats.org/officeDocument/2006/relationships/image" Target="../media/image60.png"/><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1.png"/><Relationship Id="rId3" Type="http://schemas.openxmlformats.org/officeDocument/2006/relationships/image" Target="../media/image93.png"/><Relationship Id="rId21" Type="http://schemas.openxmlformats.org/officeDocument/2006/relationships/image" Target="../media/image76.png"/><Relationship Id="rId34" Type="http://schemas.openxmlformats.org/officeDocument/2006/relationships/image" Target="../media/image119.png"/><Relationship Id="rId7" Type="http://schemas.openxmlformats.org/officeDocument/2006/relationships/image" Target="../media/image96.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0.png"/><Relationship Id="rId33" Type="http://schemas.openxmlformats.org/officeDocument/2006/relationships/image" Target="../media/image118.png"/><Relationship Id="rId2" Type="http://schemas.openxmlformats.org/officeDocument/2006/relationships/image" Target="../media/image92.png"/><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png"/><Relationship Id="rId24" Type="http://schemas.openxmlformats.org/officeDocument/2006/relationships/image" Target="../media/image109.png"/><Relationship Id="rId32" Type="http://schemas.openxmlformats.org/officeDocument/2006/relationships/image" Target="../media/image117.png"/><Relationship Id="rId5" Type="http://schemas.openxmlformats.org/officeDocument/2006/relationships/image" Target="../media/image94.png"/><Relationship Id="rId15" Type="http://schemas.openxmlformats.org/officeDocument/2006/relationships/image" Target="../media/image102.png"/><Relationship Id="rId23" Type="http://schemas.openxmlformats.org/officeDocument/2006/relationships/image" Target="../media/image108.png"/><Relationship Id="rId28" Type="http://schemas.openxmlformats.org/officeDocument/2006/relationships/image" Target="../media/image113.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6.png"/><Relationship Id="rId4" Type="http://schemas.openxmlformats.org/officeDocument/2006/relationships/image" Target="../media/image55.png"/><Relationship Id="rId9" Type="http://schemas.openxmlformats.org/officeDocument/2006/relationships/image" Target="../media/image37.png"/><Relationship Id="rId14" Type="http://schemas.openxmlformats.org/officeDocument/2006/relationships/image" Target="../media/image101.png"/><Relationship Id="rId22" Type="http://schemas.openxmlformats.org/officeDocument/2006/relationships/image" Target="../media/image59.png"/><Relationship Id="rId27" Type="http://schemas.openxmlformats.org/officeDocument/2006/relationships/image" Target="../media/image112.png"/><Relationship Id="rId30" Type="http://schemas.openxmlformats.org/officeDocument/2006/relationships/image" Target="../media/image115.png"/><Relationship Id="rId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svg"/><Relationship Id="rId7" Type="http://schemas.openxmlformats.org/officeDocument/2006/relationships/image" Target="../media/image125.svg"/><Relationship Id="rId12" Type="http://schemas.openxmlformats.org/officeDocument/2006/relationships/image" Target="../media/image130.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svg"/><Relationship Id="rId10" Type="http://schemas.openxmlformats.org/officeDocument/2006/relationships/image" Target="../media/image128.jpeg"/><Relationship Id="rId4" Type="http://schemas.openxmlformats.org/officeDocument/2006/relationships/image" Target="../media/image122.png"/><Relationship Id="rId9" Type="http://schemas.openxmlformats.org/officeDocument/2006/relationships/image" Target="../media/image127.svg"/><Relationship Id="rId14" Type="http://schemas.openxmlformats.org/officeDocument/2006/relationships/image" Target="../media/image13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png"/><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744297" y="6493753"/>
            <a:ext cx="19032297" cy="4403942"/>
            <a:chOff x="0" y="0"/>
            <a:chExt cx="25376396" cy="5871923"/>
          </a:xfrm>
        </p:grpSpPr>
        <p:pic>
          <p:nvPicPr>
            <p:cNvPr id="3" name="Picture 3"/>
            <p:cNvPicPr>
              <a:picLocks noChangeAspect="1"/>
            </p:cNvPicPr>
            <p:nvPr/>
          </p:nvPicPr>
          <p:blipFill>
            <a:blip r:embed="rId2"/>
            <a:srcRect t="51335" b="13933"/>
            <a:stretch>
              <a:fillRect/>
            </a:stretch>
          </p:blipFill>
          <p:spPr>
            <a:xfrm>
              <a:off x="0" y="0"/>
              <a:ext cx="25376396" cy="5871923"/>
            </a:xfrm>
            <a:prstGeom prst="rect">
              <a:avLst/>
            </a:prstGeom>
          </p:spPr>
        </p:pic>
      </p:grpSp>
      <p:sp>
        <p:nvSpPr>
          <p:cNvPr id="4" name="Freeform 4"/>
          <p:cNvSpPr/>
          <p:nvPr/>
        </p:nvSpPr>
        <p:spPr>
          <a:xfrm>
            <a:off x="1028700" y="747552"/>
            <a:ext cx="6668096" cy="1160467"/>
          </a:xfrm>
          <a:custGeom>
            <a:avLst/>
            <a:gdLst/>
            <a:ahLst/>
            <a:cxnLst/>
            <a:rect l="l" t="t" r="r" b="b"/>
            <a:pathLst>
              <a:path w="6668096" h="1160467">
                <a:moveTo>
                  <a:pt x="0" y="0"/>
                </a:moveTo>
                <a:lnTo>
                  <a:pt x="6668096" y="0"/>
                </a:lnTo>
                <a:lnTo>
                  <a:pt x="6668096" y="1160467"/>
                </a:lnTo>
                <a:lnTo>
                  <a:pt x="0" y="1160467"/>
                </a:lnTo>
                <a:lnTo>
                  <a:pt x="0" y="0"/>
                </a:lnTo>
                <a:close/>
              </a:path>
            </a:pathLst>
          </a:custGeom>
          <a:blipFill>
            <a:blip r:embed="rId3"/>
            <a:stretch>
              <a:fillRect/>
            </a:stretch>
          </a:blipFill>
        </p:spPr>
      </p:sp>
      <p:grpSp>
        <p:nvGrpSpPr>
          <p:cNvPr id="5" name="Group 5"/>
          <p:cNvGrpSpPr/>
          <p:nvPr/>
        </p:nvGrpSpPr>
        <p:grpSpPr>
          <a:xfrm>
            <a:off x="13461827" y="4710676"/>
            <a:ext cx="3566154" cy="3566154"/>
            <a:chOff x="0" y="0"/>
            <a:chExt cx="4754872" cy="4754872"/>
          </a:xfrm>
        </p:grpSpPr>
        <p:grpSp>
          <p:nvGrpSpPr>
            <p:cNvPr id="6" name="Group 6"/>
            <p:cNvGrpSpPr/>
            <p:nvPr/>
          </p:nvGrpSpPr>
          <p:grpSpPr>
            <a:xfrm>
              <a:off x="0" y="0"/>
              <a:ext cx="4754872" cy="475487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33"/>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0250" y="29827"/>
              <a:ext cx="4534372" cy="4599969"/>
            </a:xfrm>
            <a:prstGeom prst="rect">
              <a:avLst/>
            </a:prstGeom>
          </p:spPr>
          <p:txBody>
            <a:bodyPr lIns="0" tIns="0" rIns="0" bIns="0" rtlCol="0" anchor="t">
              <a:spAutoFit/>
            </a:bodyPr>
            <a:lstStyle/>
            <a:p>
              <a:pPr algn="ctr">
                <a:lnSpc>
                  <a:spcPts val="6216"/>
                </a:lnSpc>
              </a:pPr>
              <a:r>
                <a:rPr lang="en-US" sz="4440">
                  <a:solidFill>
                    <a:srgbClr val="DFE0E1"/>
                  </a:solidFill>
                  <a:latin typeface="Roboto"/>
                </a:rPr>
                <a:t>IT PAYS TO DO GOOD BUSINESS</a:t>
              </a:r>
            </a:p>
          </p:txBody>
        </p:sp>
        <p:sp>
          <p:nvSpPr>
            <p:cNvPr id="10" name="Freeform 10"/>
            <p:cNvSpPr/>
            <p:nvPr/>
          </p:nvSpPr>
          <p:spPr>
            <a:xfrm>
              <a:off x="1471945" y="1489188"/>
              <a:ext cx="1810983" cy="1776496"/>
            </a:xfrm>
            <a:custGeom>
              <a:avLst/>
              <a:gdLst/>
              <a:ahLst/>
              <a:cxnLst/>
              <a:rect l="l" t="t" r="r" b="b"/>
              <a:pathLst>
                <a:path w="1810983" h="1776496">
                  <a:moveTo>
                    <a:pt x="0" y="0"/>
                  </a:moveTo>
                  <a:lnTo>
                    <a:pt x="1810983" y="0"/>
                  </a:lnTo>
                  <a:lnTo>
                    <a:pt x="1810983" y="1776496"/>
                  </a:lnTo>
                  <a:lnTo>
                    <a:pt x="0" y="1776496"/>
                  </a:lnTo>
                  <a:lnTo>
                    <a:pt x="0" y="0"/>
                  </a:lnTo>
                  <a:close/>
                </a:path>
              </a:pathLst>
            </a:custGeom>
            <a:blipFill>
              <a:blip r:embed="rId4"/>
              <a:stretch>
                <a:fillRect t="-151" b="-19516"/>
              </a:stretch>
            </a:blipFill>
          </p:spPr>
        </p:sp>
      </p:grpSp>
      <p:sp>
        <p:nvSpPr>
          <p:cNvPr id="11" name="TextBox 11"/>
          <p:cNvSpPr txBox="1"/>
          <p:nvPr/>
        </p:nvSpPr>
        <p:spPr>
          <a:xfrm>
            <a:off x="1028700" y="2640588"/>
            <a:ext cx="10726368" cy="3383467"/>
          </a:xfrm>
          <a:prstGeom prst="rect">
            <a:avLst/>
          </a:prstGeom>
        </p:spPr>
        <p:txBody>
          <a:bodyPr lIns="0" tIns="0" rIns="0" bIns="0" rtlCol="0" anchor="t">
            <a:spAutoFit/>
          </a:bodyPr>
          <a:lstStyle/>
          <a:p>
            <a:pPr algn="l">
              <a:lnSpc>
                <a:spcPts val="8707"/>
              </a:lnSpc>
            </a:pPr>
            <a:r>
              <a:rPr lang="en-US" sz="8707">
                <a:solidFill>
                  <a:srgbClr val="333333"/>
                </a:solidFill>
                <a:latin typeface="Roboto Bold"/>
              </a:rPr>
              <a:t>MAKING KENTUCKY FIRST IN GOOD BUSINESS</a:t>
            </a:r>
          </a:p>
        </p:txBody>
      </p:sp>
      <p:sp>
        <p:nvSpPr>
          <p:cNvPr id="12" name="TextBox 12"/>
          <p:cNvSpPr txBox="1"/>
          <p:nvPr/>
        </p:nvSpPr>
        <p:spPr>
          <a:xfrm>
            <a:off x="13908651" y="912021"/>
            <a:ext cx="3350649" cy="1944370"/>
          </a:xfrm>
          <a:prstGeom prst="rect">
            <a:avLst/>
          </a:prstGeom>
        </p:spPr>
        <p:txBody>
          <a:bodyPr lIns="0" tIns="0" rIns="0" bIns="0" rtlCol="0" anchor="t">
            <a:spAutoFit/>
          </a:bodyPr>
          <a:lstStyle/>
          <a:p>
            <a:pPr algn="r">
              <a:lnSpc>
                <a:spcPts val="3079"/>
              </a:lnSpc>
            </a:pPr>
            <a:r>
              <a:rPr lang="en-US" sz="2199">
                <a:solidFill>
                  <a:srgbClr val="1B1A1A"/>
                </a:solidFill>
                <a:latin typeface="Blacker Sans Pro"/>
              </a:rPr>
              <a:t>Presented for</a:t>
            </a:r>
          </a:p>
          <a:p>
            <a:pPr algn="r">
              <a:lnSpc>
                <a:spcPts val="3079"/>
              </a:lnSpc>
            </a:pPr>
            <a:r>
              <a:rPr lang="en-US" sz="2199">
                <a:solidFill>
                  <a:srgbClr val="1B1A1A"/>
                </a:solidFill>
                <a:latin typeface="Blacker Sans Pro"/>
              </a:rPr>
              <a:t>Interim Joint Committee on Economic Development and Workforce Investment</a:t>
            </a:r>
          </a:p>
          <a:p>
            <a:pPr algn="r">
              <a:lnSpc>
                <a:spcPts val="3079"/>
              </a:lnSpc>
            </a:pPr>
            <a:r>
              <a:rPr lang="en-US" sz="2199">
                <a:solidFill>
                  <a:srgbClr val="1B1A1A"/>
                </a:solidFill>
                <a:latin typeface="Blacker Sans Pro"/>
              </a:rPr>
              <a:t>Thursday, June 20,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201627" y="2313993"/>
            <a:ext cx="14796066" cy="2185670"/>
          </a:xfrm>
          <a:prstGeom prst="rect">
            <a:avLst/>
          </a:prstGeom>
        </p:spPr>
        <p:txBody>
          <a:bodyPr lIns="0" tIns="0" rIns="0" bIns="0" rtlCol="0" anchor="t">
            <a:spAutoFit/>
          </a:bodyPr>
          <a:lstStyle/>
          <a:p>
            <a:pPr marL="561334" lvl="1" indent="-280667" algn="l">
              <a:lnSpc>
                <a:spcPts val="2859"/>
              </a:lnSpc>
              <a:buFont typeface="Arial"/>
              <a:buChar char="•"/>
            </a:pPr>
            <a:r>
              <a:rPr lang="en-US" sz="2599">
                <a:solidFill>
                  <a:srgbClr val="1B1A1A"/>
                </a:solidFill>
                <a:latin typeface="Roboto"/>
              </a:rPr>
              <a:t>The Canopy Certification guides Kentucky businesses towards achieving measurable social and environmental Good, operating with high ethical standards, and taking care of all stakeholders along the way while verifying their efforts.</a:t>
            </a:r>
          </a:p>
          <a:p>
            <a:pPr algn="l">
              <a:lnSpc>
                <a:spcPts val="2859"/>
              </a:lnSpc>
            </a:pPr>
            <a:endParaRPr lang="en-US" sz="2599">
              <a:solidFill>
                <a:srgbClr val="1B1A1A"/>
              </a:solidFill>
              <a:latin typeface="Roboto"/>
            </a:endParaRPr>
          </a:p>
          <a:p>
            <a:pPr marL="561334" lvl="1" indent="-280667" algn="l">
              <a:lnSpc>
                <a:spcPts val="2859"/>
              </a:lnSpc>
              <a:buFont typeface="Arial"/>
              <a:buChar char="•"/>
            </a:pPr>
            <a:r>
              <a:rPr lang="en-US" sz="2599">
                <a:solidFill>
                  <a:srgbClr val="1B1A1A"/>
                </a:solidFill>
                <a:latin typeface="Roboto"/>
              </a:rPr>
              <a:t>Kentucky businesses use the online Portal to learn, grow, complete the Certification requirements, and continuously improve.</a:t>
            </a:r>
          </a:p>
        </p:txBody>
      </p:sp>
      <p:sp>
        <p:nvSpPr>
          <p:cNvPr id="3" name="TextBox 3"/>
          <p:cNvSpPr txBox="1"/>
          <p:nvPr/>
        </p:nvSpPr>
        <p:spPr>
          <a:xfrm>
            <a:off x="1201627" y="936894"/>
            <a:ext cx="4359385" cy="866775"/>
          </a:xfrm>
          <a:prstGeom prst="rect">
            <a:avLst/>
          </a:prstGeom>
        </p:spPr>
        <p:txBody>
          <a:bodyPr lIns="0" tIns="0" rIns="0" bIns="0" rtlCol="0" anchor="t">
            <a:spAutoFit/>
          </a:bodyPr>
          <a:lstStyle/>
          <a:p>
            <a:pPr marL="0" lvl="0" indent="0" algn="l">
              <a:lnSpc>
                <a:spcPts val="6299"/>
              </a:lnSpc>
              <a:spcBef>
                <a:spcPct val="0"/>
              </a:spcBef>
            </a:pPr>
            <a:r>
              <a:rPr lang="en-US" sz="6999">
                <a:solidFill>
                  <a:srgbClr val="1B1A1A"/>
                </a:solidFill>
                <a:latin typeface="Roboto Bold"/>
              </a:rPr>
              <a:t>CERTIFY</a:t>
            </a:r>
          </a:p>
        </p:txBody>
      </p:sp>
      <p:sp>
        <p:nvSpPr>
          <p:cNvPr id="4" name="Freeform 4"/>
          <p:cNvSpPr/>
          <p:nvPr/>
        </p:nvSpPr>
        <p:spPr>
          <a:xfrm>
            <a:off x="0" y="5936272"/>
            <a:ext cx="18288000" cy="4636038"/>
          </a:xfrm>
          <a:custGeom>
            <a:avLst/>
            <a:gdLst/>
            <a:ahLst/>
            <a:cxnLst/>
            <a:rect l="l" t="t" r="r" b="b"/>
            <a:pathLst>
              <a:path w="18288000" h="4636038">
                <a:moveTo>
                  <a:pt x="0" y="0"/>
                </a:moveTo>
                <a:lnTo>
                  <a:pt x="18288000" y="0"/>
                </a:lnTo>
                <a:lnTo>
                  <a:pt x="18288000" y="4636038"/>
                </a:lnTo>
                <a:lnTo>
                  <a:pt x="0" y="4636038"/>
                </a:lnTo>
                <a:lnTo>
                  <a:pt x="0" y="0"/>
                </a:lnTo>
                <a:close/>
              </a:path>
            </a:pathLst>
          </a:custGeom>
          <a:blipFill>
            <a:blip r:embed="rId2"/>
            <a:stretch>
              <a:fillRect t="-133318" b="-62537"/>
            </a:stretch>
          </a:blipFill>
        </p:spPr>
      </p:sp>
      <p:sp>
        <p:nvSpPr>
          <p:cNvPr id="5" name="AutoShape 5"/>
          <p:cNvSpPr/>
          <p:nvPr/>
        </p:nvSpPr>
        <p:spPr>
          <a:xfrm flipH="1" flipV="1">
            <a:off x="-54" y="5526697"/>
            <a:ext cx="18288049" cy="9525"/>
          </a:xfrm>
          <a:prstGeom prst="line">
            <a:avLst/>
          </a:prstGeom>
          <a:ln w="19050" cap="flat">
            <a:solidFill>
              <a:srgbClr val="D8AA1F"/>
            </a:solidFill>
            <a:prstDash val="solid"/>
            <a:headEnd type="none" w="sm" len="sm"/>
            <a:tailEnd type="none" w="sm" len="sm"/>
          </a:ln>
        </p:spPr>
      </p:sp>
      <p:sp>
        <p:nvSpPr>
          <p:cNvPr id="6" name="Freeform 6"/>
          <p:cNvSpPr/>
          <p:nvPr/>
        </p:nvSpPr>
        <p:spPr>
          <a:xfrm>
            <a:off x="16193598" y="524241"/>
            <a:ext cx="1508407" cy="1770702"/>
          </a:xfrm>
          <a:custGeom>
            <a:avLst/>
            <a:gdLst/>
            <a:ahLst/>
            <a:cxnLst/>
            <a:rect l="l" t="t" r="r" b="b"/>
            <a:pathLst>
              <a:path w="1508407" h="1770702">
                <a:moveTo>
                  <a:pt x="0" y="0"/>
                </a:moveTo>
                <a:lnTo>
                  <a:pt x="1508407" y="0"/>
                </a:lnTo>
                <a:lnTo>
                  <a:pt x="1508407" y="1770702"/>
                </a:lnTo>
                <a:lnTo>
                  <a:pt x="0" y="1770702"/>
                </a:lnTo>
                <a:lnTo>
                  <a:pt x="0" y="0"/>
                </a:lnTo>
                <a:close/>
              </a:path>
            </a:pathLst>
          </a:custGeom>
          <a:blipFill>
            <a:blip r:embed="rId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201627" y="2118089"/>
            <a:ext cx="15036020" cy="737870"/>
          </a:xfrm>
          <a:prstGeom prst="rect">
            <a:avLst/>
          </a:prstGeom>
        </p:spPr>
        <p:txBody>
          <a:bodyPr lIns="0" tIns="0" rIns="0" bIns="0" rtlCol="0" anchor="t">
            <a:spAutoFit/>
          </a:bodyPr>
          <a:lstStyle/>
          <a:p>
            <a:pPr algn="l">
              <a:lnSpc>
                <a:spcPts val="2859"/>
              </a:lnSpc>
            </a:pPr>
            <a:r>
              <a:rPr lang="en-US" sz="2599">
                <a:solidFill>
                  <a:srgbClr val="1B1A1A"/>
                </a:solidFill>
                <a:latin typeface="Roboto"/>
              </a:rPr>
              <a:t>Canopy creates the Good Business movement by connecting stakeholders across the state </a:t>
            </a:r>
          </a:p>
          <a:p>
            <a:pPr marL="0" lvl="0" indent="0" algn="l">
              <a:lnSpc>
                <a:spcPts val="2859"/>
              </a:lnSpc>
              <a:spcBef>
                <a:spcPct val="0"/>
              </a:spcBef>
            </a:pPr>
            <a:endParaRPr lang="en-US" sz="2599">
              <a:solidFill>
                <a:srgbClr val="1B1A1A"/>
              </a:solidFill>
              <a:latin typeface="Roboto"/>
            </a:endParaRPr>
          </a:p>
        </p:txBody>
      </p:sp>
      <p:sp>
        <p:nvSpPr>
          <p:cNvPr id="3" name="TextBox 3"/>
          <p:cNvSpPr txBox="1"/>
          <p:nvPr/>
        </p:nvSpPr>
        <p:spPr>
          <a:xfrm>
            <a:off x="1201627" y="936894"/>
            <a:ext cx="4359385" cy="866775"/>
          </a:xfrm>
          <a:prstGeom prst="rect">
            <a:avLst/>
          </a:prstGeom>
        </p:spPr>
        <p:txBody>
          <a:bodyPr lIns="0" tIns="0" rIns="0" bIns="0" rtlCol="0" anchor="t">
            <a:spAutoFit/>
          </a:bodyPr>
          <a:lstStyle/>
          <a:p>
            <a:pPr marL="0" lvl="0" indent="0" algn="l">
              <a:lnSpc>
                <a:spcPts val="6299"/>
              </a:lnSpc>
              <a:spcBef>
                <a:spcPct val="0"/>
              </a:spcBef>
            </a:pPr>
            <a:r>
              <a:rPr lang="en-US" sz="6999">
                <a:solidFill>
                  <a:srgbClr val="1B1A1A"/>
                </a:solidFill>
                <a:latin typeface="Roboto Bold"/>
              </a:rPr>
              <a:t>CONNECT</a:t>
            </a:r>
          </a:p>
        </p:txBody>
      </p:sp>
      <p:grpSp>
        <p:nvGrpSpPr>
          <p:cNvPr id="4" name="Group 4"/>
          <p:cNvGrpSpPr/>
          <p:nvPr/>
        </p:nvGrpSpPr>
        <p:grpSpPr>
          <a:xfrm>
            <a:off x="1115164" y="2855958"/>
            <a:ext cx="16057673" cy="2228048"/>
            <a:chOff x="0" y="0"/>
            <a:chExt cx="21410231" cy="2970731"/>
          </a:xfrm>
        </p:grpSpPr>
        <p:sp>
          <p:nvSpPr>
            <p:cNvPr id="5" name="TextBox 5"/>
            <p:cNvSpPr txBox="1"/>
            <p:nvPr/>
          </p:nvSpPr>
          <p:spPr>
            <a:xfrm>
              <a:off x="0" y="19050"/>
              <a:ext cx="21410231" cy="507577"/>
            </a:xfrm>
            <a:prstGeom prst="rect">
              <a:avLst/>
            </a:prstGeom>
          </p:spPr>
          <p:txBody>
            <a:bodyPr lIns="0" tIns="0" rIns="0" bIns="0" rtlCol="0" anchor="t">
              <a:spAutoFit/>
            </a:bodyPr>
            <a:lstStyle/>
            <a:p>
              <a:pPr marL="561342" lvl="1" indent="-280671" algn="l">
                <a:lnSpc>
                  <a:spcPts val="2860"/>
                </a:lnSpc>
                <a:buFont typeface="Arial"/>
                <a:buChar char="•"/>
              </a:pPr>
              <a:r>
                <a:rPr lang="en-US" sz="2600">
                  <a:solidFill>
                    <a:srgbClr val="1B1A1A"/>
                  </a:solidFill>
                  <a:latin typeface="Roboto Bold"/>
                </a:rPr>
                <a:t>Canopy Connect Events</a:t>
              </a:r>
              <a:r>
                <a:rPr lang="en-US" sz="2600">
                  <a:solidFill>
                    <a:srgbClr val="1B1A1A"/>
                  </a:solidFill>
                  <a:latin typeface="Roboto"/>
                </a:rPr>
                <a:t> gather like-minded individuals and organizations to form impactful partnerships</a:t>
              </a:r>
            </a:p>
          </p:txBody>
        </p:sp>
        <p:sp>
          <p:nvSpPr>
            <p:cNvPr id="6" name="TextBox 6"/>
            <p:cNvSpPr txBox="1"/>
            <p:nvPr/>
          </p:nvSpPr>
          <p:spPr>
            <a:xfrm>
              <a:off x="0" y="755428"/>
              <a:ext cx="21410231" cy="990177"/>
            </a:xfrm>
            <a:prstGeom prst="rect">
              <a:avLst/>
            </a:prstGeom>
          </p:spPr>
          <p:txBody>
            <a:bodyPr lIns="0" tIns="0" rIns="0" bIns="0" rtlCol="0" anchor="t">
              <a:spAutoFit/>
            </a:bodyPr>
            <a:lstStyle/>
            <a:p>
              <a:pPr marL="561342" lvl="1" indent="-280671" algn="l">
                <a:lnSpc>
                  <a:spcPts val="2860"/>
                </a:lnSpc>
                <a:buFont typeface="Arial"/>
                <a:buChar char="•"/>
              </a:pPr>
              <a:r>
                <a:rPr lang="en-US" sz="2600">
                  <a:solidFill>
                    <a:srgbClr val="1B1A1A"/>
                  </a:solidFill>
                  <a:latin typeface="Roboto Bold"/>
                </a:rPr>
                <a:t>Canopy Membership</a:t>
              </a:r>
              <a:r>
                <a:rPr lang="en-US" sz="2600">
                  <a:solidFill>
                    <a:srgbClr val="1B1A1A"/>
                  </a:solidFill>
                  <a:latin typeface="Roboto"/>
                </a:rPr>
                <a:t> offers businesses an opportunity to engage with Canopy’s work and fellow members</a:t>
              </a:r>
            </a:p>
          </p:txBody>
        </p:sp>
        <p:sp>
          <p:nvSpPr>
            <p:cNvPr id="7" name="TextBox 7"/>
            <p:cNvSpPr txBox="1"/>
            <p:nvPr/>
          </p:nvSpPr>
          <p:spPr>
            <a:xfrm>
              <a:off x="0" y="1980554"/>
              <a:ext cx="20835206" cy="990177"/>
            </a:xfrm>
            <a:prstGeom prst="rect">
              <a:avLst/>
            </a:prstGeom>
          </p:spPr>
          <p:txBody>
            <a:bodyPr lIns="0" tIns="0" rIns="0" bIns="0" rtlCol="0" anchor="t">
              <a:spAutoFit/>
            </a:bodyPr>
            <a:lstStyle/>
            <a:p>
              <a:pPr marL="561342" lvl="1" indent="-280671" algn="l">
                <a:lnSpc>
                  <a:spcPts val="2860"/>
                </a:lnSpc>
                <a:buFont typeface="Arial"/>
                <a:buChar char="•"/>
              </a:pPr>
              <a:r>
                <a:rPr lang="en-US" sz="2600">
                  <a:solidFill>
                    <a:srgbClr val="1B1A1A"/>
                  </a:solidFill>
                  <a:latin typeface="Roboto Bold"/>
                </a:rPr>
                <a:t>The Canopy Good Business Summit</a:t>
              </a:r>
              <a:r>
                <a:rPr lang="en-US" sz="2600">
                  <a:solidFill>
                    <a:srgbClr val="1B1A1A"/>
                  </a:solidFill>
                  <a:latin typeface="Roboto"/>
                </a:rPr>
                <a:t> is the largest annual gathering of our network and offers inspiration, education and collaborative opportunities </a:t>
              </a:r>
            </a:p>
          </p:txBody>
        </p:sp>
      </p:grpSp>
      <p:sp>
        <p:nvSpPr>
          <p:cNvPr id="8" name="Freeform 8"/>
          <p:cNvSpPr/>
          <p:nvPr/>
        </p:nvSpPr>
        <p:spPr>
          <a:xfrm>
            <a:off x="0" y="5936272"/>
            <a:ext cx="18288000" cy="4636038"/>
          </a:xfrm>
          <a:custGeom>
            <a:avLst/>
            <a:gdLst/>
            <a:ahLst/>
            <a:cxnLst/>
            <a:rect l="l" t="t" r="r" b="b"/>
            <a:pathLst>
              <a:path w="18288000" h="4636038">
                <a:moveTo>
                  <a:pt x="0" y="0"/>
                </a:moveTo>
                <a:lnTo>
                  <a:pt x="18288000" y="0"/>
                </a:lnTo>
                <a:lnTo>
                  <a:pt x="18288000" y="4636038"/>
                </a:lnTo>
                <a:lnTo>
                  <a:pt x="0" y="4636038"/>
                </a:lnTo>
                <a:lnTo>
                  <a:pt x="0" y="0"/>
                </a:lnTo>
                <a:close/>
              </a:path>
            </a:pathLst>
          </a:custGeom>
          <a:blipFill>
            <a:blip r:embed="rId2"/>
            <a:stretch>
              <a:fillRect t="-63961" b="-99021"/>
            </a:stretch>
          </a:blipFill>
        </p:spPr>
      </p:sp>
      <p:sp>
        <p:nvSpPr>
          <p:cNvPr id="9" name="AutoShape 9"/>
          <p:cNvSpPr/>
          <p:nvPr/>
        </p:nvSpPr>
        <p:spPr>
          <a:xfrm flipH="1" flipV="1">
            <a:off x="-54" y="5526697"/>
            <a:ext cx="18288049" cy="9525"/>
          </a:xfrm>
          <a:prstGeom prst="line">
            <a:avLst/>
          </a:prstGeom>
          <a:ln w="19050" cap="flat">
            <a:solidFill>
              <a:srgbClr val="D8AA1F"/>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0" y="0"/>
            <a:ext cx="7890707" cy="10874503"/>
          </a:xfrm>
          <a:custGeom>
            <a:avLst/>
            <a:gdLst/>
            <a:ahLst/>
            <a:cxnLst/>
            <a:rect l="l" t="t" r="r" b="b"/>
            <a:pathLst>
              <a:path w="7890707" h="10874503">
                <a:moveTo>
                  <a:pt x="0" y="0"/>
                </a:moveTo>
                <a:lnTo>
                  <a:pt x="7890707" y="0"/>
                </a:lnTo>
                <a:lnTo>
                  <a:pt x="7890707" y="10874503"/>
                </a:lnTo>
                <a:lnTo>
                  <a:pt x="0" y="10874503"/>
                </a:lnTo>
                <a:lnTo>
                  <a:pt x="0" y="0"/>
                </a:lnTo>
                <a:close/>
              </a:path>
            </a:pathLst>
          </a:custGeom>
          <a:blipFill>
            <a:blip r:embed="rId2"/>
            <a:stretch>
              <a:fillRect r="-107890"/>
            </a:stretch>
          </a:blipFill>
        </p:spPr>
      </p:sp>
      <p:sp>
        <p:nvSpPr>
          <p:cNvPr id="3" name="AutoShape 3"/>
          <p:cNvSpPr/>
          <p:nvPr/>
        </p:nvSpPr>
        <p:spPr>
          <a:xfrm>
            <a:off x="8157268" y="569862"/>
            <a:ext cx="4339045" cy="0"/>
          </a:xfrm>
          <a:prstGeom prst="line">
            <a:avLst/>
          </a:prstGeom>
          <a:ln w="28575" cap="rnd">
            <a:solidFill>
              <a:srgbClr val="D8AA1F"/>
            </a:solidFill>
            <a:prstDash val="solid"/>
            <a:headEnd type="none" w="sm" len="sm"/>
            <a:tailEnd type="none" w="sm" len="sm"/>
          </a:ln>
        </p:spPr>
      </p:sp>
      <p:sp>
        <p:nvSpPr>
          <p:cNvPr id="4" name="TextBox 4"/>
          <p:cNvSpPr txBox="1"/>
          <p:nvPr/>
        </p:nvSpPr>
        <p:spPr>
          <a:xfrm>
            <a:off x="8551514" y="1200150"/>
            <a:ext cx="16230600" cy="1043306"/>
          </a:xfrm>
          <a:prstGeom prst="rect">
            <a:avLst/>
          </a:prstGeom>
        </p:spPr>
        <p:txBody>
          <a:bodyPr lIns="0" tIns="0" rIns="0" bIns="0" rtlCol="0" anchor="t">
            <a:spAutoFit/>
          </a:bodyPr>
          <a:lstStyle/>
          <a:p>
            <a:pPr marL="0" lvl="0" indent="0" algn="l">
              <a:lnSpc>
                <a:spcPts val="7760"/>
              </a:lnSpc>
            </a:pPr>
            <a:r>
              <a:rPr lang="en-US" sz="8000">
                <a:solidFill>
                  <a:srgbClr val="1B1A1A"/>
                </a:solidFill>
                <a:latin typeface="Roboto Bold"/>
              </a:rPr>
              <a:t>MEMBERSHIP</a:t>
            </a:r>
          </a:p>
        </p:txBody>
      </p:sp>
      <p:sp>
        <p:nvSpPr>
          <p:cNvPr id="5" name="TextBox 5"/>
          <p:cNvSpPr txBox="1"/>
          <p:nvPr/>
        </p:nvSpPr>
        <p:spPr>
          <a:xfrm>
            <a:off x="8555046" y="2574166"/>
            <a:ext cx="9274933" cy="1562101"/>
          </a:xfrm>
          <a:prstGeom prst="rect">
            <a:avLst/>
          </a:prstGeom>
        </p:spPr>
        <p:txBody>
          <a:bodyPr lIns="0" tIns="0" rIns="0" bIns="0" rtlCol="0" anchor="t">
            <a:spAutoFit/>
          </a:bodyPr>
          <a:lstStyle/>
          <a:p>
            <a:pPr marL="0" lvl="0" indent="0" algn="l">
              <a:lnSpc>
                <a:spcPts val="4199"/>
              </a:lnSpc>
            </a:pPr>
            <a:r>
              <a:rPr lang="en-US" sz="2999">
                <a:solidFill>
                  <a:srgbClr val="1B1A1A"/>
                </a:solidFill>
                <a:latin typeface="Roboto"/>
              </a:rPr>
              <a:t>Canopy Membership is a vital asset for Kentucky, empowering businesses to thrive in our region. We work for our members by:</a:t>
            </a:r>
          </a:p>
        </p:txBody>
      </p:sp>
      <p:sp>
        <p:nvSpPr>
          <p:cNvPr id="6" name="TextBox 6"/>
          <p:cNvSpPr txBox="1"/>
          <p:nvPr/>
        </p:nvSpPr>
        <p:spPr>
          <a:xfrm>
            <a:off x="8358668" y="4564891"/>
            <a:ext cx="9471312" cy="5229226"/>
          </a:xfrm>
          <a:prstGeom prst="rect">
            <a:avLst/>
          </a:prstGeom>
        </p:spPr>
        <p:txBody>
          <a:bodyPr lIns="0" tIns="0" rIns="0" bIns="0" rtlCol="0" anchor="t">
            <a:spAutoFit/>
          </a:bodyPr>
          <a:lstStyle/>
          <a:p>
            <a:pPr marL="647694" lvl="1" indent="-323847" algn="l">
              <a:lnSpc>
                <a:spcPts val="4199"/>
              </a:lnSpc>
              <a:buFont typeface="Arial"/>
              <a:buChar char="•"/>
            </a:pPr>
            <a:r>
              <a:rPr lang="en-US" sz="2999">
                <a:solidFill>
                  <a:srgbClr val="1B1A1A"/>
                </a:solidFill>
                <a:latin typeface="Roboto"/>
              </a:rPr>
              <a:t>Making Kentucky and your business attractive to top talent, bolstering our workforce and fostering an innovative, vibrant business community</a:t>
            </a:r>
          </a:p>
          <a:p>
            <a:pPr marL="647694" lvl="1" indent="-323847" algn="l">
              <a:lnSpc>
                <a:spcPts val="4199"/>
              </a:lnSpc>
              <a:buFont typeface="Arial"/>
              <a:buChar char="•"/>
            </a:pPr>
            <a:r>
              <a:rPr lang="en-US" sz="2999">
                <a:solidFill>
                  <a:srgbClr val="1B1A1A"/>
                </a:solidFill>
                <a:latin typeface="Roboto"/>
              </a:rPr>
              <a:t>Growing Kentucky’s national reputation as a premier destination for business operations, attracting investment and driving economic growth</a:t>
            </a:r>
          </a:p>
          <a:p>
            <a:pPr marL="647694" lvl="1" indent="-323847" algn="l">
              <a:lnSpc>
                <a:spcPts val="4199"/>
              </a:lnSpc>
              <a:buFont typeface="Arial"/>
              <a:buChar char="•"/>
            </a:pPr>
            <a:r>
              <a:rPr lang="en-US" sz="2999">
                <a:solidFill>
                  <a:srgbClr val="1B1A1A"/>
                </a:solidFill>
                <a:latin typeface="Roboto"/>
              </a:rPr>
              <a:t>Advocating for legislative incentives that benefit businesses</a:t>
            </a:r>
          </a:p>
          <a:p>
            <a:pPr marL="647694" lvl="1" indent="-323847" algn="l">
              <a:lnSpc>
                <a:spcPts val="4199"/>
              </a:lnSpc>
              <a:buFont typeface="Arial"/>
              <a:buChar char="•"/>
            </a:pPr>
            <a:r>
              <a:rPr lang="en-US" sz="2999">
                <a:solidFill>
                  <a:srgbClr val="1B1A1A"/>
                </a:solidFill>
                <a:latin typeface="Roboto"/>
              </a:rPr>
              <a:t>Facilitating programming designed to connect you to potential talent, clients and consumer bases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6042265" y="2354524"/>
            <a:ext cx="6447944" cy="6439884"/>
          </a:xfrm>
          <a:custGeom>
            <a:avLst/>
            <a:gdLst/>
            <a:ahLst/>
            <a:cxnLst/>
            <a:rect l="l" t="t" r="r" b="b"/>
            <a:pathLst>
              <a:path w="6447944" h="6439884">
                <a:moveTo>
                  <a:pt x="0" y="0"/>
                </a:moveTo>
                <a:lnTo>
                  <a:pt x="6447944" y="0"/>
                </a:lnTo>
                <a:lnTo>
                  <a:pt x="6447944" y="6439884"/>
                </a:lnTo>
                <a:lnTo>
                  <a:pt x="0" y="6439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67480" y="6786525"/>
            <a:ext cx="1809456" cy="1558687"/>
          </a:xfrm>
          <a:custGeom>
            <a:avLst/>
            <a:gdLst/>
            <a:ahLst/>
            <a:cxnLst/>
            <a:rect l="l" t="t" r="r" b="b"/>
            <a:pathLst>
              <a:path w="1809456" h="1558687">
                <a:moveTo>
                  <a:pt x="0" y="0"/>
                </a:moveTo>
                <a:lnTo>
                  <a:pt x="1809457" y="0"/>
                </a:lnTo>
                <a:lnTo>
                  <a:pt x="1809457" y="1558687"/>
                </a:lnTo>
                <a:lnTo>
                  <a:pt x="0" y="1558687"/>
                </a:lnTo>
                <a:lnTo>
                  <a:pt x="0" y="0"/>
                </a:lnTo>
                <a:close/>
              </a:path>
            </a:pathLst>
          </a:custGeom>
          <a:blipFill>
            <a:blip r:embed="rId4"/>
            <a:stretch>
              <a:fillRect l="-67105" t="-154961" r="-885526" b="-461832"/>
            </a:stretch>
          </a:blipFill>
        </p:spPr>
      </p:sp>
      <p:sp>
        <p:nvSpPr>
          <p:cNvPr id="4" name="Freeform 4"/>
          <p:cNvSpPr/>
          <p:nvPr/>
        </p:nvSpPr>
        <p:spPr>
          <a:xfrm>
            <a:off x="6883229" y="2553113"/>
            <a:ext cx="1440011" cy="1885969"/>
          </a:xfrm>
          <a:custGeom>
            <a:avLst/>
            <a:gdLst/>
            <a:ahLst/>
            <a:cxnLst/>
            <a:rect l="l" t="t" r="r" b="b"/>
            <a:pathLst>
              <a:path w="1440011" h="1885969">
                <a:moveTo>
                  <a:pt x="0" y="0"/>
                </a:moveTo>
                <a:lnTo>
                  <a:pt x="1440010" y="0"/>
                </a:lnTo>
                <a:lnTo>
                  <a:pt x="1440010" y="1885969"/>
                </a:lnTo>
                <a:lnTo>
                  <a:pt x="0" y="1885969"/>
                </a:lnTo>
                <a:lnTo>
                  <a:pt x="0" y="0"/>
                </a:lnTo>
                <a:close/>
              </a:path>
            </a:pathLst>
          </a:custGeom>
          <a:blipFill>
            <a:blip r:embed="rId5"/>
            <a:stretch>
              <a:fillRect l="-491379" t="-398026" r="-787931" b="-119736"/>
            </a:stretch>
          </a:blipFill>
        </p:spPr>
      </p:sp>
      <p:sp>
        <p:nvSpPr>
          <p:cNvPr id="5" name="Freeform 5"/>
          <p:cNvSpPr/>
          <p:nvPr/>
        </p:nvSpPr>
        <p:spPr>
          <a:xfrm>
            <a:off x="6203651" y="6628753"/>
            <a:ext cx="1902972" cy="1716459"/>
          </a:xfrm>
          <a:custGeom>
            <a:avLst/>
            <a:gdLst/>
            <a:ahLst/>
            <a:cxnLst/>
            <a:rect l="l" t="t" r="r" b="b"/>
            <a:pathLst>
              <a:path w="1902972" h="1716459">
                <a:moveTo>
                  <a:pt x="0" y="0"/>
                </a:moveTo>
                <a:lnTo>
                  <a:pt x="1902973" y="0"/>
                </a:lnTo>
                <a:lnTo>
                  <a:pt x="1902973" y="1716459"/>
                </a:lnTo>
                <a:lnTo>
                  <a:pt x="0" y="1716459"/>
                </a:lnTo>
                <a:lnTo>
                  <a:pt x="0" y="0"/>
                </a:lnTo>
                <a:close/>
              </a:path>
            </a:pathLst>
          </a:custGeom>
          <a:blipFill>
            <a:blip r:embed="rId6"/>
            <a:stretch>
              <a:fillRect l="-796951" t="-129729" r="-78658" b="-404729"/>
            </a:stretch>
          </a:blipFill>
        </p:spPr>
      </p:sp>
      <p:sp>
        <p:nvSpPr>
          <p:cNvPr id="6" name="Freeform 6"/>
          <p:cNvSpPr/>
          <p:nvPr/>
        </p:nvSpPr>
        <p:spPr>
          <a:xfrm>
            <a:off x="10465855" y="2843491"/>
            <a:ext cx="1741963" cy="1917407"/>
          </a:xfrm>
          <a:custGeom>
            <a:avLst/>
            <a:gdLst/>
            <a:ahLst/>
            <a:cxnLst/>
            <a:rect l="l" t="t" r="r" b="b"/>
            <a:pathLst>
              <a:path w="1741963" h="1917407">
                <a:moveTo>
                  <a:pt x="0" y="0"/>
                </a:moveTo>
                <a:lnTo>
                  <a:pt x="1741963" y="0"/>
                </a:lnTo>
                <a:lnTo>
                  <a:pt x="1741963" y="1917406"/>
                </a:lnTo>
                <a:lnTo>
                  <a:pt x="0" y="1917406"/>
                </a:lnTo>
                <a:lnTo>
                  <a:pt x="0" y="0"/>
                </a:lnTo>
                <a:close/>
              </a:path>
            </a:pathLst>
          </a:custGeom>
          <a:blipFill>
            <a:blip r:embed="rId7"/>
            <a:stretch>
              <a:fillRect l="-216455" t="-343678" r="-696202" b="-95977"/>
            </a:stretch>
          </a:blipFill>
        </p:spPr>
      </p:sp>
      <p:sp>
        <p:nvSpPr>
          <p:cNvPr id="7" name="TextBox 7"/>
          <p:cNvSpPr txBox="1"/>
          <p:nvPr/>
        </p:nvSpPr>
        <p:spPr>
          <a:xfrm>
            <a:off x="1028700" y="719138"/>
            <a:ext cx="14064236" cy="1000126"/>
          </a:xfrm>
          <a:prstGeom prst="rect">
            <a:avLst/>
          </a:prstGeom>
        </p:spPr>
        <p:txBody>
          <a:bodyPr lIns="0" tIns="0" rIns="0" bIns="0" rtlCol="0" anchor="t">
            <a:spAutoFit/>
          </a:bodyPr>
          <a:lstStyle/>
          <a:p>
            <a:pPr marL="0" lvl="0" indent="0" algn="l">
              <a:lnSpc>
                <a:spcPts val="7200"/>
              </a:lnSpc>
              <a:spcBef>
                <a:spcPct val="0"/>
              </a:spcBef>
            </a:pPr>
            <a:r>
              <a:rPr lang="en-US" sz="8000">
                <a:solidFill>
                  <a:srgbClr val="333333"/>
                </a:solidFill>
                <a:latin typeface="Roboto Bold"/>
              </a:rPr>
              <a:t>CANOPY CERTIFIED TRACKS</a:t>
            </a:r>
          </a:p>
        </p:txBody>
      </p:sp>
      <p:sp>
        <p:nvSpPr>
          <p:cNvPr id="8" name="TextBox 8"/>
          <p:cNvSpPr txBox="1"/>
          <p:nvPr/>
        </p:nvSpPr>
        <p:spPr>
          <a:xfrm>
            <a:off x="2537650" y="2467388"/>
            <a:ext cx="3666001" cy="666480"/>
          </a:xfrm>
          <a:prstGeom prst="rect">
            <a:avLst/>
          </a:prstGeom>
        </p:spPr>
        <p:txBody>
          <a:bodyPr lIns="0" tIns="0" rIns="0" bIns="0" rtlCol="0" anchor="t">
            <a:spAutoFit/>
          </a:bodyPr>
          <a:lstStyle/>
          <a:p>
            <a:pPr algn="r">
              <a:lnSpc>
                <a:spcPts val="5408"/>
              </a:lnSpc>
              <a:spcBef>
                <a:spcPct val="0"/>
              </a:spcBef>
            </a:pPr>
            <a:r>
              <a:rPr lang="en-US" sz="3863">
                <a:solidFill>
                  <a:srgbClr val="1B1A1A"/>
                </a:solidFill>
                <a:latin typeface="Roboto Bold"/>
              </a:rPr>
              <a:t>Leadership</a:t>
            </a:r>
          </a:p>
        </p:txBody>
      </p:sp>
      <p:sp>
        <p:nvSpPr>
          <p:cNvPr id="9" name="TextBox 9"/>
          <p:cNvSpPr txBox="1"/>
          <p:nvPr/>
        </p:nvSpPr>
        <p:spPr>
          <a:xfrm>
            <a:off x="2083462" y="7459603"/>
            <a:ext cx="3666001" cy="666480"/>
          </a:xfrm>
          <a:prstGeom prst="rect">
            <a:avLst/>
          </a:prstGeom>
        </p:spPr>
        <p:txBody>
          <a:bodyPr lIns="0" tIns="0" rIns="0" bIns="0" rtlCol="0" anchor="t">
            <a:spAutoFit/>
          </a:bodyPr>
          <a:lstStyle/>
          <a:p>
            <a:pPr algn="r">
              <a:lnSpc>
                <a:spcPts val="5408"/>
              </a:lnSpc>
              <a:spcBef>
                <a:spcPct val="0"/>
              </a:spcBef>
            </a:pPr>
            <a:r>
              <a:rPr lang="en-US" sz="3863">
                <a:solidFill>
                  <a:srgbClr val="1B1A1A"/>
                </a:solidFill>
                <a:latin typeface="Roboto Bold"/>
              </a:rPr>
              <a:t>External Impact</a:t>
            </a:r>
          </a:p>
        </p:txBody>
      </p:sp>
      <p:sp>
        <p:nvSpPr>
          <p:cNvPr id="10" name="TextBox 10"/>
          <p:cNvSpPr txBox="1"/>
          <p:nvPr/>
        </p:nvSpPr>
        <p:spPr>
          <a:xfrm>
            <a:off x="12490209" y="7749980"/>
            <a:ext cx="3666001" cy="666480"/>
          </a:xfrm>
          <a:prstGeom prst="rect">
            <a:avLst/>
          </a:prstGeom>
        </p:spPr>
        <p:txBody>
          <a:bodyPr lIns="0" tIns="0" rIns="0" bIns="0" rtlCol="0" anchor="t">
            <a:spAutoFit/>
          </a:bodyPr>
          <a:lstStyle/>
          <a:p>
            <a:pPr algn="l">
              <a:lnSpc>
                <a:spcPts val="5408"/>
              </a:lnSpc>
              <a:spcBef>
                <a:spcPct val="0"/>
              </a:spcBef>
            </a:pPr>
            <a:r>
              <a:rPr lang="en-US" sz="3863">
                <a:solidFill>
                  <a:srgbClr val="1B1A1A"/>
                </a:solidFill>
                <a:latin typeface="Roboto Bold"/>
              </a:rPr>
              <a:t>Culture</a:t>
            </a:r>
          </a:p>
        </p:txBody>
      </p:sp>
      <p:sp>
        <p:nvSpPr>
          <p:cNvPr id="11" name="TextBox 11"/>
          <p:cNvSpPr txBox="1"/>
          <p:nvPr/>
        </p:nvSpPr>
        <p:spPr>
          <a:xfrm>
            <a:off x="12490209" y="2467388"/>
            <a:ext cx="3666001" cy="666480"/>
          </a:xfrm>
          <a:prstGeom prst="rect">
            <a:avLst/>
          </a:prstGeom>
        </p:spPr>
        <p:txBody>
          <a:bodyPr lIns="0" tIns="0" rIns="0" bIns="0" rtlCol="0" anchor="t">
            <a:spAutoFit/>
          </a:bodyPr>
          <a:lstStyle/>
          <a:p>
            <a:pPr algn="l">
              <a:lnSpc>
                <a:spcPts val="5408"/>
              </a:lnSpc>
              <a:spcBef>
                <a:spcPct val="0"/>
              </a:spcBef>
            </a:pPr>
            <a:r>
              <a:rPr lang="en-US" sz="3863">
                <a:solidFill>
                  <a:srgbClr val="1B1A1A"/>
                </a:solidFill>
                <a:latin typeface="Roboto Bold"/>
              </a:rPr>
              <a:t>Governance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838683" y="1709733"/>
            <a:ext cx="14610633" cy="8233100"/>
          </a:xfrm>
          <a:custGeom>
            <a:avLst/>
            <a:gdLst/>
            <a:ahLst/>
            <a:cxnLst/>
            <a:rect l="l" t="t" r="r" b="b"/>
            <a:pathLst>
              <a:path w="14610633" h="8233100">
                <a:moveTo>
                  <a:pt x="0" y="0"/>
                </a:moveTo>
                <a:lnTo>
                  <a:pt x="14610634" y="0"/>
                </a:lnTo>
                <a:lnTo>
                  <a:pt x="14610634" y="8233099"/>
                </a:lnTo>
                <a:lnTo>
                  <a:pt x="0" y="8233099"/>
                </a:lnTo>
                <a:lnTo>
                  <a:pt x="0" y="0"/>
                </a:lnTo>
                <a:close/>
              </a:path>
            </a:pathLst>
          </a:custGeom>
          <a:blipFill>
            <a:blip r:embed="rId2"/>
            <a:stretch>
              <a:fillRect/>
            </a:stretch>
          </a:blipFill>
        </p:spPr>
      </p:sp>
      <p:sp>
        <p:nvSpPr>
          <p:cNvPr id="3" name="TextBox 3"/>
          <p:cNvSpPr txBox="1"/>
          <p:nvPr/>
        </p:nvSpPr>
        <p:spPr>
          <a:xfrm>
            <a:off x="1028700" y="728663"/>
            <a:ext cx="14064236" cy="981070"/>
          </a:xfrm>
          <a:prstGeom prst="rect">
            <a:avLst/>
          </a:prstGeom>
        </p:spPr>
        <p:txBody>
          <a:bodyPr lIns="0" tIns="0" rIns="0" bIns="0" rtlCol="0" anchor="t">
            <a:spAutoFit/>
          </a:bodyPr>
          <a:lstStyle/>
          <a:p>
            <a:pPr marL="0" lvl="0" indent="0" algn="l">
              <a:lnSpc>
                <a:spcPts val="7199"/>
              </a:lnSpc>
              <a:spcBef>
                <a:spcPct val="0"/>
              </a:spcBef>
            </a:pPr>
            <a:r>
              <a:rPr lang="en-US" sz="7999">
                <a:solidFill>
                  <a:srgbClr val="DFE0E1"/>
                </a:solidFill>
                <a:latin typeface="Roboto Bold"/>
              </a:rPr>
              <a:t>CANOPY CERTIFIED PORTAL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492570" y="1557337"/>
            <a:ext cx="15302859" cy="8106207"/>
          </a:xfrm>
          <a:custGeom>
            <a:avLst/>
            <a:gdLst/>
            <a:ahLst/>
            <a:cxnLst/>
            <a:rect l="l" t="t" r="r" b="b"/>
            <a:pathLst>
              <a:path w="15302859" h="8106207">
                <a:moveTo>
                  <a:pt x="0" y="0"/>
                </a:moveTo>
                <a:lnTo>
                  <a:pt x="15302860" y="0"/>
                </a:lnTo>
                <a:lnTo>
                  <a:pt x="15302860" y="8106207"/>
                </a:lnTo>
                <a:lnTo>
                  <a:pt x="0" y="8106207"/>
                </a:lnTo>
                <a:lnTo>
                  <a:pt x="0" y="0"/>
                </a:lnTo>
                <a:close/>
              </a:path>
            </a:pathLst>
          </a:custGeom>
          <a:blipFill>
            <a:blip r:embed="rId2"/>
            <a:stretch>
              <a:fillRect/>
            </a:stretch>
          </a:blipFill>
        </p:spPr>
      </p:sp>
      <p:sp>
        <p:nvSpPr>
          <p:cNvPr id="3" name="TextBox 3"/>
          <p:cNvSpPr txBox="1"/>
          <p:nvPr/>
        </p:nvSpPr>
        <p:spPr>
          <a:xfrm>
            <a:off x="1028700" y="728663"/>
            <a:ext cx="14064236" cy="981070"/>
          </a:xfrm>
          <a:prstGeom prst="rect">
            <a:avLst/>
          </a:prstGeom>
        </p:spPr>
        <p:txBody>
          <a:bodyPr lIns="0" tIns="0" rIns="0" bIns="0" rtlCol="0" anchor="t">
            <a:spAutoFit/>
          </a:bodyPr>
          <a:lstStyle/>
          <a:p>
            <a:pPr marL="0" lvl="0" indent="0" algn="l">
              <a:lnSpc>
                <a:spcPts val="7199"/>
              </a:lnSpc>
              <a:spcBef>
                <a:spcPct val="0"/>
              </a:spcBef>
            </a:pPr>
            <a:r>
              <a:rPr lang="en-US" sz="7999">
                <a:solidFill>
                  <a:srgbClr val="DFE0E1"/>
                </a:solidFill>
                <a:latin typeface="Roboto Bold"/>
              </a:rPr>
              <a:t>CANOPY LIBRARY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12033504" y="4190485"/>
            <a:ext cx="5593318" cy="6096515"/>
            <a:chOff x="0" y="0"/>
            <a:chExt cx="7457757" cy="8128687"/>
          </a:xfrm>
        </p:grpSpPr>
        <p:sp>
          <p:nvSpPr>
            <p:cNvPr id="3" name="Freeform 3"/>
            <p:cNvSpPr/>
            <p:nvPr/>
          </p:nvSpPr>
          <p:spPr>
            <a:xfrm>
              <a:off x="0" y="3445837"/>
              <a:ext cx="7457757" cy="4682850"/>
            </a:xfrm>
            <a:custGeom>
              <a:avLst/>
              <a:gdLst/>
              <a:ahLst/>
              <a:cxnLst/>
              <a:rect l="l" t="t" r="r" b="b"/>
              <a:pathLst>
                <a:path w="7457757" h="4682850">
                  <a:moveTo>
                    <a:pt x="0" y="0"/>
                  </a:moveTo>
                  <a:lnTo>
                    <a:pt x="7457757" y="0"/>
                  </a:lnTo>
                  <a:lnTo>
                    <a:pt x="7457757" y="4682850"/>
                  </a:lnTo>
                  <a:lnTo>
                    <a:pt x="0" y="4682850"/>
                  </a:lnTo>
                  <a:lnTo>
                    <a:pt x="0" y="0"/>
                  </a:lnTo>
                  <a:close/>
                </a:path>
              </a:pathLst>
            </a:custGeom>
            <a:blipFill>
              <a:blip r:embed="rId2">
                <a:alphaModFix amt="55000"/>
              </a:blip>
              <a:stretch>
                <a:fillRect/>
              </a:stretch>
            </a:blipFill>
          </p:spPr>
        </p:sp>
        <p:grpSp>
          <p:nvGrpSpPr>
            <p:cNvPr id="4" name="Group 4"/>
            <p:cNvGrpSpPr/>
            <p:nvPr/>
          </p:nvGrpSpPr>
          <p:grpSpPr>
            <a:xfrm>
              <a:off x="1093858" y="0"/>
              <a:ext cx="5890101" cy="58901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E0E1"/>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93858" y="0"/>
              <a:ext cx="5890101" cy="58901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B1A1A"/>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536643" y="1472573"/>
              <a:ext cx="3110368" cy="1410733"/>
            </a:xfrm>
            <a:prstGeom prst="rect">
              <a:avLst/>
            </a:prstGeom>
          </p:spPr>
          <p:txBody>
            <a:bodyPr lIns="0" tIns="0" rIns="0" bIns="0" rtlCol="0" anchor="t">
              <a:spAutoFit/>
            </a:bodyPr>
            <a:lstStyle/>
            <a:p>
              <a:pPr algn="ctr">
                <a:lnSpc>
                  <a:spcPts val="7695"/>
                </a:lnSpc>
              </a:pPr>
              <a:r>
                <a:rPr lang="en-US" sz="7695">
                  <a:solidFill>
                    <a:srgbClr val="1B1A1A"/>
                  </a:solidFill>
                  <a:latin typeface="Roboto Bold"/>
                </a:rPr>
                <a:t>25K+</a:t>
              </a:r>
            </a:p>
          </p:txBody>
        </p:sp>
        <p:sp>
          <p:nvSpPr>
            <p:cNvPr id="11" name="TextBox 11"/>
            <p:cNvSpPr txBox="1"/>
            <p:nvPr/>
          </p:nvSpPr>
          <p:spPr>
            <a:xfrm>
              <a:off x="1537873" y="3171042"/>
              <a:ext cx="4835991" cy="1692474"/>
            </a:xfrm>
            <a:prstGeom prst="rect">
              <a:avLst/>
            </a:prstGeom>
          </p:spPr>
          <p:txBody>
            <a:bodyPr lIns="0" tIns="0" rIns="0" bIns="0" rtlCol="0" anchor="t">
              <a:spAutoFit/>
            </a:bodyPr>
            <a:lstStyle/>
            <a:p>
              <a:pPr algn="ctr">
                <a:lnSpc>
                  <a:spcPts val="5303"/>
                </a:lnSpc>
              </a:pPr>
              <a:r>
                <a:rPr lang="en-US" sz="3314">
                  <a:solidFill>
                    <a:srgbClr val="1B1A1A"/>
                  </a:solidFill>
                  <a:latin typeface="Roboto Bold"/>
                </a:rPr>
                <a:t>PEOPLE EDUCATED</a:t>
              </a:r>
            </a:p>
          </p:txBody>
        </p:sp>
      </p:grpSp>
      <p:grpSp>
        <p:nvGrpSpPr>
          <p:cNvPr id="12" name="Group 12"/>
          <p:cNvGrpSpPr/>
          <p:nvPr/>
        </p:nvGrpSpPr>
        <p:grpSpPr>
          <a:xfrm>
            <a:off x="381164" y="2112533"/>
            <a:ext cx="5593318" cy="6061934"/>
            <a:chOff x="0" y="0"/>
            <a:chExt cx="7457757" cy="8082579"/>
          </a:xfrm>
        </p:grpSpPr>
        <p:sp>
          <p:nvSpPr>
            <p:cNvPr id="13" name="Freeform 13"/>
            <p:cNvSpPr/>
            <p:nvPr/>
          </p:nvSpPr>
          <p:spPr>
            <a:xfrm>
              <a:off x="0" y="3399729"/>
              <a:ext cx="7457757" cy="4682850"/>
            </a:xfrm>
            <a:custGeom>
              <a:avLst/>
              <a:gdLst/>
              <a:ahLst/>
              <a:cxnLst/>
              <a:rect l="l" t="t" r="r" b="b"/>
              <a:pathLst>
                <a:path w="7457757" h="4682850">
                  <a:moveTo>
                    <a:pt x="0" y="0"/>
                  </a:moveTo>
                  <a:lnTo>
                    <a:pt x="7457757" y="0"/>
                  </a:lnTo>
                  <a:lnTo>
                    <a:pt x="7457757" y="4682850"/>
                  </a:lnTo>
                  <a:lnTo>
                    <a:pt x="0" y="4682850"/>
                  </a:lnTo>
                  <a:lnTo>
                    <a:pt x="0" y="0"/>
                  </a:lnTo>
                  <a:close/>
                </a:path>
              </a:pathLst>
            </a:custGeom>
            <a:blipFill>
              <a:blip r:embed="rId2">
                <a:alphaModFix amt="55000"/>
              </a:blip>
              <a:stretch>
                <a:fillRect/>
              </a:stretch>
            </a:blipFill>
          </p:spPr>
        </p:sp>
        <p:grpSp>
          <p:nvGrpSpPr>
            <p:cNvPr id="14" name="Group 14"/>
            <p:cNvGrpSpPr/>
            <p:nvPr/>
          </p:nvGrpSpPr>
          <p:grpSpPr>
            <a:xfrm>
              <a:off x="792730" y="0"/>
              <a:ext cx="5890101" cy="58901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7178"/>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733423" y="1472573"/>
              <a:ext cx="1990912" cy="1410732"/>
            </a:xfrm>
            <a:prstGeom prst="rect">
              <a:avLst/>
            </a:prstGeom>
          </p:spPr>
          <p:txBody>
            <a:bodyPr lIns="0" tIns="0" rIns="0" bIns="0" rtlCol="0" anchor="t">
              <a:spAutoFit/>
            </a:bodyPr>
            <a:lstStyle/>
            <a:p>
              <a:pPr algn="ctr">
                <a:lnSpc>
                  <a:spcPts val="7695"/>
                </a:lnSpc>
              </a:pPr>
              <a:r>
                <a:rPr lang="en-US" sz="7695">
                  <a:solidFill>
                    <a:srgbClr val="DFE0E1"/>
                  </a:solidFill>
                  <a:latin typeface="Roboto Bold"/>
                </a:rPr>
                <a:t>38</a:t>
              </a:r>
            </a:p>
          </p:txBody>
        </p:sp>
        <p:sp>
          <p:nvSpPr>
            <p:cNvPr id="18" name="TextBox 18"/>
            <p:cNvSpPr txBox="1"/>
            <p:nvPr/>
          </p:nvSpPr>
          <p:spPr>
            <a:xfrm>
              <a:off x="1429208" y="2905015"/>
              <a:ext cx="4629411" cy="1692474"/>
            </a:xfrm>
            <a:prstGeom prst="rect">
              <a:avLst/>
            </a:prstGeom>
          </p:spPr>
          <p:txBody>
            <a:bodyPr lIns="0" tIns="0" rIns="0" bIns="0" rtlCol="0" anchor="t">
              <a:spAutoFit/>
            </a:bodyPr>
            <a:lstStyle/>
            <a:p>
              <a:pPr algn="ctr">
                <a:lnSpc>
                  <a:spcPts val="5303"/>
                </a:lnSpc>
              </a:pPr>
              <a:r>
                <a:rPr lang="en-US" sz="3314">
                  <a:solidFill>
                    <a:srgbClr val="DFE0E1"/>
                  </a:solidFill>
                  <a:latin typeface="Roboto Bold"/>
                </a:rPr>
                <a:t>CERTIFIED COMPANIES</a:t>
              </a:r>
            </a:p>
          </p:txBody>
        </p:sp>
      </p:grpSp>
      <p:grpSp>
        <p:nvGrpSpPr>
          <p:cNvPr id="19" name="Group 19"/>
          <p:cNvGrpSpPr/>
          <p:nvPr/>
        </p:nvGrpSpPr>
        <p:grpSpPr>
          <a:xfrm>
            <a:off x="4935173" y="4894782"/>
            <a:ext cx="5593318" cy="6167562"/>
            <a:chOff x="0" y="0"/>
            <a:chExt cx="7457757" cy="8223416"/>
          </a:xfrm>
        </p:grpSpPr>
        <p:sp>
          <p:nvSpPr>
            <p:cNvPr id="20" name="Freeform 20"/>
            <p:cNvSpPr/>
            <p:nvPr/>
          </p:nvSpPr>
          <p:spPr>
            <a:xfrm>
              <a:off x="0" y="3540566"/>
              <a:ext cx="7457757" cy="4682850"/>
            </a:xfrm>
            <a:custGeom>
              <a:avLst/>
              <a:gdLst/>
              <a:ahLst/>
              <a:cxnLst/>
              <a:rect l="l" t="t" r="r" b="b"/>
              <a:pathLst>
                <a:path w="7457757" h="4682850">
                  <a:moveTo>
                    <a:pt x="0" y="0"/>
                  </a:moveTo>
                  <a:lnTo>
                    <a:pt x="7457757" y="0"/>
                  </a:lnTo>
                  <a:lnTo>
                    <a:pt x="7457757" y="4682850"/>
                  </a:lnTo>
                  <a:lnTo>
                    <a:pt x="0" y="4682850"/>
                  </a:lnTo>
                  <a:lnTo>
                    <a:pt x="0" y="0"/>
                  </a:lnTo>
                  <a:close/>
                </a:path>
              </a:pathLst>
            </a:custGeom>
            <a:blipFill>
              <a:blip r:embed="rId2">
                <a:alphaModFix amt="55000"/>
              </a:blip>
              <a:stretch>
                <a:fillRect/>
              </a:stretch>
            </a:blipFill>
          </p:spPr>
        </p:sp>
        <p:grpSp>
          <p:nvGrpSpPr>
            <p:cNvPr id="21" name="Group 21"/>
            <p:cNvGrpSpPr/>
            <p:nvPr/>
          </p:nvGrpSpPr>
          <p:grpSpPr>
            <a:xfrm>
              <a:off x="880027" y="0"/>
              <a:ext cx="5890101" cy="589010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AA1F"/>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829622" y="1472573"/>
              <a:ext cx="1990912" cy="1410733"/>
            </a:xfrm>
            <a:prstGeom prst="rect">
              <a:avLst/>
            </a:prstGeom>
          </p:spPr>
          <p:txBody>
            <a:bodyPr lIns="0" tIns="0" rIns="0" bIns="0" rtlCol="0" anchor="t">
              <a:spAutoFit/>
            </a:bodyPr>
            <a:lstStyle/>
            <a:p>
              <a:pPr algn="ctr">
                <a:lnSpc>
                  <a:spcPts val="7695"/>
                </a:lnSpc>
              </a:pPr>
              <a:r>
                <a:rPr lang="en-US" sz="7695">
                  <a:solidFill>
                    <a:srgbClr val="DFE0E1"/>
                  </a:solidFill>
                  <a:latin typeface="Roboto Bold"/>
                </a:rPr>
                <a:t>32</a:t>
              </a:r>
            </a:p>
          </p:txBody>
        </p:sp>
        <p:sp>
          <p:nvSpPr>
            <p:cNvPr id="25" name="TextBox 25"/>
            <p:cNvSpPr txBox="1"/>
            <p:nvPr/>
          </p:nvSpPr>
          <p:spPr>
            <a:xfrm>
              <a:off x="1525407" y="3026306"/>
              <a:ext cx="4629411" cy="1692474"/>
            </a:xfrm>
            <a:prstGeom prst="rect">
              <a:avLst/>
            </a:prstGeom>
          </p:spPr>
          <p:txBody>
            <a:bodyPr lIns="0" tIns="0" rIns="0" bIns="0" rtlCol="0" anchor="t">
              <a:spAutoFit/>
            </a:bodyPr>
            <a:lstStyle/>
            <a:p>
              <a:pPr algn="ctr">
                <a:lnSpc>
                  <a:spcPts val="5303"/>
                </a:lnSpc>
              </a:pPr>
              <a:r>
                <a:rPr lang="en-US" sz="3314">
                  <a:solidFill>
                    <a:srgbClr val="DFE0E1"/>
                  </a:solidFill>
                  <a:latin typeface="Roboto Bold"/>
                </a:rPr>
                <a:t>MEMBER COMPANIES</a:t>
              </a:r>
            </a:p>
          </p:txBody>
        </p:sp>
      </p:grpSp>
      <p:grpSp>
        <p:nvGrpSpPr>
          <p:cNvPr id="26" name="Group 26"/>
          <p:cNvGrpSpPr/>
          <p:nvPr/>
        </p:nvGrpSpPr>
        <p:grpSpPr>
          <a:xfrm>
            <a:off x="8461456" y="666411"/>
            <a:ext cx="5593318" cy="6173645"/>
            <a:chOff x="0" y="0"/>
            <a:chExt cx="7457757" cy="8231526"/>
          </a:xfrm>
        </p:grpSpPr>
        <p:sp>
          <p:nvSpPr>
            <p:cNvPr id="27" name="Freeform 27"/>
            <p:cNvSpPr/>
            <p:nvPr/>
          </p:nvSpPr>
          <p:spPr>
            <a:xfrm>
              <a:off x="0" y="3548676"/>
              <a:ext cx="7457757" cy="4682850"/>
            </a:xfrm>
            <a:custGeom>
              <a:avLst/>
              <a:gdLst/>
              <a:ahLst/>
              <a:cxnLst/>
              <a:rect l="l" t="t" r="r" b="b"/>
              <a:pathLst>
                <a:path w="7457757" h="4682850">
                  <a:moveTo>
                    <a:pt x="0" y="0"/>
                  </a:moveTo>
                  <a:lnTo>
                    <a:pt x="7457757" y="0"/>
                  </a:lnTo>
                  <a:lnTo>
                    <a:pt x="7457757" y="4682850"/>
                  </a:lnTo>
                  <a:lnTo>
                    <a:pt x="0" y="4682850"/>
                  </a:lnTo>
                  <a:lnTo>
                    <a:pt x="0" y="0"/>
                  </a:lnTo>
                  <a:close/>
                </a:path>
              </a:pathLst>
            </a:custGeom>
            <a:blipFill>
              <a:blip r:embed="rId2">
                <a:alphaModFix amt="55000"/>
              </a:blip>
              <a:stretch>
                <a:fillRect/>
              </a:stretch>
            </a:blipFill>
          </p:spPr>
        </p:sp>
        <p:grpSp>
          <p:nvGrpSpPr>
            <p:cNvPr id="28" name="Group 28"/>
            <p:cNvGrpSpPr/>
            <p:nvPr/>
          </p:nvGrpSpPr>
          <p:grpSpPr>
            <a:xfrm>
              <a:off x="672594" y="0"/>
              <a:ext cx="5890101" cy="589010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6F14"/>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912111" y="1472573"/>
              <a:ext cx="3850582" cy="1410733"/>
            </a:xfrm>
            <a:prstGeom prst="rect">
              <a:avLst/>
            </a:prstGeom>
          </p:spPr>
          <p:txBody>
            <a:bodyPr lIns="0" tIns="0" rIns="0" bIns="0" rtlCol="0" anchor="t">
              <a:spAutoFit/>
            </a:bodyPr>
            <a:lstStyle/>
            <a:p>
              <a:pPr algn="ctr">
                <a:lnSpc>
                  <a:spcPts val="7695"/>
                </a:lnSpc>
              </a:pPr>
              <a:r>
                <a:rPr lang="en-US" sz="7695">
                  <a:solidFill>
                    <a:srgbClr val="DFE0E1"/>
                  </a:solidFill>
                  <a:latin typeface="Roboto Bold"/>
                </a:rPr>
                <a:t>3700+</a:t>
              </a:r>
            </a:p>
          </p:txBody>
        </p:sp>
        <p:sp>
          <p:nvSpPr>
            <p:cNvPr id="32" name="TextBox 32"/>
            <p:cNvSpPr txBox="1"/>
            <p:nvPr/>
          </p:nvSpPr>
          <p:spPr>
            <a:xfrm>
              <a:off x="999672" y="3049750"/>
              <a:ext cx="5235945" cy="1692474"/>
            </a:xfrm>
            <a:prstGeom prst="rect">
              <a:avLst/>
            </a:prstGeom>
          </p:spPr>
          <p:txBody>
            <a:bodyPr lIns="0" tIns="0" rIns="0" bIns="0" rtlCol="0" anchor="t">
              <a:spAutoFit/>
            </a:bodyPr>
            <a:lstStyle/>
            <a:p>
              <a:pPr algn="ctr">
                <a:lnSpc>
                  <a:spcPts val="5303"/>
                </a:lnSpc>
              </a:pPr>
              <a:r>
                <a:rPr lang="en-US" sz="3314">
                  <a:solidFill>
                    <a:srgbClr val="DFE0E1"/>
                  </a:solidFill>
                  <a:latin typeface="Roboto Bold"/>
                </a:rPr>
                <a:t>NEWSLETTER SUBSCRIBERS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487421" y="716684"/>
            <a:ext cx="14354964" cy="1069976"/>
          </a:xfrm>
          <a:prstGeom prst="rect">
            <a:avLst/>
          </a:prstGeom>
        </p:spPr>
        <p:txBody>
          <a:bodyPr lIns="0" tIns="0" rIns="0" bIns="0" rtlCol="0" anchor="t">
            <a:spAutoFit/>
          </a:bodyPr>
          <a:lstStyle/>
          <a:p>
            <a:pPr algn="l">
              <a:lnSpc>
                <a:spcPts val="8000"/>
              </a:lnSpc>
            </a:pPr>
            <a:r>
              <a:rPr lang="en-US" sz="8000">
                <a:solidFill>
                  <a:srgbClr val="333333"/>
                </a:solidFill>
                <a:latin typeface="Roboto Bold"/>
              </a:rPr>
              <a:t>CERTIFIED COMPANIES</a:t>
            </a:r>
          </a:p>
        </p:txBody>
      </p:sp>
      <p:sp>
        <p:nvSpPr>
          <p:cNvPr id="3" name="Freeform 3"/>
          <p:cNvSpPr/>
          <p:nvPr/>
        </p:nvSpPr>
        <p:spPr>
          <a:xfrm>
            <a:off x="8788398" y="9090356"/>
            <a:ext cx="2330920" cy="803196"/>
          </a:xfrm>
          <a:custGeom>
            <a:avLst/>
            <a:gdLst/>
            <a:ahLst/>
            <a:cxnLst/>
            <a:rect l="l" t="t" r="r" b="b"/>
            <a:pathLst>
              <a:path w="2330920" h="803196">
                <a:moveTo>
                  <a:pt x="0" y="0"/>
                </a:moveTo>
                <a:lnTo>
                  <a:pt x="2330919" y="0"/>
                </a:lnTo>
                <a:lnTo>
                  <a:pt x="2330919" y="803196"/>
                </a:lnTo>
                <a:lnTo>
                  <a:pt x="0" y="803196"/>
                </a:lnTo>
                <a:lnTo>
                  <a:pt x="0" y="0"/>
                </a:lnTo>
                <a:close/>
              </a:path>
            </a:pathLst>
          </a:custGeom>
          <a:blipFill>
            <a:blip r:embed="rId2"/>
            <a:stretch>
              <a:fillRect/>
            </a:stretch>
          </a:blipFill>
        </p:spPr>
      </p:sp>
      <p:sp>
        <p:nvSpPr>
          <p:cNvPr id="4" name="Freeform 4"/>
          <p:cNvSpPr/>
          <p:nvPr/>
        </p:nvSpPr>
        <p:spPr>
          <a:xfrm>
            <a:off x="4345187" y="6700984"/>
            <a:ext cx="1463707" cy="733683"/>
          </a:xfrm>
          <a:custGeom>
            <a:avLst/>
            <a:gdLst/>
            <a:ahLst/>
            <a:cxnLst/>
            <a:rect l="l" t="t" r="r" b="b"/>
            <a:pathLst>
              <a:path w="1463707" h="733683">
                <a:moveTo>
                  <a:pt x="0" y="0"/>
                </a:moveTo>
                <a:lnTo>
                  <a:pt x="1463707" y="0"/>
                </a:lnTo>
                <a:lnTo>
                  <a:pt x="1463707" y="733683"/>
                </a:lnTo>
                <a:lnTo>
                  <a:pt x="0" y="733683"/>
                </a:lnTo>
                <a:lnTo>
                  <a:pt x="0" y="0"/>
                </a:lnTo>
                <a:close/>
              </a:path>
            </a:pathLst>
          </a:custGeom>
          <a:blipFill>
            <a:blip r:embed="rId3"/>
            <a:stretch>
              <a:fillRect/>
            </a:stretch>
          </a:blipFill>
        </p:spPr>
      </p:sp>
      <p:sp>
        <p:nvSpPr>
          <p:cNvPr id="5" name="Freeform 5"/>
          <p:cNvSpPr/>
          <p:nvPr/>
        </p:nvSpPr>
        <p:spPr>
          <a:xfrm>
            <a:off x="12523351" y="4817821"/>
            <a:ext cx="1516393" cy="1516393"/>
          </a:xfrm>
          <a:custGeom>
            <a:avLst/>
            <a:gdLst/>
            <a:ahLst/>
            <a:cxnLst/>
            <a:rect l="l" t="t" r="r" b="b"/>
            <a:pathLst>
              <a:path w="1516393" h="1516393">
                <a:moveTo>
                  <a:pt x="0" y="0"/>
                </a:moveTo>
                <a:lnTo>
                  <a:pt x="1516392" y="0"/>
                </a:lnTo>
                <a:lnTo>
                  <a:pt x="1516392" y="1516393"/>
                </a:lnTo>
                <a:lnTo>
                  <a:pt x="0" y="1516393"/>
                </a:lnTo>
                <a:lnTo>
                  <a:pt x="0" y="0"/>
                </a:lnTo>
                <a:close/>
              </a:path>
            </a:pathLst>
          </a:custGeom>
          <a:blipFill>
            <a:blip r:embed="rId4"/>
            <a:stretch>
              <a:fillRect/>
            </a:stretch>
          </a:blipFill>
        </p:spPr>
      </p:sp>
      <p:sp>
        <p:nvSpPr>
          <p:cNvPr id="6" name="Freeform 6"/>
          <p:cNvSpPr/>
          <p:nvPr/>
        </p:nvSpPr>
        <p:spPr>
          <a:xfrm>
            <a:off x="8384499" y="6447474"/>
            <a:ext cx="2415993" cy="1355221"/>
          </a:xfrm>
          <a:custGeom>
            <a:avLst/>
            <a:gdLst/>
            <a:ahLst/>
            <a:cxnLst/>
            <a:rect l="l" t="t" r="r" b="b"/>
            <a:pathLst>
              <a:path w="2415993" h="1355221">
                <a:moveTo>
                  <a:pt x="0" y="0"/>
                </a:moveTo>
                <a:lnTo>
                  <a:pt x="2415992" y="0"/>
                </a:lnTo>
                <a:lnTo>
                  <a:pt x="2415992" y="1355221"/>
                </a:lnTo>
                <a:lnTo>
                  <a:pt x="0" y="1355221"/>
                </a:lnTo>
                <a:lnTo>
                  <a:pt x="0" y="0"/>
                </a:lnTo>
                <a:close/>
              </a:path>
            </a:pathLst>
          </a:custGeom>
          <a:blipFill>
            <a:blip r:embed="rId5"/>
            <a:stretch>
              <a:fillRect/>
            </a:stretch>
          </a:blipFill>
        </p:spPr>
      </p:sp>
      <p:sp>
        <p:nvSpPr>
          <p:cNvPr id="7" name="Freeform 7"/>
          <p:cNvSpPr/>
          <p:nvPr/>
        </p:nvSpPr>
        <p:spPr>
          <a:xfrm>
            <a:off x="7162618" y="5018459"/>
            <a:ext cx="797483" cy="831731"/>
          </a:xfrm>
          <a:custGeom>
            <a:avLst/>
            <a:gdLst/>
            <a:ahLst/>
            <a:cxnLst/>
            <a:rect l="l" t="t" r="r" b="b"/>
            <a:pathLst>
              <a:path w="797483" h="831731">
                <a:moveTo>
                  <a:pt x="0" y="0"/>
                </a:moveTo>
                <a:lnTo>
                  <a:pt x="797483" y="0"/>
                </a:lnTo>
                <a:lnTo>
                  <a:pt x="797483" y="831731"/>
                </a:lnTo>
                <a:lnTo>
                  <a:pt x="0" y="831731"/>
                </a:lnTo>
                <a:lnTo>
                  <a:pt x="0" y="0"/>
                </a:lnTo>
                <a:close/>
              </a:path>
            </a:pathLst>
          </a:custGeom>
          <a:blipFill>
            <a:blip r:embed="rId6"/>
            <a:stretch>
              <a:fillRect/>
            </a:stretch>
          </a:blipFill>
        </p:spPr>
      </p:sp>
      <p:sp>
        <p:nvSpPr>
          <p:cNvPr id="8" name="Freeform 8"/>
          <p:cNvSpPr/>
          <p:nvPr/>
        </p:nvSpPr>
        <p:spPr>
          <a:xfrm>
            <a:off x="339387" y="4997515"/>
            <a:ext cx="1378453" cy="1378453"/>
          </a:xfrm>
          <a:custGeom>
            <a:avLst/>
            <a:gdLst/>
            <a:ahLst/>
            <a:cxnLst/>
            <a:rect l="l" t="t" r="r" b="b"/>
            <a:pathLst>
              <a:path w="1378453" h="1378453">
                <a:moveTo>
                  <a:pt x="0" y="0"/>
                </a:moveTo>
                <a:lnTo>
                  <a:pt x="1378452" y="0"/>
                </a:lnTo>
                <a:lnTo>
                  <a:pt x="1378452" y="1378453"/>
                </a:lnTo>
                <a:lnTo>
                  <a:pt x="0" y="1378453"/>
                </a:lnTo>
                <a:lnTo>
                  <a:pt x="0" y="0"/>
                </a:lnTo>
                <a:close/>
              </a:path>
            </a:pathLst>
          </a:custGeom>
          <a:blipFill>
            <a:blip r:embed="rId7"/>
            <a:stretch>
              <a:fillRect/>
            </a:stretch>
          </a:blipFill>
        </p:spPr>
      </p:sp>
      <p:sp>
        <p:nvSpPr>
          <p:cNvPr id="9" name="Freeform 9"/>
          <p:cNvSpPr/>
          <p:nvPr/>
        </p:nvSpPr>
        <p:spPr>
          <a:xfrm>
            <a:off x="14394546" y="7870930"/>
            <a:ext cx="1619950" cy="1143946"/>
          </a:xfrm>
          <a:custGeom>
            <a:avLst/>
            <a:gdLst/>
            <a:ahLst/>
            <a:cxnLst/>
            <a:rect l="l" t="t" r="r" b="b"/>
            <a:pathLst>
              <a:path w="1619950" h="1143946">
                <a:moveTo>
                  <a:pt x="0" y="0"/>
                </a:moveTo>
                <a:lnTo>
                  <a:pt x="1619950" y="0"/>
                </a:lnTo>
                <a:lnTo>
                  <a:pt x="1619950" y="1143946"/>
                </a:lnTo>
                <a:lnTo>
                  <a:pt x="0" y="1143946"/>
                </a:lnTo>
                <a:lnTo>
                  <a:pt x="0" y="0"/>
                </a:lnTo>
                <a:close/>
              </a:path>
            </a:pathLst>
          </a:custGeom>
          <a:blipFill>
            <a:blip r:embed="rId8"/>
            <a:stretch>
              <a:fillRect/>
            </a:stretch>
          </a:blipFill>
        </p:spPr>
      </p:sp>
      <p:sp>
        <p:nvSpPr>
          <p:cNvPr id="10" name="Freeform 10"/>
          <p:cNvSpPr/>
          <p:nvPr/>
        </p:nvSpPr>
        <p:spPr>
          <a:xfrm>
            <a:off x="4108282" y="9427348"/>
            <a:ext cx="3252025" cy="509484"/>
          </a:xfrm>
          <a:custGeom>
            <a:avLst/>
            <a:gdLst/>
            <a:ahLst/>
            <a:cxnLst/>
            <a:rect l="l" t="t" r="r" b="b"/>
            <a:pathLst>
              <a:path w="3252025" h="509484">
                <a:moveTo>
                  <a:pt x="0" y="0"/>
                </a:moveTo>
                <a:lnTo>
                  <a:pt x="3252026" y="0"/>
                </a:lnTo>
                <a:lnTo>
                  <a:pt x="3252026" y="509484"/>
                </a:lnTo>
                <a:lnTo>
                  <a:pt x="0" y="509484"/>
                </a:lnTo>
                <a:lnTo>
                  <a:pt x="0" y="0"/>
                </a:lnTo>
                <a:close/>
              </a:path>
            </a:pathLst>
          </a:custGeom>
          <a:blipFill>
            <a:blip r:embed="rId9"/>
            <a:stretch>
              <a:fillRect/>
            </a:stretch>
          </a:blipFill>
        </p:spPr>
      </p:sp>
      <p:sp>
        <p:nvSpPr>
          <p:cNvPr id="11" name="Freeform 11"/>
          <p:cNvSpPr/>
          <p:nvPr/>
        </p:nvSpPr>
        <p:spPr>
          <a:xfrm>
            <a:off x="10668893" y="6598437"/>
            <a:ext cx="1256743" cy="1256743"/>
          </a:xfrm>
          <a:custGeom>
            <a:avLst/>
            <a:gdLst/>
            <a:ahLst/>
            <a:cxnLst/>
            <a:rect l="l" t="t" r="r" b="b"/>
            <a:pathLst>
              <a:path w="1256743" h="1256743">
                <a:moveTo>
                  <a:pt x="0" y="0"/>
                </a:moveTo>
                <a:lnTo>
                  <a:pt x="1256744" y="0"/>
                </a:lnTo>
                <a:lnTo>
                  <a:pt x="1256744" y="1256744"/>
                </a:lnTo>
                <a:lnTo>
                  <a:pt x="0" y="1256744"/>
                </a:lnTo>
                <a:lnTo>
                  <a:pt x="0" y="0"/>
                </a:lnTo>
                <a:close/>
              </a:path>
            </a:pathLst>
          </a:custGeom>
          <a:blipFill>
            <a:blip r:embed="rId10"/>
            <a:stretch>
              <a:fillRect/>
            </a:stretch>
          </a:blipFill>
        </p:spPr>
      </p:sp>
      <p:sp>
        <p:nvSpPr>
          <p:cNvPr id="12" name="Freeform 12"/>
          <p:cNvSpPr/>
          <p:nvPr/>
        </p:nvSpPr>
        <p:spPr>
          <a:xfrm>
            <a:off x="462732" y="8688293"/>
            <a:ext cx="1255107" cy="1147900"/>
          </a:xfrm>
          <a:custGeom>
            <a:avLst/>
            <a:gdLst/>
            <a:ahLst/>
            <a:cxnLst/>
            <a:rect l="l" t="t" r="r" b="b"/>
            <a:pathLst>
              <a:path w="1255107" h="1147900">
                <a:moveTo>
                  <a:pt x="0" y="0"/>
                </a:moveTo>
                <a:lnTo>
                  <a:pt x="1255107" y="0"/>
                </a:lnTo>
                <a:lnTo>
                  <a:pt x="1255107" y="1147900"/>
                </a:lnTo>
                <a:lnTo>
                  <a:pt x="0" y="1147900"/>
                </a:lnTo>
                <a:lnTo>
                  <a:pt x="0" y="0"/>
                </a:lnTo>
                <a:close/>
              </a:path>
            </a:pathLst>
          </a:custGeom>
          <a:blipFill>
            <a:blip r:embed="rId11"/>
            <a:stretch>
              <a:fillRect/>
            </a:stretch>
          </a:blipFill>
        </p:spPr>
      </p:sp>
      <p:sp>
        <p:nvSpPr>
          <p:cNvPr id="13" name="Freeform 13"/>
          <p:cNvSpPr/>
          <p:nvPr/>
        </p:nvSpPr>
        <p:spPr>
          <a:xfrm>
            <a:off x="9900627" y="5751925"/>
            <a:ext cx="1536534" cy="774236"/>
          </a:xfrm>
          <a:custGeom>
            <a:avLst/>
            <a:gdLst/>
            <a:ahLst/>
            <a:cxnLst/>
            <a:rect l="l" t="t" r="r" b="b"/>
            <a:pathLst>
              <a:path w="1536534" h="774236">
                <a:moveTo>
                  <a:pt x="0" y="0"/>
                </a:moveTo>
                <a:lnTo>
                  <a:pt x="1536533" y="0"/>
                </a:lnTo>
                <a:lnTo>
                  <a:pt x="1536533" y="774235"/>
                </a:lnTo>
                <a:lnTo>
                  <a:pt x="0" y="774235"/>
                </a:lnTo>
                <a:lnTo>
                  <a:pt x="0" y="0"/>
                </a:lnTo>
                <a:close/>
              </a:path>
            </a:pathLst>
          </a:custGeom>
          <a:blipFill>
            <a:blip r:embed="rId12"/>
            <a:stretch>
              <a:fillRect/>
            </a:stretch>
          </a:blipFill>
        </p:spPr>
      </p:sp>
      <p:sp>
        <p:nvSpPr>
          <p:cNvPr id="14" name="Freeform 14"/>
          <p:cNvSpPr/>
          <p:nvPr/>
        </p:nvSpPr>
        <p:spPr>
          <a:xfrm>
            <a:off x="14207141" y="4848373"/>
            <a:ext cx="1527595" cy="1527595"/>
          </a:xfrm>
          <a:custGeom>
            <a:avLst/>
            <a:gdLst/>
            <a:ahLst/>
            <a:cxnLst/>
            <a:rect l="l" t="t" r="r" b="b"/>
            <a:pathLst>
              <a:path w="1527595" h="1527595">
                <a:moveTo>
                  <a:pt x="0" y="0"/>
                </a:moveTo>
                <a:lnTo>
                  <a:pt x="1527594" y="0"/>
                </a:lnTo>
                <a:lnTo>
                  <a:pt x="1527594" y="1527595"/>
                </a:lnTo>
                <a:lnTo>
                  <a:pt x="0" y="1527595"/>
                </a:lnTo>
                <a:lnTo>
                  <a:pt x="0" y="0"/>
                </a:lnTo>
                <a:close/>
              </a:path>
            </a:pathLst>
          </a:custGeom>
          <a:blipFill>
            <a:blip r:embed="rId13"/>
            <a:stretch>
              <a:fillRect/>
            </a:stretch>
          </a:blipFill>
        </p:spPr>
      </p:sp>
      <p:sp>
        <p:nvSpPr>
          <p:cNvPr id="15" name="Freeform 15"/>
          <p:cNvSpPr/>
          <p:nvPr/>
        </p:nvSpPr>
        <p:spPr>
          <a:xfrm>
            <a:off x="15941520" y="6241545"/>
            <a:ext cx="1692851" cy="693173"/>
          </a:xfrm>
          <a:custGeom>
            <a:avLst/>
            <a:gdLst/>
            <a:ahLst/>
            <a:cxnLst/>
            <a:rect l="l" t="t" r="r" b="b"/>
            <a:pathLst>
              <a:path w="1692851" h="693173">
                <a:moveTo>
                  <a:pt x="0" y="0"/>
                </a:moveTo>
                <a:lnTo>
                  <a:pt x="1692851" y="0"/>
                </a:lnTo>
                <a:lnTo>
                  <a:pt x="1692851" y="693173"/>
                </a:lnTo>
                <a:lnTo>
                  <a:pt x="0" y="693173"/>
                </a:lnTo>
                <a:lnTo>
                  <a:pt x="0" y="0"/>
                </a:lnTo>
                <a:close/>
              </a:path>
            </a:pathLst>
          </a:custGeom>
          <a:blipFill>
            <a:blip r:embed="rId14"/>
            <a:stretch>
              <a:fillRect/>
            </a:stretch>
          </a:blipFill>
        </p:spPr>
      </p:sp>
      <p:sp>
        <p:nvSpPr>
          <p:cNvPr id="16" name="Freeform 16"/>
          <p:cNvSpPr/>
          <p:nvPr/>
        </p:nvSpPr>
        <p:spPr>
          <a:xfrm>
            <a:off x="1995858" y="5109293"/>
            <a:ext cx="1986452" cy="466724"/>
          </a:xfrm>
          <a:custGeom>
            <a:avLst/>
            <a:gdLst/>
            <a:ahLst/>
            <a:cxnLst/>
            <a:rect l="l" t="t" r="r" b="b"/>
            <a:pathLst>
              <a:path w="1986452" h="466724">
                <a:moveTo>
                  <a:pt x="0" y="0"/>
                </a:moveTo>
                <a:lnTo>
                  <a:pt x="1986451" y="0"/>
                </a:lnTo>
                <a:lnTo>
                  <a:pt x="1986451" y="466725"/>
                </a:lnTo>
                <a:lnTo>
                  <a:pt x="0" y="466725"/>
                </a:lnTo>
                <a:lnTo>
                  <a:pt x="0" y="0"/>
                </a:lnTo>
                <a:close/>
              </a:path>
            </a:pathLst>
          </a:custGeom>
          <a:blipFill>
            <a:blip r:embed="rId15"/>
            <a:stretch>
              <a:fillRect/>
            </a:stretch>
          </a:blipFill>
        </p:spPr>
      </p:sp>
      <p:sp>
        <p:nvSpPr>
          <p:cNvPr id="17" name="Freeform 17"/>
          <p:cNvSpPr/>
          <p:nvPr/>
        </p:nvSpPr>
        <p:spPr>
          <a:xfrm>
            <a:off x="1112818" y="8320742"/>
            <a:ext cx="3469442" cy="2286932"/>
          </a:xfrm>
          <a:custGeom>
            <a:avLst/>
            <a:gdLst/>
            <a:ahLst/>
            <a:cxnLst/>
            <a:rect l="l" t="t" r="r" b="b"/>
            <a:pathLst>
              <a:path w="3469442" h="2286932">
                <a:moveTo>
                  <a:pt x="0" y="0"/>
                </a:moveTo>
                <a:lnTo>
                  <a:pt x="3469442" y="0"/>
                </a:lnTo>
                <a:lnTo>
                  <a:pt x="3469442" y="2286931"/>
                </a:lnTo>
                <a:lnTo>
                  <a:pt x="0" y="2286931"/>
                </a:lnTo>
                <a:lnTo>
                  <a:pt x="0" y="0"/>
                </a:lnTo>
                <a:close/>
              </a:path>
            </a:pathLst>
          </a:custGeom>
          <a:blipFill>
            <a:blip r:embed="rId16"/>
            <a:stretch>
              <a:fillRect/>
            </a:stretch>
          </a:blipFill>
        </p:spPr>
      </p:sp>
      <p:sp>
        <p:nvSpPr>
          <p:cNvPr id="18" name="Freeform 18"/>
          <p:cNvSpPr/>
          <p:nvPr/>
        </p:nvSpPr>
        <p:spPr>
          <a:xfrm>
            <a:off x="15517272" y="9090356"/>
            <a:ext cx="2206900" cy="830554"/>
          </a:xfrm>
          <a:custGeom>
            <a:avLst/>
            <a:gdLst/>
            <a:ahLst/>
            <a:cxnLst/>
            <a:rect l="l" t="t" r="r" b="b"/>
            <a:pathLst>
              <a:path w="2206900" h="830554">
                <a:moveTo>
                  <a:pt x="0" y="0"/>
                </a:moveTo>
                <a:lnTo>
                  <a:pt x="2206900" y="0"/>
                </a:lnTo>
                <a:lnTo>
                  <a:pt x="2206900" y="830553"/>
                </a:lnTo>
                <a:lnTo>
                  <a:pt x="0" y="830553"/>
                </a:lnTo>
                <a:lnTo>
                  <a:pt x="0" y="0"/>
                </a:lnTo>
                <a:close/>
              </a:path>
            </a:pathLst>
          </a:custGeom>
          <a:blipFill>
            <a:blip r:embed="rId17"/>
            <a:stretch>
              <a:fillRect/>
            </a:stretch>
          </a:blipFill>
        </p:spPr>
      </p:sp>
      <p:sp>
        <p:nvSpPr>
          <p:cNvPr id="19" name="Freeform 19"/>
          <p:cNvSpPr/>
          <p:nvPr/>
        </p:nvSpPr>
        <p:spPr>
          <a:xfrm>
            <a:off x="440918" y="6251751"/>
            <a:ext cx="2856567" cy="1368418"/>
          </a:xfrm>
          <a:custGeom>
            <a:avLst/>
            <a:gdLst/>
            <a:ahLst/>
            <a:cxnLst/>
            <a:rect l="l" t="t" r="r" b="b"/>
            <a:pathLst>
              <a:path w="2856567" h="1368418">
                <a:moveTo>
                  <a:pt x="0" y="0"/>
                </a:moveTo>
                <a:lnTo>
                  <a:pt x="2856567" y="0"/>
                </a:lnTo>
                <a:lnTo>
                  <a:pt x="2856567" y="1368418"/>
                </a:lnTo>
                <a:lnTo>
                  <a:pt x="0" y="1368418"/>
                </a:lnTo>
                <a:lnTo>
                  <a:pt x="0" y="0"/>
                </a:lnTo>
                <a:close/>
              </a:path>
            </a:pathLst>
          </a:custGeom>
          <a:blipFill>
            <a:blip r:embed="rId18"/>
            <a:stretch>
              <a:fillRect l="-8511" r="-8511"/>
            </a:stretch>
          </a:blipFill>
        </p:spPr>
      </p:sp>
      <p:sp>
        <p:nvSpPr>
          <p:cNvPr id="20" name="Freeform 20"/>
          <p:cNvSpPr/>
          <p:nvPr/>
        </p:nvSpPr>
        <p:spPr>
          <a:xfrm>
            <a:off x="16108917" y="5018459"/>
            <a:ext cx="2088001" cy="875220"/>
          </a:xfrm>
          <a:custGeom>
            <a:avLst/>
            <a:gdLst/>
            <a:ahLst/>
            <a:cxnLst/>
            <a:rect l="l" t="t" r="r" b="b"/>
            <a:pathLst>
              <a:path w="2088001" h="875220">
                <a:moveTo>
                  <a:pt x="0" y="0"/>
                </a:moveTo>
                <a:lnTo>
                  <a:pt x="2088001" y="0"/>
                </a:lnTo>
                <a:lnTo>
                  <a:pt x="2088001" y="875221"/>
                </a:lnTo>
                <a:lnTo>
                  <a:pt x="0" y="875221"/>
                </a:lnTo>
                <a:lnTo>
                  <a:pt x="0" y="0"/>
                </a:lnTo>
                <a:close/>
              </a:path>
            </a:pathLst>
          </a:custGeom>
          <a:blipFill>
            <a:blip r:embed="rId19"/>
            <a:stretch>
              <a:fillRect/>
            </a:stretch>
          </a:blipFill>
        </p:spPr>
      </p:sp>
      <p:sp>
        <p:nvSpPr>
          <p:cNvPr id="21" name="Freeform 21"/>
          <p:cNvSpPr/>
          <p:nvPr/>
        </p:nvSpPr>
        <p:spPr>
          <a:xfrm>
            <a:off x="2548850" y="7226809"/>
            <a:ext cx="2214386" cy="928197"/>
          </a:xfrm>
          <a:custGeom>
            <a:avLst/>
            <a:gdLst/>
            <a:ahLst/>
            <a:cxnLst/>
            <a:rect l="l" t="t" r="r" b="b"/>
            <a:pathLst>
              <a:path w="2214386" h="928197">
                <a:moveTo>
                  <a:pt x="0" y="0"/>
                </a:moveTo>
                <a:lnTo>
                  <a:pt x="2214386" y="0"/>
                </a:lnTo>
                <a:lnTo>
                  <a:pt x="2214386" y="928197"/>
                </a:lnTo>
                <a:lnTo>
                  <a:pt x="0" y="928197"/>
                </a:lnTo>
                <a:lnTo>
                  <a:pt x="0" y="0"/>
                </a:lnTo>
                <a:close/>
              </a:path>
            </a:pathLst>
          </a:custGeom>
          <a:blipFill>
            <a:blip r:embed="rId20"/>
            <a:stretch>
              <a:fillRect/>
            </a:stretch>
          </a:blipFill>
        </p:spPr>
      </p:sp>
      <p:sp>
        <p:nvSpPr>
          <p:cNvPr id="22" name="Freeform 22"/>
          <p:cNvSpPr/>
          <p:nvPr/>
        </p:nvSpPr>
        <p:spPr>
          <a:xfrm>
            <a:off x="16532326" y="7178955"/>
            <a:ext cx="1606755" cy="1606755"/>
          </a:xfrm>
          <a:custGeom>
            <a:avLst/>
            <a:gdLst/>
            <a:ahLst/>
            <a:cxnLst/>
            <a:rect l="l" t="t" r="r" b="b"/>
            <a:pathLst>
              <a:path w="1606755" h="1606755">
                <a:moveTo>
                  <a:pt x="0" y="0"/>
                </a:moveTo>
                <a:lnTo>
                  <a:pt x="1606755" y="0"/>
                </a:lnTo>
                <a:lnTo>
                  <a:pt x="1606755" y="1606755"/>
                </a:lnTo>
                <a:lnTo>
                  <a:pt x="0" y="1606755"/>
                </a:lnTo>
                <a:lnTo>
                  <a:pt x="0" y="0"/>
                </a:lnTo>
                <a:close/>
              </a:path>
            </a:pathLst>
          </a:custGeom>
          <a:blipFill>
            <a:blip r:embed="rId21"/>
            <a:stretch>
              <a:fillRect/>
            </a:stretch>
          </a:blipFill>
        </p:spPr>
      </p:sp>
      <p:sp>
        <p:nvSpPr>
          <p:cNvPr id="23" name="Freeform 23"/>
          <p:cNvSpPr/>
          <p:nvPr/>
        </p:nvSpPr>
        <p:spPr>
          <a:xfrm>
            <a:off x="487421" y="7476919"/>
            <a:ext cx="1911868" cy="911961"/>
          </a:xfrm>
          <a:custGeom>
            <a:avLst/>
            <a:gdLst/>
            <a:ahLst/>
            <a:cxnLst/>
            <a:rect l="l" t="t" r="r" b="b"/>
            <a:pathLst>
              <a:path w="1911868" h="911961">
                <a:moveTo>
                  <a:pt x="0" y="0"/>
                </a:moveTo>
                <a:lnTo>
                  <a:pt x="1911868" y="0"/>
                </a:lnTo>
                <a:lnTo>
                  <a:pt x="1911868" y="911961"/>
                </a:lnTo>
                <a:lnTo>
                  <a:pt x="0" y="911961"/>
                </a:lnTo>
                <a:lnTo>
                  <a:pt x="0" y="0"/>
                </a:lnTo>
                <a:close/>
              </a:path>
            </a:pathLst>
          </a:custGeom>
          <a:blipFill>
            <a:blip r:embed="rId22"/>
            <a:stretch>
              <a:fillRect/>
            </a:stretch>
          </a:blipFill>
        </p:spPr>
      </p:sp>
      <p:sp>
        <p:nvSpPr>
          <p:cNvPr id="24" name="Freeform 24"/>
          <p:cNvSpPr/>
          <p:nvPr/>
        </p:nvSpPr>
        <p:spPr>
          <a:xfrm>
            <a:off x="7492618" y="4407166"/>
            <a:ext cx="2660659" cy="2660659"/>
          </a:xfrm>
          <a:custGeom>
            <a:avLst/>
            <a:gdLst/>
            <a:ahLst/>
            <a:cxnLst/>
            <a:rect l="l" t="t" r="r" b="b"/>
            <a:pathLst>
              <a:path w="2660659" h="2660659">
                <a:moveTo>
                  <a:pt x="0" y="0"/>
                </a:moveTo>
                <a:lnTo>
                  <a:pt x="2660659" y="0"/>
                </a:lnTo>
                <a:lnTo>
                  <a:pt x="2660659" y="2660659"/>
                </a:lnTo>
                <a:lnTo>
                  <a:pt x="0" y="2660659"/>
                </a:lnTo>
                <a:lnTo>
                  <a:pt x="0" y="0"/>
                </a:lnTo>
                <a:close/>
              </a:path>
            </a:pathLst>
          </a:custGeom>
          <a:blipFill>
            <a:blip r:embed="rId23"/>
            <a:stretch>
              <a:fillRect/>
            </a:stretch>
          </a:blipFill>
        </p:spPr>
      </p:sp>
      <p:sp>
        <p:nvSpPr>
          <p:cNvPr id="25" name="Freeform 25"/>
          <p:cNvSpPr/>
          <p:nvPr/>
        </p:nvSpPr>
        <p:spPr>
          <a:xfrm>
            <a:off x="2038085" y="5941024"/>
            <a:ext cx="3148965" cy="480758"/>
          </a:xfrm>
          <a:custGeom>
            <a:avLst/>
            <a:gdLst/>
            <a:ahLst/>
            <a:cxnLst/>
            <a:rect l="l" t="t" r="r" b="b"/>
            <a:pathLst>
              <a:path w="3148965" h="480758">
                <a:moveTo>
                  <a:pt x="0" y="0"/>
                </a:moveTo>
                <a:lnTo>
                  <a:pt x="3148964" y="0"/>
                </a:lnTo>
                <a:lnTo>
                  <a:pt x="3148964" y="480758"/>
                </a:lnTo>
                <a:lnTo>
                  <a:pt x="0" y="480758"/>
                </a:lnTo>
                <a:lnTo>
                  <a:pt x="0" y="0"/>
                </a:lnTo>
                <a:close/>
              </a:path>
            </a:pathLst>
          </a:custGeom>
          <a:blipFill>
            <a:blip r:embed="rId24"/>
            <a:stretch>
              <a:fillRect/>
            </a:stretch>
          </a:blipFill>
        </p:spPr>
      </p:sp>
      <p:sp>
        <p:nvSpPr>
          <p:cNvPr id="26" name="Freeform 26"/>
          <p:cNvSpPr/>
          <p:nvPr/>
        </p:nvSpPr>
        <p:spPr>
          <a:xfrm>
            <a:off x="6016497" y="6526160"/>
            <a:ext cx="2771901" cy="1406740"/>
          </a:xfrm>
          <a:custGeom>
            <a:avLst/>
            <a:gdLst/>
            <a:ahLst/>
            <a:cxnLst/>
            <a:rect l="l" t="t" r="r" b="b"/>
            <a:pathLst>
              <a:path w="2771901" h="1406740">
                <a:moveTo>
                  <a:pt x="0" y="0"/>
                </a:moveTo>
                <a:lnTo>
                  <a:pt x="2771901" y="0"/>
                </a:lnTo>
                <a:lnTo>
                  <a:pt x="2771901" y="1406740"/>
                </a:lnTo>
                <a:lnTo>
                  <a:pt x="0" y="1406740"/>
                </a:lnTo>
                <a:lnTo>
                  <a:pt x="0" y="0"/>
                </a:lnTo>
                <a:close/>
              </a:path>
            </a:pathLst>
          </a:custGeom>
          <a:blipFill>
            <a:blip r:embed="rId25"/>
            <a:stretch>
              <a:fillRect/>
            </a:stretch>
          </a:blipFill>
        </p:spPr>
      </p:sp>
      <p:sp>
        <p:nvSpPr>
          <p:cNvPr id="27" name="Freeform 27"/>
          <p:cNvSpPr/>
          <p:nvPr/>
        </p:nvSpPr>
        <p:spPr>
          <a:xfrm>
            <a:off x="4973981" y="7802695"/>
            <a:ext cx="1634602" cy="558194"/>
          </a:xfrm>
          <a:custGeom>
            <a:avLst/>
            <a:gdLst/>
            <a:ahLst/>
            <a:cxnLst/>
            <a:rect l="l" t="t" r="r" b="b"/>
            <a:pathLst>
              <a:path w="1634602" h="558194">
                <a:moveTo>
                  <a:pt x="0" y="0"/>
                </a:moveTo>
                <a:lnTo>
                  <a:pt x="1634602" y="0"/>
                </a:lnTo>
                <a:lnTo>
                  <a:pt x="1634602" y="558195"/>
                </a:lnTo>
                <a:lnTo>
                  <a:pt x="0" y="558195"/>
                </a:lnTo>
                <a:lnTo>
                  <a:pt x="0" y="0"/>
                </a:lnTo>
                <a:close/>
              </a:path>
            </a:pathLst>
          </a:custGeom>
          <a:blipFill>
            <a:blip r:embed="rId26"/>
            <a:stretch>
              <a:fillRect/>
            </a:stretch>
          </a:blipFill>
        </p:spPr>
      </p:sp>
      <p:sp>
        <p:nvSpPr>
          <p:cNvPr id="28" name="Freeform 28"/>
          <p:cNvSpPr/>
          <p:nvPr/>
        </p:nvSpPr>
        <p:spPr>
          <a:xfrm>
            <a:off x="5352579" y="5808151"/>
            <a:ext cx="2801520" cy="896487"/>
          </a:xfrm>
          <a:custGeom>
            <a:avLst/>
            <a:gdLst/>
            <a:ahLst/>
            <a:cxnLst/>
            <a:rect l="l" t="t" r="r" b="b"/>
            <a:pathLst>
              <a:path w="2801520" h="896487">
                <a:moveTo>
                  <a:pt x="0" y="0"/>
                </a:moveTo>
                <a:lnTo>
                  <a:pt x="2801521" y="0"/>
                </a:lnTo>
                <a:lnTo>
                  <a:pt x="2801521" y="896487"/>
                </a:lnTo>
                <a:lnTo>
                  <a:pt x="0" y="896487"/>
                </a:lnTo>
                <a:lnTo>
                  <a:pt x="0" y="0"/>
                </a:lnTo>
                <a:close/>
              </a:path>
            </a:pathLst>
          </a:custGeom>
          <a:blipFill>
            <a:blip r:embed="rId27"/>
            <a:stretch>
              <a:fillRect/>
            </a:stretch>
          </a:blipFill>
        </p:spPr>
      </p:sp>
      <p:sp>
        <p:nvSpPr>
          <p:cNvPr id="29" name="Freeform 29"/>
          <p:cNvSpPr/>
          <p:nvPr/>
        </p:nvSpPr>
        <p:spPr>
          <a:xfrm>
            <a:off x="2607719" y="7982333"/>
            <a:ext cx="2366262" cy="1183131"/>
          </a:xfrm>
          <a:custGeom>
            <a:avLst/>
            <a:gdLst/>
            <a:ahLst/>
            <a:cxnLst/>
            <a:rect l="l" t="t" r="r" b="b"/>
            <a:pathLst>
              <a:path w="2366262" h="1183131">
                <a:moveTo>
                  <a:pt x="0" y="0"/>
                </a:moveTo>
                <a:lnTo>
                  <a:pt x="2366262" y="0"/>
                </a:lnTo>
                <a:lnTo>
                  <a:pt x="2366262" y="1183131"/>
                </a:lnTo>
                <a:lnTo>
                  <a:pt x="0" y="1183131"/>
                </a:lnTo>
                <a:lnTo>
                  <a:pt x="0" y="0"/>
                </a:lnTo>
                <a:close/>
              </a:path>
            </a:pathLst>
          </a:custGeom>
          <a:blipFill>
            <a:blip r:embed="rId28"/>
            <a:stretch>
              <a:fillRect/>
            </a:stretch>
          </a:blipFill>
        </p:spPr>
      </p:sp>
      <p:sp>
        <p:nvSpPr>
          <p:cNvPr id="30" name="Freeform 30"/>
          <p:cNvSpPr/>
          <p:nvPr/>
        </p:nvSpPr>
        <p:spPr>
          <a:xfrm>
            <a:off x="9741458" y="5018459"/>
            <a:ext cx="2403495" cy="480699"/>
          </a:xfrm>
          <a:custGeom>
            <a:avLst/>
            <a:gdLst/>
            <a:ahLst/>
            <a:cxnLst/>
            <a:rect l="l" t="t" r="r" b="b"/>
            <a:pathLst>
              <a:path w="2403495" h="480699">
                <a:moveTo>
                  <a:pt x="0" y="0"/>
                </a:moveTo>
                <a:lnTo>
                  <a:pt x="2403495" y="0"/>
                </a:lnTo>
                <a:lnTo>
                  <a:pt x="2403495" y="480699"/>
                </a:lnTo>
                <a:lnTo>
                  <a:pt x="0" y="480699"/>
                </a:lnTo>
                <a:lnTo>
                  <a:pt x="0" y="0"/>
                </a:lnTo>
                <a:close/>
              </a:path>
            </a:pathLst>
          </a:custGeom>
          <a:blipFill>
            <a:blip r:embed="rId29"/>
            <a:stretch>
              <a:fillRect/>
            </a:stretch>
          </a:blipFill>
        </p:spPr>
      </p:sp>
      <p:sp>
        <p:nvSpPr>
          <p:cNvPr id="31" name="Freeform 31"/>
          <p:cNvSpPr/>
          <p:nvPr/>
        </p:nvSpPr>
        <p:spPr>
          <a:xfrm>
            <a:off x="14394546" y="6526160"/>
            <a:ext cx="1094009" cy="1094009"/>
          </a:xfrm>
          <a:custGeom>
            <a:avLst/>
            <a:gdLst/>
            <a:ahLst/>
            <a:cxnLst/>
            <a:rect l="l" t="t" r="r" b="b"/>
            <a:pathLst>
              <a:path w="1094009" h="1094009">
                <a:moveTo>
                  <a:pt x="0" y="0"/>
                </a:moveTo>
                <a:lnTo>
                  <a:pt x="1094008" y="0"/>
                </a:lnTo>
                <a:lnTo>
                  <a:pt x="1094008" y="1094009"/>
                </a:lnTo>
                <a:lnTo>
                  <a:pt x="0" y="1094009"/>
                </a:lnTo>
                <a:lnTo>
                  <a:pt x="0" y="0"/>
                </a:lnTo>
                <a:close/>
              </a:path>
            </a:pathLst>
          </a:custGeom>
          <a:blipFill>
            <a:blip r:embed="rId30"/>
            <a:stretch>
              <a:fillRect/>
            </a:stretch>
          </a:blipFill>
        </p:spPr>
      </p:sp>
      <p:sp>
        <p:nvSpPr>
          <p:cNvPr id="32" name="Freeform 32"/>
          <p:cNvSpPr/>
          <p:nvPr/>
        </p:nvSpPr>
        <p:spPr>
          <a:xfrm>
            <a:off x="7561360" y="7802695"/>
            <a:ext cx="2613094" cy="640208"/>
          </a:xfrm>
          <a:custGeom>
            <a:avLst/>
            <a:gdLst/>
            <a:ahLst/>
            <a:cxnLst/>
            <a:rect l="l" t="t" r="r" b="b"/>
            <a:pathLst>
              <a:path w="2613094" h="640208">
                <a:moveTo>
                  <a:pt x="0" y="0"/>
                </a:moveTo>
                <a:lnTo>
                  <a:pt x="2613093" y="0"/>
                </a:lnTo>
                <a:lnTo>
                  <a:pt x="2613093" y="640208"/>
                </a:lnTo>
                <a:lnTo>
                  <a:pt x="0" y="640208"/>
                </a:lnTo>
                <a:lnTo>
                  <a:pt x="0" y="0"/>
                </a:lnTo>
                <a:close/>
              </a:path>
            </a:pathLst>
          </a:custGeom>
          <a:blipFill>
            <a:blip r:embed="rId31"/>
            <a:stretch>
              <a:fillRect/>
            </a:stretch>
          </a:blipFill>
        </p:spPr>
      </p:sp>
      <p:sp>
        <p:nvSpPr>
          <p:cNvPr id="33" name="Freeform 33"/>
          <p:cNvSpPr/>
          <p:nvPr/>
        </p:nvSpPr>
        <p:spPr>
          <a:xfrm>
            <a:off x="5962353" y="8693654"/>
            <a:ext cx="2172607" cy="477974"/>
          </a:xfrm>
          <a:custGeom>
            <a:avLst/>
            <a:gdLst/>
            <a:ahLst/>
            <a:cxnLst/>
            <a:rect l="l" t="t" r="r" b="b"/>
            <a:pathLst>
              <a:path w="2172607" h="477974">
                <a:moveTo>
                  <a:pt x="0" y="0"/>
                </a:moveTo>
                <a:lnTo>
                  <a:pt x="2172607" y="0"/>
                </a:lnTo>
                <a:lnTo>
                  <a:pt x="2172607" y="477973"/>
                </a:lnTo>
                <a:lnTo>
                  <a:pt x="0" y="477973"/>
                </a:lnTo>
                <a:lnTo>
                  <a:pt x="0" y="0"/>
                </a:lnTo>
                <a:close/>
              </a:path>
            </a:pathLst>
          </a:custGeom>
          <a:blipFill>
            <a:blip r:embed="rId32"/>
            <a:stretch>
              <a:fillRect/>
            </a:stretch>
          </a:blipFill>
        </p:spPr>
      </p:sp>
      <p:sp>
        <p:nvSpPr>
          <p:cNvPr id="34" name="Freeform 34"/>
          <p:cNvSpPr/>
          <p:nvPr/>
        </p:nvSpPr>
        <p:spPr>
          <a:xfrm>
            <a:off x="10153277" y="8200695"/>
            <a:ext cx="1294429" cy="854323"/>
          </a:xfrm>
          <a:custGeom>
            <a:avLst/>
            <a:gdLst/>
            <a:ahLst/>
            <a:cxnLst/>
            <a:rect l="l" t="t" r="r" b="b"/>
            <a:pathLst>
              <a:path w="1294429" h="854323">
                <a:moveTo>
                  <a:pt x="0" y="0"/>
                </a:moveTo>
                <a:lnTo>
                  <a:pt x="1294429" y="0"/>
                </a:lnTo>
                <a:lnTo>
                  <a:pt x="1294429" y="854324"/>
                </a:lnTo>
                <a:lnTo>
                  <a:pt x="0" y="854324"/>
                </a:lnTo>
                <a:lnTo>
                  <a:pt x="0" y="0"/>
                </a:lnTo>
                <a:close/>
              </a:path>
            </a:pathLst>
          </a:custGeom>
          <a:blipFill>
            <a:blip r:embed="rId33"/>
            <a:stretch>
              <a:fillRect/>
            </a:stretch>
          </a:blipFill>
        </p:spPr>
      </p:sp>
      <p:sp>
        <p:nvSpPr>
          <p:cNvPr id="35" name="Freeform 35"/>
          <p:cNvSpPr/>
          <p:nvPr/>
        </p:nvSpPr>
        <p:spPr>
          <a:xfrm>
            <a:off x="12859815" y="7162237"/>
            <a:ext cx="1116674" cy="699807"/>
          </a:xfrm>
          <a:custGeom>
            <a:avLst/>
            <a:gdLst/>
            <a:ahLst/>
            <a:cxnLst/>
            <a:rect l="l" t="t" r="r" b="b"/>
            <a:pathLst>
              <a:path w="1116674" h="699807">
                <a:moveTo>
                  <a:pt x="0" y="0"/>
                </a:moveTo>
                <a:lnTo>
                  <a:pt x="1116674" y="0"/>
                </a:lnTo>
                <a:lnTo>
                  <a:pt x="1116674" y="699807"/>
                </a:lnTo>
                <a:lnTo>
                  <a:pt x="0" y="699807"/>
                </a:lnTo>
                <a:lnTo>
                  <a:pt x="0" y="0"/>
                </a:lnTo>
                <a:close/>
              </a:path>
            </a:pathLst>
          </a:custGeom>
          <a:blipFill>
            <a:blip r:embed="rId34"/>
            <a:stretch>
              <a:fillRect l="-119648" t="-91262" r="-120970" b="-91369"/>
            </a:stretch>
          </a:blipFill>
        </p:spPr>
      </p:sp>
      <p:sp>
        <p:nvSpPr>
          <p:cNvPr id="36" name="Freeform 36"/>
          <p:cNvSpPr/>
          <p:nvPr/>
        </p:nvSpPr>
        <p:spPr>
          <a:xfrm>
            <a:off x="11795964" y="7825380"/>
            <a:ext cx="1235047" cy="1235047"/>
          </a:xfrm>
          <a:custGeom>
            <a:avLst/>
            <a:gdLst/>
            <a:ahLst/>
            <a:cxnLst/>
            <a:rect l="l" t="t" r="r" b="b"/>
            <a:pathLst>
              <a:path w="1235047" h="1235047">
                <a:moveTo>
                  <a:pt x="0" y="0"/>
                </a:moveTo>
                <a:lnTo>
                  <a:pt x="1235047" y="0"/>
                </a:lnTo>
                <a:lnTo>
                  <a:pt x="1235047" y="1235046"/>
                </a:lnTo>
                <a:lnTo>
                  <a:pt x="0" y="1235046"/>
                </a:lnTo>
                <a:lnTo>
                  <a:pt x="0" y="0"/>
                </a:lnTo>
                <a:close/>
              </a:path>
            </a:pathLst>
          </a:custGeom>
          <a:blipFill>
            <a:blip r:embed="rId35"/>
            <a:stretch>
              <a:fillRect/>
            </a:stretch>
          </a:blipFill>
        </p:spPr>
      </p:sp>
      <p:sp>
        <p:nvSpPr>
          <p:cNvPr id="37" name="Freeform 37"/>
          <p:cNvSpPr/>
          <p:nvPr/>
        </p:nvSpPr>
        <p:spPr>
          <a:xfrm>
            <a:off x="12247001" y="6139043"/>
            <a:ext cx="1171151" cy="925209"/>
          </a:xfrm>
          <a:custGeom>
            <a:avLst/>
            <a:gdLst/>
            <a:ahLst/>
            <a:cxnLst/>
            <a:rect l="l" t="t" r="r" b="b"/>
            <a:pathLst>
              <a:path w="1171151" h="925209">
                <a:moveTo>
                  <a:pt x="0" y="0"/>
                </a:moveTo>
                <a:lnTo>
                  <a:pt x="1171151" y="0"/>
                </a:lnTo>
                <a:lnTo>
                  <a:pt x="1171151" y="925209"/>
                </a:lnTo>
                <a:lnTo>
                  <a:pt x="0" y="925209"/>
                </a:lnTo>
                <a:lnTo>
                  <a:pt x="0" y="0"/>
                </a:lnTo>
                <a:close/>
              </a:path>
            </a:pathLst>
          </a:custGeom>
          <a:blipFill>
            <a:blip r:embed="rId36"/>
            <a:stretch>
              <a:fillRect/>
            </a:stretch>
          </a:blipFill>
        </p:spPr>
      </p:sp>
      <p:sp>
        <p:nvSpPr>
          <p:cNvPr id="38" name="Freeform 38"/>
          <p:cNvSpPr/>
          <p:nvPr/>
        </p:nvSpPr>
        <p:spPr>
          <a:xfrm>
            <a:off x="4642118" y="5201054"/>
            <a:ext cx="2184354" cy="514233"/>
          </a:xfrm>
          <a:custGeom>
            <a:avLst/>
            <a:gdLst/>
            <a:ahLst/>
            <a:cxnLst/>
            <a:rect l="l" t="t" r="r" b="b"/>
            <a:pathLst>
              <a:path w="2184354" h="514233">
                <a:moveTo>
                  <a:pt x="0" y="0"/>
                </a:moveTo>
                <a:lnTo>
                  <a:pt x="2184354" y="0"/>
                </a:lnTo>
                <a:lnTo>
                  <a:pt x="2184354" y="514233"/>
                </a:lnTo>
                <a:lnTo>
                  <a:pt x="0" y="514233"/>
                </a:lnTo>
                <a:lnTo>
                  <a:pt x="0" y="0"/>
                </a:lnTo>
                <a:close/>
              </a:path>
            </a:pathLst>
          </a:custGeom>
          <a:blipFill>
            <a:blip r:embed="rId37"/>
            <a:stretch>
              <a:fillRect/>
            </a:stretch>
          </a:blipFill>
        </p:spPr>
      </p:sp>
      <p:sp>
        <p:nvSpPr>
          <p:cNvPr id="39" name="Freeform 39"/>
          <p:cNvSpPr/>
          <p:nvPr/>
        </p:nvSpPr>
        <p:spPr>
          <a:xfrm>
            <a:off x="12583437" y="8277384"/>
            <a:ext cx="1555269" cy="1555269"/>
          </a:xfrm>
          <a:custGeom>
            <a:avLst/>
            <a:gdLst/>
            <a:ahLst/>
            <a:cxnLst/>
            <a:rect l="l" t="t" r="r" b="b"/>
            <a:pathLst>
              <a:path w="1555269" h="1555269">
                <a:moveTo>
                  <a:pt x="0" y="0"/>
                </a:moveTo>
                <a:lnTo>
                  <a:pt x="1555269" y="0"/>
                </a:lnTo>
                <a:lnTo>
                  <a:pt x="1555269" y="1555269"/>
                </a:lnTo>
                <a:lnTo>
                  <a:pt x="0" y="1555269"/>
                </a:lnTo>
                <a:lnTo>
                  <a:pt x="0" y="0"/>
                </a:lnTo>
                <a:close/>
              </a:path>
            </a:pathLst>
          </a:custGeom>
          <a:blipFill>
            <a:blip r:embed="rId38"/>
            <a:stretch>
              <a:fillRect/>
            </a:stretch>
          </a:blipFill>
        </p:spPr>
      </p:sp>
      <p:sp>
        <p:nvSpPr>
          <p:cNvPr id="40" name="Freeform 40"/>
          <p:cNvSpPr/>
          <p:nvPr/>
        </p:nvSpPr>
        <p:spPr>
          <a:xfrm>
            <a:off x="0" y="2015260"/>
            <a:ext cx="18288000" cy="2478712"/>
          </a:xfrm>
          <a:custGeom>
            <a:avLst/>
            <a:gdLst/>
            <a:ahLst/>
            <a:cxnLst/>
            <a:rect l="l" t="t" r="r" b="b"/>
            <a:pathLst>
              <a:path w="18288000" h="2478712">
                <a:moveTo>
                  <a:pt x="0" y="0"/>
                </a:moveTo>
                <a:lnTo>
                  <a:pt x="18288000" y="0"/>
                </a:lnTo>
                <a:lnTo>
                  <a:pt x="18288000" y="2478711"/>
                </a:lnTo>
                <a:lnTo>
                  <a:pt x="0" y="2478711"/>
                </a:lnTo>
                <a:lnTo>
                  <a:pt x="0" y="0"/>
                </a:lnTo>
                <a:close/>
              </a:path>
            </a:pathLst>
          </a:custGeom>
          <a:blipFill>
            <a:blip r:embed="rId39"/>
            <a:stretch>
              <a:fillRect t="-20010" b="-20479"/>
            </a:stretch>
          </a:blipFill>
        </p:spPr>
      </p:sp>
      <p:sp>
        <p:nvSpPr>
          <p:cNvPr id="41" name="Freeform 41"/>
          <p:cNvSpPr/>
          <p:nvPr/>
        </p:nvSpPr>
        <p:spPr>
          <a:xfrm>
            <a:off x="16108917" y="284324"/>
            <a:ext cx="1782652" cy="2092635"/>
          </a:xfrm>
          <a:custGeom>
            <a:avLst/>
            <a:gdLst/>
            <a:ahLst/>
            <a:cxnLst/>
            <a:rect l="l" t="t" r="r" b="b"/>
            <a:pathLst>
              <a:path w="1782652" h="2092635">
                <a:moveTo>
                  <a:pt x="0" y="0"/>
                </a:moveTo>
                <a:lnTo>
                  <a:pt x="1782652" y="0"/>
                </a:lnTo>
                <a:lnTo>
                  <a:pt x="1782652" y="2092635"/>
                </a:lnTo>
                <a:lnTo>
                  <a:pt x="0" y="2092635"/>
                </a:lnTo>
                <a:lnTo>
                  <a:pt x="0" y="0"/>
                </a:lnTo>
                <a:close/>
              </a:path>
            </a:pathLst>
          </a:custGeom>
          <a:blipFill>
            <a:blip r:embed="rId40"/>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7948269" y="4277958"/>
            <a:ext cx="2128507" cy="556847"/>
          </a:xfrm>
          <a:custGeom>
            <a:avLst/>
            <a:gdLst/>
            <a:ahLst/>
            <a:cxnLst/>
            <a:rect l="l" t="t" r="r" b="b"/>
            <a:pathLst>
              <a:path w="2128507" h="556847">
                <a:moveTo>
                  <a:pt x="0" y="0"/>
                </a:moveTo>
                <a:lnTo>
                  <a:pt x="2128507" y="0"/>
                </a:lnTo>
                <a:lnTo>
                  <a:pt x="2128507" y="556847"/>
                </a:lnTo>
                <a:lnTo>
                  <a:pt x="0" y="556847"/>
                </a:lnTo>
                <a:lnTo>
                  <a:pt x="0" y="0"/>
                </a:lnTo>
                <a:close/>
              </a:path>
            </a:pathLst>
          </a:custGeom>
          <a:blipFill>
            <a:blip r:embed="rId2"/>
            <a:stretch>
              <a:fillRect/>
            </a:stretch>
          </a:blipFill>
        </p:spPr>
      </p:sp>
      <p:sp>
        <p:nvSpPr>
          <p:cNvPr id="3" name="Freeform 3"/>
          <p:cNvSpPr/>
          <p:nvPr/>
        </p:nvSpPr>
        <p:spPr>
          <a:xfrm>
            <a:off x="5686916" y="5211168"/>
            <a:ext cx="1708202" cy="1289693"/>
          </a:xfrm>
          <a:custGeom>
            <a:avLst/>
            <a:gdLst/>
            <a:ahLst/>
            <a:cxnLst/>
            <a:rect l="l" t="t" r="r" b="b"/>
            <a:pathLst>
              <a:path w="1708202" h="1289693">
                <a:moveTo>
                  <a:pt x="0" y="0"/>
                </a:moveTo>
                <a:lnTo>
                  <a:pt x="1708202" y="0"/>
                </a:lnTo>
                <a:lnTo>
                  <a:pt x="1708202" y="1289693"/>
                </a:lnTo>
                <a:lnTo>
                  <a:pt x="0" y="1289693"/>
                </a:lnTo>
                <a:lnTo>
                  <a:pt x="0" y="0"/>
                </a:lnTo>
                <a:close/>
              </a:path>
            </a:pathLst>
          </a:custGeom>
          <a:blipFill>
            <a:blip r:embed="rId3"/>
            <a:stretch>
              <a:fillRect/>
            </a:stretch>
          </a:blipFill>
        </p:spPr>
      </p:sp>
      <p:sp>
        <p:nvSpPr>
          <p:cNvPr id="4" name="Freeform 4"/>
          <p:cNvSpPr/>
          <p:nvPr/>
        </p:nvSpPr>
        <p:spPr>
          <a:xfrm>
            <a:off x="9894190" y="5384451"/>
            <a:ext cx="2737010" cy="943128"/>
          </a:xfrm>
          <a:custGeom>
            <a:avLst/>
            <a:gdLst/>
            <a:ahLst/>
            <a:cxnLst/>
            <a:rect l="l" t="t" r="r" b="b"/>
            <a:pathLst>
              <a:path w="2737010" h="943128">
                <a:moveTo>
                  <a:pt x="0" y="0"/>
                </a:moveTo>
                <a:lnTo>
                  <a:pt x="2737010" y="0"/>
                </a:lnTo>
                <a:lnTo>
                  <a:pt x="2737010" y="943128"/>
                </a:lnTo>
                <a:lnTo>
                  <a:pt x="0" y="943128"/>
                </a:lnTo>
                <a:lnTo>
                  <a:pt x="0" y="0"/>
                </a:lnTo>
                <a:close/>
              </a:path>
            </a:pathLst>
          </a:custGeom>
          <a:blipFill>
            <a:blip r:embed="rId4"/>
            <a:stretch>
              <a:fillRect/>
            </a:stretch>
          </a:blipFill>
        </p:spPr>
      </p:sp>
      <p:sp>
        <p:nvSpPr>
          <p:cNvPr id="5" name="Freeform 5"/>
          <p:cNvSpPr/>
          <p:nvPr/>
        </p:nvSpPr>
        <p:spPr>
          <a:xfrm>
            <a:off x="628383" y="7001242"/>
            <a:ext cx="3175689" cy="763735"/>
          </a:xfrm>
          <a:custGeom>
            <a:avLst/>
            <a:gdLst/>
            <a:ahLst/>
            <a:cxnLst/>
            <a:rect l="l" t="t" r="r" b="b"/>
            <a:pathLst>
              <a:path w="3175689" h="763735">
                <a:moveTo>
                  <a:pt x="0" y="0"/>
                </a:moveTo>
                <a:lnTo>
                  <a:pt x="3175689" y="0"/>
                </a:lnTo>
                <a:lnTo>
                  <a:pt x="3175689" y="763735"/>
                </a:lnTo>
                <a:lnTo>
                  <a:pt x="0" y="763735"/>
                </a:lnTo>
                <a:lnTo>
                  <a:pt x="0" y="0"/>
                </a:lnTo>
                <a:close/>
              </a:path>
            </a:pathLst>
          </a:custGeom>
          <a:blipFill>
            <a:blip r:embed="rId5"/>
            <a:stretch>
              <a:fillRect/>
            </a:stretch>
          </a:blipFill>
        </p:spPr>
      </p:sp>
      <p:sp>
        <p:nvSpPr>
          <p:cNvPr id="6" name="Freeform 6"/>
          <p:cNvSpPr/>
          <p:nvPr/>
        </p:nvSpPr>
        <p:spPr>
          <a:xfrm>
            <a:off x="4272525" y="6877299"/>
            <a:ext cx="1551017" cy="899101"/>
          </a:xfrm>
          <a:custGeom>
            <a:avLst/>
            <a:gdLst/>
            <a:ahLst/>
            <a:cxnLst/>
            <a:rect l="l" t="t" r="r" b="b"/>
            <a:pathLst>
              <a:path w="1551017" h="899101">
                <a:moveTo>
                  <a:pt x="0" y="0"/>
                </a:moveTo>
                <a:lnTo>
                  <a:pt x="1551017" y="0"/>
                </a:lnTo>
                <a:lnTo>
                  <a:pt x="1551017" y="899100"/>
                </a:lnTo>
                <a:lnTo>
                  <a:pt x="0" y="899100"/>
                </a:lnTo>
                <a:lnTo>
                  <a:pt x="0" y="0"/>
                </a:lnTo>
                <a:close/>
              </a:path>
            </a:pathLst>
          </a:custGeom>
          <a:blipFill>
            <a:blip r:embed="rId6"/>
            <a:stretch>
              <a:fillRect/>
            </a:stretch>
          </a:blipFill>
        </p:spPr>
      </p:sp>
      <p:sp>
        <p:nvSpPr>
          <p:cNvPr id="7" name="Freeform 7"/>
          <p:cNvSpPr/>
          <p:nvPr/>
        </p:nvSpPr>
        <p:spPr>
          <a:xfrm>
            <a:off x="8660015" y="6815671"/>
            <a:ext cx="1519132" cy="863987"/>
          </a:xfrm>
          <a:custGeom>
            <a:avLst/>
            <a:gdLst/>
            <a:ahLst/>
            <a:cxnLst/>
            <a:rect l="l" t="t" r="r" b="b"/>
            <a:pathLst>
              <a:path w="1519132" h="863987">
                <a:moveTo>
                  <a:pt x="0" y="0"/>
                </a:moveTo>
                <a:lnTo>
                  <a:pt x="1519132" y="0"/>
                </a:lnTo>
                <a:lnTo>
                  <a:pt x="1519132" y="863987"/>
                </a:lnTo>
                <a:lnTo>
                  <a:pt x="0" y="863987"/>
                </a:lnTo>
                <a:lnTo>
                  <a:pt x="0" y="0"/>
                </a:lnTo>
                <a:close/>
              </a:path>
            </a:pathLst>
          </a:custGeom>
          <a:blipFill>
            <a:blip r:embed="rId7"/>
            <a:stretch>
              <a:fillRect/>
            </a:stretch>
          </a:blipFill>
        </p:spPr>
      </p:sp>
      <p:sp>
        <p:nvSpPr>
          <p:cNvPr id="8" name="Freeform 8"/>
          <p:cNvSpPr/>
          <p:nvPr/>
        </p:nvSpPr>
        <p:spPr>
          <a:xfrm>
            <a:off x="6757150" y="7728125"/>
            <a:ext cx="1756276" cy="1756276"/>
          </a:xfrm>
          <a:custGeom>
            <a:avLst/>
            <a:gdLst/>
            <a:ahLst/>
            <a:cxnLst/>
            <a:rect l="l" t="t" r="r" b="b"/>
            <a:pathLst>
              <a:path w="1756276" h="1756276">
                <a:moveTo>
                  <a:pt x="0" y="0"/>
                </a:moveTo>
                <a:lnTo>
                  <a:pt x="1756276" y="0"/>
                </a:lnTo>
                <a:lnTo>
                  <a:pt x="1756276" y="1756276"/>
                </a:lnTo>
                <a:lnTo>
                  <a:pt x="0" y="1756276"/>
                </a:lnTo>
                <a:lnTo>
                  <a:pt x="0" y="0"/>
                </a:lnTo>
                <a:close/>
              </a:path>
            </a:pathLst>
          </a:custGeom>
          <a:blipFill>
            <a:blip r:embed="rId8"/>
            <a:stretch>
              <a:fillRect/>
            </a:stretch>
          </a:blipFill>
        </p:spPr>
      </p:sp>
      <p:sp>
        <p:nvSpPr>
          <p:cNvPr id="9" name="Freeform 9"/>
          <p:cNvSpPr/>
          <p:nvPr/>
        </p:nvSpPr>
        <p:spPr>
          <a:xfrm>
            <a:off x="7709137" y="5427335"/>
            <a:ext cx="1710444" cy="857360"/>
          </a:xfrm>
          <a:custGeom>
            <a:avLst/>
            <a:gdLst/>
            <a:ahLst/>
            <a:cxnLst/>
            <a:rect l="l" t="t" r="r" b="b"/>
            <a:pathLst>
              <a:path w="1710444" h="857360">
                <a:moveTo>
                  <a:pt x="0" y="0"/>
                </a:moveTo>
                <a:lnTo>
                  <a:pt x="1710444" y="0"/>
                </a:lnTo>
                <a:lnTo>
                  <a:pt x="1710444" y="857360"/>
                </a:lnTo>
                <a:lnTo>
                  <a:pt x="0" y="857360"/>
                </a:lnTo>
                <a:lnTo>
                  <a:pt x="0" y="0"/>
                </a:lnTo>
                <a:close/>
              </a:path>
            </a:pathLst>
          </a:custGeom>
          <a:blipFill>
            <a:blip r:embed="rId9"/>
            <a:stretch>
              <a:fillRect/>
            </a:stretch>
          </a:blipFill>
        </p:spPr>
      </p:sp>
      <p:sp>
        <p:nvSpPr>
          <p:cNvPr id="10" name="Freeform 10"/>
          <p:cNvSpPr/>
          <p:nvPr/>
        </p:nvSpPr>
        <p:spPr>
          <a:xfrm>
            <a:off x="3709187" y="5384451"/>
            <a:ext cx="1828630" cy="1146039"/>
          </a:xfrm>
          <a:custGeom>
            <a:avLst/>
            <a:gdLst/>
            <a:ahLst/>
            <a:cxnLst/>
            <a:rect l="l" t="t" r="r" b="b"/>
            <a:pathLst>
              <a:path w="1828630" h="1146039">
                <a:moveTo>
                  <a:pt x="0" y="0"/>
                </a:moveTo>
                <a:lnTo>
                  <a:pt x="1828630" y="0"/>
                </a:lnTo>
                <a:lnTo>
                  <a:pt x="1828630" y="1146039"/>
                </a:lnTo>
                <a:lnTo>
                  <a:pt x="0" y="1146039"/>
                </a:lnTo>
                <a:lnTo>
                  <a:pt x="0" y="0"/>
                </a:lnTo>
                <a:close/>
              </a:path>
            </a:pathLst>
          </a:custGeom>
          <a:blipFill>
            <a:blip r:embed="rId10"/>
            <a:stretch>
              <a:fillRect l="-45613" r="-46354"/>
            </a:stretch>
          </a:blipFill>
        </p:spPr>
      </p:sp>
      <p:sp>
        <p:nvSpPr>
          <p:cNvPr id="11" name="Freeform 11"/>
          <p:cNvSpPr/>
          <p:nvPr/>
        </p:nvSpPr>
        <p:spPr>
          <a:xfrm>
            <a:off x="1993880" y="5329348"/>
            <a:ext cx="1734357" cy="1128055"/>
          </a:xfrm>
          <a:custGeom>
            <a:avLst/>
            <a:gdLst/>
            <a:ahLst/>
            <a:cxnLst/>
            <a:rect l="l" t="t" r="r" b="b"/>
            <a:pathLst>
              <a:path w="1734357" h="1128055">
                <a:moveTo>
                  <a:pt x="0" y="0"/>
                </a:moveTo>
                <a:lnTo>
                  <a:pt x="1734357" y="0"/>
                </a:lnTo>
                <a:lnTo>
                  <a:pt x="1734357" y="1128054"/>
                </a:lnTo>
                <a:lnTo>
                  <a:pt x="0" y="1128054"/>
                </a:lnTo>
                <a:lnTo>
                  <a:pt x="0" y="0"/>
                </a:lnTo>
                <a:close/>
              </a:path>
            </a:pathLst>
          </a:custGeom>
          <a:blipFill>
            <a:blip r:embed="rId11"/>
            <a:stretch>
              <a:fillRect/>
            </a:stretch>
          </a:blipFill>
        </p:spPr>
      </p:sp>
      <p:sp>
        <p:nvSpPr>
          <p:cNvPr id="12" name="Freeform 12"/>
          <p:cNvSpPr/>
          <p:nvPr/>
        </p:nvSpPr>
        <p:spPr>
          <a:xfrm>
            <a:off x="532714" y="4128782"/>
            <a:ext cx="2365480" cy="706023"/>
          </a:xfrm>
          <a:custGeom>
            <a:avLst/>
            <a:gdLst/>
            <a:ahLst/>
            <a:cxnLst/>
            <a:rect l="l" t="t" r="r" b="b"/>
            <a:pathLst>
              <a:path w="2365480" h="706023">
                <a:moveTo>
                  <a:pt x="0" y="0"/>
                </a:moveTo>
                <a:lnTo>
                  <a:pt x="2365480" y="0"/>
                </a:lnTo>
                <a:lnTo>
                  <a:pt x="2365480" y="706023"/>
                </a:lnTo>
                <a:lnTo>
                  <a:pt x="0" y="706023"/>
                </a:lnTo>
                <a:lnTo>
                  <a:pt x="0" y="0"/>
                </a:lnTo>
                <a:close/>
              </a:path>
            </a:pathLst>
          </a:custGeom>
          <a:blipFill>
            <a:blip r:embed="rId12"/>
            <a:stretch>
              <a:fillRect/>
            </a:stretch>
          </a:blipFill>
        </p:spPr>
      </p:sp>
      <p:sp>
        <p:nvSpPr>
          <p:cNvPr id="13" name="Freeform 13"/>
          <p:cNvSpPr/>
          <p:nvPr/>
        </p:nvSpPr>
        <p:spPr>
          <a:xfrm>
            <a:off x="10604182" y="3933519"/>
            <a:ext cx="2027018" cy="961288"/>
          </a:xfrm>
          <a:custGeom>
            <a:avLst/>
            <a:gdLst/>
            <a:ahLst/>
            <a:cxnLst/>
            <a:rect l="l" t="t" r="r" b="b"/>
            <a:pathLst>
              <a:path w="2027018" h="961288">
                <a:moveTo>
                  <a:pt x="0" y="0"/>
                </a:moveTo>
                <a:lnTo>
                  <a:pt x="2027018" y="0"/>
                </a:lnTo>
                <a:lnTo>
                  <a:pt x="2027018" y="961289"/>
                </a:lnTo>
                <a:lnTo>
                  <a:pt x="0" y="961289"/>
                </a:lnTo>
                <a:lnTo>
                  <a:pt x="0" y="0"/>
                </a:lnTo>
                <a:close/>
              </a:path>
            </a:pathLst>
          </a:custGeom>
          <a:blipFill>
            <a:blip r:embed="rId13"/>
            <a:stretch>
              <a:fillRect/>
            </a:stretch>
          </a:blipFill>
        </p:spPr>
      </p:sp>
      <p:sp>
        <p:nvSpPr>
          <p:cNvPr id="14" name="Freeform 14"/>
          <p:cNvSpPr/>
          <p:nvPr/>
        </p:nvSpPr>
        <p:spPr>
          <a:xfrm>
            <a:off x="13155075" y="3914583"/>
            <a:ext cx="1703862" cy="958423"/>
          </a:xfrm>
          <a:custGeom>
            <a:avLst/>
            <a:gdLst/>
            <a:ahLst/>
            <a:cxnLst/>
            <a:rect l="l" t="t" r="r" b="b"/>
            <a:pathLst>
              <a:path w="1703862" h="958423">
                <a:moveTo>
                  <a:pt x="0" y="0"/>
                </a:moveTo>
                <a:lnTo>
                  <a:pt x="1703863" y="0"/>
                </a:lnTo>
                <a:lnTo>
                  <a:pt x="1703863" y="958423"/>
                </a:lnTo>
                <a:lnTo>
                  <a:pt x="0" y="958423"/>
                </a:lnTo>
                <a:lnTo>
                  <a:pt x="0" y="0"/>
                </a:lnTo>
                <a:close/>
              </a:path>
            </a:pathLst>
          </a:custGeom>
          <a:blipFill>
            <a:blip r:embed="rId14"/>
            <a:stretch>
              <a:fillRect/>
            </a:stretch>
          </a:blipFill>
        </p:spPr>
      </p:sp>
      <p:sp>
        <p:nvSpPr>
          <p:cNvPr id="15" name="Freeform 15"/>
          <p:cNvSpPr/>
          <p:nvPr/>
        </p:nvSpPr>
        <p:spPr>
          <a:xfrm>
            <a:off x="5340090" y="4019912"/>
            <a:ext cx="1873439" cy="874896"/>
          </a:xfrm>
          <a:custGeom>
            <a:avLst/>
            <a:gdLst/>
            <a:ahLst/>
            <a:cxnLst/>
            <a:rect l="l" t="t" r="r" b="b"/>
            <a:pathLst>
              <a:path w="1873439" h="874896">
                <a:moveTo>
                  <a:pt x="0" y="0"/>
                </a:moveTo>
                <a:lnTo>
                  <a:pt x="1873439" y="0"/>
                </a:lnTo>
                <a:lnTo>
                  <a:pt x="1873439" y="874896"/>
                </a:lnTo>
                <a:lnTo>
                  <a:pt x="0" y="874896"/>
                </a:lnTo>
                <a:lnTo>
                  <a:pt x="0" y="0"/>
                </a:lnTo>
                <a:close/>
              </a:path>
            </a:pathLst>
          </a:custGeom>
          <a:blipFill>
            <a:blip r:embed="rId15"/>
            <a:stretch>
              <a:fillRect/>
            </a:stretch>
          </a:blipFill>
        </p:spPr>
      </p:sp>
      <p:sp>
        <p:nvSpPr>
          <p:cNvPr id="16" name="Freeform 16"/>
          <p:cNvSpPr/>
          <p:nvPr/>
        </p:nvSpPr>
        <p:spPr>
          <a:xfrm>
            <a:off x="2868062" y="3708577"/>
            <a:ext cx="2669755" cy="1497566"/>
          </a:xfrm>
          <a:custGeom>
            <a:avLst/>
            <a:gdLst/>
            <a:ahLst/>
            <a:cxnLst/>
            <a:rect l="l" t="t" r="r" b="b"/>
            <a:pathLst>
              <a:path w="2669755" h="1497566">
                <a:moveTo>
                  <a:pt x="0" y="0"/>
                </a:moveTo>
                <a:lnTo>
                  <a:pt x="2669755" y="0"/>
                </a:lnTo>
                <a:lnTo>
                  <a:pt x="2669755" y="1497566"/>
                </a:lnTo>
                <a:lnTo>
                  <a:pt x="0" y="1497566"/>
                </a:lnTo>
                <a:lnTo>
                  <a:pt x="0" y="0"/>
                </a:lnTo>
                <a:close/>
              </a:path>
            </a:pathLst>
          </a:custGeom>
          <a:blipFill>
            <a:blip r:embed="rId16"/>
            <a:stretch>
              <a:fillRect/>
            </a:stretch>
          </a:blipFill>
        </p:spPr>
      </p:sp>
      <p:sp>
        <p:nvSpPr>
          <p:cNvPr id="17" name="Freeform 17"/>
          <p:cNvSpPr/>
          <p:nvPr/>
        </p:nvSpPr>
        <p:spPr>
          <a:xfrm>
            <a:off x="13998636" y="6530490"/>
            <a:ext cx="1245910" cy="1245910"/>
          </a:xfrm>
          <a:custGeom>
            <a:avLst/>
            <a:gdLst/>
            <a:ahLst/>
            <a:cxnLst/>
            <a:rect l="l" t="t" r="r" b="b"/>
            <a:pathLst>
              <a:path w="1245910" h="1245910">
                <a:moveTo>
                  <a:pt x="0" y="0"/>
                </a:moveTo>
                <a:lnTo>
                  <a:pt x="1245910" y="0"/>
                </a:lnTo>
                <a:lnTo>
                  <a:pt x="1245910" y="1245909"/>
                </a:lnTo>
                <a:lnTo>
                  <a:pt x="0" y="1245909"/>
                </a:lnTo>
                <a:lnTo>
                  <a:pt x="0" y="0"/>
                </a:lnTo>
                <a:close/>
              </a:path>
            </a:pathLst>
          </a:custGeom>
          <a:blipFill>
            <a:blip r:embed="rId17"/>
            <a:stretch>
              <a:fillRect/>
            </a:stretch>
          </a:blipFill>
        </p:spPr>
      </p:sp>
      <p:sp>
        <p:nvSpPr>
          <p:cNvPr id="18" name="Freeform 18"/>
          <p:cNvSpPr/>
          <p:nvPr/>
        </p:nvSpPr>
        <p:spPr>
          <a:xfrm>
            <a:off x="8513426" y="8221877"/>
            <a:ext cx="3334750" cy="549977"/>
          </a:xfrm>
          <a:custGeom>
            <a:avLst/>
            <a:gdLst/>
            <a:ahLst/>
            <a:cxnLst/>
            <a:rect l="l" t="t" r="r" b="b"/>
            <a:pathLst>
              <a:path w="3334750" h="549977">
                <a:moveTo>
                  <a:pt x="0" y="0"/>
                </a:moveTo>
                <a:lnTo>
                  <a:pt x="3334750" y="0"/>
                </a:lnTo>
                <a:lnTo>
                  <a:pt x="3334750" y="549978"/>
                </a:lnTo>
                <a:lnTo>
                  <a:pt x="0" y="549978"/>
                </a:lnTo>
                <a:lnTo>
                  <a:pt x="0" y="0"/>
                </a:lnTo>
                <a:close/>
              </a:path>
            </a:pathLst>
          </a:custGeom>
          <a:blipFill>
            <a:blip r:embed="rId18"/>
            <a:stretch>
              <a:fillRect/>
            </a:stretch>
          </a:blipFill>
        </p:spPr>
      </p:sp>
      <p:sp>
        <p:nvSpPr>
          <p:cNvPr id="19" name="Freeform 19"/>
          <p:cNvSpPr/>
          <p:nvPr/>
        </p:nvSpPr>
        <p:spPr>
          <a:xfrm>
            <a:off x="10811516" y="6907234"/>
            <a:ext cx="2775215" cy="490321"/>
          </a:xfrm>
          <a:custGeom>
            <a:avLst/>
            <a:gdLst/>
            <a:ahLst/>
            <a:cxnLst/>
            <a:rect l="l" t="t" r="r" b="b"/>
            <a:pathLst>
              <a:path w="2775215" h="490321">
                <a:moveTo>
                  <a:pt x="0" y="0"/>
                </a:moveTo>
                <a:lnTo>
                  <a:pt x="2775215" y="0"/>
                </a:lnTo>
                <a:lnTo>
                  <a:pt x="2775215" y="490320"/>
                </a:lnTo>
                <a:lnTo>
                  <a:pt x="0" y="490320"/>
                </a:lnTo>
                <a:lnTo>
                  <a:pt x="0" y="0"/>
                </a:lnTo>
                <a:close/>
              </a:path>
            </a:pathLst>
          </a:custGeom>
          <a:blipFill>
            <a:blip r:embed="rId19"/>
            <a:stretch>
              <a:fillRect/>
            </a:stretch>
          </a:blipFill>
        </p:spPr>
      </p:sp>
      <p:sp>
        <p:nvSpPr>
          <p:cNvPr id="20" name="Freeform 20"/>
          <p:cNvSpPr/>
          <p:nvPr/>
        </p:nvSpPr>
        <p:spPr>
          <a:xfrm>
            <a:off x="13237693" y="5567285"/>
            <a:ext cx="2269038" cy="577459"/>
          </a:xfrm>
          <a:custGeom>
            <a:avLst/>
            <a:gdLst/>
            <a:ahLst/>
            <a:cxnLst/>
            <a:rect l="l" t="t" r="r" b="b"/>
            <a:pathLst>
              <a:path w="2269038" h="577459">
                <a:moveTo>
                  <a:pt x="0" y="0"/>
                </a:moveTo>
                <a:lnTo>
                  <a:pt x="2269038" y="0"/>
                </a:lnTo>
                <a:lnTo>
                  <a:pt x="2269038" y="577459"/>
                </a:lnTo>
                <a:lnTo>
                  <a:pt x="0" y="577459"/>
                </a:lnTo>
                <a:lnTo>
                  <a:pt x="0" y="0"/>
                </a:lnTo>
                <a:close/>
              </a:path>
            </a:pathLst>
          </a:custGeom>
          <a:blipFill>
            <a:blip r:embed="rId20"/>
            <a:stretch>
              <a:fillRect/>
            </a:stretch>
          </a:blipFill>
        </p:spPr>
      </p:sp>
      <p:sp>
        <p:nvSpPr>
          <p:cNvPr id="21" name="Freeform 21"/>
          <p:cNvSpPr/>
          <p:nvPr/>
        </p:nvSpPr>
        <p:spPr>
          <a:xfrm>
            <a:off x="3156575" y="8247463"/>
            <a:ext cx="3384442" cy="516709"/>
          </a:xfrm>
          <a:custGeom>
            <a:avLst/>
            <a:gdLst/>
            <a:ahLst/>
            <a:cxnLst/>
            <a:rect l="l" t="t" r="r" b="b"/>
            <a:pathLst>
              <a:path w="3384442" h="516709">
                <a:moveTo>
                  <a:pt x="0" y="0"/>
                </a:moveTo>
                <a:lnTo>
                  <a:pt x="3384442" y="0"/>
                </a:lnTo>
                <a:lnTo>
                  <a:pt x="3384442" y="516709"/>
                </a:lnTo>
                <a:lnTo>
                  <a:pt x="0" y="516709"/>
                </a:lnTo>
                <a:lnTo>
                  <a:pt x="0" y="0"/>
                </a:lnTo>
                <a:close/>
              </a:path>
            </a:pathLst>
          </a:custGeom>
          <a:blipFill>
            <a:blip r:embed="rId21"/>
            <a:stretch>
              <a:fillRect/>
            </a:stretch>
          </a:blipFill>
        </p:spPr>
      </p:sp>
      <p:sp>
        <p:nvSpPr>
          <p:cNvPr id="22" name="Freeform 22"/>
          <p:cNvSpPr/>
          <p:nvPr/>
        </p:nvSpPr>
        <p:spPr>
          <a:xfrm>
            <a:off x="416156" y="5211168"/>
            <a:ext cx="1409917" cy="1409917"/>
          </a:xfrm>
          <a:custGeom>
            <a:avLst/>
            <a:gdLst/>
            <a:ahLst/>
            <a:cxnLst/>
            <a:rect l="l" t="t" r="r" b="b"/>
            <a:pathLst>
              <a:path w="1409917" h="1409917">
                <a:moveTo>
                  <a:pt x="0" y="0"/>
                </a:moveTo>
                <a:lnTo>
                  <a:pt x="1409917" y="0"/>
                </a:lnTo>
                <a:lnTo>
                  <a:pt x="1409917" y="1409917"/>
                </a:lnTo>
                <a:lnTo>
                  <a:pt x="0" y="1409917"/>
                </a:lnTo>
                <a:lnTo>
                  <a:pt x="0" y="0"/>
                </a:lnTo>
                <a:close/>
              </a:path>
            </a:pathLst>
          </a:custGeom>
          <a:blipFill>
            <a:blip r:embed="rId22"/>
            <a:stretch>
              <a:fillRect/>
            </a:stretch>
          </a:blipFill>
        </p:spPr>
      </p:sp>
      <p:sp>
        <p:nvSpPr>
          <p:cNvPr id="23" name="Freeform 23"/>
          <p:cNvSpPr/>
          <p:nvPr/>
        </p:nvSpPr>
        <p:spPr>
          <a:xfrm>
            <a:off x="13004777" y="8027756"/>
            <a:ext cx="2734871" cy="911624"/>
          </a:xfrm>
          <a:custGeom>
            <a:avLst/>
            <a:gdLst/>
            <a:ahLst/>
            <a:cxnLst/>
            <a:rect l="l" t="t" r="r" b="b"/>
            <a:pathLst>
              <a:path w="2734871" h="911624">
                <a:moveTo>
                  <a:pt x="0" y="0"/>
                </a:moveTo>
                <a:lnTo>
                  <a:pt x="2734871" y="0"/>
                </a:lnTo>
                <a:lnTo>
                  <a:pt x="2734871" y="911623"/>
                </a:lnTo>
                <a:lnTo>
                  <a:pt x="0" y="911623"/>
                </a:lnTo>
                <a:lnTo>
                  <a:pt x="0" y="0"/>
                </a:lnTo>
                <a:close/>
              </a:path>
            </a:pathLst>
          </a:custGeom>
          <a:blipFill>
            <a:blip r:embed="rId23"/>
            <a:stretch>
              <a:fillRect/>
            </a:stretch>
          </a:blipFill>
        </p:spPr>
      </p:sp>
      <p:sp>
        <p:nvSpPr>
          <p:cNvPr id="24" name="Freeform 24"/>
          <p:cNvSpPr/>
          <p:nvPr/>
        </p:nvSpPr>
        <p:spPr>
          <a:xfrm>
            <a:off x="532714" y="7972495"/>
            <a:ext cx="2159972" cy="1102486"/>
          </a:xfrm>
          <a:custGeom>
            <a:avLst/>
            <a:gdLst/>
            <a:ahLst/>
            <a:cxnLst/>
            <a:rect l="l" t="t" r="r" b="b"/>
            <a:pathLst>
              <a:path w="2159972" h="1102486">
                <a:moveTo>
                  <a:pt x="0" y="0"/>
                </a:moveTo>
                <a:lnTo>
                  <a:pt x="2159972" y="0"/>
                </a:lnTo>
                <a:lnTo>
                  <a:pt x="2159972" y="1102485"/>
                </a:lnTo>
                <a:lnTo>
                  <a:pt x="0" y="1102485"/>
                </a:lnTo>
                <a:lnTo>
                  <a:pt x="0" y="0"/>
                </a:lnTo>
                <a:close/>
              </a:path>
            </a:pathLst>
          </a:custGeom>
          <a:blipFill>
            <a:blip r:embed="rId24"/>
            <a:stretch>
              <a:fillRect/>
            </a:stretch>
          </a:blipFill>
        </p:spPr>
      </p:sp>
      <p:sp>
        <p:nvSpPr>
          <p:cNvPr id="25" name="Freeform 25"/>
          <p:cNvSpPr/>
          <p:nvPr/>
        </p:nvSpPr>
        <p:spPr>
          <a:xfrm>
            <a:off x="11757623" y="7678893"/>
            <a:ext cx="1438749" cy="1438749"/>
          </a:xfrm>
          <a:custGeom>
            <a:avLst/>
            <a:gdLst/>
            <a:ahLst/>
            <a:cxnLst/>
            <a:rect l="l" t="t" r="r" b="b"/>
            <a:pathLst>
              <a:path w="1438749" h="1438749">
                <a:moveTo>
                  <a:pt x="0" y="0"/>
                </a:moveTo>
                <a:lnTo>
                  <a:pt x="1438749" y="0"/>
                </a:lnTo>
                <a:lnTo>
                  <a:pt x="1438749" y="1438749"/>
                </a:lnTo>
                <a:lnTo>
                  <a:pt x="0" y="1438749"/>
                </a:lnTo>
                <a:lnTo>
                  <a:pt x="0" y="0"/>
                </a:lnTo>
                <a:close/>
              </a:path>
            </a:pathLst>
          </a:custGeom>
          <a:blipFill>
            <a:blip r:embed="rId25"/>
            <a:stretch>
              <a:fillRect/>
            </a:stretch>
          </a:blipFill>
        </p:spPr>
      </p:sp>
      <p:sp>
        <p:nvSpPr>
          <p:cNvPr id="26" name="Freeform 26"/>
          <p:cNvSpPr/>
          <p:nvPr/>
        </p:nvSpPr>
        <p:spPr>
          <a:xfrm>
            <a:off x="6276810" y="6757053"/>
            <a:ext cx="2236616" cy="922604"/>
          </a:xfrm>
          <a:custGeom>
            <a:avLst/>
            <a:gdLst/>
            <a:ahLst/>
            <a:cxnLst/>
            <a:rect l="l" t="t" r="r" b="b"/>
            <a:pathLst>
              <a:path w="2236616" h="922604">
                <a:moveTo>
                  <a:pt x="0" y="0"/>
                </a:moveTo>
                <a:lnTo>
                  <a:pt x="2236616" y="0"/>
                </a:lnTo>
                <a:lnTo>
                  <a:pt x="2236616" y="922605"/>
                </a:lnTo>
                <a:lnTo>
                  <a:pt x="0" y="922605"/>
                </a:lnTo>
                <a:lnTo>
                  <a:pt x="0" y="0"/>
                </a:lnTo>
                <a:close/>
              </a:path>
            </a:pathLst>
          </a:custGeom>
          <a:blipFill>
            <a:blip r:embed="rId26"/>
            <a:stretch>
              <a:fillRect/>
            </a:stretch>
          </a:blipFill>
        </p:spPr>
      </p:sp>
      <p:sp>
        <p:nvSpPr>
          <p:cNvPr id="27" name="Freeform 27"/>
          <p:cNvSpPr/>
          <p:nvPr/>
        </p:nvSpPr>
        <p:spPr>
          <a:xfrm>
            <a:off x="15720796" y="6169727"/>
            <a:ext cx="2061675" cy="2061675"/>
          </a:xfrm>
          <a:custGeom>
            <a:avLst/>
            <a:gdLst/>
            <a:ahLst/>
            <a:cxnLst/>
            <a:rect l="l" t="t" r="r" b="b"/>
            <a:pathLst>
              <a:path w="2061675" h="2061675">
                <a:moveTo>
                  <a:pt x="0" y="0"/>
                </a:moveTo>
                <a:lnTo>
                  <a:pt x="2061675" y="0"/>
                </a:lnTo>
                <a:lnTo>
                  <a:pt x="2061675" y="2061675"/>
                </a:lnTo>
                <a:lnTo>
                  <a:pt x="0" y="2061675"/>
                </a:lnTo>
                <a:lnTo>
                  <a:pt x="0" y="0"/>
                </a:lnTo>
                <a:close/>
              </a:path>
            </a:pathLst>
          </a:custGeom>
          <a:blipFill>
            <a:blip r:embed="rId27"/>
            <a:stretch>
              <a:fillRect/>
            </a:stretch>
          </a:blipFill>
        </p:spPr>
      </p:sp>
      <p:sp>
        <p:nvSpPr>
          <p:cNvPr id="28" name="Freeform 28"/>
          <p:cNvSpPr/>
          <p:nvPr/>
        </p:nvSpPr>
        <p:spPr>
          <a:xfrm>
            <a:off x="15739648" y="3753513"/>
            <a:ext cx="1321300" cy="1321300"/>
          </a:xfrm>
          <a:custGeom>
            <a:avLst/>
            <a:gdLst/>
            <a:ahLst/>
            <a:cxnLst/>
            <a:rect l="l" t="t" r="r" b="b"/>
            <a:pathLst>
              <a:path w="1321300" h="1321300">
                <a:moveTo>
                  <a:pt x="0" y="0"/>
                </a:moveTo>
                <a:lnTo>
                  <a:pt x="1321300" y="0"/>
                </a:lnTo>
                <a:lnTo>
                  <a:pt x="1321300" y="1321301"/>
                </a:lnTo>
                <a:lnTo>
                  <a:pt x="0" y="1321301"/>
                </a:lnTo>
                <a:lnTo>
                  <a:pt x="0" y="0"/>
                </a:lnTo>
                <a:close/>
              </a:path>
            </a:pathLst>
          </a:custGeom>
          <a:blipFill>
            <a:blip r:embed="rId28"/>
            <a:stretch>
              <a:fillRect/>
            </a:stretch>
          </a:blipFill>
        </p:spPr>
      </p:sp>
      <p:sp>
        <p:nvSpPr>
          <p:cNvPr id="29" name="Freeform 29"/>
          <p:cNvSpPr/>
          <p:nvPr/>
        </p:nvSpPr>
        <p:spPr>
          <a:xfrm>
            <a:off x="15863108" y="4853956"/>
            <a:ext cx="1738554" cy="1738554"/>
          </a:xfrm>
          <a:custGeom>
            <a:avLst/>
            <a:gdLst/>
            <a:ahLst/>
            <a:cxnLst/>
            <a:rect l="l" t="t" r="r" b="b"/>
            <a:pathLst>
              <a:path w="1738554" h="1738554">
                <a:moveTo>
                  <a:pt x="0" y="0"/>
                </a:moveTo>
                <a:lnTo>
                  <a:pt x="1738555" y="0"/>
                </a:lnTo>
                <a:lnTo>
                  <a:pt x="1738555" y="1738554"/>
                </a:lnTo>
                <a:lnTo>
                  <a:pt x="0" y="1738554"/>
                </a:lnTo>
                <a:lnTo>
                  <a:pt x="0" y="0"/>
                </a:lnTo>
                <a:close/>
              </a:path>
            </a:pathLst>
          </a:custGeom>
          <a:blipFill>
            <a:blip r:embed="rId29"/>
            <a:stretch>
              <a:fillRect/>
            </a:stretch>
          </a:blipFill>
        </p:spPr>
      </p:sp>
      <p:sp>
        <p:nvSpPr>
          <p:cNvPr id="30" name="Freeform 30"/>
          <p:cNvSpPr/>
          <p:nvPr/>
        </p:nvSpPr>
        <p:spPr>
          <a:xfrm>
            <a:off x="15739648" y="8247634"/>
            <a:ext cx="2118456" cy="471868"/>
          </a:xfrm>
          <a:custGeom>
            <a:avLst/>
            <a:gdLst/>
            <a:ahLst/>
            <a:cxnLst/>
            <a:rect l="l" t="t" r="r" b="b"/>
            <a:pathLst>
              <a:path w="2118456" h="471868">
                <a:moveTo>
                  <a:pt x="0" y="0"/>
                </a:moveTo>
                <a:lnTo>
                  <a:pt x="2118455" y="0"/>
                </a:lnTo>
                <a:lnTo>
                  <a:pt x="2118455" y="471867"/>
                </a:lnTo>
                <a:lnTo>
                  <a:pt x="0" y="471867"/>
                </a:lnTo>
                <a:lnTo>
                  <a:pt x="0" y="0"/>
                </a:lnTo>
                <a:close/>
              </a:path>
            </a:pathLst>
          </a:custGeom>
          <a:blipFill>
            <a:blip r:embed="rId30"/>
            <a:stretch>
              <a:fillRect/>
            </a:stretch>
          </a:blipFill>
        </p:spPr>
      </p:sp>
      <p:sp>
        <p:nvSpPr>
          <p:cNvPr id="31" name="Freeform 31"/>
          <p:cNvSpPr/>
          <p:nvPr/>
        </p:nvSpPr>
        <p:spPr>
          <a:xfrm>
            <a:off x="1432446" y="9275005"/>
            <a:ext cx="1914658" cy="621228"/>
          </a:xfrm>
          <a:custGeom>
            <a:avLst/>
            <a:gdLst/>
            <a:ahLst/>
            <a:cxnLst/>
            <a:rect l="l" t="t" r="r" b="b"/>
            <a:pathLst>
              <a:path w="1914658" h="621228">
                <a:moveTo>
                  <a:pt x="0" y="0"/>
                </a:moveTo>
                <a:lnTo>
                  <a:pt x="1914657" y="0"/>
                </a:lnTo>
                <a:lnTo>
                  <a:pt x="1914657" y="621229"/>
                </a:lnTo>
                <a:lnTo>
                  <a:pt x="0" y="621229"/>
                </a:lnTo>
                <a:lnTo>
                  <a:pt x="0" y="0"/>
                </a:lnTo>
                <a:close/>
              </a:path>
            </a:pathLst>
          </a:custGeom>
          <a:blipFill>
            <a:blip r:embed="rId31"/>
            <a:stretch>
              <a:fillRect/>
            </a:stretch>
          </a:blipFill>
        </p:spPr>
      </p:sp>
      <p:sp>
        <p:nvSpPr>
          <p:cNvPr id="32" name="Freeform 32"/>
          <p:cNvSpPr/>
          <p:nvPr/>
        </p:nvSpPr>
        <p:spPr>
          <a:xfrm>
            <a:off x="4202939" y="9033082"/>
            <a:ext cx="2267938" cy="902639"/>
          </a:xfrm>
          <a:custGeom>
            <a:avLst/>
            <a:gdLst/>
            <a:ahLst/>
            <a:cxnLst/>
            <a:rect l="l" t="t" r="r" b="b"/>
            <a:pathLst>
              <a:path w="2267938" h="902639">
                <a:moveTo>
                  <a:pt x="0" y="0"/>
                </a:moveTo>
                <a:lnTo>
                  <a:pt x="2267938" y="0"/>
                </a:lnTo>
                <a:lnTo>
                  <a:pt x="2267938" y="902639"/>
                </a:lnTo>
                <a:lnTo>
                  <a:pt x="0" y="902639"/>
                </a:lnTo>
                <a:lnTo>
                  <a:pt x="0" y="0"/>
                </a:lnTo>
                <a:close/>
              </a:path>
            </a:pathLst>
          </a:custGeom>
          <a:blipFill>
            <a:blip r:embed="rId32"/>
            <a:stretch>
              <a:fillRect/>
            </a:stretch>
          </a:blipFill>
        </p:spPr>
      </p:sp>
      <p:sp>
        <p:nvSpPr>
          <p:cNvPr id="33" name="Freeform 33"/>
          <p:cNvSpPr/>
          <p:nvPr/>
        </p:nvSpPr>
        <p:spPr>
          <a:xfrm>
            <a:off x="7213529" y="8835830"/>
            <a:ext cx="2333691" cy="1297143"/>
          </a:xfrm>
          <a:custGeom>
            <a:avLst/>
            <a:gdLst/>
            <a:ahLst/>
            <a:cxnLst/>
            <a:rect l="l" t="t" r="r" b="b"/>
            <a:pathLst>
              <a:path w="2333691" h="1297143">
                <a:moveTo>
                  <a:pt x="0" y="0"/>
                </a:moveTo>
                <a:lnTo>
                  <a:pt x="2333691" y="0"/>
                </a:lnTo>
                <a:lnTo>
                  <a:pt x="2333691" y="1297143"/>
                </a:lnTo>
                <a:lnTo>
                  <a:pt x="0" y="1297143"/>
                </a:lnTo>
                <a:lnTo>
                  <a:pt x="0" y="0"/>
                </a:lnTo>
                <a:close/>
              </a:path>
            </a:pathLst>
          </a:custGeom>
          <a:blipFill>
            <a:blip r:embed="rId33"/>
            <a:stretch>
              <a:fillRect/>
            </a:stretch>
          </a:blipFill>
        </p:spPr>
      </p:sp>
      <p:sp>
        <p:nvSpPr>
          <p:cNvPr id="34" name="Freeform 34"/>
          <p:cNvSpPr/>
          <p:nvPr/>
        </p:nvSpPr>
        <p:spPr>
          <a:xfrm>
            <a:off x="0" y="1848205"/>
            <a:ext cx="18288000" cy="1704443"/>
          </a:xfrm>
          <a:custGeom>
            <a:avLst/>
            <a:gdLst/>
            <a:ahLst/>
            <a:cxnLst/>
            <a:rect l="l" t="t" r="r" b="b"/>
            <a:pathLst>
              <a:path w="18288000" h="1704443">
                <a:moveTo>
                  <a:pt x="0" y="0"/>
                </a:moveTo>
                <a:lnTo>
                  <a:pt x="18288000" y="0"/>
                </a:lnTo>
                <a:lnTo>
                  <a:pt x="18288000" y="1704442"/>
                </a:lnTo>
                <a:lnTo>
                  <a:pt x="0" y="1704442"/>
                </a:lnTo>
                <a:lnTo>
                  <a:pt x="0" y="0"/>
                </a:lnTo>
                <a:close/>
              </a:path>
            </a:pathLst>
          </a:custGeom>
          <a:blipFill>
            <a:blip r:embed="rId34"/>
            <a:stretch>
              <a:fillRect t="-8258" b="-16158"/>
            </a:stretch>
          </a:blipFill>
        </p:spPr>
      </p:sp>
      <p:sp>
        <p:nvSpPr>
          <p:cNvPr id="35" name="TextBox 35"/>
          <p:cNvSpPr txBox="1"/>
          <p:nvPr/>
        </p:nvSpPr>
        <p:spPr>
          <a:xfrm>
            <a:off x="597294" y="622300"/>
            <a:ext cx="14354964" cy="1069976"/>
          </a:xfrm>
          <a:prstGeom prst="rect">
            <a:avLst/>
          </a:prstGeom>
        </p:spPr>
        <p:txBody>
          <a:bodyPr lIns="0" tIns="0" rIns="0" bIns="0" rtlCol="0" anchor="t">
            <a:spAutoFit/>
          </a:bodyPr>
          <a:lstStyle/>
          <a:p>
            <a:pPr algn="l">
              <a:lnSpc>
                <a:spcPts val="8000"/>
              </a:lnSpc>
            </a:pPr>
            <a:r>
              <a:rPr lang="en-US" sz="8000">
                <a:solidFill>
                  <a:srgbClr val="333333"/>
                </a:solidFill>
                <a:latin typeface="Roboto Bold"/>
              </a:rPr>
              <a:t>MEMBER COMPANIES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extBox 2"/>
          <p:cNvSpPr txBox="1"/>
          <p:nvPr/>
        </p:nvSpPr>
        <p:spPr>
          <a:xfrm>
            <a:off x="1181738" y="4679944"/>
            <a:ext cx="15924524" cy="1069987"/>
          </a:xfrm>
          <a:prstGeom prst="rect">
            <a:avLst/>
          </a:prstGeom>
        </p:spPr>
        <p:txBody>
          <a:bodyPr lIns="0" tIns="0" rIns="0" bIns="0" rtlCol="0" anchor="t">
            <a:spAutoFit/>
          </a:bodyPr>
          <a:lstStyle/>
          <a:p>
            <a:pPr algn="ctr">
              <a:lnSpc>
                <a:spcPts val="8000"/>
              </a:lnSpc>
            </a:pPr>
            <a:r>
              <a:rPr lang="en-US" sz="8000">
                <a:solidFill>
                  <a:srgbClr val="DFE0E1"/>
                </a:solidFill>
                <a:latin typeface="Roboto Bold"/>
              </a:rPr>
              <a:t>IT PAYS TO DO GOOD BUSINESS</a:t>
            </a:r>
          </a:p>
        </p:txBody>
      </p:sp>
      <p:pic>
        <p:nvPicPr>
          <p:cNvPr id="3" name="Picture 3"/>
          <p:cNvPicPr>
            <a:picLocks noChangeAspect="1"/>
          </p:cNvPicPr>
          <p:nvPr/>
        </p:nvPicPr>
        <p:blipFill>
          <a:blip r:embed="rId2"/>
          <a:stretch>
            <a:fillRect/>
          </a:stretch>
        </p:blipFill>
        <p:spPr>
          <a:xfrm>
            <a:off x="6372795" y="6588297"/>
            <a:ext cx="3595051" cy="1138433"/>
          </a:xfrm>
          <a:prstGeom prst="rect">
            <a:avLst/>
          </a:prstGeom>
        </p:spPr>
      </p:pic>
      <p:pic>
        <p:nvPicPr>
          <p:cNvPr id="4" name="Picture 4"/>
          <p:cNvPicPr>
            <a:picLocks noChangeAspect="1"/>
          </p:cNvPicPr>
          <p:nvPr/>
        </p:nvPicPr>
        <p:blipFill>
          <a:blip r:embed="rId3"/>
          <a:stretch>
            <a:fillRect/>
          </a:stretch>
        </p:blipFill>
        <p:spPr>
          <a:xfrm>
            <a:off x="6129195" y="8033692"/>
            <a:ext cx="3595051" cy="1138433"/>
          </a:xfrm>
          <a:prstGeom prst="rect">
            <a:avLst/>
          </a:prstGeom>
        </p:spPr>
      </p:pic>
      <p:pic>
        <p:nvPicPr>
          <p:cNvPr id="5" name="Picture 5"/>
          <p:cNvPicPr>
            <a:picLocks noChangeAspect="1"/>
          </p:cNvPicPr>
          <p:nvPr/>
        </p:nvPicPr>
        <p:blipFill>
          <a:blip r:embed="rId4"/>
          <a:stretch>
            <a:fillRect/>
          </a:stretch>
        </p:blipFill>
        <p:spPr>
          <a:xfrm>
            <a:off x="3053296" y="849434"/>
            <a:ext cx="5093731" cy="2971343"/>
          </a:xfrm>
          <a:prstGeom prst="rect">
            <a:avLst/>
          </a:prstGeom>
        </p:spPr>
      </p:pic>
      <p:pic>
        <p:nvPicPr>
          <p:cNvPr id="6" name="Picture 6"/>
          <p:cNvPicPr>
            <a:picLocks noChangeAspect="1"/>
          </p:cNvPicPr>
          <p:nvPr/>
        </p:nvPicPr>
        <p:blipFill>
          <a:blip r:embed="rId5"/>
          <a:stretch>
            <a:fillRect/>
          </a:stretch>
        </p:blipFill>
        <p:spPr>
          <a:xfrm>
            <a:off x="10300415" y="440478"/>
            <a:ext cx="3858260" cy="3858260"/>
          </a:xfrm>
          <a:prstGeom prst="rect">
            <a:avLst/>
          </a:prstGeom>
        </p:spPr>
      </p:pic>
      <p:pic>
        <p:nvPicPr>
          <p:cNvPr id="7" name="Picture 7"/>
          <p:cNvPicPr>
            <a:picLocks noChangeAspect="1"/>
          </p:cNvPicPr>
          <p:nvPr/>
        </p:nvPicPr>
        <p:blipFill>
          <a:blip r:embed="rId6"/>
          <a:stretch>
            <a:fillRect/>
          </a:stretch>
        </p:blipFill>
        <p:spPr>
          <a:xfrm>
            <a:off x="11728319" y="5942504"/>
            <a:ext cx="1908175" cy="1908175"/>
          </a:xfrm>
          <a:prstGeom prst="rect">
            <a:avLst/>
          </a:prstGeom>
        </p:spPr>
      </p:pic>
      <p:sp>
        <p:nvSpPr>
          <p:cNvPr id="8" name="TextBox 8"/>
          <p:cNvSpPr txBox="1"/>
          <p:nvPr/>
        </p:nvSpPr>
        <p:spPr>
          <a:xfrm>
            <a:off x="7664602" y="6779689"/>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83%</a:t>
            </a:r>
          </a:p>
        </p:txBody>
      </p:sp>
      <p:sp>
        <p:nvSpPr>
          <p:cNvPr id="9" name="TextBox 9"/>
          <p:cNvSpPr txBox="1"/>
          <p:nvPr/>
        </p:nvSpPr>
        <p:spPr>
          <a:xfrm>
            <a:off x="7453830" y="8257080"/>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90%</a:t>
            </a:r>
          </a:p>
        </p:txBody>
      </p:sp>
      <p:sp>
        <p:nvSpPr>
          <p:cNvPr id="10" name="TextBox 10"/>
          <p:cNvSpPr txBox="1"/>
          <p:nvPr/>
        </p:nvSpPr>
        <p:spPr>
          <a:xfrm>
            <a:off x="11887334" y="1991783"/>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70%</a:t>
            </a:r>
          </a:p>
        </p:txBody>
      </p:sp>
      <p:sp>
        <p:nvSpPr>
          <p:cNvPr id="11" name="TextBox 11"/>
          <p:cNvSpPr txBox="1"/>
          <p:nvPr/>
        </p:nvSpPr>
        <p:spPr>
          <a:xfrm>
            <a:off x="12354453" y="6521410"/>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74%</a:t>
            </a:r>
          </a:p>
        </p:txBody>
      </p:sp>
      <p:sp>
        <p:nvSpPr>
          <p:cNvPr id="12" name="TextBox 12"/>
          <p:cNvSpPr txBox="1"/>
          <p:nvPr/>
        </p:nvSpPr>
        <p:spPr>
          <a:xfrm>
            <a:off x="11254636" y="8610846"/>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83%</a:t>
            </a:r>
          </a:p>
        </p:txBody>
      </p:sp>
      <p:sp>
        <p:nvSpPr>
          <p:cNvPr id="13" name="TextBox 13"/>
          <p:cNvSpPr txBox="1"/>
          <p:nvPr/>
        </p:nvSpPr>
        <p:spPr>
          <a:xfrm>
            <a:off x="5275699" y="3483924"/>
            <a:ext cx="1017699"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42%</a:t>
            </a:r>
          </a:p>
        </p:txBody>
      </p:sp>
      <p:sp>
        <p:nvSpPr>
          <p:cNvPr id="14" name="TextBox 14"/>
          <p:cNvSpPr txBox="1"/>
          <p:nvPr/>
        </p:nvSpPr>
        <p:spPr>
          <a:xfrm>
            <a:off x="660132" y="6073781"/>
            <a:ext cx="5647144" cy="419100"/>
          </a:xfrm>
          <a:prstGeom prst="rect">
            <a:avLst/>
          </a:prstGeom>
        </p:spPr>
        <p:txBody>
          <a:bodyPr lIns="0" tIns="0" rIns="0" bIns="0" rtlCol="0" anchor="t">
            <a:spAutoFit/>
          </a:bodyPr>
          <a:lstStyle/>
          <a:p>
            <a:pPr algn="l">
              <a:lnSpc>
                <a:spcPts val="3000"/>
              </a:lnSpc>
            </a:pPr>
            <a:r>
              <a:rPr lang="en-US" sz="3000">
                <a:solidFill>
                  <a:srgbClr val="D8AA1F"/>
                </a:solidFill>
                <a:latin typeface="Roboto Bold"/>
              </a:rPr>
              <a:t>EMPLOYEE ENGAGEMENT</a:t>
            </a:r>
          </a:p>
        </p:txBody>
      </p:sp>
      <p:sp>
        <p:nvSpPr>
          <p:cNvPr id="15" name="TextBox 15"/>
          <p:cNvSpPr txBox="1"/>
          <p:nvPr/>
        </p:nvSpPr>
        <p:spPr>
          <a:xfrm>
            <a:off x="660132" y="571500"/>
            <a:ext cx="4660417" cy="419100"/>
          </a:xfrm>
          <a:prstGeom prst="rect">
            <a:avLst/>
          </a:prstGeom>
        </p:spPr>
        <p:txBody>
          <a:bodyPr lIns="0" tIns="0" rIns="0" bIns="0" rtlCol="0" anchor="t">
            <a:spAutoFit/>
          </a:bodyPr>
          <a:lstStyle/>
          <a:p>
            <a:pPr algn="l">
              <a:lnSpc>
                <a:spcPts val="3000"/>
              </a:lnSpc>
            </a:pPr>
            <a:r>
              <a:rPr lang="en-US" sz="3000">
                <a:solidFill>
                  <a:srgbClr val="D8AA1F"/>
                </a:solidFill>
                <a:latin typeface="Roboto Bold"/>
              </a:rPr>
              <a:t>PROFITABILITY</a:t>
            </a:r>
          </a:p>
        </p:txBody>
      </p:sp>
      <p:sp>
        <p:nvSpPr>
          <p:cNvPr id="16" name="TextBox 16"/>
          <p:cNvSpPr txBox="1"/>
          <p:nvPr/>
        </p:nvSpPr>
        <p:spPr>
          <a:xfrm>
            <a:off x="12016540" y="529897"/>
            <a:ext cx="5647144" cy="419100"/>
          </a:xfrm>
          <a:prstGeom prst="rect">
            <a:avLst/>
          </a:prstGeom>
        </p:spPr>
        <p:txBody>
          <a:bodyPr lIns="0" tIns="0" rIns="0" bIns="0" rtlCol="0" anchor="t">
            <a:spAutoFit/>
          </a:bodyPr>
          <a:lstStyle/>
          <a:p>
            <a:pPr algn="r">
              <a:lnSpc>
                <a:spcPts val="3000"/>
              </a:lnSpc>
            </a:pPr>
            <a:r>
              <a:rPr lang="en-US" sz="3000">
                <a:solidFill>
                  <a:srgbClr val="D8AA1F"/>
                </a:solidFill>
                <a:latin typeface="Roboto Bold"/>
              </a:rPr>
              <a:t>CONSUMERS</a:t>
            </a:r>
          </a:p>
        </p:txBody>
      </p:sp>
      <p:sp>
        <p:nvSpPr>
          <p:cNvPr id="17" name="TextBox 17"/>
          <p:cNvSpPr txBox="1"/>
          <p:nvPr/>
        </p:nvSpPr>
        <p:spPr>
          <a:xfrm>
            <a:off x="11992453" y="6083306"/>
            <a:ext cx="5647144" cy="400050"/>
          </a:xfrm>
          <a:prstGeom prst="rect">
            <a:avLst/>
          </a:prstGeom>
        </p:spPr>
        <p:txBody>
          <a:bodyPr lIns="0" tIns="0" rIns="0" bIns="0" rtlCol="0" anchor="t">
            <a:spAutoFit/>
          </a:bodyPr>
          <a:lstStyle/>
          <a:p>
            <a:pPr algn="r">
              <a:lnSpc>
                <a:spcPts val="2999"/>
              </a:lnSpc>
            </a:pPr>
            <a:r>
              <a:rPr lang="en-US" sz="2999">
                <a:solidFill>
                  <a:srgbClr val="D8AA1F"/>
                </a:solidFill>
                <a:latin typeface="Roboto Bold"/>
              </a:rPr>
              <a:t>JOB SEEKERS</a:t>
            </a:r>
          </a:p>
        </p:txBody>
      </p:sp>
      <p:sp>
        <p:nvSpPr>
          <p:cNvPr id="18" name="TextBox 18"/>
          <p:cNvSpPr txBox="1"/>
          <p:nvPr/>
        </p:nvSpPr>
        <p:spPr>
          <a:xfrm>
            <a:off x="14619202" y="1282373"/>
            <a:ext cx="2996308" cy="2540001"/>
          </a:xfrm>
          <a:prstGeom prst="rect">
            <a:avLst/>
          </a:prstGeom>
        </p:spPr>
        <p:txBody>
          <a:bodyPr lIns="0" tIns="0" rIns="0" bIns="0" rtlCol="0" anchor="t">
            <a:spAutoFit/>
          </a:bodyPr>
          <a:lstStyle/>
          <a:p>
            <a:pPr algn="r">
              <a:lnSpc>
                <a:spcPts val="2500"/>
              </a:lnSpc>
            </a:pPr>
            <a:r>
              <a:rPr lang="en-US" sz="2500">
                <a:solidFill>
                  <a:srgbClr val="DFE0E1"/>
                </a:solidFill>
                <a:latin typeface="Roboto"/>
              </a:rPr>
              <a:t>70% of US consumers want to know what the brands they support are doing to address social and environmental issues</a:t>
            </a:r>
          </a:p>
        </p:txBody>
      </p:sp>
      <p:sp>
        <p:nvSpPr>
          <p:cNvPr id="19" name="TextBox 19"/>
          <p:cNvSpPr txBox="1"/>
          <p:nvPr/>
        </p:nvSpPr>
        <p:spPr>
          <a:xfrm>
            <a:off x="13235923" y="6893989"/>
            <a:ext cx="4451847" cy="1282701"/>
          </a:xfrm>
          <a:prstGeom prst="rect">
            <a:avLst/>
          </a:prstGeom>
        </p:spPr>
        <p:txBody>
          <a:bodyPr lIns="0" tIns="0" rIns="0" bIns="0" rtlCol="0" anchor="t">
            <a:spAutoFit/>
          </a:bodyPr>
          <a:lstStyle/>
          <a:p>
            <a:pPr algn="r">
              <a:lnSpc>
                <a:spcPts val="2500"/>
              </a:lnSpc>
            </a:pPr>
            <a:r>
              <a:rPr lang="en-US" sz="2500">
                <a:solidFill>
                  <a:srgbClr val="DFE0E1"/>
                </a:solidFill>
                <a:latin typeface="Roboto"/>
              </a:rPr>
              <a:t>74% of Linkedin members place a high value on finding work that delivers a sense of purpose</a:t>
            </a:r>
          </a:p>
        </p:txBody>
      </p:sp>
      <p:sp>
        <p:nvSpPr>
          <p:cNvPr id="20" name="TextBox 20"/>
          <p:cNvSpPr txBox="1"/>
          <p:nvPr/>
        </p:nvSpPr>
        <p:spPr>
          <a:xfrm>
            <a:off x="11992453" y="8523533"/>
            <a:ext cx="5695317" cy="968376"/>
          </a:xfrm>
          <a:prstGeom prst="rect">
            <a:avLst/>
          </a:prstGeom>
        </p:spPr>
        <p:txBody>
          <a:bodyPr lIns="0" tIns="0" rIns="0" bIns="0" rtlCol="0" anchor="t">
            <a:spAutoFit/>
          </a:bodyPr>
          <a:lstStyle/>
          <a:p>
            <a:pPr algn="r">
              <a:lnSpc>
                <a:spcPts val="2500"/>
              </a:lnSpc>
            </a:pPr>
            <a:r>
              <a:rPr lang="en-US" sz="2500">
                <a:solidFill>
                  <a:srgbClr val="DFE0E1"/>
                </a:solidFill>
                <a:latin typeface="Roboto"/>
              </a:rPr>
              <a:t>83% of Gen Z in the US consider a company’s purpose when deciding where to work </a:t>
            </a:r>
          </a:p>
        </p:txBody>
      </p:sp>
      <p:sp>
        <p:nvSpPr>
          <p:cNvPr id="21" name="TextBox 21"/>
          <p:cNvSpPr txBox="1"/>
          <p:nvPr/>
        </p:nvSpPr>
        <p:spPr>
          <a:xfrm>
            <a:off x="654202" y="1746038"/>
            <a:ext cx="2336138" cy="1597026"/>
          </a:xfrm>
          <a:prstGeom prst="rect">
            <a:avLst/>
          </a:prstGeom>
        </p:spPr>
        <p:txBody>
          <a:bodyPr lIns="0" tIns="0" rIns="0" bIns="0" rtlCol="0" anchor="t">
            <a:spAutoFit/>
          </a:bodyPr>
          <a:lstStyle/>
          <a:p>
            <a:pPr algn="l">
              <a:lnSpc>
                <a:spcPts val="2500"/>
              </a:lnSpc>
            </a:pPr>
            <a:r>
              <a:rPr lang="en-US" sz="2500">
                <a:solidFill>
                  <a:srgbClr val="DFE0E1"/>
                </a:solidFill>
                <a:latin typeface="Roboto"/>
              </a:rPr>
              <a:t>Purpose-driven companies financially outperform the market by 42%</a:t>
            </a:r>
          </a:p>
        </p:txBody>
      </p:sp>
      <p:pic>
        <p:nvPicPr>
          <p:cNvPr id="22" name="Picture 22"/>
          <p:cNvPicPr>
            <a:picLocks noChangeAspect="1"/>
          </p:cNvPicPr>
          <p:nvPr/>
        </p:nvPicPr>
        <p:blipFill>
          <a:blip r:embed="rId7"/>
          <a:stretch>
            <a:fillRect/>
          </a:stretch>
        </p:blipFill>
        <p:spPr>
          <a:xfrm>
            <a:off x="10673695" y="8063177"/>
            <a:ext cx="1908175" cy="1908175"/>
          </a:xfrm>
          <a:prstGeom prst="rect">
            <a:avLst/>
          </a:prstGeom>
        </p:spPr>
      </p:pic>
      <p:sp>
        <p:nvSpPr>
          <p:cNvPr id="23" name="TextBox 23"/>
          <p:cNvSpPr txBox="1"/>
          <p:nvPr/>
        </p:nvSpPr>
        <p:spPr>
          <a:xfrm>
            <a:off x="654202" y="6813549"/>
            <a:ext cx="5653073" cy="968376"/>
          </a:xfrm>
          <a:prstGeom prst="rect">
            <a:avLst/>
          </a:prstGeom>
        </p:spPr>
        <p:txBody>
          <a:bodyPr lIns="0" tIns="0" rIns="0" bIns="0" rtlCol="0" anchor="t">
            <a:spAutoFit/>
          </a:bodyPr>
          <a:lstStyle/>
          <a:p>
            <a:pPr algn="l">
              <a:lnSpc>
                <a:spcPts val="2500"/>
              </a:lnSpc>
            </a:pPr>
            <a:r>
              <a:rPr lang="en-US" sz="2500">
                <a:solidFill>
                  <a:srgbClr val="DFE0E1"/>
                </a:solidFill>
                <a:latin typeface="Roboto"/>
              </a:rPr>
              <a:t>83% of employees would be more loyal to a company that contributes to social and environmental issues</a:t>
            </a:r>
          </a:p>
        </p:txBody>
      </p:sp>
      <p:sp>
        <p:nvSpPr>
          <p:cNvPr id="24" name="TextBox 24"/>
          <p:cNvSpPr txBox="1"/>
          <p:nvPr/>
        </p:nvSpPr>
        <p:spPr>
          <a:xfrm>
            <a:off x="654202" y="8105775"/>
            <a:ext cx="5354830" cy="968376"/>
          </a:xfrm>
          <a:prstGeom prst="rect">
            <a:avLst/>
          </a:prstGeom>
        </p:spPr>
        <p:txBody>
          <a:bodyPr lIns="0" tIns="0" rIns="0" bIns="0" rtlCol="0" anchor="t">
            <a:spAutoFit/>
          </a:bodyPr>
          <a:lstStyle/>
          <a:p>
            <a:pPr algn="l">
              <a:lnSpc>
                <a:spcPts val="2500"/>
              </a:lnSpc>
            </a:pPr>
            <a:r>
              <a:rPr lang="en-US" sz="2500">
                <a:solidFill>
                  <a:srgbClr val="DFE0E1"/>
                </a:solidFill>
                <a:latin typeface="Roboto"/>
              </a:rPr>
              <a:t>9 out of 10 employees are willing to trade a percentage of their lifetime earnings for greater meaning at work </a:t>
            </a:r>
          </a:p>
        </p:txBody>
      </p:sp>
      <p:sp>
        <p:nvSpPr>
          <p:cNvPr id="25" name="TextBox 25"/>
          <p:cNvSpPr txBox="1"/>
          <p:nvPr/>
        </p:nvSpPr>
        <p:spPr>
          <a:xfrm>
            <a:off x="654202" y="4032244"/>
            <a:ext cx="5354830" cy="219075"/>
          </a:xfrm>
          <a:prstGeom prst="rect">
            <a:avLst/>
          </a:prstGeom>
        </p:spPr>
        <p:txBody>
          <a:bodyPr lIns="0" tIns="0" rIns="0" bIns="0" rtlCol="0" anchor="t">
            <a:spAutoFit/>
          </a:bodyPr>
          <a:lstStyle/>
          <a:p>
            <a:pPr algn="l">
              <a:lnSpc>
                <a:spcPts val="1500"/>
              </a:lnSpc>
            </a:pPr>
            <a:r>
              <a:rPr lang="en-US" sz="1500">
                <a:solidFill>
                  <a:srgbClr val="DFE0E1"/>
                </a:solidFill>
                <a:latin typeface="Roboto Italics"/>
              </a:rPr>
              <a:t>Source: DDI World 2018</a:t>
            </a:r>
          </a:p>
        </p:txBody>
      </p:sp>
      <p:sp>
        <p:nvSpPr>
          <p:cNvPr id="26" name="TextBox 26"/>
          <p:cNvSpPr txBox="1"/>
          <p:nvPr/>
        </p:nvSpPr>
        <p:spPr>
          <a:xfrm>
            <a:off x="660132" y="9455151"/>
            <a:ext cx="5354830" cy="409575"/>
          </a:xfrm>
          <a:prstGeom prst="rect">
            <a:avLst/>
          </a:prstGeom>
        </p:spPr>
        <p:txBody>
          <a:bodyPr lIns="0" tIns="0" rIns="0" bIns="0" rtlCol="0" anchor="t">
            <a:spAutoFit/>
          </a:bodyPr>
          <a:lstStyle/>
          <a:p>
            <a:pPr algn="l">
              <a:lnSpc>
                <a:spcPts val="1500"/>
              </a:lnSpc>
            </a:pPr>
            <a:r>
              <a:rPr lang="en-US" sz="1500">
                <a:solidFill>
                  <a:srgbClr val="DFE0E1"/>
                </a:solidFill>
                <a:latin typeface="Roboto Italics"/>
              </a:rPr>
              <a:t>Source: Better Up, 2018: Cone Communications Millenial Employee Engagement Study, 2017; Cone/Porter Novelli, 2019</a:t>
            </a:r>
          </a:p>
        </p:txBody>
      </p:sp>
      <p:sp>
        <p:nvSpPr>
          <p:cNvPr id="27" name="TextBox 27"/>
          <p:cNvSpPr txBox="1"/>
          <p:nvPr/>
        </p:nvSpPr>
        <p:spPr>
          <a:xfrm>
            <a:off x="12308853" y="9707563"/>
            <a:ext cx="5354830" cy="219075"/>
          </a:xfrm>
          <a:prstGeom prst="rect">
            <a:avLst/>
          </a:prstGeom>
        </p:spPr>
        <p:txBody>
          <a:bodyPr lIns="0" tIns="0" rIns="0" bIns="0" rtlCol="0" anchor="t">
            <a:spAutoFit/>
          </a:bodyPr>
          <a:lstStyle/>
          <a:p>
            <a:pPr algn="r">
              <a:lnSpc>
                <a:spcPts val="1500"/>
              </a:lnSpc>
            </a:pPr>
            <a:r>
              <a:rPr lang="en-US" sz="1500">
                <a:solidFill>
                  <a:srgbClr val="DFE0E1"/>
                </a:solidFill>
                <a:latin typeface="Roboto Italics"/>
              </a:rPr>
              <a:t>Source: Imperative&amp; Linkedin 2016</a:t>
            </a:r>
          </a:p>
        </p:txBody>
      </p:sp>
      <p:sp>
        <p:nvSpPr>
          <p:cNvPr id="28" name="TextBox 28"/>
          <p:cNvSpPr txBox="1"/>
          <p:nvPr/>
        </p:nvSpPr>
        <p:spPr>
          <a:xfrm>
            <a:off x="12308853" y="4146544"/>
            <a:ext cx="5354830" cy="219075"/>
          </a:xfrm>
          <a:prstGeom prst="rect">
            <a:avLst/>
          </a:prstGeom>
        </p:spPr>
        <p:txBody>
          <a:bodyPr lIns="0" tIns="0" rIns="0" bIns="0" rtlCol="0" anchor="t">
            <a:spAutoFit/>
          </a:bodyPr>
          <a:lstStyle/>
          <a:p>
            <a:pPr algn="r">
              <a:lnSpc>
                <a:spcPts val="1500"/>
              </a:lnSpc>
            </a:pPr>
            <a:r>
              <a:rPr lang="en-US" sz="1500">
                <a:solidFill>
                  <a:srgbClr val="DFE0E1"/>
                </a:solidFill>
                <a:latin typeface="Roboto Italics"/>
              </a:rPr>
              <a:t>Source: New Paradign Strategy Group &amp; Fortune, 2019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84" t="-14352" b="-13647"/>
            </a:stretch>
          </a:blipFill>
        </p:spPr>
      </p:sp>
      <p:grpSp>
        <p:nvGrpSpPr>
          <p:cNvPr id="3" name="Group 3"/>
          <p:cNvGrpSpPr/>
          <p:nvPr/>
        </p:nvGrpSpPr>
        <p:grpSpPr>
          <a:xfrm>
            <a:off x="8594682" y="0"/>
            <a:ext cx="11864071" cy="10627280"/>
            <a:chOff x="0" y="0"/>
            <a:chExt cx="3124694" cy="2798955"/>
          </a:xfrm>
        </p:grpSpPr>
        <p:sp>
          <p:nvSpPr>
            <p:cNvPr id="4" name="Freeform 4"/>
            <p:cNvSpPr/>
            <p:nvPr/>
          </p:nvSpPr>
          <p:spPr>
            <a:xfrm>
              <a:off x="0" y="0"/>
              <a:ext cx="3124694" cy="2798955"/>
            </a:xfrm>
            <a:custGeom>
              <a:avLst/>
              <a:gdLst/>
              <a:ahLst/>
              <a:cxnLst/>
              <a:rect l="l" t="t" r="r" b="b"/>
              <a:pathLst>
                <a:path w="3124694" h="2798955">
                  <a:moveTo>
                    <a:pt x="0" y="0"/>
                  </a:moveTo>
                  <a:lnTo>
                    <a:pt x="3124694" y="0"/>
                  </a:lnTo>
                  <a:lnTo>
                    <a:pt x="3124694" y="2798955"/>
                  </a:lnTo>
                  <a:lnTo>
                    <a:pt x="0" y="2798955"/>
                  </a:lnTo>
                  <a:close/>
                </a:path>
              </a:pathLst>
            </a:custGeom>
            <a:solidFill>
              <a:srgbClr val="DFE0E1"/>
            </a:solidFill>
          </p:spPr>
        </p:sp>
        <p:sp>
          <p:nvSpPr>
            <p:cNvPr id="5" name="TextBox 5"/>
            <p:cNvSpPr txBox="1"/>
            <p:nvPr/>
          </p:nvSpPr>
          <p:spPr>
            <a:xfrm>
              <a:off x="0" y="-47625"/>
              <a:ext cx="3124694" cy="284658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155851" y="1198840"/>
            <a:ext cx="11863772" cy="4114800"/>
          </a:xfrm>
          <a:custGeom>
            <a:avLst/>
            <a:gdLst/>
            <a:ahLst/>
            <a:cxnLst/>
            <a:rect l="l" t="t" r="r" b="b"/>
            <a:pathLst>
              <a:path w="11863772" h="4114800">
                <a:moveTo>
                  <a:pt x="0" y="0"/>
                </a:moveTo>
                <a:lnTo>
                  <a:pt x="11863772" y="0"/>
                </a:lnTo>
                <a:lnTo>
                  <a:pt x="11863772" y="4114800"/>
                </a:lnTo>
                <a:lnTo>
                  <a:pt x="0" y="4114800"/>
                </a:lnTo>
                <a:lnTo>
                  <a:pt x="0" y="0"/>
                </a:lnTo>
                <a:close/>
              </a:path>
            </a:pathLst>
          </a:custGeom>
          <a:blipFill>
            <a:blip r:embed="rId3"/>
            <a:stretch>
              <a:fillRect l="-291" t="-77986" r="-291"/>
            </a:stretch>
          </a:blipFill>
        </p:spPr>
      </p:sp>
      <p:sp>
        <p:nvSpPr>
          <p:cNvPr id="7" name="Freeform 7"/>
          <p:cNvSpPr/>
          <p:nvPr/>
        </p:nvSpPr>
        <p:spPr>
          <a:xfrm>
            <a:off x="9144000" y="5167891"/>
            <a:ext cx="9436941" cy="5791923"/>
          </a:xfrm>
          <a:custGeom>
            <a:avLst/>
            <a:gdLst/>
            <a:ahLst/>
            <a:cxnLst/>
            <a:rect l="l" t="t" r="r" b="b"/>
            <a:pathLst>
              <a:path w="9436941" h="5791923">
                <a:moveTo>
                  <a:pt x="0" y="0"/>
                </a:moveTo>
                <a:lnTo>
                  <a:pt x="9436941" y="0"/>
                </a:lnTo>
                <a:lnTo>
                  <a:pt x="9436941" y="5791922"/>
                </a:lnTo>
                <a:lnTo>
                  <a:pt x="0" y="5791922"/>
                </a:lnTo>
                <a:lnTo>
                  <a:pt x="0" y="0"/>
                </a:lnTo>
                <a:close/>
              </a:path>
            </a:pathLst>
          </a:custGeom>
          <a:blipFill>
            <a:blip r:embed="rId3"/>
            <a:stretch>
              <a:fillRect/>
            </a:stretch>
          </a:blipFill>
        </p:spPr>
      </p:sp>
      <p:sp>
        <p:nvSpPr>
          <p:cNvPr id="8" name="Freeform 8"/>
          <p:cNvSpPr/>
          <p:nvPr/>
        </p:nvSpPr>
        <p:spPr>
          <a:xfrm rot="-5400000">
            <a:off x="4287001" y="4307681"/>
            <a:ext cx="10287000" cy="1671638"/>
          </a:xfrm>
          <a:custGeom>
            <a:avLst/>
            <a:gdLst/>
            <a:ahLst/>
            <a:cxnLst/>
            <a:rect l="l" t="t" r="r" b="b"/>
            <a:pathLst>
              <a:path w="10287000" h="1671638">
                <a:moveTo>
                  <a:pt x="0" y="0"/>
                </a:moveTo>
                <a:lnTo>
                  <a:pt x="10287000" y="0"/>
                </a:lnTo>
                <a:lnTo>
                  <a:pt x="10287000" y="1671638"/>
                </a:lnTo>
                <a:lnTo>
                  <a:pt x="0" y="1671638"/>
                </a:lnTo>
                <a:lnTo>
                  <a:pt x="0" y="0"/>
                </a:lnTo>
                <a:close/>
              </a:path>
            </a:pathLst>
          </a:custGeom>
          <a:blipFill>
            <a:blip r:embed="rId4"/>
            <a:stretch>
              <a:fillRect/>
            </a:stretch>
          </a:blipFill>
        </p:spPr>
      </p:sp>
      <p:grpSp>
        <p:nvGrpSpPr>
          <p:cNvPr id="9" name="Group 9"/>
          <p:cNvGrpSpPr/>
          <p:nvPr/>
        </p:nvGrpSpPr>
        <p:grpSpPr>
          <a:xfrm>
            <a:off x="7180219" y="754175"/>
            <a:ext cx="11839403" cy="3086100"/>
            <a:chOff x="0" y="0"/>
            <a:chExt cx="3118197" cy="812800"/>
          </a:xfrm>
        </p:grpSpPr>
        <p:sp>
          <p:nvSpPr>
            <p:cNvPr id="10" name="Freeform 10"/>
            <p:cNvSpPr/>
            <p:nvPr/>
          </p:nvSpPr>
          <p:spPr>
            <a:xfrm>
              <a:off x="0" y="0"/>
              <a:ext cx="3118197" cy="812800"/>
            </a:xfrm>
            <a:custGeom>
              <a:avLst/>
              <a:gdLst/>
              <a:ahLst/>
              <a:cxnLst/>
              <a:rect l="l" t="t" r="r" b="b"/>
              <a:pathLst>
                <a:path w="3118197" h="812800">
                  <a:moveTo>
                    <a:pt x="0" y="0"/>
                  </a:moveTo>
                  <a:lnTo>
                    <a:pt x="3118197" y="0"/>
                  </a:lnTo>
                  <a:lnTo>
                    <a:pt x="3118197" y="812800"/>
                  </a:lnTo>
                  <a:lnTo>
                    <a:pt x="0" y="812800"/>
                  </a:lnTo>
                  <a:close/>
                </a:path>
              </a:pathLst>
            </a:custGeom>
            <a:solidFill>
              <a:srgbClr val="333333"/>
            </a:solidFill>
          </p:spPr>
        </p:sp>
        <p:sp>
          <p:nvSpPr>
            <p:cNvPr id="11" name="TextBox 11"/>
            <p:cNvSpPr txBox="1"/>
            <p:nvPr/>
          </p:nvSpPr>
          <p:spPr>
            <a:xfrm>
              <a:off x="0" y="-47625"/>
              <a:ext cx="3118197"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430501" y="5143500"/>
            <a:ext cx="9973389" cy="4443201"/>
            <a:chOff x="0" y="0"/>
            <a:chExt cx="2626736" cy="1170226"/>
          </a:xfrm>
        </p:grpSpPr>
        <p:sp>
          <p:nvSpPr>
            <p:cNvPr id="13" name="Freeform 13"/>
            <p:cNvSpPr/>
            <p:nvPr/>
          </p:nvSpPr>
          <p:spPr>
            <a:xfrm>
              <a:off x="0" y="0"/>
              <a:ext cx="2626736" cy="1170226"/>
            </a:xfrm>
            <a:custGeom>
              <a:avLst/>
              <a:gdLst/>
              <a:ahLst/>
              <a:cxnLst/>
              <a:rect l="l" t="t" r="r" b="b"/>
              <a:pathLst>
                <a:path w="2626736" h="1170226">
                  <a:moveTo>
                    <a:pt x="0" y="0"/>
                  </a:moveTo>
                  <a:lnTo>
                    <a:pt x="2626736" y="0"/>
                  </a:lnTo>
                  <a:lnTo>
                    <a:pt x="2626736" y="1170226"/>
                  </a:lnTo>
                  <a:lnTo>
                    <a:pt x="0" y="1170226"/>
                  </a:lnTo>
                  <a:close/>
                </a:path>
              </a:pathLst>
            </a:custGeom>
            <a:solidFill>
              <a:srgbClr val="416F14"/>
            </a:solidFill>
          </p:spPr>
        </p:sp>
        <p:sp>
          <p:nvSpPr>
            <p:cNvPr id="14" name="TextBox 14"/>
            <p:cNvSpPr txBox="1"/>
            <p:nvPr/>
          </p:nvSpPr>
          <p:spPr>
            <a:xfrm>
              <a:off x="0" y="-47625"/>
              <a:ext cx="2626736" cy="121785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816671" y="1260444"/>
            <a:ext cx="8115300" cy="1069987"/>
          </a:xfrm>
          <a:prstGeom prst="rect">
            <a:avLst/>
          </a:prstGeom>
        </p:spPr>
        <p:txBody>
          <a:bodyPr lIns="0" tIns="0" rIns="0" bIns="0" rtlCol="0" anchor="t">
            <a:spAutoFit/>
          </a:bodyPr>
          <a:lstStyle/>
          <a:p>
            <a:pPr algn="l">
              <a:lnSpc>
                <a:spcPts val="8000"/>
              </a:lnSpc>
            </a:pPr>
            <a:r>
              <a:rPr lang="en-US" sz="8000">
                <a:solidFill>
                  <a:srgbClr val="DFE0E1"/>
                </a:solidFill>
                <a:latin typeface="Roboto Bold"/>
              </a:rPr>
              <a:t>OUR VISION</a:t>
            </a:r>
          </a:p>
        </p:txBody>
      </p:sp>
      <p:sp>
        <p:nvSpPr>
          <p:cNvPr id="16" name="TextBox 16"/>
          <p:cNvSpPr txBox="1"/>
          <p:nvPr/>
        </p:nvSpPr>
        <p:spPr>
          <a:xfrm>
            <a:off x="7816671" y="2533701"/>
            <a:ext cx="8115300" cy="688975"/>
          </a:xfrm>
          <a:prstGeom prst="rect">
            <a:avLst/>
          </a:prstGeom>
        </p:spPr>
        <p:txBody>
          <a:bodyPr lIns="0" tIns="0" rIns="0" bIns="0" rtlCol="0" anchor="t">
            <a:spAutoFit/>
          </a:bodyPr>
          <a:lstStyle/>
          <a:p>
            <a:pPr algn="l">
              <a:lnSpc>
                <a:spcPts val="5600"/>
              </a:lnSpc>
            </a:pPr>
            <a:r>
              <a:rPr lang="en-US" sz="4000">
                <a:solidFill>
                  <a:srgbClr val="DFE0E1"/>
                </a:solidFill>
                <a:latin typeface="Roboto Condensed"/>
              </a:rPr>
              <a:t>Make Kentucky first in Good Business</a:t>
            </a:r>
          </a:p>
        </p:txBody>
      </p:sp>
      <p:sp>
        <p:nvSpPr>
          <p:cNvPr id="17" name="TextBox 17"/>
          <p:cNvSpPr txBox="1"/>
          <p:nvPr/>
        </p:nvSpPr>
        <p:spPr>
          <a:xfrm>
            <a:off x="10075743" y="5665052"/>
            <a:ext cx="8115300" cy="1069987"/>
          </a:xfrm>
          <a:prstGeom prst="rect">
            <a:avLst/>
          </a:prstGeom>
        </p:spPr>
        <p:txBody>
          <a:bodyPr lIns="0" tIns="0" rIns="0" bIns="0" rtlCol="0" anchor="t">
            <a:spAutoFit/>
          </a:bodyPr>
          <a:lstStyle/>
          <a:p>
            <a:pPr algn="l">
              <a:lnSpc>
                <a:spcPts val="8000"/>
              </a:lnSpc>
            </a:pPr>
            <a:r>
              <a:rPr lang="en-US" sz="8000">
                <a:solidFill>
                  <a:srgbClr val="DFE0E1"/>
                </a:solidFill>
                <a:latin typeface="Roboto Bold"/>
              </a:rPr>
              <a:t>OUR MISSION</a:t>
            </a:r>
          </a:p>
        </p:txBody>
      </p:sp>
      <p:sp>
        <p:nvSpPr>
          <p:cNvPr id="18" name="TextBox 18"/>
          <p:cNvSpPr txBox="1"/>
          <p:nvPr/>
        </p:nvSpPr>
        <p:spPr>
          <a:xfrm>
            <a:off x="10075743" y="6952934"/>
            <a:ext cx="8115300" cy="20891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a:rPr>
              <a:t>Grow Kentucky businesses to </a:t>
            </a:r>
          </a:p>
          <a:p>
            <a:pPr algn="l">
              <a:lnSpc>
                <a:spcPts val="5599"/>
              </a:lnSpc>
            </a:pPr>
            <a:r>
              <a:rPr lang="en-US" sz="3999">
                <a:solidFill>
                  <a:srgbClr val="DFE0E1"/>
                </a:solidFill>
                <a:latin typeface="Roboto Condensed"/>
              </a:rPr>
              <a:t>positively impact people, our planet, </a:t>
            </a:r>
          </a:p>
          <a:p>
            <a:pPr algn="l">
              <a:lnSpc>
                <a:spcPts val="5599"/>
              </a:lnSpc>
            </a:pPr>
            <a:r>
              <a:rPr lang="en-US" sz="3999">
                <a:solidFill>
                  <a:srgbClr val="DFE0E1"/>
                </a:solidFill>
                <a:latin typeface="Roboto Condensed"/>
              </a:rPr>
              <a:t>and our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028700" y="1171575"/>
            <a:ext cx="14354964" cy="1069976"/>
          </a:xfrm>
          <a:prstGeom prst="rect">
            <a:avLst/>
          </a:prstGeom>
        </p:spPr>
        <p:txBody>
          <a:bodyPr lIns="0" tIns="0" rIns="0" bIns="0" rtlCol="0" anchor="t">
            <a:spAutoFit/>
          </a:bodyPr>
          <a:lstStyle/>
          <a:p>
            <a:pPr algn="l">
              <a:lnSpc>
                <a:spcPts val="8000"/>
              </a:lnSpc>
            </a:pPr>
            <a:r>
              <a:rPr lang="en-US" sz="8000">
                <a:solidFill>
                  <a:srgbClr val="333333"/>
                </a:solidFill>
                <a:latin typeface="Roboto Bold"/>
              </a:rPr>
              <a:t>WORKFORCE IMPACT</a:t>
            </a:r>
          </a:p>
        </p:txBody>
      </p:sp>
      <p:grpSp>
        <p:nvGrpSpPr>
          <p:cNvPr id="3" name="Group 3"/>
          <p:cNvGrpSpPr/>
          <p:nvPr/>
        </p:nvGrpSpPr>
        <p:grpSpPr>
          <a:xfrm>
            <a:off x="14284157" y="804209"/>
            <a:ext cx="4003843" cy="4339291"/>
            <a:chOff x="0" y="0"/>
            <a:chExt cx="5338458" cy="5785722"/>
          </a:xfrm>
        </p:grpSpPr>
        <p:sp>
          <p:nvSpPr>
            <p:cNvPr id="4" name="Freeform 4"/>
            <p:cNvSpPr/>
            <p:nvPr/>
          </p:nvSpPr>
          <p:spPr>
            <a:xfrm>
              <a:off x="0" y="2433615"/>
              <a:ext cx="5338458" cy="3352107"/>
            </a:xfrm>
            <a:custGeom>
              <a:avLst/>
              <a:gdLst/>
              <a:ahLst/>
              <a:cxnLst/>
              <a:rect l="l" t="t" r="r" b="b"/>
              <a:pathLst>
                <a:path w="5338458" h="3352107">
                  <a:moveTo>
                    <a:pt x="0" y="0"/>
                  </a:moveTo>
                  <a:lnTo>
                    <a:pt x="5338458" y="0"/>
                  </a:lnTo>
                  <a:lnTo>
                    <a:pt x="5338458" y="3352107"/>
                  </a:lnTo>
                  <a:lnTo>
                    <a:pt x="0" y="3352107"/>
                  </a:lnTo>
                  <a:lnTo>
                    <a:pt x="0" y="0"/>
                  </a:lnTo>
                  <a:close/>
                </a:path>
              </a:pathLst>
            </a:custGeom>
            <a:blipFill>
              <a:blip r:embed="rId2">
                <a:alphaModFix amt="55000"/>
              </a:blip>
              <a:stretch>
                <a:fillRect/>
              </a:stretch>
            </a:blipFill>
          </p:spPr>
        </p:sp>
        <p:grpSp>
          <p:nvGrpSpPr>
            <p:cNvPr id="5" name="Group 5"/>
            <p:cNvGrpSpPr/>
            <p:nvPr/>
          </p:nvGrpSpPr>
          <p:grpSpPr>
            <a:xfrm>
              <a:off x="567457" y="0"/>
              <a:ext cx="4216289" cy="42162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7178"/>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956656" y="1047083"/>
              <a:ext cx="1425147" cy="1016863"/>
            </a:xfrm>
            <a:prstGeom prst="rect">
              <a:avLst/>
            </a:prstGeom>
          </p:spPr>
          <p:txBody>
            <a:bodyPr lIns="0" tIns="0" rIns="0" bIns="0" rtlCol="0" anchor="t">
              <a:spAutoFit/>
            </a:bodyPr>
            <a:lstStyle/>
            <a:p>
              <a:pPr algn="ctr">
                <a:lnSpc>
                  <a:spcPts val="5508"/>
                </a:lnSpc>
              </a:pPr>
              <a:r>
                <a:rPr lang="en-US" sz="5508">
                  <a:solidFill>
                    <a:srgbClr val="DFE0E1"/>
                  </a:solidFill>
                  <a:latin typeface="Roboto Bold"/>
                </a:rPr>
                <a:t>57</a:t>
              </a:r>
            </a:p>
          </p:txBody>
        </p:sp>
        <p:sp>
          <p:nvSpPr>
            <p:cNvPr id="9" name="TextBox 9"/>
            <p:cNvSpPr txBox="1"/>
            <p:nvPr/>
          </p:nvSpPr>
          <p:spPr>
            <a:xfrm>
              <a:off x="1023065" y="2086509"/>
              <a:ext cx="3313854" cy="1204493"/>
            </a:xfrm>
            <a:prstGeom prst="rect">
              <a:avLst/>
            </a:prstGeom>
          </p:spPr>
          <p:txBody>
            <a:bodyPr lIns="0" tIns="0" rIns="0" bIns="0" rtlCol="0" anchor="t">
              <a:spAutoFit/>
            </a:bodyPr>
            <a:lstStyle/>
            <a:p>
              <a:pPr algn="ctr">
                <a:lnSpc>
                  <a:spcPts val="3796"/>
                </a:lnSpc>
              </a:pPr>
              <a:r>
                <a:rPr lang="en-US" sz="2372">
                  <a:solidFill>
                    <a:srgbClr val="DFE0E1"/>
                  </a:solidFill>
                  <a:latin typeface="Roboto Bold"/>
                </a:rPr>
                <a:t>ENGAGED COMPANIES</a:t>
              </a:r>
            </a:p>
          </p:txBody>
        </p:sp>
      </p:grpSp>
      <p:sp>
        <p:nvSpPr>
          <p:cNvPr id="10" name="Freeform 10"/>
          <p:cNvSpPr/>
          <p:nvPr/>
        </p:nvSpPr>
        <p:spPr>
          <a:xfrm>
            <a:off x="14130236" y="6744220"/>
            <a:ext cx="4003843" cy="2514080"/>
          </a:xfrm>
          <a:custGeom>
            <a:avLst/>
            <a:gdLst/>
            <a:ahLst/>
            <a:cxnLst/>
            <a:rect l="l" t="t" r="r" b="b"/>
            <a:pathLst>
              <a:path w="4003843" h="2514080">
                <a:moveTo>
                  <a:pt x="0" y="0"/>
                </a:moveTo>
                <a:lnTo>
                  <a:pt x="4003844" y="0"/>
                </a:lnTo>
                <a:lnTo>
                  <a:pt x="4003844" y="2514080"/>
                </a:lnTo>
                <a:lnTo>
                  <a:pt x="0" y="2514080"/>
                </a:lnTo>
                <a:lnTo>
                  <a:pt x="0" y="0"/>
                </a:lnTo>
                <a:close/>
              </a:path>
            </a:pathLst>
          </a:custGeom>
          <a:blipFill>
            <a:blip r:embed="rId2">
              <a:alphaModFix amt="55000"/>
            </a:blip>
            <a:stretch>
              <a:fillRect/>
            </a:stretch>
          </a:blipFill>
        </p:spPr>
      </p:sp>
      <p:grpSp>
        <p:nvGrpSpPr>
          <p:cNvPr id="11" name="Group 11"/>
          <p:cNvGrpSpPr/>
          <p:nvPr/>
        </p:nvGrpSpPr>
        <p:grpSpPr>
          <a:xfrm>
            <a:off x="14717495" y="4894255"/>
            <a:ext cx="3162217" cy="316221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E0E1"/>
            </a:solidFill>
          </p:spPr>
        </p:sp>
        <p:sp>
          <p:nvSpPr>
            <p:cNvPr id="13" name="TextBox 13"/>
            <p:cNvSpPr txBox="1"/>
            <p:nvPr/>
          </p:nvSpPr>
          <p:spPr>
            <a:xfrm>
              <a:off x="76200" y="28575"/>
              <a:ext cx="660400" cy="708025"/>
            </a:xfrm>
            <a:prstGeom prst="rect">
              <a:avLst/>
            </a:prstGeom>
          </p:spPr>
          <p:txBody>
            <a:bodyPr lIns="36364" tIns="36364" rIns="36364" bIns="36364" rtlCol="0" anchor="ctr"/>
            <a:lstStyle/>
            <a:p>
              <a:pPr algn="ctr">
                <a:lnSpc>
                  <a:spcPts val="2660"/>
                </a:lnSpc>
              </a:pPr>
              <a:endParaRPr/>
            </a:p>
          </p:txBody>
        </p:sp>
      </p:grpSp>
      <p:grpSp>
        <p:nvGrpSpPr>
          <p:cNvPr id="14" name="Group 14"/>
          <p:cNvGrpSpPr/>
          <p:nvPr/>
        </p:nvGrpSpPr>
        <p:grpSpPr>
          <a:xfrm>
            <a:off x="14717495" y="4894255"/>
            <a:ext cx="3162217" cy="316221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B1A1A"/>
              </a:solidFill>
              <a:prstDash val="solid"/>
              <a:miter/>
            </a:ln>
          </p:spPr>
        </p:sp>
        <p:sp>
          <p:nvSpPr>
            <p:cNvPr id="16" name="TextBox 16"/>
            <p:cNvSpPr txBox="1"/>
            <p:nvPr/>
          </p:nvSpPr>
          <p:spPr>
            <a:xfrm>
              <a:off x="76200" y="28575"/>
              <a:ext cx="660400" cy="708025"/>
            </a:xfrm>
            <a:prstGeom prst="rect">
              <a:avLst/>
            </a:prstGeom>
          </p:spPr>
          <p:txBody>
            <a:bodyPr lIns="36364" tIns="36364" rIns="36364" bIns="36364" rtlCol="0" anchor="ctr"/>
            <a:lstStyle/>
            <a:p>
              <a:pPr algn="ctr">
                <a:lnSpc>
                  <a:spcPts val="2660"/>
                </a:lnSpc>
              </a:pPr>
              <a:endParaRPr/>
            </a:p>
          </p:txBody>
        </p:sp>
      </p:grpSp>
      <p:sp>
        <p:nvSpPr>
          <p:cNvPr id="17" name="TextBox 17"/>
          <p:cNvSpPr txBox="1"/>
          <p:nvPr/>
        </p:nvSpPr>
        <p:spPr>
          <a:xfrm>
            <a:off x="15492083" y="5859837"/>
            <a:ext cx="1669862" cy="691726"/>
          </a:xfrm>
          <a:prstGeom prst="rect">
            <a:avLst/>
          </a:prstGeom>
        </p:spPr>
        <p:txBody>
          <a:bodyPr lIns="0" tIns="0" rIns="0" bIns="0" rtlCol="0" anchor="t">
            <a:spAutoFit/>
          </a:bodyPr>
          <a:lstStyle/>
          <a:p>
            <a:pPr algn="ctr">
              <a:lnSpc>
                <a:spcPts val="5108"/>
              </a:lnSpc>
            </a:pPr>
            <a:r>
              <a:rPr lang="en-US" sz="5108">
                <a:solidFill>
                  <a:srgbClr val="1B1A1A"/>
                </a:solidFill>
                <a:latin typeface="Roboto Bold"/>
              </a:rPr>
              <a:t>10K+</a:t>
            </a:r>
          </a:p>
        </p:txBody>
      </p:sp>
      <p:sp>
        <p:nvSpPr>
          <p:cNvPr id="18" name="TextBox 18"/>
          <p:cNvSpPr txBox="1"/>
          <p:nvPr/>
        </p:nvSpPr>
        <p:spPr>
          <a:xfrm>
            <a:off x="15000455" y="6648970"/>
            <a:ext cx="2596297" cy="450947"/>
          </a:xfrm>
          <a:prstGeom prst="rect">
            <a:avLst/>
          </a:prstGeom>
        </p:spPr>
        <p:txBody>
          <a:bodyPr lIns="0" tIns="0" rIns="0" bIns="0" rtlCol="0" anchor="t">
            <a:spAutoFit/>
          </a:bodyPr>
          <a:lstStyle/>
          <a:p>
            <a:pPr algn="ctr">
              <a:lnSpc>
                <a:spcPts val="3796"/>
              </a:lnSpc>
            </a:pPr>
            <a:r>
              <a:rPr lang="en-US" sz="2372">
                <a:solidFill>
                  <a:srgbClr val="1B1A1A"/>
                </a:solidFill>
                <a:latin typeface="Roboto Bold"/>
              </a:rPr>
              <a:t>FTE’S</a:t>
            </a:r>
          </a:p>
        </p:txBody>
      </p:sp>
      <p:sp>
        <p:nvSpPr>
          <p:cNvPr id="19" name="TextBox 19"/>
          <p:cNvSpPr txBox="1"/>
          <p:nvPr/>
        </p:nvSpPr>
        <p:spPr>
          <a:xfrm>
            <a:off x="1028700" y="2246304"/>
            <a:ext cx="12421455" cy="7324726"/>
          </a:xfrm>
          <a:prstGeom prst="rect">
            <a:avLst/>
          </a:prstGeom>
        </p:spPr>
        <p:txBody>
          <a:bodyPr lIns="0" tIns="0" rIns="0" bIns="0" rtlCol="0" anchor="t">
            <a:spAutoFit/>
          </a:bodyPr>
          <a:lstStyle/>
          <a:p>
            <a:pPr marL="647694" lvl="1" indent="-323847" algn="l">
              <a:lnSpc>
                <a:spcPts val="4199"/>
              </a:lnSpc>
              <a:buFont typeface="Arial"/>
              <a:buChar char="•"/>
            </a:pPr>
            <a:r>
              <a:rPr lang="en-US" sz="2999">
                <a:solidFill>
                  <a:srgbClr val="1B1A1A"/>
                </a:solidFill>
                <a:latin typeface="Roboto"/>
              </a:rPr>
              <a:t>Providing guidance and resources for companies to design their own social and environmental engagement programs</a:t>
            </a:r>
          </a:p>
          <a:p>
            <a:pPr marL="647694" lvl="1" indent="-323847" algn="l">
              <a:lnSpc>
                <a:spcPts val="4199"/>
              </a:lnSpc>
              <a:buFont typeface="Arial"/>
              <a:buChar char="•"/>
            </a:pPr>
            <a:r>
              <a:rPr lang="en-US" sz="2999">
                <a:solidFill>
                  <a:srgbClr val="1B1A1A"/>
                </a:solidFill>
                <a:latin typeface="Roboto"/>
              </a:rPr>
              <a:t>Providing guidance and resources for companies to design their own values and mission statements</a:t>
            </a:r>
          </a:p>
          <a:p>
            <a:pPr marL="647694" lvl="1" indent="-323847" algn="l">
              <a:lnSpc>
                <a:spcPts val="4199"/>
              </a:lnSpc>
              <a:buFont typeface="Arial"/>
              <a:buChar char="•"/>
            </a:pPr>
            <a:r>
              <a:rPr lang="en-US" sz="2999">
                <a:solidFill>
                  <a:srgbClr val="1B1A1A"/>
                </a:solidFill>
                <a:latin typeface="Roboto"/>
              </a:rPr>
              <a:t>Providing a foundational checklist for companies to self-evaluate their policies and practices and a roadmap for continuous improvement</a:t>
            </a:r>
          </a:p>
          <a:p>
            <a:pPr marL="647694" lvl="1" indent="-323847" algn="l">
              <a:lnSpc>
                <a:spcPts val="4199"/>
              </a:lnSpc>
              <a:buFont typeface="Arial"/>
              <a:buChar char="•"/>
            </a:pPr>
            <a:r>
              <a:rPr lang="en-US" sz="2999">
                <a:solidFill>
                  <a:srgbClr val="1B1A1A"/>
                </a:solidFill>
                <a:latin typeface="Roboto"/>
              </a:rPr>
              <a:t>Educational Resources include:</a:t>
            </a:r>
          </a:p>
          <a:p>
            <a:pPr marL="1295387" lvl="2" indent="-431796" algn="l">
              <a:lnSpc>
                <a:spcPts val="4199"/>
              </a:lnSpc>
              <a:buFont typeface="Arial"/>
              <a:buChar char="⚬"/>
            </a:pPr>
            <a:r>
              <a:rPr lang="en-US" sz="2999">
                <a:solidFill>
                  <a:srgbClr val="1B1A1A"/>
                </a:solidFill>
                <a:latin typeface="Roboto"/>
              </a:rPr>
              <a:t>Employee Feedback and Input Systems</a:t>
            </a:r>
          </a:p>
          <a:p>
            <a:pPr marL="1295387" lvl="2" indent="-431796" algn="l">
              <a:lnSpc>
                <a:spcPts val="4199"/>
              </a:lnSpc>
              <a:buFont typeface="Arial"/>
              <a:buChar char="⚬"/>
            </a:pPr>
            <a:r>
              <a:rPr lang="en-US" sz="2999">
                <a:solidFill>
                  <a:srgbClr val="1B1A1A"/>
                </a:solidFill>
                <a:latin typeface="Roboto"/>
              </a:rPr>
              <a:t>Honors and Awards Programs</a:t>
            </a:r>
          </a:p>
          <a:p>
            <a:pPr marL="1295387" lvl="2" indent="-431796" algn="l">
              <a:lnSpc>
                <a:spcPts val="4199"/>
              </a:lnSpc>
              <a:buFont typeface="Arial"/>
              <a:buChar char="⚬"/>
            </a:pPr>
            <a:r>
              <a:rPr lang="en-US" sz="2999">
                <a:solidFill>
                  <a:srgbClr val="1B1A1A"/>
                </a:solidFill>
                <a:latin typeface="Roboto"/>
              </a:rPr>
              <a:t>Ethical Supply Chain Management</a:t>
            </a:r>
          </a:p>
          <a:p>
            <a:pPr marL="1295387" lvl="2" indent="-431796" algn="l">
              <a:lnSpc>
                <a:spcPts val="4199"/>
              </a:lnSpc>
              <a:buFont typeface="Arial"/>
              <a:buChar char="⚬"/>
            </a:pPr>
            <a:r>
              <a:rPr lang="en-US" sz="2999">
                <a:solidFill>
                  <a:srgbClr val="1B1A1A"/>
                </a:solidFill>
                <a:latin typeface="Roboto"/>
              </a:rPr>
              <a:t>Organizational Climate</a:t>
            </a:r>
          </a:p>
          <a:p>
            <a:pPr marL="1295387" lvl="2" indent="-431796" algn="l">
              <a:lnSpc>
                <a:spcPts val="4199"/>
              </a:lnSpc>
              <a:buFont typeface="Arial"/>
              <a:buChar char="⚬"/>
            </a:pPr>
            <a:r>
              <a:rPr lang="en-US" sz="2999">
                <a:solidFill>
                  <a:srgbClr val="1B1A1A"/>
                </a:solidFill>
                <a:latin typeface="Roboto"/>
              </a:rPr>
              <a:t>Employee Mental Health Basics</a:t>
            </a:r>
          </a:p>
          <a:p>
            <a:pPr marL="1295387" lvl="2" indent="-431796" algn="l">
              <a:lnSpc>
                <a:spcPts val="4199"/>
              </a:lnSpc>
              <a:buFont typeface="Arial"/>
              <a:buChar char="⚬"/>
            </a:pPr>
            <a:r>
              <a:rPr lang="en-US" sz="2999">
                <a:solidFill>
                  <a:srgbClr val="1B1A1A"/>
                </a:solidFill>
                <a:latin typeface="Roboto"/>
              </a:rPr>
              <a:t>and many more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11033617" y="2577246"/>
            <a:ext cx="854941" cy="854941"/>
          </a:xfrm>
          <a:custGeom>
            <a:avLst/>
            <a:gdLst/>
            <a:ahLst/>
            <a:cxnLst/>
            <a:rect l="l" t="t" r="r" b="b"/>
            <a:pathLst>
              <a:path w="854941" h="854941">
                <a:moveTo>
                  <a:pt x="0" y="0"/>
                </a:moveTo>
                <a:lnTo>
                  <a:pt x="854941" y="0"/>
                </a:lnTo>
                <a:lnTo>
                  <a:pt x="854941" y="854940"/>
                </a:lnTo>
                <a:lnTo>
                  <a:pt x="0" y="854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033617" y="3701659"/>
            <a:ext cx="854941" cy="854941"/>
          </a:xfrm>
          <a:custGeom>
            <a:avLst/>
            <a:gdLst/>
            <a:ahLst/>
            <a:cxnLst/>
            <a:rect l="l" t="t" r="r" b="b"/>
            <a:pathLst>
              <a:path w="854941" h="854941">
                <a:moveTo>
                  <a:pt x="0" y="0"/>
                </a:moveTo>
                <a:lnTo>
                  <a:pt x="854941" y="0"/>
                </a:lnTo>
                <a:lnTo>
                  <a:pt x="854941" y="854941"/>
                </a:lnTo>
                <a:lnTo>
                  <a:pt x="0" y="854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033617" y="1441983"/>
            <a:ext cx="854941" cy="854941"/>
          </a:xfrm>
          <a:custGeom>
            <a:avLst/>
            <a:gdLst/>
            <a:ahLst/>
            <a:cxnLst/>
            <a:rect l="l" t="t" r="r" b="b"/>
            <a:pathLst>
              <a:path w="854941" h="854941">
                <a:moveTo>
                  <a:pt x="0" y="0"/>
                </a:moveTo>
                <a:lnTo>
                  <a:pt x="854941" y="0"/>
                </a:lnTo>
                <a:lnTo>
                  <a:pt x="854941" y="854940"/>
                </a:lnTo>
                <a:lnTo>
                  <a:pt x="0" y="8549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033617" y="4836923"/>
            <a:ext cx="854941" cy="854941"/>
          </a:xfrm>
          <a:custGeom>
            <a:avLst/>
            <a:gdLst/>
            <a:ahLst/>
            <a:cxnLst/>
            <a:rect l="l" t="t" r="r" b="b"/>
            <a:pathLst>
              <a:path w="854941" h="854941">
                <a:moveTo>
                  <a:pt x="0" y="0"/>
                </a:moveTo>
                <a:lnTo>
                  <a:pt x="854941" y="0"/>
                </a:lnTo>
                <a:lnTo>
                  <a:pt x="854941" y="854940"/>
                </a:lnTo>
                <a:lnTo>
                  <a:pt x="0" y="854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80774" y="20035"/>
            <a:ext cx="9214072" cy="10266965"/>
          </a:xfrm>
          <a:custGeom>
            <a:avLst/>
            <a:gdLst/>
            <a:ahLst/>
            <a:cxnLst/>
            <a:rect l="l" t="t" r="r" b="b"/>
            <a:pathLst>
              <a:path w="9214072" h="10266965">
                <a:moveTo>
                  <a:pt x="0" y="0"/>
                </a:moveTo>
                <a:lnTo>
                  <a:pt x="9214073" y="0"/>
                </a:lnTo>
                <a:lnTo>
                  <a:pt x="9214073" y="10266965"/>
                </a:lnTo>
                <a:lnTo>
                  <a:pt x="0" y="10266965"/>
                </a:lnTo>
                <a:lnTo>
                  <a:pt x="0" y="0"/>
                </a:lnTo>
                <a:close/>
              </a:path>
            </a:pathLst>
          </a:custGeom>
          <a:blipFill>
            <a:blip r:embed="rId10"/>
            <a:stretch>
              <a:fillRect l="-62463" r="-4468"/>
            </a:stretch>
          </a:blipFill>
        </p:spPr>
      </p:sp>
      <p:grpSp>
        <p:nvGrpSpPr>
          <p:cNvPr id="7" name="Group 7"/>
          <p:cNvGrpSpPr/>
          <p:nvPr/>
        </p:nvGrpSpPr>
        <p:grpSpPr>
          <a:xfrm>
            <a:off x="12156454" y="6761328"/>
            <a:ext cx="3134185" cy="3134185"/>
            <a:chOff x="0" y="0"/>
            <a:chExt cx="4178913" cy="4178913"/>
          </a:xfrm>
        </p:grpSpPr>
        <p:sp>
          <p:nvSpPr>
            <p:cNvPr id="8" name="Freeform 8"/>
            <p:cNvSpPr/>
            <p:nvPr/>
          </p:nvSpPr>
          <p:spPr>
            <a:xfrm>
              <a:off x="0" y="0"/>
              <a:ext cx="4178913" cy="4178913"/>
            </a:xfrm>
            <a:custGeom>
              <a:avLst/>
              <a:gdLst/>
              <a:ahLst/>
              <a:cxnLst/>
              <a:rect l="l" t="t" r="r" b="b"/>
              <a:pathLst>
                <a:path w="4178913" h="4178913">
                  <a:moveTo>
                    <a:pt x="0" y="0"/>
                  </a:moveTo>
                  <a:lnTo>
                    <a:pt x="4178913" y="0"/>
                  </a:lnTo>
                  <a:lnTo>
                    <a:pt x="4178913" y="4178913"/>
                  </a:lnTo>
                  <a:lnTo>
                    <a:pt x="0" y="41789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9" name="Group 9"/>
          <p:cNvGrpSpPr/>
          <p:nvPr/>
        </p:nvGrpSpPr>
        <p:grpSpPr>
          <a:xfrm>
            <a:off x="7882064" y="6761328"/>
            <a:ext cx="1942014" cy="1942014"/>
            <a:chOff x="0" y="0"/>
            <a:chExt cx="2589352" cy="2589352"/>
          </a:xfrm>
        </p:grpSpPr>
        <p:grpSp>
          <p:nvGrpSpPr>
            <p:cNvPr id="10" name="Group 10"/>
            <p:cNvGrpSpPr/>
            <p:nvPr/>
          </p:nvGrpSpPr>
          <p:grpSpPr>
            <a:xfrm>
              <a:off x="0" y="0"/>
              <a:ext cx="2589352" cy="25893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942326">
              <a:off x="986920" y="546120"/>
              <a:ext cx="615512" cy="1341716"/>
            </a:xfrm>
            <a:custGeom>
              <a:avLst/>
              <a:gdLst/>
              <a:ahLst/>
              <a:cxnLst/>
              <a:rect l="l" t="t" r="r" b="b"/>
              <a:pathLst>
                <a:path w="615512" h="1341716">
                  <a:moveTo>
                    <a:pt x="0" y="0"/>
                  </a:moveTo>
                  <a:lnTo>
                    <a:pt x="615512" y="0"/>
                  </a:lnTo>
                  <a:lnTo>
                    <a:pt x="615512" y="1341716"/>
                  </a:lnTo>
                  <a:lnTo>
                    <a:pt x="0" y="13417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14" name="TextBox 14"/>
          <p:cNvSpPr txBox="1"/>
          <p:nvPr/>
        </p:nvSpPr>
        <p:spPr>
          <a:xfrm>
            <a:off x="1028700" y="1394358"/>
            <a:ext cx="8795377" cy="3140075"/>
          </a:xfrm>
          <a:prstGeom prst="rect">
            <a:avLst/>
          </a:prstGeom>
        </p:spPr>
        <p:txBody>
          <a:bodyPr lIns="0" tIns="0" rIns="0" bIns="0" rtlCol="0" anchor="t">
            <a:spAutoFit/>
          </a:bodyPr>
          <a:lstStyle/>
          <a:p>
            <a:pPr algn="l">
              <a:lnSpc>
                <a:spcPts val="12399"/>
              </a:lnSpc>
            </a:pPr>
            <a:r>
              <a:rPr lang="en-US" sz="9999">
                <a:solidFill>
                  <a:srgbClr val="333333"/>
                </a:solidFill>
                <a:latin typeface="Roboto Bold"/>
              </a:rPr>
              <a:t>CONNECT WITH US!</a:t>
            </a:r>
          </a:p>
        </p:txBody>
      </p:sp>
      <p:sp>
        <p:nvSpPr>
          <p:cNvPr id="15" name="TextBox 15"/>
          <p:cNvSpPr txBox="1"/>
          <p:nvPr/>
        </p:nvSpPr>
        <p:spPr>
          <a:xfrm>
            <a:off x="12354361" y="1535441"/>
            <a:ext cx="4778090" cy="603235"/>
          </a:xfrm>
          <a:prstGeom prst="rect">
            <a:avLst/>
          </a:prstGeom>
        </p:spPr>
        <p:txBody>
          <a:bodyPr lIns="0" tIns="0" rIns="0" bIns="0" rtlCol="0" anchor="t">
            <a:spAutoFit/>
          </a:bodyPr>
          <a:lstStyle/>
          <a:p>
            <a:pPr algn="l">
              <a:lnSpc>
                <a:spcPts val="4942"/>
              </a:lnSpc>
            </a:pPr>
            <a:r>
              <a:rPr lang="en-US" sz="3530">
                <a:solidFill>
                  <a:srgbClr val="2E2E2E"/>
                </a:solidFill>
                <a:latin typeface="Roboto Condensed"/>
              </a:rPr>
              <a:t>www.canopyky.org</a:t>
            </a:r>
          </a:p>
        </p:txBody>
      </p:sp>
      <p:sp>
        <p:nvSpPr>
          <p:cNvPr id="16" name="TextBox 16"/>
          <p:cNvSpPr txBox="1"/>
          <p:nvPr/>
        </p:nvSpPr>
        <p:spPr>
          <a:xfrm>
            <a:off x="12354361" y="2670704"/>
            <a:ext cx="6808288" cy="603235"/>
          </a:xfrm>
          <a:prstGeom prst="rect">
            <a:avLst/>
          </a:prstGeom>
        </p:spPr>
        <p:txBody>
          <a:bodyPr lIns="0" tIns="0" rIns="0" bIns="0" rtlCol="0" anchor="t">
            <a:spAutoFit/>
          </a:bodyPr>
          <a:lstStyle/>
          <a:p>
            <a:pPr algn="l">
              <a:lnSpc>
                <a:spcPts val="4942"/>
              </a:lnSpc>
            </a:pPr>
            <a:r>
              <a:rPr lang="en-US" sz="3530">
                <a:solidFill>
                  <a:srgbClr val="2E2E2E"/>
                </a:solidFill>
                <a:latin typeface="Roboto Condensed"/>
              </a:rPr>
              <a:t>502-741-5672</a:t>
            </a:r>
          </a:p>
        </p:txBody>
      </p:sp>
      <p:sp>
        <p:nvSpPr>
          <p:cNvPr id="17" name="TextBox 17"/>
          <p:cNvSpPr txBox="1"/>
          <p:nvPr/>
        </p:nvSpPr>
        <p:spPr>
          <a:xfrm>
            <a:off x="12354361" y="3795118"/>
            <a:ext cx="7055675" cy="603235"/>
          </a:xfrm>
          <a:prstGeom prst="rect">
            <a:avLst/>
          </a:prstGeom>
        </p:spPr>
        <p:txBody>
          <a:bodyPr lIns="0" tIns="0" rIns="0" bIns="0" rtlCol="0" anchor="t">
            <a:spAutoFit/>
          </a:bodyPr>
          <a:lstStyle/>
          <a:p>
            <a:pPr algn="l">
              <a:lnSpc>
                <a:spcPts val="4942"/>
              </a:lnSpc>
            </a:pPr>
            <a:r>
              <a:rPr lang="en-US" sz="3530">
                <a:solidFill>
                  <a:srgbClr val="2E2E2E"/>
                </a:solidFill>
                <a:latin typeface="Roboto Condensed"/>
              </a:rPr>
              <a:t>info@canopyky.org</a:t>
            </a:r>
          </a:p>
        </p:txBody>
      </p:sp>
      <p:sp>
        <p:nvSpPr>
          <p:cNvPr id="18" name="TextBox 18"/>
          <p:cNvSpPr txBox="1"/>
          <p:nvPr/>
        </p:nvSpPr>
        <p:spPr>
          <a:xfrm>
            <a:off x="12375172" y="4924675"/>
            <a:ext cx="6397230" cy="1836653"/>
          </a:xfrm>
          <a:prstGeom prst="rect">
            <a:avLst/>
          </a:prstGeom>
        </p:spPr>
        <p:txBody>
          <a:bodyPr lIns="0" tIns="0" rIns="0" bIns="0" rtlCol="0" anchor="t">
            <a:spAutoFit/>
          </a:bodyPr>
          <a:lstStyle/>
          <a:p>
            <a:pPr algn="l">
              <a:lnSpc>
                <a:spcPts val="4942"/>
              </a:lnSpc>
            </a:pPr>
            <a:r>
              <a:rPr lang="en-US" sz="3530">
                <a:solidFill>
                  <a:srgbClr val="2E2E2E"/>
                </a:solidFill>
                <a:latin typeface="Roboto Condensed"/>
              </a:rPr>
              <a:t>1500 Lytle Street, </a:t>
            </a:r>
          </a:p>
          <a:p>
            <a:pPr algn="l">
              <a:lnSpc>
                <a:spcPts val="4942"/>
              </a:lnSpc>
            </a:pPr>
            <a:r>
              <a:rPr lang="en-US" sz="3530">
                <a:solidFill>
                  <a:srgbClr val="2E2E2E"/>
                </a:solidFill>
                <a:latin typeface="Roboto Condensed"/>
              </a:rPr>
              <a:t>Louisville, KY 40203  </a:t>
            </a:r>
          </a:p>
          <a:p>
            <a:pPr algn="l">
              <a:lnSpc>
                <a:spcPts val="4942"/>
              </a:lnSpc>
            </a:pPr>
            <a:endParaRPr lang="en-US" sz="3530">
              <a:solidFill>
                <a:srgbClr val="2E2E2E"/>
              </a:solidFill>
              <a:latin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extBox 2"/>
          <p:cNvSpPr txBox="1"/>
          <p:nvPr/>
        </p:nvSpPr>
        <p:spPr>
          <a:xfrm>
            <a:off x="1181738" y="4679944"/>
            <a:ext cx="15924524" cy="1069987"/>
          </a:xfrm>
          <a:prstGeom prst="rect">
            <a:avLst/>
          </a:prstGeom>
        </p:spPr>
        <p:txBody>
          <a:bodyPr lIns="0" tIns="0" rIns="0" bIns="0" rtlCol="0" anchor="t">
            <a:spAutoFit/>
          </a:bodyPr>
          <a:lstStyle/>
          <a:p>
            <a:pPr algn="ctr">
              <a:lnSpc>
                <a:spcPts val="8000"/>
              </a:lnSpc>
            </a:pPr>
            <a:r>
              <a:rPr lang="en-US" sz="8000">
                <a:solidFill>
                  <a:srgbClr val="DFE0E1"/>
                </a:solidFill>
                <a:latin typeface="Roboto Bold"/>
              </a:rPr>
              <a:t>IT PAYS TO DO GOOD BUSINESS</a:t>
            </a:r>
          </a:p>
        </p:txBody>
      </p:sp>
      <p:pic>
        <p:nvPicPr>
          <p:cNvPr id="3" name="Picture 3"/>
          <p:cNvPicPr>
            <a:picLocks noChangeAspect="1"/>
          </p:cNvPicPr>
          <p:nvPr/>
        </p:nvPicPr>
        <p:blipFill>
          <a:blip r:embed="rId2"/>
          <a:stretch>
            <a:fillRect/>
          </a:stretch>
        </p:blipFill>
        <p:spPr>
          <a:xfrm>
            <a:off x="6372795" y="6588297"/>
            <a:ext cx="3595051" cy="1138433"/>
          </a:xfrm>
          <a:prstGeom prst="rect">
            <a:avLst/>
          </a:prstGeom>
        </p:spPr>
      </p:pic>
      <p:pic>
        <p:nvPicPr>
          <p:cNvPr id="4" name="Picture 4"/>
          <p:cNvPicPr>
            <a:picLocks noChangeAspect="1"/>
          </p:cNvPicPr>
          <p:nvPr/>
        </p:nvPicPr>
        <p:blipFill>
          <a:blip r:embed="rId3"/>
          <a:stretch>
            <a:fillRect/>
          </a:stretch>
        </p:blipFill>
        <p:spPr>
          <a:xfrm>
            <a:off x="6129195" y="8033692"/>
            <a:ext cx="3595051" cy="1138433"/>
          </a:xfrm>
          <a:prstGeom prst="rect">
            <a:avLst/>
          </a:prstGeom>
        </p:spPr>
      </p:pic>
      <p:pic>
        <p:nvPicPr>
          <p:cNvPr id="5" name="Picture 5"/>
          <p:cNvPicPr>
            <a:picLocks noChangeAspect="1"/>
          </p:cNvPicPr>
          <p:nvPr/>
        </p:nvPicPr>
        <p:blipFill>
          <a:blip r:embed="rId4"/>
          <a:stretch>
            <a:fillRect/>
          </a:stretch>
        </p:blipFill>
        <p:spPr>
          <a:xfrm>
            <a:off x="3053296" y="849434"/>
            <a:ext cx="5093731" cy="2971343"/>
          </a:xfrm>
          <a:prstGeom prst="rect">
            <a:avLst/>
          </a:prstGeom>
        </p:spPr>
      </p:pic>
      <p:pic>
        <p:nvPicPr>
          <p:cNvPr id="6" name="Picture 6"/>
          <p:cNvPicPr>
            <a:picLocks noChangeAspect="1"/>
          </p:cNvPicPr>
          <p:nvPr/>
        </p:nvPicPr>
        <p:blipFill>
          <a:blip r:embed="rId5"/>
          <a:stretch>
            <a:fillRect/>
          </a:stretch>
        </p:blipFill>
        <p:spPr>
          <a:xfrm>
            <a:off x="10300415" y="440478"/>
            <a:ext cx="3858260" cy="3858260"/>
          </a:xfrm>
          <a:prstGeom prst="rect">
            <a:avLst/>
          </a:prstGeom>
        </p:spPr>
      </p:pic>
      <p:pic>
        <p:nvPicPr>
          <p:cNvPr id="7" name="Picture 7"/>
          <p:cNvPicPr>
            <a:picLocks noChangeAspect="1"/>
          </p:cNvPicPr>
          <p:nvPr/>
        </p:nvPicPr>
        <p:blipFill>
          <a:blip r:embed="rId6"/>
          <a:stretch>
            <a:fillRect/>
          </a:stretch>
        </p:blipFill>
        <p:spPr>
          <a:xfrm>
            <a:off x="11728319" y="5942504"/>
            <a:ext cx="1908175" cy="1908175"/>
          </a:xfrm>
          <a:prstGeom prst="rect">
            <a:avLst/>
          </a:prstGeom>
        </p:spPr>
      </p:pic>
      <p:sp>
        <p:nvSpPr>
          <p:cNvPr id="8" name="TextBox 8"/>
          <p:cNvSpPr txBox="1"/>
          <p:nvPr/>
        </p:nvSpPr>
        <p:spPr>
          <a:xfrm>
            <a:off x="7664602" y="6779689"/>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83%</a:t>
            </a:r>
          </a:p>
        </p:txBody>
      </p:sp>
      <p:sp>
        <p:nvSpPr>
          <p:cNvPr id="9" name="TextBox 9"/>
          <p:cNvSpPr txBox="1"/>
          <p:nvPr/>
        </p:nvSpPr>
        <p:spPr>
          <a:xfrm>
            <a:off x="7453830" y="8257080"/>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90%</a:t>
            </a:r>
          </a:p>
        </p:txBody>
      </p:sp>
      <p:sp>
        <p:nvSpPr>
          <p:cNvPr id="10" name="TextBox 10"/>
          <p:cNvSpPr txBox="1"/>
          <p:nvPr/>
        </p:nvSpPr>
        <p:spPr>
          <a:xfrm>
            <a:off x="11887334" y="1991783"/>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70%</a:t>
            </a:r>
          </a:p>
        </p:txBody>
      </p:sp>
      <p:sp>
        <p:nvSpPr>
          <p:cNvPr id="11" name="TextBox 11"/>
          <p:cNvSpPr txBox="1"/>
          <p:nvPr/>
        </p:nvSpPr>
        <p:spPr>
          <a:xfrm>
            <a:off x="12354453" y="6521410"/>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74%</a:t>
            </a:r>
          </a:p>
        </p:txBody>
      </p:sp>
      <p:sp>
        <p:nvSpPr>
          <p:cNvPr id="12" name="TextBox 12"/>
          <p:cNvSpPr txBox="1"/>
          <p:nvPr/>
        </p:nvSpPr>
        <p:spPr>
          <a:xfrm>
            <a:off x="11254636" y="8610846"/>
            <a:ext cx="3168107"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83%</a:t>
            </a:r>
          </a:p>
        </p:txBody>
      </p:sp>
      <p:sp>
        <p:nvSpPr>
          <p:cNvPr id="13" name="TextBox 13"/>
          <p:cNvSpPr txBox="1"/>
          <p:nvPr/>
        </p:nvSpPr>
        <p:spPr>
          <a:xfrm>
            <a:off x="5275699" y="3483924"/>
            <a:ext cx="1017699" cy="679450"/>
          </a:xfrm>
          <a:prstGeom prst="rect">
            <a:avLst/>
          </a:prstGeom>
        </p:spPr>
        <p:txBody>
          <a:bodyPr lIns="0" tIns="0" rIns="0" bIns="0" rtlCol="0" anchor="t">
            <a:spAutoFit/>
          </a:bodyPr>
          <a:lstStyle/>
          <a:p>
            <a:pPr algn="l">
              <a:lnSpc>
                <a:spcPts val="5599"/>
              </a:lnSpc>
            </a:pPr>
            <a:r>
              <a:rPr lang="en-US" sz="3999">
                <a:solidFill>
                  <a:srgbClr val="DFE0E1"/>
                </a:solidFill>
                <a:latin typeface="Roboto Condensed Bold"/>
              </a:rPr>
              <a:t>42%</a:t>
            </a:r>
          </a:p>
        </p:txBody>
      </p:sp>
      <p:sp>
        <p:nvSpPr>
          <p:cNvPr id="14" name="TextBox 14"/>
          <p:cNvSpPr txBox="1"/>
          <p:nvPr/>
        </p:nvSpPr>
        <p:spPr>
          <a:xfrm>
            <a:off x="660132" y="6073781"/>
            <a:ext cx="5647144" cy="419100"/>
          </a:xfrm>
          <a:prstGeom prst="rect">
            <a:avLst/>
          </a:prstGeom>
        </p:spPr>
        <p:txBody>
          <a:bodyPr lIns="0" tIns="0" rIns="0" bIns="0" rtlCol="0" anchor="t">
            <a:spAutoFit/>
          </a:bodyPr>
          <a:lstStyle/>
          <a:p>
            <a:pPr algn="l">
              <a:lnSpc>
                <a:spcPts val="3000"/>
              </a:lnSpc>
            </a:pPr>
            <a:r>
              <a:rPr lang="en-US" sz="3000">
                <a:solidFill>
                  <a:srgbClr val="D8AA1F"/>
                </a:solidFill>
                <a:latin typeface="Roboto Bold"/>
              </a:rPr>
              <a:t>EMPLOYEE ENGAGEMENT</a:t>
            </a:r>
          </a:p>
        </p:txBody>
      </p:sp>
      <p:sp>
        <p:nvSpPr>
          <p:cNvPr id="15" name="TextBox 15"/>
          <p:cNvSpPr txBox="1"/>
          <p:nvPr/>
        </p:nvSpPr>
        <p:spPr>
          <a:xfrm>
            <a:off x="660132" y="571500"/>
            <a:ext cx="4660417" cy="419100"/>
          </a:xfrm>
          <a:prstGeom prst="rect">
            <a:avLst/>
          </a:prstGeom>
        </p:spPr>
        <p:txBody>
          <a:bodyPr lIns="0" tIns="0" rIns="0" bIns="0" rtlCol="0" anchor="t">
            <a:spAutoFit/>
          </a:bodyPr>
          <a:lstStyle/>
          <a:p>
            <a:pPr algn="l">
              <a:lnSpc>
                <a:spcPts val="3000"/>
              </a:lnSpc>
            </a:pPr>
            <a:r>
              <a:rPr lang="en-US" sz="3000">
                <a:solidFill>
                  <a:srgbClr val="D8AA1F"/>
                </a:solidFill>
                <a:latin typeface="Roboto Bold"/>
              </a:rPr>
              <a:t>PROFITABILITY</a:t>
            </a:r>
          </a:p>
        </p:txBody>
      </p:sp>
      <p:sp>
        <p:nvSpPr>
          <p:cNvPr id="16" name="TextBox 16"/>
          <p:cNvSpPr txBox="1"/>
          <p:nvPr/>
        </p:nvSpPr>
        <p:spPr>
          <a:xfrm>
            <a:off x="12016540" y="529897"/>
            <a:ext cx="5647144" cy="419100"/>
          </a:xfrm>
          <a:prstGeom prst="rect">
            <a:avLst/>
          </a:prstGeom>
        </p:spPr>
        <p:txBody>
          <a:bodyPr lIns="0" tIns="0" rIns="0" bIns="0" rtlCol="0" anchor="t">
            <a:spAutoFit/>
          </a:bodyPr>
          <a:lstStyle/>
          <a:p>
            <a:pPr algn="r">
              <a:lnSpc>
                <a:spcPts val="3000"/>
              </a:lnSpc>
            </a:pPr>
            <a:r>
              <a:rPr lang="en-US" sz="3000">
                <a:solidFill>
                  <a:srgbClr val="D8AA1F"/>
                </a:solidFill>
                <a:latin typeface="Roboto Bold"/>
              </a:rPr>
              <a:t>CONSUMERS</a:t>
            </a:r>
          </a:p>
        </p:txBody>
      </p:sp>
      <p:sp>
        <p:nvSpPr>
          <p:cNvPr id="17" name="TextBox 17"/>
          <p:cNvSpPr txBox="1"/>
          <p:nvPr/>
        </p:nvSpPr>
        <p:spPr>
          <a:xfrm>
            <a:off x="11992453" y="6083306"/>
            <a:ext cx="5647144" cy="400050"/>
          </a:xfrm>
          <a:prstGeom prst="rect">
            <a:avLst/>
          </a:prstGeom>
        </p:spPr>
        <p:txBody>
          <a:bodyPr lIns="0" tIns="0" rIns="0" bIns="0" rtlCol="0" anchor="t">
            <a:spAutoFit/>
          </a:bodyPr>
          <a:lstStyle/>
          <a:p>
            <a:pPr algn="r">
              <a:lnSpc>
                <a:spcPts val="2999"/>
              </a:lnSpc>
            </a:pPr>
            <a:r>
              <a:rPr lang="en-US" sz="2999">
                <a:solidFill>
                  <a:srgbClr val="D8AA1F"/>
                </a:solidFill>
                <a:latin typeface="Roboto Bold"/>
              </a:rPr>
              <a:t>JOB SEEKERS</a:t>
            </a:r>
          </a:p>
        </p:txBody>
      </p:sp>
      <p:sp>
        <p:nvSpPr>
          <p:cNvPr id="18" name="TextBox 18"/>
          <p:cNvSpPr txBox="1"/>
          <p:nvPr/>
        </p:nvSpPr>
        <p:spPr>
          <a:xfrm>
            <a:off x="14619202" y="1282373"/>
            <a:ext cx="2996308" cy="2540001"/>
          </a:xfrm>
          <a:prstGeom prst="rect">
            <a:avLst/>
          </a:prstGeom>
        </p:spPr>
        <p:txBody>
          <a:bodyPr lIns="0" tIns="0" rIns="0" bIns="0" rtlCol="0" anchor="t">
            <a:spAutoFit/>
          </a:bodyPr>
          <a:lstStyle/>
          <a:p>
            <a:pPr algn="r">
              <a:lnSpc>
                <a:spcPts val="2500"/>
              </a:lnSpc>
            </a:pPr>
            <a:r>
              <a:rPr lang="en-US" sz="2500">
                <a:solidFill>
                  <a:srgbClr val="DFE0E1"/>
                </a:solidFill>
                <a:latin typeface="Roboto"/>
              </a:rPr>
              <a:t>70% of US consumers want to know what the brands they support are doing to address social and environmental issues</a:t>
            </a:r>
          </a:p>
        </p:txBody>
      </p:sp>
      <p:sp>
        <p:nvSpPr>
          <p:cNvPr id="19" name="TextBox 19"/>
          <p:cNvSpPr txBox="1"/>
          <p:nvPr/>
        </p:nvSpPr>
        <p:spPr>
          <a:xfrm>
            <a:off x="13235923" y="6893989"/>
            <a:ext cx="4451847" cy="1282701"/>
          </a:xfrm>
          <a:prstGeom prst="rect">
            <a:avLst/>
          </a:prstGeom>
        </p:spPr>
        <p:txBody>
          <a:bodyPr lIns="0" tIns="0" rIns="0" bIns="0" rtlCol="0" anchor="t">
            <a:spAutoFit/>
          </a:bodyPr>
          <a:lstStyle/>
          <a:p>
            <a:pPr algn="r">
              <a:lnSpc>
                <a:spcPts val="2500"/>
              </a:lnSpc>
            </a:pPr>
            <a:r>
              <a:rPr lang="en-US" sz="2500">
                <a:solidFill>
                  <a:srgbClr val="DFE0E1"/>
                </a:solidFill>
                <a:latin typeface="Roboto"/>
              </a:rPr>
              <a:t>74% of Linkedin members place a high value on finding work that delivers a sense of purpose</a:t>
            </a:r>
          </a:p>
        </p:txBody>
      </p:sp>
      <p:sp>
        <p:nvSpPr>
          <p:cNvPr id="20" name="TextBox 20"/>
          <p:cNvSpPr txBox="1"/>
          <p:nvPr/>
        </p:nvSpPr>
        <p:spPr>
          <a:xfrm>
            <a:off x="11992453" y="8523533"/>
            <a:ext cx="5695317" cy="968376"/>
          </a:xfrm>
          <a:prstGeom prst="rect">
            <a:avLst/>
          </a:prstGeom>
        </p:spPr>
        <p:txBody>
          <a:bodyPr lIns="0" tIns="0" rIns="0" bIns="0" rtlCol="0" anchor="t">
            <a:spAutoFit/>
          </a:bodyPr>
          <a:lstStyle/>
          <a:p>
            <a:pPr algn="r">
              <a:lnSpc>
                <a:spcPts val="2500"/>
              </a:lnSpc>
            </a:pPr>
            <a:r>
              <a:rPr lang="en-US" sz="2500">
                <a:solidFill>
                  <a:srgbClr val="DFE0E1"/>
                </a:solidFill>
                <a:latin typeface="Roboto"/>
              </a:rPr>
              <a:t>83% of Gen Z in the US consider a company’s purpose when deciding where to work </a:t>
            </a:r>
          </a:p>
        </p:txBody>
      </p:sp>
      <p:sp>
        <p:nvSpPr>
          <p:cNvPr id="21" name="TextBox 21"/>
          <p:cNvSpPr txBox="1"/>
          <p:nvPr/>
        </p:nvSpPr>
        <p:spPr>
          <a:xfrm>
            <a:off x="654202" y="1746038"/>
            <a:ext cx="2336138" cy="1597026"/>
          </a:xfrm>
          <a:prstGeom prst="rect">
            <a:avLst/>
          </a:prstGeom>
        </p:spPr>
        <p:txBody>
          <a:bodyPr lIns="0" tIns="0" rIns="0" bIns="0" rtlCol="0" anchor="t">
            <a:spAutoFit/>
          </a:bodyPr>
          <a:lstStyle/>
          <a:p>
            <a:pPr algn="l">
              <a:lnSpc>
                <a:spcPts val="2500"/>
              </a:lnSpc>
            </a:pPr>
            <a:r>
              <a:rPr lang="en-US" sz="2500">
                <a:solidFill>
                  <a:srgbClr val="DFE0E1"/>
                </a:solidFill>
                <a:latin typeface="Roboto"/>
              </a:rPr>
              <a:t>Purpose-driven companies financially outperform the market by 42%</a:t>
            </a:r>
          </a:p>
        </p:txBody>
      </p:sp>
      <p:pic>
        <p:nvPicPr>
          <p:cNvPr id="22" name="Picture 22"/>
          <p:cNvPicPr>
            <a:picLocks noChangeAspect="1"/>
          </p:cNvPicPr>
          <p:nvPr/>
        </p:nvPicPr>
        <p:blipFill>
          <a:blip r:embed="rId7"/>
          <a:stretch>
            <a:fillRect/>
          </a:stretch>
        </p:blipFill>
        <p:spPr>
          <a:xfrm>
            <a:off x="10673695" y="8063177"/>
            <a:ext cx="1908175" cy="1908175"/>
          </a:xfrm>
          <a:prstGeom prst="rect">
            <a:avLst/>
          </a:prstGeom>
        </p:spPr>
      </p:pic>
      <p:sp>
        <p:nvSpPr>
          <p:cNvPr id="23" name="TextBox 23"/>
          <p:cNvSpPr txBox="1"/>
          <p:nvPr/>
        </p:nvSpPr>
        <p:spPr>
          <a:xfrm>
            <a:off x="654202" y="6813549"/>
            <a:ext cx="5653073" cy="968376"/>
          </a:xfrm>
          <a:prstGeom prst="rect">
            <a:avLst/>
          </a:prstGeom>
        </p:spPr>
        <p:txBody>
          <a:bodyPr lIns="0" tIns="0" rIns="0" bIns="0" rtlCol="0" anchor="t">
            <a:spAutoFit/>
          </a:bodyPr>
          <a:lstStyle/>
          <a:p>
            <a:pPr algn="l">
              <a:lnSpc>
                <a:spcPts val="2500"/>
              </a:lnSpc>
            </a:pPr>
            <a:r>
              <a:rPr lang="en-US" sz="2500">
                <a:solidFill>
                  <a:srgbClr val="DFE0E1"/>
                </a:solidFill>
                <a:latin typeface="Roboto"/>
              </a:rPr>
              <a:t>83% of employees would be more loyal to a company that contributes to social and environmental issues</a:t>
            </a:r>
          </a:p>
        </p:txBody>
      </p:sp>
      <p:sp>
        <p:nvSpPr>
          <p:cNvPr id="24" name="TextBox 24"/>
          <p:cNvSpPr txBox="1"/>
          <p:nvPr/>
        </p:nvSpPr>
        <p:spPr>
          <a:xfrm>
            <a:off x="654202" y="8105775"/>
            <a:ext cx="5354830" cy="968376"/>
          </a:xfrm>
          <a:prstGeom prst="rect">
            <a:avLst/>
          </a:prstGeom>
        </p:spPr>
        <p:txBody>
          <a:bodyPr lIns="0" tIns="0" rIns="0" bIns="0" rtlCol="0" anchor="t">
            <a:spAutoFit/>
          </a:bodyPr>
          <a:lstStyle/>
          <a:p>
            <a:pPr algn="l">
              <a:lnSpc>
                <a:spcPts val="2500"/>
              </a:lnSpc>
            </a:pPr>
            <a:r>
              <a:rPr lang="en-US" sz="2500">
                <a:solidFill>
                  <a:srgbClr val="DFE0E1"/>
                </a:solidFill>
                <a:latin typeface="Roboto"/>
              </a:rPr>
              <a:t>9 out of 10 employees are willing to trade a percentage of their lifetime earnings for greater meaning at work </a:t>
            </a:r>
          </a:p>
        </p:txBody>
      </p:sp>
      <p:sp>
        <p:nvSpPr>
          <p:cNvPr id="25" name="TextBox 25"/>
          <p:cNvSpPr txBox="1"/>
          <p:nvPr/>
        </p:nvSpPr>
        <p:spPr>
          <a:xfrm>
            <a:off x="654202" y="4032244"/>
            <a:ext cx="5354830" cy="219075"/>
          </a:xfrm>
          <a:prstGeom prst="rect">
            <a:avLst/>
          </a:prstGeom>
        </p:spPr>
        <p:txBody>
          <a:bodyPr lIns="0" tIns="0" rIns="0" bIns="0" rtlCol="0" anchor="t">
            <a:spAutoFit/>
          </a:bodyPr>
          <a:lstStyle/>
          <a:p>
            <a:pPr algn="l">
              <a:lnSpc>
                <a:spcPts val="1500"/>
              </a:lnSpc>
            </a:pPr>
            <a:r>
              <a:rPr lang="en-US" sz="1500">
                <a:solidFill>
                  <a:srgbClr val="DFE0E1"/>
                </a:solidFill>
                <a:latin typeface="Roboto Italics"/>
              </a:rPr>
              <a:t>Source: DDI World 2018</a:t>
            </a:r>
          </a:p>
        </p:txBody>
      </p:sp>
      <p:sp>
        <p:nvSpPr>
          <p:cNvPr id="26" name="TextBox 26"/>
          <p:cNvSpPr txBox="1"/>
          <p:nvPr/>
        </p:nvSpPr>
        <p:spPr>
          <a:xfrm>
            <a:off x="660132" y="9455151"/>
            <a:ext cx="5354830" cy="409575"/>
          </a:xfrm>
          <a:prstGeom prst="rect">
            <a:avLst/>
          </a:prstGeom>
        </p:spPr>
        <p:txBody>
          <a:bodyPr lIns="0" tIns="0" rIns="0" bIns="0" rtlCol="0" anchor="t">
            <a:spAutoFit/>
          </a:bodyPr>
          <a:lstStyle/>
          <a:p>
            <a:pPr algn="l">
              <a:lnSpc>
                <a:spcPts val="1500"/>
              </a:lnSpc>
            </a:pPr>
            <a:r>
              <a:rPr lang="en-US" sz="1500">
                <a:solidFill>
                  <a:srgbClr val="DFE0E1"/>
                </a:solidFill>
                <a:latin typeface="Roboto Italics"/>
              </a:rPr>
              <a:t>Source: Better Up, 2018: Cone Communications Millenial Employee Engagement Study, 2017; Cone/Porter Novelli, 2019</a:t>
            </a:r>
          </a:p>
        </p:txBody>
      </p:sp>
      <p:sp>
        <p:nvSpPr>
          <p:cNvPr id="27" name="TextBox 27"/>
          <p:cNvSpPr txBox="1"/>
          <p:nvPr/>
        </p:nvSpPr>
        <p:spPr>
          <a:xfrm>
            <a:off x="12308853" y="9707563"/>
            <a:ext cx="5354830" cy="219075"/>
          </a:xfrm>
          <a:prstGeom prst="rect">
            <a:avLst/>
          </a:prstGeom>
        </p:spPr>
        <p:txBody>
          <a:bodyPr lIns="0" tIns="0" rIns="0" bIns="0" rtlCol="0" anchor="t">
            <a:spAutoFit/>
          </a:bodyPr>
          <a:lstStyle/>
          <a:p>
            <a:pPr algn="r">
              <a:lnSpc>
                <a:spcPts val="1500"/>
              </a:lnSpc>
            </a:pPr>
            <a:r>
              <a:rPr lang="en-US" sz="1500">
                <a:solidFill>
                  <a:srgbClr val="DFE0E1"/>
                </a:solidFill>
                <a:latin typeface="Roboto Italics"/>
              </a:rPr>
              <a:t>Source: Imperative&amp; Linkedin 2016</a:t>
            </a:r>
          </a:p>
        </p:txBody>
      </p:sp>
      <p:sp>
        <p:nvSpPr>
          <p:cNvPr id="28" name="TextBox 28"/>
          <p:cNvSpPr txBox="1"/>
          <p:nvPr/>
        </p:nvSpPr>
        <p:spPr>
          <a:xfrm>
            <a:off x="12308853" y="4146544"/>
            <a:ext cx="5354830" cy="219075"/>
          </a:xfrm>
          <a:prstGeom prst="rect">
            <a:avLst/>
          </a:prstGeom>
        </p:spPr>
        <p:txBody>
          <a:bodyPr lIns="0" tIns="0" rIns="0" bIns="0" rtlCol="0" anchor="t">
            <a:spAutoFit/>
          </a:bodyPr>
          <a:lstStyle/>
          <a:p>
            <a:pPr algn="r">
              <a:lnSpc>
                <a:spcPts val="1500"/>
              </a:lnSpc>
            </a:pPr>
            <a:r>
              <a:rPr lang="en-US" sz="1500">
                <a:solidFill>
                  <a:srgbClr val="DFE0E1"/>
                </a:solidFill>
                <a:latin typeface="Roboto Italics"/>
              </a:rPr>
              <a:t>Source: New Paradign Strategy Group &amp; Fortune, 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AutoShape 2"/>
          <p:cNvSpPr/>
          <p:nvPr/>
        </p:nvSpPr>
        <p:spPr>
          <a:xfrm>
            <a:off x="-618535" y="2597857"/>
            <a:ext cx="19639756" cy="0"/>
          </a:xfrm>
          <a:prstGeom prst="line">
            <a:avLst/>
          </a:prstGeom>
          <a:ln w="76200" cap="flat">
            <a:solidFill>
              <a:srgbClr val="FFFFFF"/>
            </a:solidFill>
            <a:prstDash val="solid"/>
            <a:headEnd type="none" w="sm" len="sm"/>
            <a:tailEnd type="arrow" w="med" len="sm"/>
          </a:ln>
        </p:spPr>
      </p:sp>
      <p:grpSp>
        <p:nvGrpSpPr>
          <p:cNvPr id="3" name="Group 3"/>
          <p:cNvGrpSpPr/>
          <p:nvPr/>
        </p:nvGrpSpPr>
        <p:grpSpPr>
          <a:xfrm>
            <a:off x="1863911" y="2382411"/>
            <a:ext cx="430892" cy="4308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33"/>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884240" y="2382411"/>
            <a:ext cx="430892" cy="4308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33"/>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715504" y="2382411"/>
            <a:ext cx="430892" cy="4308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333"/>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855235"/>
            <a:ext cx="10704976" cy="1069976"/>
          </a:xfrm>
          <a:prstGeom prst="rect">
            <a:avLst/>
          </a:prstGeom>
        </p:spPr>
        <p:txBody>
          <a:bodyPr lIns="0" tIns="0" rIns="0" bIns="0" rtlCol="0" anchor="t">
            <a:spAutoFit/>
          </a:bodyPr>
          <a:lstStyle/>
          <a:p>
            <a:pPr algn="l">
              <a:lnSpc>
                <a:spcPts val="8000"/>
              </a:lnSpc>
            </a:pPr>
            <a:r>
              <a:rPr lang="en-US" sz="8000">
                <a:solidFill>
                  <a:srgbClr val="D8AA1F"/>
                </a:solidFill>
                <a:latin typeface="Roboto Bold"/>
              </a:rPr>
              <a:t>TIMELINE</a:t>
            </a:r>
          </a:p>
        </p:txBody>
      </p:sp>
      <p:sp>
        <p:nvSpPr>
          <p:cNvPr id="13" name="TextBox 13"/>
          <p:cNvSpPr txBox="1"/>
          <p:nvPr/>
        </p:nvSpPr>
        <p:spPr>
          <a:xfrm>
            <a:off x="1863911" y="3100500"/>
            <a:ext cx="1560330" cy="447659"/>
          </a:xfrm>
          <a:prstGeom prst="rect">
            <a:avLst/>
          </a:prstGeom>
        </p:spPr>
        <p:txBody>
          <a:bodyPr lIns="0" tIns="0" rIns="0" bIns="0" rtlCol="0" anchor="t">
            <a:spAutoFit/>
          </a:bodyPr>
          <a:lstStyle/>
          <a:p>
            <a:pPr algn="l">
              <a:lnSpc>
                <a:spcPts val="3225"/>
              </a:lnSpc>
            </a:pPr>
            <a:r>
              <a:rPr lang="en-US" sz="3225">
                <a:solidFill>
                  <a:srgbClr val="D8AA1F"/>
                </a:solidFill>
                <a:latin typeface="Roboto"/>
              </a:rPr>
              <a:t>2018</a:t>
            </a:r>
          </a:p>
        </p:txBody>
      </p:sp>
      <p:sp>
        <p:nvSpPr>
          <p:cNvPr id="14" name="TextBox 14"/>
          <p:cNvSpPr txBox="1"/>
          <p:nvPr/>
        </p:nvSpPr>
        <p:spPr>
          <a:xfrm>
            <a:off x="8884240" y="3110025"/>
            <a:ext cx="1560330" cy="458033"/>
          </a:xfrm>
          <a:prstGeom prst="rect">
            <a:avLst/>
          </a:prstGeom>
        </p:spPr>
        <p:txBody>
          <a:bodyPr lIns="0" tIns="0" rIns="0" bIns="0" rtlCol="0" anchor="t">
            <a:spAutoFit/>
          </a:bodyPr>
          <a:lstStyle/>
          <a:p>
            <a:pPr algn="l">
              <a:lnSpc>
                <a:spcPts val="3317"/>
              </a:lnSpc>
            </a:pPr>
            <a:r>
              <a:rPr lang="en-US" sz="3317">
                <a:solidFill>
                  <a:srgbClr val="D8AA1F"/>
                </a:solidFill>
                <a:latin typeface="Roboto"/>
              </a:rPr>
              <a:t>2022</a:t>
            </a:r>
          </a:p>
        </p:txBody>
      </p:sp>
      <p:sp>
        <p:nvSpPr>
          <p:cNvPr id="15" name="TextBox 15"/>
          <p:cNvSpPr txBox="1"/>
          <p:nvPr/>
        </p:nvSpPr>
        <p:spPr>
          <a:xfrm>
            <a:off x="14715504" y="3110025"/>
            <a:ext cx="1560330" cy="458033"/>
          </a:xfrm>
          <a:prstGeom prst="rect">
            <a:avLst/>
          </a:prstGeom>
        </p:spPr>
        <p:txBody>
          <a:bodyPr lIns="0" tIns="0" rIns="0" bIns="0" rtlCol="0" anchor="t">
            <a:spAutoFit/>
          </a:bodyPr>
          <a:lstStyle/>
          <a:p>
            <a:pPr algn="l">
              <a:lnSpc>
                <a:spcPts val="3317"/>
              </a:lnSpc>
            </a:pPr>
            <a:r>
              <a:rPr lang="en-US" sz="3317">
                <a:solidFill>
                  <a:srgbClr val="D8AA1F"/>
                </a:solidFill>
                <a:latin typeface="Roboto"/>
              </a:rPr>
              <a:t>2024</a:t>
            </a:r>
          </a:p>
        </p:txBody>
      </p:sp>
      <p:sp>
        <p:nvSpPr>
          <p:cNvPr id="16" name="TextBox 16"/>
          <p:cNvSpPr txBox="1"/>
          <p:nvPr/>
        </p:nvSpPr>
        <p:spPr>
          <a:xfrm>
            <a:off x="1863911" y="3574378"/>
            <a:ext cx="2972598" cy="533400"/>
          </a:xfrm>
          <a:prstGeom prst="rect">
            <a:avLst/>
          </a:prstGeom>
        </p:spPr>
        <p:txBody>
          <a:bodyPr lIns="0" tIns="0" rIns="0" bIns="0" rtlCol="0" anchor="t">
            <a:spAutoFit/>
          </a:bodyPr>
          <a:lstStyle/>
          <a:p>
            <a:pPr algn="l">
              <a:lnSpc>
                <a:spcPts val="4200"/>
              </a:lnSpc>
            </a:pPr>
            <a:r>
              <a:rPr lang="en-US" sz="3000">
                <a:solidFill>
                  <a:srgbClr val="333333"/>
                </a:solidFill>
                <a:latin typeface="Roboto Condensed"/>
              </a:rPr>
              <a:t>Canopy was born!</a:t>
            </a:r>
          </a:p>
        </p:txBody>
      </p:sp>
      <p:sp>
        <p:nvSpPr>
          <p:cNvPr id="17" name="TextBox 17"/>
          <p:cNvSpPr txBox="1"/>
          <p:nvPr/>
        </p:nvSpPr>
        <p:spPr>
          <a:xfrm>
            <a:off x="8884240" y="3574378"/>
            <a:ext cx="3550133" cy="1066800"/>
          </a:xfrm>
          <a:prstGeom prst="rect">
            <a:avLst/>
          </a:prstGeom>
        </p:spPr>
        <p:txBody>
          <a:bodyPr lIns="0" tIns="0" rIns="0" bIns="0" rtlCol="0" anchor="t">
            <a:spAutoFit/>
          </a:bodyPr>
          <a:lstStyle/>
          <a:p>
            <a:pPr algn="l">
              <a:lnSpc>
                <a:spcPts val="4200"/>
              </a:lnSpc>
            </a:pPr>
            <a:r>
              <a:rPr lang="en-US" sz="3000">
                <a:solidFill>
                  <a:srgbClr val="333333"/>
                </a:solidFill>
                <a:latin typeface="Roboto Condensed"/>
              </a:rPr>
              <a:t>Launch of Canopy Certification!</a:t>
            </a:r>
          </a:p>
        </p:txBody>
      </p:sp>
      <p:sp>
        <p:nvSpPr>
          <p:cNvPr id="18" name="TextBox 18"/>
          <p:cNvSpPr txBox="1"/>
          <p:nvPr/>
        </p:nvSpPr>
        <p:spPr>
          <a:xfrm>
            <a:off x="14715504" y="3574378"/>
            <a:ext cx="3294577" cy="1066800"/>
          </a:xfrm>
          <a:prstGeom prst="rect">
            <a:avLst/>
          </a:prstGeom>
        </p:spPr>
        <p:txBody>
          <a:bodyPr lIns="0" tIns="0" rIns="0" bIns="0" rtlCol="0" anchor="t">
            <a:spAutoFit/>
          </a:bodyPr>
          <a:lstStyle/>
          <a:p>
            <a:pPr algn="l">
              <a:lnSpc>
                <a:spcPts val="4200"/>
              </a:lnSpc>
            </a:pPr>
            <a:r>
              <a:rPr lang="en-US" sz="3000">
                <a:solidFill>
                  <a:srgbClr val="333333"/>
                </a:solidFill>
                <a:latin typeface="Roboto Condensed"/>
              </a:rPr>
              <a:t>Launch of Canopy Membership!</a:t>
            </a:r>
          </a:p>
        </p:txBody>
      </p:sp>
      <p:sp>
        <p:nvSpPr>
          <p:cNvPr id="19" name="TextBox 19"/>
          <p:cNvSpPr txBox="1"/>
          <p:nvPr/>
        </p:nvSpPr>
        <p:spPr>
          <a:xfrm>
            <a:off x="1021545" y="5241253"/>
            <a:ext cx="10704976" cy="1069976"/>
          </a:xfrm>
          <a:prstGeom prst="rect">
            <a:avLst/>
          </a:prstGeom>
        </p:spPr>
        <p:txBody>
          <a:bodyPr lIns="0" tIns="0" rIns="0" bIns="0" rtlCol="0" anchor="t">
            <a:spAutoFit/>
          </a:bodyPr>
          <a:lstStyle/>
          <a:p>
            <a:pPr algn="l">
              <a:lnSpc>
                <a:spcPts val="8000"/>
              </a:lnSpc>
            </a:pPr>
            <a:r>
              <a:rPr lang="en-US" sz="8000">
                <a:solidFill>
                  <a:srgbClr val="D8AA1F"/>
                </a:solidFill>
                <a:latin typeface="Roboto Bold"/>
              </a:rPr>
              <a:t>MILESTONES</a:t>
            </a:r>
          </a:p>
        </p:txBody>
      </p:sp>
      <p:sp>
        <p:nvSpPr>
          <p:cNvPr id="20" name="TextBox 20"/>
          <p:cNvSpPr txBox="1"/>
          <p:nvPr/>
        </p:nvSpPr>
        <p:spPr>
          <a:xfrm>
            <a:off x="628010" y="6471747"/>
            <a:ext cx="17031980" cy="320040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333333"/>
                </a:solidFill>
                <a:latin typeface="Roboto Condensed"/>
              </a:rPr>
              <a:t>Sustained staff and operations through COVID-19 </a:t>
            </a:r>
          </a:p>
          <a:p>
            <a:pPr marL="647700" lvl="1" indent="-323850" algn="l">
              <a:lnSpc>
                <a:spcPts val="4200"/>
              </a:lnSpc>
              <a:buFont typeface="Arial"/>
              <a:buChar char="•"/>
            </a:pPr>
            <a:r>
              <a:rPr lang="en-US" sz="3000">
                <a:solidFill>
                  <a:srgbClr val="333333"/>
                </a:solidFill>
                <a:latin typeface="Roboto Condensed"/>
              </a:rPr>
              <a:t>Staff grown to 4 full time, 1 part-time</a:t>
            </a:r>
          </a:p>
          <a:p>
            <a:pPr marL="647700" lvl="1" indent="-323850" algn="l">
              <a:lnSpc>
                <a:spcPts val="4200"/>
              </a:lnSpc>
              <a:buFont typeface="Arial"/>
              <a:buChar char="•"/>
            </a:pPr>
            <a:r>
              <a:rPr lang="en-US" sz="3000">
                <a:solidFill>
                  <a:srgbClr val="333333"/>
                </a:solidFill>
                <a:latin typeface="Roboto Condensed"/>
              </a:rPr>
              <a:t>Board grown from 8 founding members to 17 active, state-wide members, 3 emeritus</a:t>
            </a:r>
          </a:p>
          <a:p>
            <a:pPr marL="647700" lvl="1" indent="-323850" algn="l">
              <a:lnSpc>
                <a:spcPts val="4200"/>
              </a:lnSpc>
              <a:buFont typeface="Arial"/>
              <a:buChar char="•"/>
            </a:pPr>
            <a:r>
              <a:rPr lang="en-US" sz="3000">
                <a:solidFill>
                  <a:srgbClr val="333333"/>
                </a:solidFill>
                <a:latin typeface="Roboto Condensed"/>
              </a:rPr>
              <a:t>Key supporters include Matt Thornton, Ted Smith, Jim Welch, Ted Nixon, Brook Smith, U of L, Metro Louisville, Cherry Bekaert, Chase Bank, Gheens Foundation, Community Foundation of Louisville, James Graham Brown Foundation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7952072" y="6762424"/>
            <a:ext cx="11863772" cy="2520206"/>
          </a:xfrm>
          <a:custGeom>
            <a:avLst/>
            <a:gdLst/>
            <a:ahLst/>
            <a:cxnLst/>
            <a:rect l="l" t="t" r="r" b="b"/>
            <a:pathLst>
              <a:path w="11863772" h="2520206">
                <a:moveTo>
                  <a:pt x="0" y="0"/>
                </a:moveTo>
                <a:lnTo>
                  <a:pt x="11863772" y="0"/>
                </a:lnTo>
                <a:lnTo>
                  <a:pt x="11863772" y="2520206"/>
                </a:lnTo>
                <a:lnTo>
                  <a:pt x="0" y="2520206"/>
                </a:lnTo>
                <a:lnTo>
                  <a:pt x="0" y="0"/>
                </a:lnTo>
                <a:close/>
              </a:path>
            </a:pathLst>
          </a:custGeom>
          <a:blipFill>
            <a:blip r:embed="rId2"/>
            <a:stretch>
              <a:fillRect l="-291" t="-190602" r="-291"/>
            </a:stretch>
          </a:blipFill>
        </p:spPr>
      </p:sp>
      <p:sp>
        <p:nvSpPr>
          <p:cNvPr id="3" name="Freeform 3"/>
          <p:cNvSpPr/>
          <p:nvPr/>
        </p:nvSpPr>
        <p:spPr>
          <a:xfrm>
            <a:off x="-1304569" y="6762424"/>
            <a:ext cx="11863772" cy="2520206"/>
          </a:xfrm>
          <a:custGeom>
            <a:avLst/>
            <a:gdLst/>
            <a:ahLst/>
            <a:cxnLst/>
            <a:rect l="l" t="t" r="r" b="b"/>
            <a:pathLst>
              <a:path w="11863772" h="2520206">
                <a:moveTo>
                  <a:pt x="0" y="0"/>
                </a:moveTo>
                <a:lnTo>
                  <a:pt x="11863772" y="0"/>
                </a:lnTo>
                <a:lnTo>
                  <a:pt x="11863772" y="2520206"/>
                </a:lnTo>
                <a:lnTo>
                  <a:pt x="0" y="2520206"/>
                </a:lnTo>
                <a:lnTo>
                  <a:pt x="0" y="0"/>
                </a:lnTo>
                <a:close/>
              </a:path>
            </a:pathLst>
          </a:custGeom>
          <a:blipFill>
            <a:blip r:embed="rId2"/>
            <a:stretch>
              <a:fillRect l="-291" t="-190602" r="-291"/>
            </a:stretch>
          </a:blipFill>
        </p:spPr>
      </p:sp>
      <p:grpSp>
        <p:nvGrpSpPr>
          <p:cNvPr id="4" name="Group 4"/>
          <p:cNvGrpSpPr/>
          <p:nvPr/>
        </p:nvGrpSpPr>
        <p:grpSpPr>
          <a:xfrm>
            <a:off x="0" y="1068772"/>
            <a:ext cx="3068330" cy="6888400"/>
            <a:chOff x="0" y="0"/>
            <a:chExt cx="4091107" cy="9184533"/>
          </a:xfrm>
        </p:grpSpPr>
        <p:pic>
          <p:nvPicPr>
            <p:cNvPr id="5" name="Picture 5"/>
            <p:cNvPicPr>
              <a:picLocks noChangeAspect="1"/>
            </p:cNvPicPr>
            <p:nvPr/>
          </p:nvPicPr>
          <p:blipFill>
            <a:blip r:embed="rId3"/>
            <a:srcRect l="32120" r="35197" b="26596"/>
            <a:stretch>
              <a:fillRect/>
            </a:stretch>
          </p:blipFill>
          <p:spPr>
            <a:xfrm>
              <a:off x="0" y="0"/>
              <a:ext cx="4091107" cy="9184533"/>
            </a:xfrm>
            <a:prstGeom prst="rect">
              <a:avLst/>
            </a:prstGeom>
          </p:spPr>
        </p:pic>
      </p:grpSp>
      <p:grpSp>
        <p:nvGrpSpPr>
          <p:cNvPr id="6" name="Group 6"/>
          <p:cNvGrpSpPr/>
          <p:nvPr/>
        </p:nvGrpSpPr>
        <p:grpSpPr>
          <a:xfrm>
            <a:off x="3069770" y="1066800"/>
            <a:ext cx="3048000" cy="6892344"/>
            <a:chOff x="0" y="0"/>
            <a:chExt cx="4064000" cy="9189792"/>
          </a:xfrm>
        </p:grpSpPr>
        <p:pic>
          <p:nvPicPr>
            <p:cNvPr id="7" name="Picture 7"/>
            <p:cNvPicPr>
              <a:picLocks noChangeAspect="1"/>
            </p:cNvPicPr>
            <p:nvPr/>
          </p:nvPicPr>
          <p:blipFill>
            <a:blip r:embed="rId4"/>
            <a:srcRect l="29348" r="30307" b="8769"/>
            <a:stretch>
              <a:fillRect/>
            </a:stretch>
          </p:blipFill>
          <p:spPr>
            <a:xfrm>
              <a:off x="0" y="0"/>
              <a:ext cx="4064000" cy="9189792"/>
            </a:xfrm>
            <a:prstGeom prst="rect">
              <a:avLst/>
            </a:prstGeom>
          </p:spPr>
        </p:pic>
      </p:grpSp>
      <p:grpSp>
        <p:nvGrpSpPr>
          <p:cNvPr id="8" name="Group 8"/>
          <p:cNvGrpSpPr/>
          <p:nvPr/>
        </p:nvGrpSpPr>
        <p:grpSpPr>
          <a:xfrm>
            <a:off x="6119210" y="1066800"/>
            <a:ext cx="3006332" cy="6885031"/>
            <a:chOff x="0" y="0"/>
            <a:chExt cx="4008443" cy="9180041"/>
          </a:xfrm>
        </p:grpSpPr>
        <p:pic>
          <p:nvPicPr>
            <p:cNvPr id="9" name="Picture 9"/>
            <p:cNvPicPr>
              <a:picLocks noChangeAspect="1"/>
            </p:cNvPicPr>
            <p:nvPr/>
          </p:nvPicPr>
          <p:blipFill>
            <a:blip r:embed="rId5"/>
            <a:srcRect l="30338" r="26028"/>
            <a:stretch>
              <a:fillRect/>
            </a:stretch>
          </p:blipFill>
          <p:spPr>
            <a:xfrm>
              <a:off x="0" y="0"/>
              <a:ext cx="4008443" cy="9180041"/>
            </a:xfrm>
            <a:prstGeom prst="rect">
              <a:avLst/>
            </a:prstGeom>
          </p:spPr>
        </p:pic>
      </p:grpSp>
      <p:grpSp>
        <p:nvGrpSpPr>
          <p:cNvPr id="10" name="Group 10"/>
          <p:cNvGrpSpPr/>
          <p:nvPr/>
        </p:nvGrpSpPr>
        <p:grpSpPr>
          <a:xfrm>
            <a:off x="9125543" y="1099319"/>
            <a:ext cx="3036485" cy="6850113"/>
            <a:chOff x="0" y="0"/>
            <a:chExt cx="4048647" cy="9133484"/>
          </a:xfrm>
        </p:grpSpPr>
        <p:pic>
          <p:nvPicPr>
            <p:cNvPr id="11" name="Picture 11"/>
            <p:cNvPicPr>
              <a:picLocks noChangeAspect="1"/>
            </p:cNvPicPr>
            <p:nvPr/>
          </p:nvPicPr>
          <p:blipFill>
            <a:blip r:embed="rId6"/>
            <a:srcRect l="25129" r="32315" b="4040"/>
            <a:stretch>
              <a:fillRect/>
            </a:stretch>
          </p:blipFill>
          <p:spPr>
            <a:xfrm>
              <a:off x="0" y="0"/>
              <a:ext cx="4048647" cy="9133484"/>
            </a:xfrm>
            <a:prstGeom prst="rect">
              <a:avLst/>
            </a:prstGeom>
          </p:spPr>
        </p:pic>
      </p:grpSp>
      <p:grpSp>
        <p:nvGrpSpPr>
          <p:cNvPr id="12" name="Group 12"/>
          <p:cNvGrpSpPr/>
          <p:nvPr/>
        </p:nvGrpSpPr>
        <p:grpSpPr>
          <a:xfrm>
            <a:off x="15198513" y="1099319"/>
            <a:ext cx="3036485" cy="6888400"/>
            <a:chOff x="0" y="0"/>
            <a:chExt cx="4048647" cy="9184533"/>
          </a:xfrm>
        </p:grpSpPr>
        <p:pic>
          <p:nvPicPr>
            <p:cNvPr id="13" name="Picture 13"/>
            <p:cNvPicPr>
              <a:picLocks noChangeAspect="1"/>
            </p:cNvPicPr>
            <p:nvPr/>
          </p:nvPicPr>
          <p:blipFill>
            <a:blip r:embed="rId7"/>
            <a:srcRect l="29641" t="2281" r="34434" b="16224"/>
            <a:stretch>
              <a:fillRect/>
            </a:stretch>
          </p:blipFill>
          <p:spPr>
            <a:xfrm>
              <a:off x="0" y="0"/>
              <a:ext cx="4048647" cy="9184533"/>
            </a:xfrm>
            <a:prstGeom prst="rect">
              <a:avLst/>
            </a:prstGeom>
          </p:spPr>
        </p:pic>
      </p:grpSp>
      <p:grpSp>
        <p:nvGrpSpPr>
          <p:cNvPr id="14" name="Group 14"/>
          <p:cNvGrpSpPr/>
          <p:nvPr/>
        </p:nvGrpSpPr>
        <p:grpSpPr>
          <a:xfrm>
            <a:off x="12162028" y="1099319"/>
            <a:ext cx="3036485" cy="6869256"/>
            <a:chOff x="0" y="0"/>
            <a:chExt cx="4048647" cy="9159008"/>
          </a:xfrm>
        </p:grpSpPr>
        <p:pic>
          <p:nvPicPr>
            <p:cNvPr id="15" name="Picture 15"/>
            <p:cNvPicPr>
              <a:picLocks noChangeAspect="1"/>
            </p:cNvPicPr>
            <p:nvPr/>
          </p:nvPicPr>
          <p:blipFill>
            <a:blip r:embed="rId8"/>
            <a:srcRect l="31626" t="6085" r="32497" b="12813"/>
            <a:stretch>
              <a:fillRect/>
            </a:stretch>
          </p:blipFill>
          <p:spPr>
            <a:xfrm>
              <a:off x="0" y="0"/>
              <a:ext cx="4048647" cy="9159008"/>
            </a:xfrm>
            <a:prstGeom prst="rect">
              <a:avLst/>
            </a:prstGeom>
          </p:spPr>
        </p:pic>
      </p:grpSp>
      <p:sp>
        <p:nvSpPr>
          <p:cNvPr id="16" name="TextBox 16"/>
          <p:cNvSpPr txBox="1"/>
          <p:nvPr/>
        </p:nvSpPr>
        <p:spPr>
          <a:xfrm>
            <a:off x="3125873" y="8215830"/>
            <a:ext cx="2087120" cy="10668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STEPHANIE KELLEY</a:t>
            </a:r>
          </a:p>
        </p:txBody>
      </p:sp>
      <p:sp>
        <p:nvSpPr>
          <p:cNvPr id="17" name="TextBox 17"/>
          <p:cNvSpPr txBox="1"/>
          <p:nvPr/>
        </p:nvSpPr>
        <p:spPr>
          <a:xfrm>
            <a:off x="6458343" y="9443732"/>
            <a:ext cx="3056117" cy="349250"/>
          </a:xfrm>
          <a:prstGeom prst="rect">
            <a:avLst/>
          </a:prstGeom>
        </p:spPr>
        <p:txBody>
          <a:bodyPr lIns="0" tIns="0" rIns="0" bIns="0" rtlCol="0" anchor="t">
            <a:spAutoFit/>
          </a:bodyPr>
          <a:lstStyle/>
          <a:p>
            <a:pPr algn="l">
              <a:lnSpc>
                <a:spcPts val="2799"/>
              </a:lnSpc>
              <a:spcBef>
                <a:spcPct val="0"/>
              </a:spcBef>
            </a:pPr>
            <a:r>
              <a:rPr lang="en-US" sz="1999">
                <a:solidFill>
                  <a:srgbClr val="207178"/>
                </a:solidFill>
                <a:latin typeface="Roboto"/>
              </a:rPr>
              <a:t>Director of Development</a:t>
            </a:r>
          </a:p>
        </p:txBody>
      </p:sp>
      <p:sp>
        <p:nvSpPr>
          <p:cNvPr id="18" name="TextBox 18"/>
          <p:cNvSpPr txBox="1"/>
          <p:nvPr/>
        </p:nvSpPr>
        <p:spPr>
          <a:xfrm>
            <a:off x="3125873" y="9409082"/>
            <a:ext cx="2694295" cy="349250"/>
          </a:xfrm>
          <a:prstGeom prst="rect">
            <a:avLst/>
          </a:prstGeom>
        </p:spPr>
        <p:txBody>
          <a:bodyPr lIns="0" tIns="0" rIns="0" bIns="0" rtlCol="0" anchor="t">
            <a:spAutoFit/>
          </a:bodyPr>
          <a:lstStyle/>
          <a:p>
            <a:pPr algn="l">
              <a:lnSpc>
                <a:spcPts val="2799"/>
              </a:lnSpc>
              <a:spcBef>
                <a:spcPct val="0"/>
              </a:spcBef>
            </a:pPr>
            <a:r>
              <a:rPr lang="en-US" sz="1999">
                <a:solidFill>
                  <a:srgbClr val="207178"/>
                </a:solidFill>
                <a:latin typeface="Roboto"/>
              </a:rPr>
              <a:t>Chief of Staff</a:t>
            </a:r>
          </a:p>
        </p:txBody>
      </p:sp>
      <p:sp>
        <p:nvSpPr>
          <p:cNvPr id="19" name="TextBox 19"/>
          <p:cNvSpPr txBox="1"/>
          <p:nvPr/>
        </p:nvSpPr>
        <p:spPr>
          <a:xfrm>
            <a:off x="265319" y="9469132"/>
            <a:ext cx="1709105" cy="349250"/>
          </a:xfrm>
          <a:prstGeom prst="rect">
            <a:avLst/>
          </a:prstGeom>
        </p:spPr>
        <p:txBody>
          <a:bodyPr lIns="0" tIns="0" rIns="0" bIns="0" rtlCol="0" anchor="t">
            <a:spAutoFit/>
          </a:bodyPr>
          <a:lstStyle/>
          <a:p>
            <a:pPr algn="l">
              <a:lnSpc>
                <a:spcPts val="2799"/>
              </a:lnSpc>
              <a:spcBef>
                <a:spcPct val="0"/>
              </a:spcBef>
            </a:pPr>
            <a:r>
              <a:rPr lang="en-US" sz="1999">
                <a:solidFill>
                  <a:srgbClr val="207178"/>
                </a:solidFill>
                <a:latin typeface="Roboto"/>
              </a:rPr>
              <a:t>Founder/CEO</a:t>
            </a:r>
          </a:p>
        </p:txBody>
      </p:sp>
      <p:sp>
        <p:nvSpPr>
          <p:cNvPr id="20" name="TextBox 20"/>
          <p:cNvSpPr txBox="1"/>
          <p:nvPr/>
        </p:nvSpPr>
        <p:spPr>
          <a:xfrm>
            <a:off x="6458343" y="8215830"/>
            <a:ext cx="2031215" cy="10668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BEN SMOCK</a:t>
            </a:r>
          </a:p>
        </p:txBody>
      </p:sp>
      <p:sp>
        <p:nvSpPr>
          <p:cNvPr id="21" name="TextBox 21"/>
          <p:cNvSpPr txBox="1"/>
          <p:nvPr/>
        </p:nvSpPr>
        <p:spPr>
          <a:xfrm>
            <a:off x="265319" y="8283328"/>
            <a:ext cx="2574017" cy="10668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SCOTT KOLOMS</a:t>
            </a:r>
          </a:p>
        </p:txBody>
      </p:sp>
      <p:grpSp>
        <p:nvGrpSpPr>
          <p:cNvPr id="22" name="Group 22"/>
          <p:cNvGrpSpPr/>
          <p:nvPr/>
        </p:nvGrpSpPr>
        <p:grpSpPr>
          <a:xfrm>
            <a:off x="9514459" y="8292030"/>
            <a:ext cx="8738997" cy="1482572"/>
            <a:chOff x="0" y="0"/>
            <a:chExt cx="11651996" cy="1976763"/>
          </a:xfrm>
        </p:grpSpPr>
        <p:sp>
          <p:nvSpPr>
            <p:cNvPr id="23" name="TextBox 23"/>
            <p:cNvSpPr txBox="1"/>
            <p:nvPr/>
          </p:nvSpPr>
          <p:spPr>
            <a:xfrm>
              <a:off x="0" y="1517447"/>
              <a:ext cx="3279930" cy="459317"/>
            </a:xfrm>
            <a:prstGeom prst="rect">
              <a:avLst/>
            </a:prstGeom>
          </p:spPr>
          <p:txBody>
            <a:bodyPr lIns="0" tIns="0" rIns="0" bIns="0" rtlCol="0" anchor="t">
              <a:spAutoFit/>
            </a:bodyPr>
            <a:lstStyle/>
            <a:p>
              <a:pPr algn="l">
                <a:lnSpc>
                  <a:spcPts val="2800"/>
                </a:lnSpc>
                <a:spcBef>
                  <a:spcPct val="0"/>
                </a:spcBef>
              </a:pPr>
              <a:r>
                <a:rPr lang="en-US" sz="2000">
                  <a:solidFill>
                    <a:srgbClr val="207178"/>
                  </a:solidFill>
                  <a:latin typeface="Roboto"/>
                </a:rPr>
                <a:t>Director of Education</a:t>
              </a:r>
            </a:p>
          </p:txBody>
        </p:sp>
        <p:sp>
          <p:nvSpPr>
            <p:cNvPr id="24" name="TextBox 24"/>
            <p:cNvSpPr txBox="1"/>
            <p:nvPr/>
          </p:nvSpPr>
          <p:spPr>
            <a:xfrm>
              <a:off x="3939098" y="1517447"/>
              <a:ext cx="3346273" cy="459317"/>
            </a:xfrm>
            <a:prstGeom prst="rect">
              <a:avLst/>
            </a:prstGeom>
          </p:spPr>
          <p:txBody>
            <a:bodyPr lIns="0" tIns="0" rIns="0" bIns="0" rtlCol="0" anchor="t">
              <a:spAutoFit/>
            </a:bodyPr>
            <a:lstStyle/>
            <a:p>
              <a:pPr algn="l">
                <a:lnSpc>
                  <a:spcPts val="2800"/>
                </a:lnSpc>
                <a:spcBef>
                  <a:spcPct val="0"/>
                </a:spcBef>
              </a:pPr>
              <a:r>
                <a:rPr lang="en-US" sz="2000">
                  <a:solidFill>
                    <a:srgbClr val="207178"/>
                  </a:solidFill>
                  <a:latin typeface="Roboto"/>
                </a:rPr>
                <a:t>Verification Specialist</a:t>
              </a:r>
            </a:p>
          </p:txBody>
        </p:sp>
        <p:sp>
          <p:nvSpPr>
            <p:cNvPr id="25" name="TextBox 25"/>
            <p:cNvSpPr txBox="1"/>
            <p:nvPr/>
          </p:nvSpPr>
          <p:spPr>
            <a:xfrm>
              <a:off x="8069093" y="1517447"/>
              <a:ext cx="3582903" cy="459317"/>
            </a:xfrm>
            <a:prstGeom prst="rect">
              <a:avLst/>
            </a:prstGeom>
          </p:spPr>
          <p:txBody>
            <a:bodyPr lIns="0" tIns="0" rIns="0" bIns="0" rtlCol="0" anchor="t">
              <a:spAutoFit/>
            </a:bodyPr>
            <a:lstStyle/>
            <a:p>
              <a:pPr algn="l">
                <a:lnSpc>
                  <a:spcPts val="2800"/>
                </a:lnSpc>
                <a:spcBef>
                  <a:spcPct val="0"/>
                </a:spcBef>
              </a:pPr>
              <a:r>
                <a:rPr lang="en-US" sz="2000">
                  <a:solidFill>
                    <a:srgbClr val="207178"/>
                  </a:solidFill>
                  <a:latin typeface="Roboto"/>
                </a:rPr>
                <a:t>Production Specialist</a:t>
              </a:r>
            </a:p>
          </p:txBody>
        </p:sp>
        <p:sp>
          <p:nvSpPr>
            <p:cNvPr id="26" name="TextBox 26"/>
            <p:cNvSpPr txBox="1"/>
            <p:nvPr/>
          </p:nvSpPr>
          <p:spPr>
            <a:xfrm>
              <a:off x="0" y="-76200"/>
              <a:ext cx="2698055" cy="13970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ADAM WATSON</a:t>
              </a:r>
            </a:p>
          </p:txBody>
        </p:sp>
        <p:sp>
          <p:nvSpPr>
            <p:cNvPr id="27" name="TextBox 27"/>
            <p:cNvSpPr txBox="1"/>
            <p:nvPr/>
          </p:nvSpPr>
          <p:spPr>
            <a:xfrm>
              <a:off x="3939098" y="-76200"/>
              <a:ext cx="2540290" cy="13970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CLAIRE JENSEN</a:t>
              </a:r>
            </a:p>
          </p:txBody>
        </p:sp>
        <p:sp>
          <p:nvSpPr>
            <p:cNvPr id="28" name="TextBox 28"/>
            <p:cNvSpPr txBox="1"/>
            <p:nvPr/>
          </p:nvSpPr>
          <p:spPr>
            <a:xfrm>
              <a:off x="8069093" y="-76200"/>
              <a:ext cx="2608653" cy="1397000"/>
            </a:xfrm>
            <a:prstGeom prst="rect">
              <a:avLst/>
            </a:prstGeom>
          </p:spPr>
          <p:txBody>
            <a:bodyPr lIns="0" tIns="0" rIns="0" bIns="0" rtlCol="0" anchor="t">
              <a:spAutoFit/>
            </a:bodyPr>
            <a:lstStyle/>
            <a:p>
              <a:pPr algn="l">
                <a:lnSpc>
                  <a:spcPts val="4200"/>
                </a:lnSpc>
              </a:pPr>
              <a:r>
                <a:rPr lang="en-US" sz="3000">
                  <a:solidFill>
                    <a:srgbClr val="333333"/>
                  </a:solidFill>
                  <a:latin typeface="Roboto Bold"/>
                </a:rPr>
                <a:t>BEN SOLLEE</a:t>
              </a:r>
            </a:p>
          </p:txBody>
        </p:sp>
      </p:grpSp>
      <p:sp>
        <p:nvSpPr>
          <p:cNvPr id="29" name="TextBox 29"/>
          <p:cNvSpPr txBox="1"/>
          <p:nvPr/>
        </p:nvSpPr>
        <p:spPr>
          <a:xfrm>
            <a:off x="444894" y="565150"/>
            <a:ext cx="14354964" cy="1069976"/>
          </a:xfrm>
          <a:prstGeom prst="rect">
            <a:avLst/>
          </a:prstGeom>
        </p:spPr>
        <p:txBody>
          <a:bodyPr lIns="0" tIns="0" rIns="0" bIns="0" rtlCol="0" anchor="t">
            <a:spAutoFit/>
          </a:bodyPr>
          <a:lstStyle/>
          <a:p>
            <a:pPr algn="l">
              <a:lnSpc>
                <a:spcPts val="8000"/>
              </a:lnSpc>
            </a:pPr>
            <a:r>
              <a:rPr lang="en-US" sz="8000">
                <a:solidFill>
                  <a:srgbClr val="333333"/>
                </a:solidFill>
                <a:latin typeface="Roboto Bold"/>
              </a:rPr>
              <a:t>OUR TEAM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grpSp>
        <p:nvGrpSpPr>
          <p:cNvPr id="2" name="Group 2"/>
          <p:cNvGrpSpPr/>
          <p:nvPr/>
        </p:nvGrpSpPr>
        <p:grpSpPr>
          <a:xfrm>
            <a:off x="40481" y="2126920"/>
            <a:ext cx="2036498" cy="1879036"/>
            <a:chOff x="0" y="0"/>
            <a:chExt cx="2715331" cy="2505381"/>
          </a:xfrm>
        </p:grpSpPr>
        <p:pic>
          <p:nvPicPr>
            <p:cNvPr id="3" name="Picture 3"/>
            <p:cNvPicPr>
              <a:picLocks noChangeAspect="1"/>
            </p:cNvPicPr>
            <p:nvPr/>
          </p:nvPicPr>
          <p:blipFill>
            <a:blip r:embed="rId2"/>
            <a:srcRect l="7431" t="9064" b="1632"/>
            <a:stretch>
              <a:fillRect/>
            </a:stretch>
          </p:blipFill>
          <p:spPr>
            <a:xfrm>
              <a:off x="0" y="0"/>
              <a:ext cx="2715331" cy="2505381"/>
            </a:xfrm>
            <a:prstGeom prst="rect">
              <a:avLst/>
            </a:prstGeom>
          </p:spPr>
        </p:pic>
      </p:grpSp>
      <p:grpSp>
        <p:nvGrpSpPr>
          <p:cNvPr id="4" name="Group 4"/>
          <p:cNvGrpSpPr/>
          <p:nvPr/>
        </p:nvGrpSpPr>
        <p:grpSpPr>
          <a:xfrm>
            <a:off x="4072996" y="2126920"/>
            <a:ext cx="2036498" cy="1879036"/>
            <a:chOff x="0" y="0"/>
            <a:chExt cx="2715331" cy="2505381"/>
          </a:xfrm>
        </p:grpSpPr>
        <p:pic>
          <p:nvPicPr>
            <p:cNvPr id="5" name="Picture 5"/>
            <p:cNvPicPr>
              <a:picLocks noChangeAspect="1"/>
            </p:cNvPicPr>
            <p:nvPr/>
          </p:nvPicPr>
          <p:blipFill>
            <a:blip r:embed="rId3"/>
            <a:srcRect t="3866" b="3866"/>
            <a:stretch>
              <a:fillRect/>
            </a:stretch>
          </p:blipFill>
          <p:spPr>
            <a:xfrm>
              <a:off x="0" y="0"/>
              <a:ext cx="2715331" cy="2505381"/>
            </a:xfrm>
            <a:prstGeom prst="rect">
              <a:avLst/>
            </a:prstGeom>
          </p:spPr>
        </p:pic>
      </p:grpSp>
      <p:grpSp>
        <p:nvGrpSpPr>
          <p:cNvPr id="6" name="Group 6"/>
          <p:cNvGrpSpPr/>
          <p:nvPr/>
        </p:nvGrpSpPr>
        <p:grpSpPr>
          <a:xfrm>
            <a:off x="2076979" y="2126920"/>
            <a:ext cx="2036498" cy="1879036"/>
            <a:chOff x="0" y="0"/>
            <a:chExt cx="2715331" cy="2505381"/>
          </a:xfrm>
        </p:grpSpPr>
        <p:pic>
          <p:nvPicPr>
            <p:cNvPr id="7" name="Picture 7"/>
            <p:cNvPicPr>
              <a:picLocks noChangeAspect="1"/>
            </p:cNvPicPr>
            <p:nvPr/>
          </p:nvPicPr>
          <p:blipFill>
            <a:blip r:embed="rId4"/>
            <a:srcRect b="7732"/>
            <a:stretch>
              <a:fillRect/>
            </a:stretch>
          </p:blipFill>
          <p:spPr>
            <a:xfrm>
              <a:off x="0" y="0"/>
              <a:ext cx="2715331" cy="2505381"/>
            </a:xfrm>
            <a:prstGeom prst="rect">
              <a:avLst/>
            </a:prstGeom>
          </p:spPr>
        </p:pic>
      </p:grpSp>
      <p:grpSp>
        <p:nvGrpSpPr>
          <p:cNvPr id="8" name="Group 8"/>
          <p:cNvGrpSpPr/>
          <p:nvPr/>
        </p:nvGrpSpPr>
        <p:grpSpPr>
          <a:xfrm>
            <a:off x="6109494" y="2126920"/>
            <a:ext cx="2036498" cy="1879036"/>
            <a:chOff x="0" y="0"/>
            <a:chExt cx="2715331" cy="2505381"/>
          </a:xfrm>
        </p:grpSpPr>
        <p:pic>
          <p:nvPicPr>
            <p:cNvPr id="9" name="Picture 9"/>
            <p:cNvPicPr>
              <a:picLocks noChangeAspect="1"/>
            </p:cNvPicPr>
            <p:nvPr/>
          </p:nvPicPr>
          <p:blipFill>
            <a:blip r:embed="rId5"/>
            <a:srcRect b="7732"/>
            <a:stretch>
              <a:fillRect/>
            </a:stretch>
          </p:blipFill>
          <p:spPr>
            <a:xfrm>
              <a:off x="0" y="0"/>
              <a:ext cx="2715331" cy="2505381"/>
            </a:xfrm>
            <a:prstGeom prst="rect">
              <a:avLst/>
            </a:prstGeom>
          </p:spPr>
        </p:pic>
      </p:grpSp>
      <p:grpSp>
        <p:nvGrpSpPr>
          <p:cNvPr id="10" name="Group 10"/>
          <p:cNvGrpSpPr/>
          <p:nvPr/>
        </p:nvGrpSpPr>
        <p:grpSpPr>
          <a:xfrm>
            <a:off x="8145992" y="2126920"/>
            <a:ext cx="2036498" cy="1879036"/>
            <a:chOff x="0" y="0"/>
            <a:chExt cx="2715331" cy="2505381"/>
          </a:xfrm>
        </p:grpSpPr>
        <p:pic>
          <p:nvPicPr>
            <p:cNvPr id="11" name="Picture 11"/>
            <p:cNvPicPr>
              <a:picLocks noChangeAspect="1"/>
            </p:cNvPicPr>
            <p:nvPr/>
          </p:nvPicPr>
          <p:blipFill>
            <a:blip r:embed="rId6"/>
            <a:srcRect b="7732"/>
            <a:stretch>
              <a:fillRect/>
            </a:stretch>
          </p:blipFill>
          <p:spPr>
            <a:xfrm>
              <a:off x="0" y="0"/>
              <a:ext cx="2715331" cy="2505381"/>
            </a:xfrm>
            <a:prstGeom prst="rect">
              <a:avLst/>
            </a:prstGeom>
          </p:spPr>
        </p:pic>
      </p:grpSp>
      <p:grpSp>
        <p:nvGrpSpPr>
          <p:cNvPr id="12" name="Group 12"/>
          <p:cNvGrpSpPr/>
          <p:nvPr/>
        </p:nvGrpSpPr>
        <p:grpSpPr>
          <a:xfrm>
            <a:off x="10182489" y="2126920"/>
            <a:ext cx="2036498" cy="1879036"/>
            <a:chOff x="0" y="0"/>
            <a:chExt cx="2715331" cy="2505381"/>
          </a:xfrm>
        </p:grpSpPr>
        <p:pic>
          <p:nvPicPr>
            <p:cNvPr id="13" name="Picture 13"/>
            <p:cNvPicPr>
              <a:picLocks noChangeAspect="1"/>
            </p:cNvPicPr>
            <p:nvPr/>
          </p:nvPicPr>
          <p:blipFill>
            <a:blip r:embed="rId7"/>
            <a:srcRect b="7732"/>
            <a:stretch>
              <a:fillRect/>
            </a:stretch>
          </p:blipFill>
          <p:spPr>
            <a:xfrm>
              <a:off x="0" y="0"/>
              <a:ext cx="2715331" cy="2505381"/>
            </a:xfrm>
            <a:prstGeom prst="rect">
              <a:avLst/>
            </a:prstGeom>
          </p:spPr>
        </p:pic>
      </p:grpSp>
      <p:grpSp>
        <p:nvGrpSpPr>
          <p:cNvPr id="14" name="Group 14"/>
          <p:cNvGrpSpPr/>
          <p:nvPr/>
        </p:nvGrpSpPr>
        <p:grpSpPr>
          <a:xfrm>
            <a:off x="12218987" y="2126920"/>
            <a:ext cx="2036498" cy="1879036"/>
            <a:chOff x="0" y="0"/>
            <a:chExt cx="2715331" cy="2505381"/>
          </a:xfrm>
        </p:grpSpPr>
        <p:pic>
          <p:nvPicPr>
            <p:cNvPr id="15" name="Picture 15"/>
            <p:cNvPicPr>
              <a:picLocks noChangeAspect="1"/>
            </p:cNvPicPr>
            <p:nvPr/>
          </p:nvPicPr>
          <p:blipFill>
            <a:blip r:embed="rId8"/>
            <a:srcRect t="3866" b="3866"/>
            <a:stretch>
              <a:fillRect/>
            </a:stretch>
          </p:blipFill>
          <p:spPr>
            <a:xfrm>
              <a:off x="0" y="0"/>
              <a:ext cx="2715331" cy="2505381"/>
            </a:xfrm>
            <a:prstGeom prst="rect">
              <a:avLst/>
            </a:prstGeom>
          </p:spPr>
        </p:pic>
      </p:grpSp>
      <p:grpSp>
        <p:nvGrpSpPr>
          <p:cNvPr id="16" name="Group 16"/>
          <p:cNvGrpSpPr/>
          <p:nvPr/>
        </p:nvGrpSpPr>
        <p:grpSpPr>
          <a:xfrm>
            <a:off x="16251502" y="2126920"/>
            <a:ext cx="2036498" cy="1879036"/>
            <a:chOff x="0" y="0"/>
            <a:chExt cx="2715331" cy="2505381"/>
          </a:xfrm>
        </p:grpSpPr>
        <p:pic>
          <p:nvPicPr>
            <p:cNvPr id="17" name="Picture 17"/>
            <p:cNvPicPr>
              <a:picLocks noChangeAspect="1"/>
            </p:cNvPicPr>
            <p:nvPr/>
          </p:nvPicPr>
          <p:blipFill>
            <a:blip r:embed="rId9"/>
            <a:srcRect l="17089" t="2489" r="18513" b="38092"/>
            <a:stretch>
              <a:fillRect/>
            </a:stretch>
          </p:blipFill>
          <p:spPr>
            <a:xfrm>
              <a:off x="0" y="0"/>
              <a:ext cx="2715331" cy="2505381"/>
            </a:xfrm>
            <a:prstGeom prst="rect">
              <a:avLst/>
            </a:prstGeom>
          </p:spPr>
        </p:pic>
      </p:grpSp>
      <p:grpSp>
        <p:nvGrpSpPr>
          <p:cNvPr id="18" name="Group 18"/>
          <p:cNvGrpSpPr/>
          <p:nvPr/>
        </p:nvGrpSpPr>
        <p:grpSpPr>
          <a:xfrm>
            <a:off x="14255485" y="2126920"/>
            <a:ext cx="2036498" cy="1879036"/>
            <a:chOff x="0" y="0"/>
            <a:chExt cx="2715331" cy="2505381"/>
          </a:xfrm>
        </p:grpSpPr>
        <p:pic>
          <p:nvPicPr>
            <p:cNvPr id="19" name="Picture 19"/>
            <p:cNvPicPr>
              <a:picLocks noChangeAspect="1"/>
            </p:cNvPicPr>
            <p:nvPr/>
          </p:nvPicPr>
          <p:blipFill>
            <a:blip r:embed="rId10"/>
            <a:srcRect b="8136"/>
            <a:stretch>
              <a:fillRect/>
            </a:stretch>
          </p:blipFill>
          <p:spPr>
            <a:xfrm>
              <a:off x="0" y="0"/>
              <a:ext cx="2715331" cy="2505381"/>
            </a:xfrm>
            <a:prstGeom prst="rect">
              <a:avLst/>
            </a:prstGeom>
          </p:spPr>
        </p:pic>
      </p:grpSp>
      <p:grpSp>
        <p:nvGrpSpPr>
          <p:cNvPr id="20" name="Group 20"/>
          <p:cNvGrpSpPr/>
          <p:nvPr/>
        </p:nvGrpSpPr>
        <p:grpSpPr>
          <a:xfrm>
            <a:off x="0" y="6258012"/>
            <a:ext cx="2036498" cy="1879036"/>
            <a:chOff x="0" y="0"/>
            <a:chExt cx="2715331" cy="2505381"/>
          </a:xfrm>
        </p:grpSpPr>
        <p:pic>
          <p:nvPicPr>
            <p:cNvPr id="21" name="Picture 21"/>
            <p:cNvPicPr>
              <a:picLocks noChangeAspect="1"/>
            </p:cNvPicPr>
            <p:nvPr/>
          </p:nvPicPr>
          <p:blipFill>
            <a:blip r:embed="rId11"/>
            <a:srcRect b="7732"/>
            <a:stretch>
              <a:fillRect/>
            </a:stretch>
          </p:blipFill>
          <p:spPr>
            <a:xfrm>
              <a:off x="0" y="0"/>
              <a:ext cx="2715331" cy="2505381"/>
            </a:xfrm>
            <a:prstGeom prst="rect">
              <a:avLst/>
            </a:prstGeom>
          </p:spPr>
        </p:pic>
      </p:grpSp>
      <p:grpSp>
        <p:nvGrpSpPr>
          <p:cNvPr id="22" name="Group 22"/>
          <p:cNvGrpSpPr/>
          <p:nvPr/>
        </p:nvGrpSpPr>
        <p:grpSpPr>
          <a:xfrm>
            <a:off x="2036498" y="6258012"/>
            <a:ext cx="2036498" cy="1879036"/>
            <a:chOff x="0" y="0"/>
            <a:chExt cx="2715331" cy="2505381"/>
          </a:xfrm>
        </p:grpSpPr>
        <p:pic>
          <p:nvPicPr>
            <p:cNvPr id="23" name="Picture 23"/>
            <p:cNvPicPr>
              <a:picLocks noChangeAspect="1"/>
            </p:cNvPicPr>
            <p:nvPr/>
          </p:nvPicPr>
          <p:blipFill>
            <a:blip r:embed="rId12"/>
            <a:srcRect b="7732"/>
            <a:stretch>
              <a:fillRect/>
            </a:stretch>
          </p:blipFill>
          <p:spPr>
            <a:xfrm>
              <a:off x="0" y="0"/>
              <a:ext cx="2715331" cy="2505381"/>
            </a:xfrm>
            <a:prstGeom prst="rect">
              <a:avLst/>
            </a:prstGeom>
          </p:spPr>
        </p:pic>
      </p:grpSp>
      <p:grpSp>
        <p:nvGrpSpPr>
          <p:cNvPr id="24" name="Group 24"/>
          <p:cNvGrpSpPr/>
          <p:nvPr/>
        </p:nvGrpSpPr>
        <p:grpSpPr>
          <a:xfrm>
            <a:off x="4072996" y="6258012"/>
            <a:ext cx="2036498" cy="1879036"/>
            <a:chOff x="0" y="0"/>
            <a:chExt cx="2715331" cy="2505381"/>
          </a:xfrm>
        </p:grpSpPr>
        <p:pic>
          <p:nvPicPr>
            <p:cNvPr id="25" name="Picture 25"/>
            <p:cNvPicPr>
              <a:picLocks noChangeAspect="1"/>
            </p:cNvPicPr>
            <p:nvPr/>
          </p:nvPicPr>
          <p:blipFill>
            <a:blip r:embed="rId13"/>
            <a:srcRect b="7732"/>
            <a:stretch>
              <a:fillRect/>
            </a:stretch>
          </p:blipFill>
          <p:spPr>
            <a:xfrm>
              <a:off x="0" y="0"/>
              <a:ext cx="2715331" cy="2505381"/>
            </a:xfrm>
            <a:prstGeom prst="rect">
              <a:avLst/>
            </a:prstGeom>
          </p:spPr>
        </p:pic>
      </p:grpSp>
      <p:grpSp>
        <p:nvGrpSpPr>
          <p:cNvPr id="26" name="Group 26"/>
          <p:cNvGrpSpPr/>
          <p:nvPr/>
        </p:nvGrpSpPr>
        <p:grpSpPr>
          <a:xfrm>
            <a:off x="6109494" y="6258012"/>
            <a:ext cx="2036498" cy="1879036"/>
            <a:chOff x="0" y="0"/>
            <a:chExt cx="2715331" cy="2505381"/>
          </a:xfrm>
        </p:grpSpPr>
        <p:pic>
          <p:nvPicPr>
            <p:cNvPr id="27" name="Picture 27"/>
            <p:cNvPicPr>
              <a:picLocks noChangeAspect="1"/>
            </p:cNvPicPr>
            <p:nvPr/>
          </p:nvPicPr>
          <p:blipFill>
            <a:blip r:embed="rId14"/>
            <a:srcRect b="7732"/>
            <a:stretch>
              <a:fillRect/>
            </a:stretch>
          </p:blipFill>
          <p:spPr>
            <a:xfrm>
              <a:off x="0" y="0"/>
              <a:ext cx="2715331" cy="2505381"/>
            </a:xfrm>
            <a:prstGeom prst="rect">
              <a:avLst/>
            </a:prstGeom>
          </p:spPr>
        </p:pic>
      </p:grpSp>
      <p:grpSp>
        <p:nvGrpSpPr>
          <p:cNvPr id="28" name="Group 28"/>
          <p:cNvGrpSpPr/>
          <p:nvPr/>
        </p:nvGrpSpPr>
        <p:grpSpPr>
          <a:xfrm>
            <a:off x="10142008" y="6258012"/>
            <a:ext cx="2036498" cy="1879036"/>
            <a:chOff x="0" y="0"/>
            <a:chExt cx="2715331" cy="2505381"/>
          </a:xfrm>
        </p:grpSpPr>
        <p:pic>
          <p:nvPicPr>
            <p:cNvPr id="29" name="Picture 29"/>
            <p:cNvPicPr>
              <a:picLocks noChangeAspect="1"/>
            </p:cNvPicPr>
            <p:nvPr/>
          </p:nvPicPr>
          <p:blipFill>
            <a:blip r:embed="rId15"/>
            <a:srcRect b="7732"/>
            <a:stretch>
              <a:fillRect/>
            </a:stretch>
          </p:blipFill>
          <p:spPr>
            <a:xfrm>
              <a:off x="0" y="0"/>
              <a:ext cx="2715331" cy="2505381"/>
            </a:xfrm>
            <a:prstGeom prst="rect">
              <a:avLst/>
            </a:prstGeom>
          </p:spPr>
        </p:pic>
      </p:grpSp>
      <p:grpSp>
        <p:nvGrpSpPr>
          <p:cNvPr id="30" name="Group 30"/>
          <p:cNvGrpSpPr/>
          <p:nvPr/>
        </p:nvGrpSpPr>
        <p:grpSpPr>
          <a:xfrm>
            <a:off x="8145992" y="6258012"/>
            <a:ext cx="2036498" cy="1879036"/>
            <a:chOff x="0" y="0"/>
            <a:chExt cx="2715331" cy="2505381"/>
          </a:xfrm>
        </p:grpSpPr>
        <p:pic>
          <p:nvPicPr>
            <p:cNvPr id="31" name="Picture 31"/>
            <p:cNvPicPr>
              <a:picLocks noChangeAspect="1"/>
            </p:cNvPicPr>
            <p:nvPr/>
          </p:nvPicPr>
          <p:blipFill>
            <a:blip r:embed="rId16"/>
            <a:srcRect b="7732"/>
            <a:stretch>
              <a:fillRect/>
            </a:stretch>
          </p:blipFill>
          <p:spPr>
            <a:xfrm>
              <a:off x="0" y="0"/>
              <a:ext cx="2715331" cy="2505381"/>
            </a:xfrm>
            <a:prstGeom prst="rect">
              <a:avLst/>
            </a:prstGeom>
          </p:spPr>
        </p:pic>
      </p:grpSp>
      <p:grpSp>
        <p:nvGrpSpPr>
          <p:cNvPr id="32" name="Group 32"/>
          <p:cNvGrpSpPr/>
          <p:nvPr/>
        </p:nvGrpSpPr>
        <p:grpSpPr>
          <a:xfrm>
            <a:off x="12178506" y="6258012"/>
            <a:ext cx="2036498" cy="1879036"/>
            <a:chOff x="0" y="0"/>
            <a:chExt cx="2715331" cy="2505381"/>
          </a:xfrm>
        </p:grpSpPr>
        <p:pic>
          <p:nvPicPr>
            <p:cNvPr id="33" name="Picture 33"/>
            <p:cNvPicPr>
              <a:picLocks noChangeAspect="1"/>
            </p:cNvPicPr>
            <p:nvPr/>
          </p:nvPicPr>
          <p:blipFill>
            <a:blip r:embed="rId17"/>
            <a:srcRect b="7732"/>
            <a:stretch>
              <a:fillRect/>
            </a:stretch>
          </p:blipFill>
          <p:spPr>
            <a:xfrm>
              <a:off x="0" y="0"/>
              <a:ext cx="2715331" cy="2505381"/>
            </a:xfrm>
            <a:prstGeom prst="rect">
              <a:avLst/>
            </a:prstGeom>
          </p:spPr>
        </p:pic>
      </p:grpSp>
      <p:grpSp>
        <p:nvGrpSpPr>
          <p:cNvPr id="34" name="Group 34"/>
          <p:cNvGrpSpPr/>
          <p:nvPr/>
        </p:nvGrpSpPr>
        <p:grpSpPr>
          <a:xfrm>
            <a:off x="14215004" y="6258012"/>
            <a:ext cx="2036498" cy="1879036"/>
            <a:chOff x="0" y="0"/>
            <a:chExt cx="2715331" cy="2505381"/>
          </a:xfrm>
        </p:grpSpPr>
        <p:pic>
          <p:nvPicPr>
            <p:cNvPr id="35" name="Picture 35"/>
            <p:cNvPicPr>
              <a:picLocks noChangeAspect="1"/>
            </p:cNvPicPr>
            <p:nvPr/>
          </p:nvPicPr>
          <p:blipFill>
            <a:blip r:embed="rId18"/>
            <a:srcRect t="3763" b="3763"/>
            <a:stretch>
              <a:fillRect/>
            </a:stretch>
          </p:blipFill>
          <p:spPr>
            <a:xfrm>
              <a:off x="0" y="0"/>
              <a:ext cx="2715331" cy="2505381"/>
            </a:xfrm>
            <a:prstGeom prst="rect">
              <a:avLst/>
            </a:prstGeom>
          </p:spPr>
        </p:pic>
      </p:grpSp>
      <p:grpSp>
        <p:nvGrpSpPr>
          <p:cNvPr id="36" name="Group 36"/>
          <p:cNvGrpSpPr/>
          <p:nvPr/>
        </p:nvGrpSpPr>
        <p:grpSpPr>
          <a:xfrm>
            <a:off x="16251502" y="6258012"/>
            <a:ext cx="2036498" cy="1879036"/>
            <a:chOff x="0" y="0"/>
            <a:chExt cx="2715331" cy="2505381"/>
          </a:xfrm>
        </p:grpSpPr>
        <p:pic>
          <p:nvPicPr>
            <p:cNvPr id="37" name="Picture 37"/>
            <p:cNvPicPr>
              <a:picLocks noChangeAspect="1"/>
            </p:cNvPicPr>
            <p:nvPr/>
          </p:nvPicPr>
          <p:blipFill>
            <a:blip r:embed="rId19"/>
            <a:srcRect t="3866" b="3866"/>
            <a:stretch>
              <a:fillRect/>
            </a:stretch>
          </p:blipFill>
          <p:spPr>
            <a:xfrm>
              <a:off x="0" y="0"/>
              <a:ext cx="2715331" cy="2505381"/>
            </a:xfrm>
            <a:prstGeom prst="rect">
              <a:avLst/>
            </a:prstGeom>
          </p:spPr>
        </p:pic>
      </p:grpSp>
      <p:sp>
        <p:nvSpPr>
          <p:cNvPr id="38" name="TextBox 38"/>
          <p:cNvSpPr txBox="1"/>
          <p:nvPr/>
        </p:nvSpPr>
        <p:spPr>
          <a:xfrm>
            <a:off x="444894" y="565150"/>
            <a:ext cx="14354964" cy="1069976"/>
          </a:xfrm>
          <a:prstGeom prst="rect">
            <a:avLst/>
          </a:prstGeom>
        </p:spPr>
        <p:txBody>
          <a:bodyPr lIns="0" tIns="0" rIns="0" bIns="0" rtlCol="0" anchor="t">
            <a:spAutoFit/>
          </a:bodyPr>
          <a:lstStyle/>
          <a:p>
            <a:pPr algn="l">
              <a:lnSpc>
                <a:spcPts val="8000"/>
              </a:lnSpc>
            </a:pPr>
            <a:r>
              <a:rPr lang="en-US" sz="8000">
                <a:solidFill>
                  <a:srgbClr val="333333"/>
                </a:solidFill>
                <a:latin typeface="Roboto Bold"/>
              </a:rPr>
              <a:t>OUR BOARD</a:t>
            </a:r>
          </a:p>
        </p:txBody>
      </p:sp>
      <p:sp>
        <p:nvSpPr>
          <p:cNvPr id="39" name="TextBox 39"/>
          <p:cNvSpPr txBox="1"/>
          <p:nvPr/>
        </p:nvSpPr>
        <p:spPr>
          <a:xfrm>
            <a:off x="40481" y="4415297"/>
            <a:ext cx="1571673" cy="955818"/>
          </a:xfrm>
          <a:prstGeom prst="rect">
            <a:avLst/>
          </a:prstGeom>
        </p:spPr>
        <p:txBody>
          <a:bodyPr lIns="0" tIns="0" rIns="0" bIns="0" rtlCol="0" anchor="t">
            <a:spAutoFit/>
          </a:bodyPr>
          <a:lstStyle/>
          <a:p>
            <a:pPr algn="l">
              <a:lnSpc>
                <a:spcPts val="1917"/>
              </a:lnSpc>
              <a:spcBef>
                <a:spcPct val="0"/>
              </a:spcBef>
            </a:pPr>
            <a:r>
              <a:rPr lang="en-US" sz="1369">
                <a:solidFill>
                  <a:srgbClr val="333333"/>
                </a:solidFill>
                <a:latin typeface="Roboto Bold"/>
                <a:ea typeface="Roboto Bold"/>
              </a:rPr>
              <a:t>✸ Jill Wilcox</a:t>
            </a:r>
          </a:p>
          <a:p>
            <a:pPr algn="l">
              <a:lnSpc>
                <a:spcPts val="1917"/>
              </a:lnSpc>
              <a:spcBef>
                <a:spcPct val="0"/>
              </a:spcBef>
            </a:pPr>
            <a:r>
              <a:rPr lang="en-US" sz="1369">
                <a:solidFill>
                  <a:srgbClr val="207178"/>
                </a:solidFill>
                <a:latin typeface="Roboto"/>
              </a:rPr>
              <a:t>Co-Chair</a:t>
            </a:r>
          </a:p>
          <a:p>
            <a:pPr algn="l">
              <a:lnSpc>
                <a:spcPts val="1917"/>
              </a:lnSpc>
              <a:spcBef>
                <a:spcPct val="0"/>
              </a:spcBef>
            </a:pPr>
            <a:r>
              <a:rPr lang="en-US" sz="1369">
                <a:solidFill>
                  <a:srgbClr val="333333"/>
                </a:solidFill>
                <a:latin typeface="Roboto"/>
              </a:rPr>
              <a:t>J.P. Morgan Chase</a:t>
            </a:r>
          </a:p>
          <a:p>
            <a:pPr algn="l">
              <a:lnSpc>
                <a:spcPts val="1917"/>
              </a:lnSpc>
              <a:spcBef>
                <a:spcPct val="0"/>
              </a:spcBef>
            </a:pPr>
            <a:r>
              <a:rPr lang="en-US" sz="1369">
                <a:solidFill>
                  <a:srgbClr val="333333"/>
                </a:solidFill>
                <a:latin typeface="Roboto"/>
              </a:rPr>
              <a:t>Louisville, KY</a:t>
            </a:r>
          </a:p>
        </p:txBody>
      </p:sp>
      <p:sp>
        <p:nvSpPr>
          <p:cNvPr id="40" name="TextBox 40"/>
          <p:cNvSpPr txBox="1"/>
          <p:nvPr/>
        </p:nvSpPr>
        <p:spPr>
          <a:xfrm>
            <a:off x="2036498" y="4415297"/>
            <a:ext cx="1571673" cy="11939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Seema Sheth</a:t>
            </a:r>
          </a:p>
          <a:p>
            <a:pPr algn="l">
              <a:lnSpc>
                <a:spcPts val="1917"/>
              </a:lnSpc>
              <a:spcBef>
                <a:spcPct val="0"/>
              </a:spcBef>
            </a:pPr>
            <a:r>
              <a:rPr lang="en-US" sz="1369">
                <a:solidFill>
                  <a:srgbClr val="207178"/>
                </a:solidFill>
                <a:latin typeface="Roboto"/>
              </a:rPr>
              <a:t>Co-Chair</a:t>
            </a:r>
          </a:p>
          <a:p>
            <a:pPr algn="l">
              <a:lnSpc>
                <a:spcPts val="1917"/>
              </a:lnSpc>
              <a:spcBef>
                <a:spcPct val="0"/>
              </a:spcBef>
            </a:pPr>
            <a:r>
              <a:rPr lang="en-US" sz="1369">
                <a:solidFill>
                  <a:srgbClr val="333333"/>
                </a:solidFill>
                <a:latin typeface="Roboto"/>
              </a:rPr>
              <a:t>Federal Reserve Bank of St. Louis</a:t>
            </a:r>
          </a:p>
          <a:p>
            <a:pPr algn="l">
              <a:lnSpc>
                <a:spcPts val="1917"/>
              </a:lnSpc>
              <a:spcBef>
                <a:spcPct val="0"/>
              </a:spcBef>
            </a:pPr>
            <a:r>
              <a:rPr lang="en-US" sz="1369">
                <a:solidFill>
                  <a:srgbClr val="333333"/>
                </a:solidFill>
                <a:latin typeface="Roboto"/>
              </a:rPr>
              <a:t>Louisville, KY</a:t>
            </a:r>
          </a:p>
        </p:txBody>
      </p:sp>
      <p:sp>
        <p:nvSpPr>
          <p:cNvPr id="41" name="TextBox 41"/>
          <p:cNvSpPr txBox="1"/>
          <p:nvPr/>
        </p:nvSpPr>
        <p:spPr>
          <a:xfrm>
            <a:off x="4113477" y="4415297"/>
            <a:ext cx="1571673" cy="11939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Adam Back</a:t>
            </a:r>
          </a:p>
          <a:p>
            <a:pPr algn="l">
              <a:lnSpc>
                <a:spcPts val="1917"/>
              </a:lnSpc>
            </a:pPr>
            <a:r>
              <a:rPr lang="en-US" sz="1369">
                <a:solidFill>
                  <a:srgbClr val="207178"/>
                </a:solidFill>
                <a:latin typeface="Roboto"/>
              </a:rPr>
              <a:t>Secretary</a:t>
            </a:r>
          </a:p>
          <a:p>
            <a:pPr algn="l">
              <a:lnSpc>
                <a:spcPts val="1917"/>
              </a:lnSpc>
            </a:pPr>
            <a:r>
              <a:rPr lang="en-US" sz="1369">
                <a:solidFill>
                  <a:srgbClr val="333333"/>
                </a:solidFill>
                <a:latin typeface="Roboto"/>
              </a:rPr>
              <a:t>Stoll Keenon Ogdon PLLC</a:t>
            </a:r>
          </a:p>
          <a:p>
            <a:pPr algn="l">
              <a:lnSpc>
                <a:spcPts val="1917"/>
              </a:lnSpc>
              <a:spcBef>
                <a:spcPct val="0"/>
              </a:spcBef>
            </a:pPr>
            <a:r>
              <a:rPr lang="en-US" sz="1369">
                <a:solidFill>
                  <a:srgbClr val="333333"/>
                </a:solidFill>
                <a:latin typeface="Roboto"/>
              </a:rPr>
              <a:t>Lexington, KY</a:t>
            </a:r>
          </a:p>
        </p:txBody>
      </p:sp>
      <p:sp>
        <p:nvSpPr>
          <p:cNvPr id="42" name="TextBox 42"/>
          <p:cNvSpPr txBox="1"/>
          <p:nvPr/>
        </p:nvSpPr>
        <p:spPr>
          <a:xfrm>
            <a:off x="6190953" y="4415297"/>
            <a:ext cx="1571673" cy="11939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Kevin Trager</a:t>
            </a:r>
          </a:p>
          <a:p>
            <a:pPr algn="l">
              <a:lnSpc>
                <a:spcPts val="1917"/>
              </a:lnSpc>
            </a:pPr>
            <a:r>
              <a:rPr lang="en-US" sz="1369">
                <a:solidFill>
                  <a:srgbClr val="207178"/>
                </a:solidFill>
                <a:latin typeface="Roboto"/>
              </a:rPr>
              <a:t>Treasurer</a:t>
            </a:r>
          </a:p>
          <a:p>
            <a:pPr algn="l">
              <a:lnSpc>
                <a:spcPts val="1917"/>
              </a:lnSpc>
            </a:pPr>
            <a:r>
              <a:rPr lang="en-US" sz="1369">
                <a:solidFill>
                  <a:srgbClr val="333333"/>
                </a:solidFill>
                <a:latin typeface="Roboto"/>
              </a:rPr>
              <a:t>Office of Mayor Craig Greenberg</a:t>
            </a:r>
          </a:p>
          <a:p>
            <a:pPr algn="l">
              <a:lnSpc>
                <a:spcPts val="1917"/>
              </a:lnSpc>
              <a:spcBef>
                <a:spcPct val="0"/>
              </a:spcBef>
            </a:pPr>
            <a:r>
              <a:rPr lang="en-US" sz="1369">
                <a:solidFill>
                  <a:srgbClr val="333333"/>
                </a:solidFill>
                <a:latin typeface="Roboto"/>
              </a:rPr>
              <a:t>Louisville, KY</a:t>
            </a:r>
          </a:p>
        </p:txBody>
      </p:sp>
      <p:sp>
        <p:nvSpPr>
          <p:cNvPr id="43" name="TextBox 43"/>
          <p:cNvSpPr txBox="1"/>
          <p:nvPr/>
        </p:nvSpPr>
        <p:spPr>
          <a:xfrm>
            <a:off x="8191251" y="4415297"/>
            <a:ext cx="1571673" cy="955818"/>
          </a:xfrm>
          <a:prstGeom prst="rect">
            <a:avLst/>
          </a:prstGeom>
        </p:spPr>
        <p:txBody>
          <a:bodyPr lIns="0" tIns="0" rIns="0" bIns="0" rtlCol="0" anchor="t">
            <a:spAutoFit/>
          </a:bodyPr>
          <a:lstStyle/>
          <a:p>
            <a:pPr algn="l">
              <a:lnSpc>
                <a:spcPts val="1917"/>
              </a:lnSpc>
            </a:pPr>
            <a:r>
              <a:rPr lang="en-US" sz="1369">
                <a:solidFill>
                  <a:srgbClr val="D8AA1F"/>
                </a:solidFill>
                <a:ea typeface="Roboto Bold"/>
              </a:rPr>
              <a:t>✸ </a:t>
            </a:r>
            <a:r>
              <a:rPr lang="en-US" sz="1369">
                <a:solidFill>
                  <a:srgbClr val="333333"/>
                </a:solidFill>
                <a:latin typeface="Roboto Bold"/>
              </a:rPr>
              <a:t>Raechele Gray</a:t>
            </a:r>
          </a:p>
          <a:p>
            <a:pPr algn="l">
              <a:lnSpc>
                <a:spcPts val="1917"/>
              </a:lnSpc>
            </a:pPr>
            <a:r>
              <a:rPr lang="en-US" sz="1369">
                <a:solidFill>
                  <a:srgbClr val="333333"/>
                </a:solidFill>
                <a:latin typeface="Roboto"/>
              </a:rPr>
              <a:t>Lightship Foundation</a:t>
            </a:r>
          </a:p>
          <a:p>
            <a:pPr algn="l">
              <a:lnSpc>
                <a:spcPts val="1917"/>
              </a:lnSpc>
              <a:spcBef>
                <a:spcPct val="0"/>
              </a:spcBef>
            </a:pPr>
            <a:r>
              <a:rPr lang="en-US" sz="1369">
                <a:solidFill>
                  <a:srgbClr val="333333"/>
                </a:solidFill>
                <a:latin typeface="Roboto"/>
              </a:rPr>
              <a:t>Louisville, KY</a:t>
            </a:r>
          </a:p>
        </p:txBody>
      </p:sp>
      <p:sp>
        <p:nvSpPr>
          <p:cNvPr id="44" name="TextBox 44"/>
          <p:cNvSpPr txBox="1"/>
          <p:nvPr/>
        </p:nvSpPr>
        <p:spPr>
          <a:xfrm>
            <a:off x="10186631" y="4415297"/>
            <a:ext cx="1571673" cy="717693"/>
          </a:xfrm>
          <a:prstGeom prst="rect">
            <a:avLst/>
          </a:prstGeom>
        </p:spPr>
        <p:txBody>
          <a:bodyPr lIns="0" tIns="0" rIns="0" bIns="0" rtlCol="0" anchor="t">
            <a:spAutoFit/>
          </a:bodyPr>
          <a:lstStyle/>
          <a:p>
            <a:pPr algn="l">
              <a:lnSpc>
                <a:spcPts val="1917"/>
              </a:lnSpc>
            </a:pPr>
            <a:r>
              <a:rPr lang="en-US" sz="1369">
                <a:solidFill>
                  <a:srgbClr val="D8AA1F"/>
                </a:solidFill>
                <a:ea typeface="Roboto Bold"/>
              </a:rPr>
              <a:t>✸</a:t>
            </a:r>
            <a:r>
              <a:rPr lang="en-US" sz="1369">
                <a:solidFill>
                  <a:srgbClr val="333333"/>
                </a:solidFill>
                <a:latin typeface="Roboto Bold"/>
              </a:rPr>
              <a:t> Delene Taylor</a:t>
            </a:r>
          </a:p>
          <a:p>
            <a:pPr algn="l">
              <a:lnSpc>
                <a:spcPts val="1917"/>
              </a:lnSpc>
            </a:pPr>
            <a:r>
              <a:rPr lang="en-US" sz="1369">
                <a:solidFill>
                  <a:srgbClr val="333333"/>
                </a:solidFill>
                <a:latin typeface="Roboto"/>
              </a:rPr>
              <a:t>Rotary of Louisville</a:t>
            </a:r>
          </a:p>
          <a:p>
            <a:pPr algn="l">
              <a:lnSpc>
                <a:spcPts val="1917"/>
              </a:lnSpc>
              <a:spcBef>
                <a:spcPct val="0"/>
              </a:spcBef>
            </a:pPr>
            <a:r>
              <a:rPr lang="en-US" sz="1369">
                <a:solidFill>
                  <a:srgbClr val="333333"/>
                </a:solidFill>
                <a:latin typeface="Roboto"/>
              </a:rPr>
              <a:t>Louisville, KY</a:t>
            </a:r>
          </a:p>
        </p:txBody>
      </p:sp>
      <p:sp>
        <p:nvSpPr>
          <p:cNvPr id="45" name="TextBox 45"/>
          <p:cNvSpPr txBox="1"/>
          <p:nvPr/>
        </p:nvSpPr>
        <p:spPr>
          <a:xfrm>
            <a:off x="12218987" y="4415297"/>
            <a:ext cx="1571673" cy="7328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Sam Ford</a:t>
            </a:r>
          </a:p>
          <a:p>
            <a:pPr algn="l">
              <a:lnSpc>
                <a:spcPts val="1917"/>
              </a:lnSpc>
            </a:pPr>
            <a:r>
              <a:rPr lang="en-US" sz="1369">
                <a:solidFill>
                  <a:srgbClr val="333333"/>
                </a:solidFill>
                <a:latin typeface="Roboto"/>
              </a:rPr>
              <a:t>Accelerate KY</a:t>
            </a:r>
          </a:p>
          <a:p>
            <a:pPr algn="l">
              <a:lnSpc>
                <a:spcPts val="1917"/>
              </a:lnSpc>
              <a:spcBef>
                <a:spcPct val="0"/>
              </a:spcBef>
            </a:pPr>
            <a:r>
              <a:rPr lang="en-US" sz="1369">
                <a:solidFill>
                  <a:srgbClr val="333333"/>
                </a:solidFill>
                <a:latin typeface="Roboto"/>
              </a:rPr>
              <a:t>Bowling Green, KY</a:t>
            </a:r>
          </a:p>
        </p:txBody>
      </p:sp>
      <p:sp>
        <p:nvSpPr>
          <p:cNvPr id="46" name="TextBox 46"/>
          <p:cNvSpPr txBox="1"/>
          <p:nvPr/>
        </p:nvSpPr>
        <p:spPr>
          <a:xfrm>
            <a:off x="14296464" y="4415297"/>
            <a:ext cx="1571673" cy="976018"/>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Brian Schneider</a:t>
            </a:r>
          </a:p>
          <a:p>
            <a:pPr algn="l">
              <a:lnSpc>
                <a:spcPts val="1917"/>
              </a:lnSpc>
            </a:pPr>
            <a:r>
              <a:rPr lang="en-US" sz="1369">
                <a:solidFill>
                  <a:srgbClr val="333333"/>
                </a:solidFill>
                <a:latin typeface="Roboto"/>
              </a:rPr>
              <a:t>Greater Louisville Inc.</a:t>
            </a:r>
          </a:p>
          <a:p>
            <a:pPr algn="l">
              <a:lnSpc>
                <a:spcPts val="1917"/>
              </a:lnSpc>
              <a:spcBef>
                <a:spcPct val="0"/>
              </a:spcBef>
            </a:pPr>
            <a:r>
              <a:rPr lang="en-US" sz="1369">
                <a:solidFill>
                  <a:srgbClr val="333333"/>
                </a:solidFill>
                <a:latin typeface="Roboto"/>
              </a:rPr>
              <a:t>Louisville, KY</a:t>
            </a:r>
          </a:p>
        </p:txBody>
      </p:sp>
      <p:sp>
        <p:nvSpPr>
          <p:cNvPr id="47" name="TextBox 47"/>
          <p:cNvSpPr txBox="1"/>
          <p:nvPr/>
        </p:nvSpPr>
        <p:spPr>
          <a:xfrm>
            <a:off x="40481" y="8546390"/>
            <a:ext cx="1571673" cy="955818"/>
          </a:xfrm>
          <a:prstGeom prst="rect">
            <a:avLst/>
          </a:prstGeom>
        </p:spPr>
        <p:txBody>
          <a:bodyPr lIns="0" tIns="0" rIns="0" bIns="0" rtlCol="0" anchor="t">
            <a:spAutoFit/>
          </a:bodyPr>
          <a:lstStyle/>
          <a:p>
            <a:pPr algn="l">
              <a:lnSpc>
                <a:spcPts val="1917"/>
              </a:lnSpc>
            </a:pPr>
            <a:r>
              <a:rPr lang="en-US" sz="1369">
                <a:solidFill>
                  <a:srgbClr val="D8AA1F"/>
                </a:solidFill>
                <a:ea typeface="Roboto Bold"/>
              </a:rPr>
              <a:t>✸</a:t>
            </a:r>
            <a:r>
              <a:rPr lang="en-US" sz="1369">
                <a:solidFill>
                  <a:srgbClr val="333333"/>
                </a:solidFill>
                <a:latin typeface="Roboto Bold"/>
              </a:rPr>
              <a:t> Brad Flowers</a:t>
            </a:r>
          </a:p>
          <a:p>
            <a:pPr algn="l">
              <a:lnSpc>
                <a:spcPts val="1917"/>
              </a:lnSpc>
            </a:pPr>
            <a:r>
              <a:rPr lang="en-US" sz="1369">
                <a:solidFill>
                  <a:srgbClr val="333333"/>
                </a:solidFill>
                <a:latin typeface="Roboto"/>
              </a:rPr>
              <a:t>Emiritus</a:t>
            </a:r>
          </a:p>
          <a:p>
            <a:pPr algn="l">
              <a:lnSpc>
                <a:spcPts val="1917"/>
              </a:lnSpc>
            </a:pPr>
            <a:r>
              <a:rPr lang="en-US" sz="1369">
                <a:solidFill>
                  <a:srgbClr val="333333"/>
                </a:solidFill>
                <a:latin typeface="Roboto"/>
              </a:rPr>
              <a:t>Bullhorn Creative</a:t>
            </a:r>
          </a:p>
          <a:p>
            <a:pPr algn="l">
              <a:lnSpc>
                <a:spcPts val="1917"/>
              </a:lnSpc>
              <a:spcBef>
                <a:spcPct val="0"/>
              </a:spcBef>
            </a:pPr>
            <a:r>
              <a:rPr lang="en-US" sz="1369">
                <a:solidFill>
                  <a:srgbClr val="333333"/>
                </a:solidFill>
                <a:latin typeface="Roboto"/>
              </a:rPr>
              <a:t>Lexington, KY</a:t>
            </a:r>
          </a:p>
        </p:txBody>
      </p:sp>
      <p:sp>
        <p:nvSpPr>
          <p:cNvPr id="48" name="TextBox 48"/>
          <p:cNvSpPr txBox="1"/>
          <p:nvPr/>
        </p:nvSpPr>
        <p:spPr>
          <a:xfrm>
            <a:off x="2036498" y="8546390"/>
            <a:ext cx="1571673" cy="7328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Mark Kirchdorfer</a:t>
            </a:r>
          </a:p>
          <a:p>
            <a:pPr algn="l">
              <a:lnSpc>
                <a:spcPts val="1917"/>
              </a:lnSpc>
            </a:pPr>
            <a:r>
              <a:rPr lang="en-US" sz="1369">
                <a:solidFill>
                  <a:srgbClr val="333333"/>
                </a:solidFill>
                <a:latin typeface="Roboto"/>
              </a:rPr>
              <a:t>ISCO Industries</a:t>
            </a:r>
          </a:p>
          <a:p>
            <a:pPr algn="l">
              <a:lnSpc>
                <a:spcPts val="1917"/>
              </a:lnSpc>
              <a:spcBef>
                <a:spcPct val="0"/>
              </a:spcBef>
            </a:pPr>
            <a:r>
              <a:rPr lang="en-US" sz="1369">
                <a:solidFill>
                  <a:srgbClr val="333333"/>
                </a:solidFill>
                <a:latin typeface="Roboto"/>
              </a:rPr>
              <a:t>Louisville, KY</a:t>
            </a:r>
          </a:p>
        </p:txBody>
      </p:sp>
      <p:sp>
        <p:nvSpPr>
          <p:cNvPr id="49" name="TextBox 49"/>
          <p:cNvSpPr txBox="1"/>
          <p:nvPr/>
        </p:nvSpPr>
        <p:spPr>
          <a:xfrm>
            <a:off x="4113477" y="8546390"/>
            <a:ext cx="1571673" cy="976018"/>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Johnetta Roberts </a:t>
            </a:r>
          </a:p>
          <a:p>
            <a:pPr algn="l">
              <a:lnSpc>
                <a:spcPts val="1917"/>
              </a:lnSpc>
            </a:pPr>
            <a:r>
              <a:rPr lang="en-US" sz="1369">
                <a:solidFill>
                  <a:srgbClr val="333333"/>
                </a:solidFill>
                <a:latin typeface="Roboto"/>
              </a:rPr>
              <a:t>The 40 &amp; 1 Company</a:t>
            </a:r>
          </a:p>
          <a:p>
            <a:pPr algn="l">
              <a:lnSpc>
                <a:spcPts val="1917"/>
              </a:lnSpc>
              <a:spcBef>
                <a:spcPct val="0"/>
              </a:spcBef>
            </a:pPr>
            <a:r>
              <a:rPr lang="en-US" sz="1369">
                <a:solidFill>
                  <a:srgbClr val="333333"/>
                </a:solidFill>
                <a:latin typeface="Roboto"/>
              </a:rPr>
              <a:t>Louisville, KY</a:t>
            </a:r>
          </a:p>
        </p:txBody>
      </p:sp>
      <p:sp>
        <p:nvSpPr>
          <p:cNvPr id="50" name="TextBox 50"/>
          <p:cNvSpPr txBox="1"/>
          <p:nvPr/>
        </p:nvSpPr>
        <p:spPr>
          <a:xfrm>
            <a:off x="6190953" y="8546390"/>
            <a:ext cx="1571673" cy="7328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Brandi Harless</a:t>
            </a:r>
          </a:p>
          <a:p>
            <a:pPr algn="l">
              <a:lnSpc>
                <a:spcPts val="1917"/>
              </a:lnSpc>
            </a:pPr>
            <a:r>
              <a:rPr lang="en-US" sz="1369">
                <a:solidFill>
                  <a:srgbClr val="333333"/>
                </a:solidFill>
                <a:latin typeface="Roboto"/>
              </a:rPr>
              <a:t>PreventScripts</a:t>
            </a:r>
          </a:p>
          <a:p>
            <a:pPr algn="l">
              <a:lnSpc>
                <a:spcPts val="1917"/>
              </a:lnSpc>
              <a:spcBef>
                <a:spcPct val="0"/>
              </a:spcBef>
            </a:pPr>
            <a:r>
              <a:rPr lang="en-US" sz="1369">
                <a:solidFill>
                  <a:srgbClr val="333333"/>
                </a:solidFill>
                <a:latin typeface="Roboto"/>
              </a:rPr>
              <a:t>Paducah, KY</a:t>
            </a:r>
          </a:p>
        </p:txBody>
      </p:sp>
      <p:sp>
        <p:nvSpPr>
          <p:cNvPr id="51" name="TextBox 51"/>
          <p:cNvSpPr txBox="1"/>
          <p:nvPr/>
        </p:nvSpPr>
        <p:spPr>
          <a:xfrm>
            <a:off x="8190614" y="8546390"/>
            <a:ext cx="1571673" cy="1193943"/>
          </a:xfrm>
          <a:prstGeom prst="rect">
            <a:avLst/>
          </a:prstGeom>
        </p:spPr>
        <p:txBody>
          <a:bodyPr lIns="0" tIns="0" rIns="0" bIns="0" rtlCol="0" anchor="t">
            <a:spAutoFit/>
          </a:bodyPr>
          <a:lstStyle/>
          <a:p>
            <a:pPr algn="l">
              <a:lnSpc>
                <a:spcPts val="1917"/>
              </a:lnSpc>
            </a:pPr>
            <a:r>
              <a:rPr lang="en-US" sz="1369">
                <a:solidFill>
                  <a:srgbClr val="D8AA1F"/>
                </a:solidFill>
                <a:ea typeface="Roboto Bold"/>
              </a:rPr>
              <a:t>✸ </a:t>
            </a:r>
            <a:r>
              <a:rPr lang="en-US" sz="1369">
                <a:solidFill>
                  <a:srgbClr val="333333"/>
                </a:solidFill>
                <a:latin typeface="Roboto Bold"/>
              </a:rPr>
              <a:t>Tom Williams</a:t>
            </a:r>
          </a:p>
          <a:p>
            <a:pPr algn="l">
              <a:lnSpc>
                <a:spcPts val="1917"/>
              </a:lnSpc>
            </a:pPr>
            <a:r>
              <a:rPr lang="en-US" sz="1369">
                <a:solidFill>
                  <a:srgbClr val="333333"/>
                </a:solidFill>
                <a:latin typeface="Roboto Bold"/>
              </a:rPr>
              <a:t>*Emeritus</a:t>
            </a:r>
          </a:p>
          <a:p>
            <a:pPr algn="l">
              <a:lnSpc>
                <a:spcPts val="1917"/>
              </a:lnSpc>
            </a:pPr>
            <a:r>
              <a:rPr lang="en-US" sz="1369">
                <a:solidFill>
                  <a:srgbClr val="333333"/>
                </a:solidFill>
                <a:latin typeface="Roboto"/>
              </a:rPr>
              <a:t>Stoll Keenon Ogdon, PLLC</a:t>
            </a:r>
          </a:p>
          <a:p>
            <a:pPr algn="l">
              <a:lnSpc>
                <a:spcPts val="1917"/>
              </a:lnSpc>
              <a:spcBef>
                <a:spcPct val="0"/>
              </a:spcBef>
            </a:pPr>
            <a:r>
              <a:rPr lang="en-US" sz="1369">
                <a:solidFill>
                  <a:srgbClr val="333333"/>
                </a:solidFill>
                <a:latin typeface="Roboto"/>
              </a:rPr>
              <a:t>Louisville, KY</a:t>
            </a:r>
          </a:p>
        </p:txBody>
      </p:sp>
      <p:sp>
        <p:nvSpPr>
          <p:cNvPr id="52" name="TextBox 52"/>
          <p:cNvSpPr txBox="1"/>
          <p:nvPr/>
        </p:nvSpPr>
        <p:spPr>
          <a:xfrm>
            <a:off x="10186631" y="8546390"/>
            <a:ext cx="1571673" cy="121919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Carlos Hernandez Ocampo</a:t>
            </a:r>
          </a:p>
          <a:p>
            <a:pPr algn="l">
              <a:lnSpc>
                <a:spcPts val="1917"/>
              </a:lnSpc>
            </a:pPr>
            <a:r>
              <a:rPr lang="en-US" sz="1369">
                <a:solidFill>
                  <a:srgbClr val="333333"/>
                </a:solidFill>
                <a:latin typeface="Roboto"/>
              </a:rPr>
              <a:t>Emergence Law, PLLC</a:t>
            </a:r>
          </a:p>
          <a:p>
            <a:pPr algn="l">
              <a:lnSpc>
                <a:spcPts val="1917"/>
              </a:lnSpc>
              <a:spcBef>
                <a:spcPct val="0"/>
              </a:spcBef>
            </a:pPr>
            <a:r>
              <a:rPr lang="en-US" sz="1369">
                <a:solidFill>
                  <a:srgbClr val="333333"/>
                </a:solidFill>
                <a:latin typeface="Roboto"/>
              </a:rPr>
              <a:t>Louisville, KY</a:t>
            </a:r>
          </a:p>
        </p:txBody>
      </p:sp>
      <p:sp>
        <p:nvSpPr>
          <p:cNvPr id="53" name="TextBox 53"/>
          <p:cNvSpPr txBox="1"/>
          <p:nvPr/>
        </p:nvSpPr>
        <p:spPr>
          <a:xfrm>
            <a:off x="12263609" y="8546390"/>
            <a:ext cx="1571673" cy="7328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Kent Oyler</a:t>
            </a:r>
          </a:p>
          <a:p>
            <a:pPr algn="l">
              <a:lnSpc>
                <a:spcPts val="1917"/>
              </a:lnSpc>
            </a:pPr>
            <a:r>
              <a:rPr lang="en-US" sz="1369">
                <a:solidFill>
                  <a:srgbClr val="333333"/>
                </a:solidFill>
                <a:latin typeface="Roboto"/>
              </a:rPr>
              <a:t>OPM Services</a:t>
            </a:r>
          </a:p>
          <a:p>
            <a:pPr algn="l">
              <a:lnSpc>
                <a:spcPts val="1917"/>
              </a:lnSpc>
              <a:spcBef>
                <a:spcPct val="0"/>
              </a:spcBef>
            </a:pPr>
            <a:r>
              <a:rPr lang="en-US" sz="1369">
                <a:solidFill>
                  <a:srgbClr val="333333"/>
                </a:solidFill>
                <a:latin typeface="Roboto"/>
              </a:rPr>
              <a:t>Louisville, KY</a:t>
            </a:r>
          </a:p>
        </p:txBody>
      </p:sp>
      <p:sp>
        <p:nvSpPr>
          <p:cNvPr id="54" name="TextBox 54"/>
          <p:cNvSpPr txBox="1"/>
          <p:nvPr/>
        </p:nvSpPr>
        <p:spPr>
          <a:xfrm>
            <a:off x="14341086" y="8546390"/>
            <a:ext cx="1571673" cy="73284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Ashley Duncan</a:t>
            </a:r>
          </a:p>
          <a:p>
            <a:pPr algn="l">
              <a:lnSpc>
                <a:spcPts val="1917"/>
              </a:lnSpc>
            </a:pPr>
            <a:r>
              <a:rPr lang="en-US" sz="1369">
                <a:solidFill>
                  <a:srgbClr val="333333"/>
                </a:solidFill>
                <a:latin typeface="Roboto"/>
              </a:rPr>
              <a:t>Republic Bank</a:t>
            </a:r>
          </a:p>
          <a:p>
            <a:pPr algn="l">
              <a:lnSpc>
                <a:spcPts val="1917"/>
              </a:lnSpc>
              <a:spcBef>
                <a:spcPct val="0"/>
              </a:spcBef>
            </a:pPr>
            <a:r>
              <a:rPr lang="en-US" sz="1369">
                <a:solidFill>
                  <a:srgbClr val="333333"/>
                </a:solidFill>
                <a:latin typeface="Roboto"/>
              </a:rPr>
              <a:t>Louisville, KY</a:t>
            </a:r>
          </a:p>
        </p:txBody>
      </p:sp>
      <p:sp>
        <p:nvSpPr>
          <p:cNvPr id="55" name="TextBox 55"/>
          <p:cNvSpPr txBox="1"/>
          <p:nvPr/>
        </p:nvSpPr>
        <p:spPr>
          <a:xfrm>
            <a:off x="16377953" y="4415297"/>
            <a:ext cx="1571673" cy="955818"/>
          </a:xfrm>
          <a:prstGeom prst="rect">
            <a:avLst/>
          </a:prstGeom>
        </p:spPr>
        <p:txBody>
          <a:bodyPr lIns="0" tIns="0" rIns="0" bIns="0" rtlCol="0" anchor="t">
            <a:spAutoFit/>
          </a:bodyPr>
          <a:lstStyle/>
          <a:p>
            <a:pPr algn="l">
              <a:lnSpc>
                <a:spcPts val="1917"/>
              </a:lnSpc>
            </a:pPr>
            <a:r>
              <a:rPr lang="en-US" sz="1369">
                <a:solidFill>
                  <a:srgbClr val="D8AA1F"/>
                </a:solidFill>
                <a:ea typeface="Roboto Bold"/>
              </a:rPr>
              <a:t>✸ </a:t>
            </a:r>
            <a:r>
              <a:rPr lang="en-US" sz="1369">
                <a:solidFill>
                  <a:srgbClr val="333333"/>
                </a:solidFill>
                <a:latin typeface="Roboto Bold"/>
              </a:rPr>
              <a:t>Scott Koloms</a:t>
            </a:r>
          </a:p>
          <a:p>
            <a:pPr algn="l">
              <a:lnSpc>
                <a:spcPts val="1917"/>
              </a:lnSpc>
            </a:pPr>
            <a:r>
              <a:rPr lang="en-US" sz="1369">
                <a:solidFill>
                  <a:srgbClr val="333333"/>
                </a:solidFill>
                <a:latin typeface="Roboto"/>
              </a:rPr>
              <a:t>Ex-Officio</a:t>
            </a:r>
          </a:p>
          <a:p>
            <a:pPr algn="l">
              <a:lnSpc>
                <a:spcPts val="1917"/>
              </a:lnSpc>
            </a:pPr>
            <a:r>
              <a:rPr lang="en-US" sz="1369">
                <a:solidFill>
                  <a:srgbClr val="333333"/>
                </a:solidFill>
                <a:latin typeface="Roboto"/>
              </a:rPr>
              <a:t>Canopy Kentucky</a:t>
            </a:r>
          </a:p>
          <a:p>
            <a:pPr algn="l">
              <a:lnSpc>
                <a:spcPts val="1917"/>
              </a:lnSpc>
              <a:spcBef>
                <a:spcPct val="0"/>
              </a:spcBef>
            </a:pPr>
            <a:r>
              <a:rPr lang="en-US" sz="1369">
                <a:solidFill>
                  <a:srgbClr val="333333"/>
                </a:solidFill>
                <a:latin typeface="Roboto"/>
              </a:rPr>
              <a:t>Louisville, KY</a:t>
            </a:r>
          </a:p>
        </p:txBody>
      </p:sp>
      <p:sp>
        <p:nvSpPr>
          <p:cNvPr id="56" name="TextBox 56"/>
          <p:cNvSpPr txBox="1"/>
          <p:nvPr/>
        </p:nvSpPr>
        <p:spPr>
          <a:xfrm>
            <a:off x="16422575" y="8546390"/>
            <a:ext cx="1571673" cy="1219193"/>
          </a:xfrm>
          <a:prstGeom prst="rect">
            <a:avLst/>
          </a:prstGeom>
        </p:spPr>
        <p:txBody>
          <a:bodyPr lIns="0" tIns="0" rIns="0" bIns="0" rtlCol="0" anchor="t">
            <a:spAutoFit/>
          </a:bodyPr>
          <a:lstStyle/>
          <a:p>
            <a:pPr algn="l">
              <a:lnSpc>
                <a:spcPts val="1917"/>
              </a:lnSpc>
            </a:pPr>
            <a:r>
              <a:rPr lang="en-US" sz="1369">
                <a:solidFill>
                  <a:srgbClr val="333333"/>
                </a:solidFill>
                <a:latin typeface="Roboto Bold"/>
              </a:rPr>
              <a:t>Jeffrey Jewell</a:t>
            </a:r>
          </a:p>
          <a:p>
            <a:pPr algn="l">
              <a:lnSpc>
                <a:spcPts val="1917"/>
              </a:lnSpc>
            </a:pPr>
            <a:r>
              <a:rPr lang="en-US" sz="1369">
                <a:solidFill>
                  <a:srgbClr val="333333"/>
                </a:solidFill>
                <a:latin typeface="Roboto"/>
              </a:rPr>
              <a:t>Danville-Boyle County Chamber of Commerce</a:t>
            </a:r>
          </a:p>
          <a:p>
            <a:pPr algn="l">
              <a:lnSpc>
                <a:spcPts val="1917"/>
              </a:lnSpc>
              <a:spcBef>
                <a:spcPct val="0"/>
              </a:spcBef>
            </a:pPr>
            <a:r>
              <a:rPr lang="en-US" sz="1369">
                <a:solidFill>
                  <a:srgbClr val="333333"/>
                </a:solidFill>
                <a:latin typeface="Roboto"/>
              </a:rPr>
              <a:t>Danville, KY</a:t>
            </a:r>
          </a:p>
        </p:txBody>
      </p:sp>
      <p:sp>
        <p:nvSpPr>
          <p:cNvPr id="57" name="TextBox 57"/>
          <p:cNvSpPr txBox="1"/>
          <p:nvPr/>
        </p:nvSpPr>
        <p:spPr>
          <a:xfrm>
            <a:off x="14867608" y="1587500"/>
            <a:ext cx="3020690" cy="332740"/>
          </a:xfrm>
          <a:prstGeom prst="rect">
            <a:avLst/>
          </a:prstGeom>
        </p:spPr>
        <p:txBody>
          <a:bodyPr lIns="0" tIns="0" rIns="0" bIns="0" rtlCol="0" anchor="t">
            <a:spAutoFit/>
          </a:bodyPr>
          <a:lstStyle/>
          <a:p>
            <a:pPr algn="ctr">
              <a:lnSpc>
                <a:spcPts val="2659"/>
              </a:lnSpc>
              <a:spcBef>
                <a:spcPct val="0"/>
              </a:spcBef>
            </a:pPr>
            <a:r>
              <a:rPr lang="en-US" sz="1899">
                <a:solidFill>
                  <a:srgbClr val="D8AA1F"/>
                </a:solidFill>
                <a:ea typeface="Roboto"/>
              </a:rPr>
              <a:t>✸</a:t>
            </a:r>
            <a:r>
              <a:rPr lang="en-US" sz="1899">
                <a:solidFill>
                  <a:srgbClr val="333333"/>
                </a:solidFill>
                <a:latin typeface="Roboto"/>
              </a:rPr>
              <a:t> Founding Board Members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AutoShape 2"/>
          <p:cNvSpPr/>
          <p:nvPr/>
        </p:nvSpPr>
        <p:spPr>
          <a:xfrm>
            <a:off x="-533400" y="-730552"/>
            <a:ext cx="19378989" cy="4857245"/>
          </a:xfrm>
          <a:prstGeom prst="rect">
            <a:avLst/>
          </a:prstGeom>
          <a:solidFill>
            <a:srgbClr val="207178"/>
          </a:solidFill>
        </p:spPr>
      </p:sp>
      <p:sp>
        <p:nvSpPr>
          <p:cNvPr id="3" name="Freeform 3"/>
          <p:cNvSpPr/>
          <p:nvPr/>
        </p:nvSpPr>
        <p:spPr>
          <a:xfrm>
            <a:off x="11696700" y="1127573"/>
            <a:ext cx="5562600" cy="7505700"/>
          </a:xfrm>
          <a:custGeom>
            <a:avLst/>
            <a:gdLst/>
            <a:ahLst/>
            <a:cxnLst/>
            <a:rect l="l" t="t" r="r" b="b"/>
            <a:pathLst>
              <a:path w="5562600" h="7505700">
                <a:moveTo>
                  <a:pt x="0" y="0"/>
                </a:moveTo>
                <a:lnTo>
                  <a:pt x="5562600" y="0"/>
                </a:lnTo>
                <a:lnTo>
                  <a:pt x="5562600" y="7505700"/>
                </a:lnTo>
                <a:lnTo>
                  <a:pt x="0" y="7505700"/>
                </a:lnTo>
                <a:lnTo>
                  <a:pt x="0" y="0"/>
                </a:lnTo>
                <a:close/>
              </a:path>
            </a:pathLst>
          </a:custGeom>
          <a:blipFill>
            <a:blip r:embed="rId2"/>
            <a:stretch>
              <a:fillRect l="-18399" r="-16531"/>
            </a:stretch>
          </a:blipFill>
        </p:spPr>
      </p:sp>
      <p:sp>
        <p:nvSpPr>
          <p:cNvPr id="4" name="Freeform 4"/>
          <p:cNvSpPr/>
          <p:nvPr/>
        </p:nvSpPr>
        <p:spPr>
          <a:xfrm>
            <a:off x="9144000" y="1604962"/>
            <a:ext cx="2182819" cy="1091410"/>
          </a:xfrm>
          <a:custGeom>
            <a:avLst/>
            <a:gdLst/>
            <a:ahLst/>
            <a:cxnLst/>
            <a:rect l="l" t="t" r="r" b="b"/>
            <a:pathLst>
              <a:path w="2182819" h="1091410">
                <a:moveTo>
                  <a:pt x="0" y="0"/>
                </a:moveTo>
                <a:lnTo>
                  <a:pt x="2182819" y="0"/>
                </a:lnTo>
                <a:lnTo>
                  <a:pt x="2182819" y="1091410"/>
                </a:lnTo>
                <a:lnTo>
                  <a:pt x="0" y="1091410"/>
                </a:lnTo>
                <a:lnTo>
                  <a:pt x="0" y="0"/>
                </a:lnTo>
                <a:close/>
              </a:path>
            </a:pathLst>
          </a:custGeom>
          <a:blipFill>
            <a:blip r:embed="rId3"/>
            <a:stretch>
              <a:fillRect/>
            </a:stretch>
          </a:blipFill>
        </p:spPr>
      </p:sp>
      <p:sp>
        <p:nvSpPr>
          <p:cNvPr id="5" name="Freeform 5"/>
          <p:cNvSpPr/>
          <p:nvPr/>
        </p:nvSpPr>
        <p:spPr>
          <a:xfrm>
            <a:off x="8249314" y="2886174"/>
            <a:ext cx="3077505" cy="983212"/>
          </a:xfrm>
          <a:custGeom>
            <a:avLst/>
            <a:gdLst/>
            <a:ahLst/>
            <a:cxnLst/>
            <a:rect l="l" t="t" r="r" b="b"/>
            <a:pathLst>
              <a:path w="3077505" h="983212">
                <a:moveTo>
                  <a:pt x="0" y="0"/>
                </a:moveTo>
                <a:lnTo>
                  <a:pt x="3077505" y="0"/>
                </a:lnTo>
                <a:lnTo>
                  <a:pt x="3077505" y="983211"/>
                </a:lnTo>
                <a:lnTo>
                  <a:pt x="0" y="983211"/>
                </a:lnTo>
                <a:lnTo>
                  <a:pt x="0" y="0"/>
                </a:lnTo>
                <a:close/>
              </a:path>
            </a:pathLst>
          </a:custGeom>
          <a:blipFill>
            <a:blip r:embed="rId4"/>
            <a:stretch>
              <a:fillRect r="-83576"/>
            </a:stretch>
          </a:blipFill>
        </p:spPr>
      </p:sp>
      <p:sp>
        <p:nvSpPr>
          <p:cNvPr id="6" name="TextBox 6"/>
          <p:cNvSpPr txBox="1"/>
          <p:nvPr/>
        </p:nvSpPr>
        <p:spPr>
          <a:xfrm>
            <a:off x="1028700" y="1019175"/>
            <a:ext cx="8551836" cy="1162050"/>
          </a:xfrm>
          <a:prstGeom prst="rect">
            <a:avLst/>
          </a:prstGeom>
        </p:spPr>
        <p:txBody>
          <a:bodyPr lIns="0" tIns="0" rIns="0" bIns="0" rtlCol="0" anchor="t">
            <a:spAutoFit/>
          </a:bodyPr>
          <a:lstStyle/>
          <a:p>
            <a:pPr marL="0" lvl="0" indent="0" algn="l">
              <a:lnSpc>
                <a:spcPts val="9119"/>
              </a:lnSpc>
            </a:pPr>
            <a:r>
              <a:rPr lang="en-US" sz="7599">
                <a:solidFill>
                  <a:srgbClr val="DFE0E1"/>
                </a:solidFill>
                <a:latin typeface="Roboto Bold"/>
              </a:rPr>
              <a:t>SCOTT’S STORY</a:t>
            </a:r>
          </a:p>
        </p:txBody>
      </p:sp>
      <p:sp>
        <p:nvSpPr>
          <p:cNvPr id="7" name="TextBox 7"/>
          <p:cNvSpPr txBox="1"/>
          <p:nvPr/>
        </p:nvSpPr>
        <p:spPr>
          <a:xfrm>
            <a:off x="1028700" y="4564809"/>
            <a:ext cx="8285136" cy="523875"/>
          </a:xfrm>
          <a:prstGeom prst="rect">
            <a:avLst/>
          </a:prstGeom>
        </p:spPr>
        <p:txBody>
          <a:bodyPr lIns="0" tIns="0" rIns="0" bIns="0" rtlCol="0" anchor="t">
            <a:spAutoFit/>
          </a:bodyPr>
          <a:lstStyle/>
          <a:p>
            <a:pPr marL="0" lvl="0" indent="0" algn="l">
              <a:lnSpc>
                <a:spcPts val="4079"/>
              </a:lnSpc>
            </a:pPr>
            <a:r>
              <a:rPr lang="en-US" sz="3399">
                <a:solidFill>
                  <a:srgbClr val="333333"/>
                </a:solidFill>
                <a:latin typeface="Roboto Bold"/>
              </a:rPr>
              <a:t>Scott Koloms</a:t>
            </a:r>
          </a:p>
        </p:txBody>
      </p:sp>
      <p:sp>
        <p:nvSpPr>
          <p:cNvPr id="8" name="TextBox 8"/>
          <p:cNvSpPr txBox="1"/>
          <p:nvPr/>
        </p:nvSpPr>
        <p:spPr>
          <a:xfrm>
            <a:off x="1028700" y="5254533"/>
            <a:ext cx="10034363" cy="501105"/>
          </a:xfrm>
          <a:prstGeom prst="rect">
            <a:avLst/>
          </a:prstGeom>
        </p:spPr>
        <p:txBody>
          <a:bodyPr lIns="0" tIns="0" rIns="0" bIns="0" rtlCol="0" anchor="t">
            <a:spAutoFit/>
          </a:bodyPr>
          <a:lstStyle/>
          <a:p>
            <a:pPr marL="0" lvl="0" indent="0" algn="l">
              <a:lnSpc>
                <a:spcPts val="4043"/>
              </a:lnSpc>
            </a:pPr>
            <a:r>
              <a:rPr lang="en-US" sz="2888">
                <a:solidFill>
                  <a:srgbClr val="333333"/>
                </a:solidFill>
                <a:latin typeface="Roboto"/>
              </a:rPr>
              <a:t>CEO, FMS &amp; CEO and Founder of Canopy KY</a:t>
            </a:r>
          </a:p>
        </p:txBody>
      </p:sp>
      <p:sp>
        <p:nvSpPr>
          <p:cNvPr id="9" name="TextBox 9"/>
          <p:cNvSpPr txBox="1"/>
          <p:nvPr/>
        </p:nvSpPr>
        <p:spPr>
          <a:xfrm>
            <a:off x="1028700" y="6046049"/>
            <a:ext cx="10034363" cy="409891"/>
          </a:xfrm>
          <a:prstGeom prst="rect">
            <a:avLst/>
          </a:prstGeom>
        </p:spPr>
        <p:txBody>
          <a:bodyPr lIns="0" tIns="0" rIns="0" bIns="0" rtlCol="0" anchor="t">
            <a:spAutoFit/>
          </a:bodyPr>
          <a:lstStyle/>
          <a:p>
            <a:pPr marL="483984" lvl="1" indent="-241992" algn="l">
              <a:lnSpc>
                <a:spcPts val="3362"/>
              </a:lnSpc>
              <a:buFont typeface="Arial"/>
              <a:buChar char="•"/>
            </a:pPr>
            <a:r>
              <a:rPr lang="en-US" sz="2241">
                <a:solidFill>
                  <a:srgbClr val="333333"/>
                </a:solidFill>
                <a:latin typeface="Roboto"/>
              </a:rPr>
              <a:t>Social entrepreneur and advocate for impact-driven business</a:t>
            </a:r>
          </a:p>
        </p:txBody>
      </p:sp>
      <p:sp>
        <p:nvSpPr>
          <p:cNvPr id="10" name="TextBox 10"/>
          <p:cNvSpPr txBox="1"/>
          <p:nvPr/>
        </p:nvSpPr>
        <p:spPr>
          <a:xfrm>
            <a:off x="1028700" y="7055814"/>
            <a:ext cx="10034363" cy="501105"/>
          </a:xfrm>
          <a:prstGeom prst="rect">
            <a:avLst/>
          </a:prstGeom>
        </p:spPr>
        <p:txBody>
          <a:bodyPr lIns="0" tIns="0" rIns="0" bIns="0" rtlCol="0" anchor="t">
            <a:spAutoFit/>
          </a:bodyPr>
          <a:lstStyle/>
          <a:p>
            <a:pPr marL="0" lvl="0" indent="0" algn="l">
              <a:lnSpc>
                <a:spcPts val="4043"/>
              </a:lnSpc>
            </a:pPr>
            <a:r>
              <a:rPr lang="en-US" sz="2888">
                <a:solidFill>
                  <a:srgbClr val="333333"/>
                </a:solidFill>
                <a:latin typeface="Roboto"/>
              </a:rPr>
              <a:t>Facilities Management Services (FMS):</a:t>
            </a:r>
          </a:p>
        </p:txBody>
      </p:sp>
      <p:sp>
        <p:nvSpPr>
          <p:cNvPr id="11" name="TextBox 11"/>
          <p:cNvSpPr txBox="1"/>
          <p:nvPr/>
        </p:nvSpPr>
        <p:spPr>
          <a:xfrm>
            <a:off x="1028700" y="7375204"/>
            <a:ext cx="10034363" cy="2086291"/>
          </a:xfrm>
          <a:prstGeom prst="rect">
            <a:avLst/>
          </a:prstGeom>
        </p:spPr>
        <p:txBody>
          <a:bodyPr lIns="0" tIns="0" rIns="0" bIns="0" rtlCol="0" anchor="t">
            <a:spAutoFit/>
          </a:bodyPr>
          <a:lstStyle/>
          <a:p>
            <a:pPr algn="l">
              <a:lnSpc>
                <a:spcPts val="3362"/>
              </a:lnSpc>
            </a:pPr>
            <a:endParaRPr/>
          </a:p>
          <a:p>
            <a:pPr marL="483984" lvl="1" indent="-241992" algn="l">
              <a:lnSpc>
                <a:spcPts val="3362"/>
              </a:lnSpc>
              <a:buFont typeface="Arial"/>
              <a:buChar char="•"/>
            </a:pPr>
            <a:r>
              <a:rPr lang="en-US" sz="2241">
                <a:solidFill>
                  <a:srgbClr val="333333"/>
                </a:solidFill>
                <a:latin typeface="Roboto"/>
              </a:rPr>
              <a:t>1st and only janitorial service B-Corp</a:t>
            </a:r>
          </a:p>
          <a:p>
            <a:pPr marL="483984" lvl="1" indent="-241992" algn="l">
              <a:lnSpc>
                <a:spcPts val="3362"/>
              </a:lnSpc>
              <a:buFont typeface="Arial"/>
              <a:buChar char="•"/>
            </a:pPr>
            <a:r>
              <a:rPr lang="en-US" sz="2241">
                <a:solidFill>
                  <a:srgbClr val="333333"/>
                </a:solidFill>
                <a:latin typeface="Roboto"/>
              </a:rPr>
              <a:t>Real Leaders Top Impact Company for 5 years</a:t>
            </a:r>
          </a:p>
          <a:p>
            <a:pPr marL="483984" lvl="1" indent="-241992" algn="l">
              <a:lnSpc>
                <a:spcPts val="3362"/>
              </a:lnSpc>
              <a:buFont typeface="Arial"/>
              <a:buChar char="•"/>
            </a:pPr>
            <a:r>
              <a:rPr lang="en-US" sz="2241">
                <a:solidFill>
                  <a:srgbClr val="333333"/>
                </a:solidFill>
                <a:latin typeface="Roboto"/>
              </a:rPr>
              <a:t>Employee turnover is less than half the industry average and FMS enjoys the benefits of “values” aligned customer and employee relationships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Freeform 2"/>
          <p:cNvSpPr/>
          <p:nvPr/>
        </p:nvSpPr>
        <p:spPr>
          <a:xfrm>
            <a:off x="1028700" y="2889989"/>
            <a:ext cx="4335254" cy="3397466"/>
          </a:xfrm>
          <a:custGeom>
            <a:avLst/>
            <a:gdLst/>
            <a:ahLst/>
            <a:cxnLst/>
            <a:rect l="l" t="t" r="r" b="b"/>
            <a:pathLst>
              <a:path w="4335254" h="3397466">
                <a:moveTo>
                  <a:pt x="0" y="0"/>
                </a:moveTo>
                <a:lnTo>
                  <a:pt x="4335254" y="0"/>
                </a:lnTo>
                <a:lnTo>
                  <a:pt x="4335254" y="3397466"/>
                </a:lnTo>
                <a:lnTo>
                  <a:pt x="0" y="3397466"/>
                </a:lnTo>
                <a:lnTo>
                  <a:pt x="0" y="0"/>
                </a:lnTo>
                <a:close/>
              </a:path>
            </a:pathLst>
          </a:custGeom>
          <a:blipFill>
            <a:blip r:embed="rId2"/>
            <a:stretch>
              <a:fillRect l="-35181" t="-2883" r="-1694" b="-29856"/>
            </a:stretch>
          </a:blipFill>
        </p:spPr>
      </p:sp>
      <p:sp>
        <p:nvSpPr>
          <p:cNvPr id="3" name="Freeform 3"/>
          <p:cNvSpPr/>
          <p:nvPr/>
        </p:nvSpPr>
        <p:spPr>
          <a:xfrm>
            <a:off x="12920255" y="2844488"/>
            <a:ext cx="4335254" cy="3397466"/>
          </a:xfrm>
          <a:custGeom>
            <a:avLst/>
            <a:gdLst/>
            <a:ahLst/>
            <a:cxnLst/>
            <a:rect l="l" t="t" r="r" b="b"/>
            <a:pathLst>
              <a:path w="4335254" h="3397466">
                <a:moveTo>
                  <a:pt x="0" y="0"/>
                </a:moveTo>
                <a:lnTo>
                  <a:pt x="4335255" y="0"/>
                </a:lnTo>
                <a:lnTo>
                  <a:pt x="4335255" y="3397466"/>
                </a:lnTo>
                <a:lnTo>
                  <a:pt x="0" y="3397466"/>
                </a:lnTo>
                <a:lnTo>
                  <a:pt x="0" y="0"/>
                </a:lnTo>
                <a:close/>
              </a:path>
            </a:pathLst>
          </a:custGeom>
          <a:blipFill>
            <a:blip r:embed="rId3"/>
            <a:stretch>
              <a:fillRect l="-17242" r="-17242" b="-14404"/>
            </a:stretch>
          </a:blipFill>
        </p:spPr>
      </p:sp>
      <p:sp>
        <p:nvSpPr>
          <p:cNvPr id="4" name="Freeform 4"/>
          <p:cNvSpPr/>
          <p:nvPr/>
        </p:nvSpPr>
        <p:spPr>
          <a:xfrm>
            <a:off x="6980163" y="2844488"/>
            <a:ext cx="4335254" cy="3397466"/>
          </a:xfrm>
          <a:custGeom>
            <a:avLst/>
            <a:gdLst/>
            <a:ahLst/>
            <a:cxnLst/>
            <a:rect l="l" t="t" r="r" b="b"/>
            <a:pathLst>
              <a:path w="4335254" h="3397466">
                <a:moveTo>
                  <a:pt x="0" y="0"/>
                </a:moveTo>
                <a:lnTo>
                  <a:pt x="4335254" y="0"/>
                </a:lnTo>
                <a:lnTo>
                  <a:pt x="4335254" y="3397466"/>
                </a:lnTo>
                <a:lnTo>
                  <a:pt x="0" y="3397466"/>
                </a:lnTo>
                <a:lnTo>
                  <a:pt x="0" y="0"/>
                </a:lnTo>
                <a:close/>
              </a:path>
            </a:pathLst>
          </a:custGeom>
          <a:blipFill>
            <a:blip r:embed="rId4"/>
            <a:stretch>
              <a:fillRect l="-17411" r="-35487" b="-30068"/>
            </a:stretch>
          </a:blipFill>
        </p:spPr>
      </p:sp>
      <p:sp>
        <p:nvSpPr>
          <p:cNvPr id="5" name="AutoShape 5"/>
          <p:cNvSpPr/>
          <p:nvPr/>
        </p:nvSpPr>
        <p:spPr>
          <a:xfrm>
            <a:off x="1024910" y="6814412"/>
            <a:ext cx="4339045" cy="0"/>
          </a:xfrm>
          <a:prstGeom prst="line">
            <a:avLst/>
          </a:prstGeom>
          <a:ln w="28575" cap="rnd">
            <a:solidFill>
              <a:srgbClr val="D8AA1F"/>
            </a:solidFill>
            <a:prstDash val="solid"/>
            <a:headEnd type="none" w="sm" len="sm"/>
            <a:tailEnd type="none" w="sm" len="sm"/>
          </a:ln>
        </p:spPr>
      </p:sp>
      <p:sp>
        <p:nvSpPr>
          <p:cNvPr id="6" name="AutoShape 6"/>
          <p:cNvSpPr/>
          <p:nvPr/>
        </p:nvSpPr>
        <p:spPr>
          <a:xfrm>
            <a:off x="6976373" y="6842987"/>
            <a:ext cx="4339045" cy="0"/>
          </a:xfrm>
          <a:prstGeom prst="line">
            <a:avLst/>
          </a:prstGeom>
          <a:ln w="28575" cap="rnd">
            <a:solidFill>
              <a:srgbClr val="D8AA1F"/>
            </a:solidFill>
            <a:prstDash val="solid"/>
            <a:headEnd type="none" w="sm" len="sm"/>
            <a:tailEnd type="none" w="sm" len="sm"/>
          </a:ln>
        </p:spPr>
      </p:sp>
      <p:sp>
        <p:nvSpPr>
          <p:cNvPr id="7" name="AutoShape 7"/>
          <p:cNvSpPr/>
          <p:nvPr/>
        </p:nvSpPr>
        <p:spPr>
          <a:xfrm>
            <a:off x="12920255" y="6857274"/>
            <a:ext cx="4339045" cy="0"/>
          </a:xfrm>
          <a:prstGeom prst="line">
            <a:avLst/>
          </a:prstGeom>
          <a:ln w="28575" cap="rnd">
            <a:solidFill>
              <a:srgbClr val="D8AA1F"/>
            </a:solidFill>
            <a:prstDash val="solid"/>
            <a:headEnd type="none" w="sm" len="sm"/>
            <a:tailEnd type="none" w="sm" len="sm"/>
          </a:ln>
        </p:spPr>
      </p:sp>
      <p:sp>
        <p:nvSpPr>
          <p:cNvPr id="8" name="Freeform 8"/>
          <p:cNvSpPr/>
          <p:nvPr/>
        </p:nvSpPr>
        <p:spPr>
          <a:xfrm>
            <a:off x="10306220" y="7839770"/>
            <a:ext cx="1009198" cy="1184686"/>
          </a:xfrm>
          <a:custGeom>
            <a:avLst/>
            <a:gdLst/>
            <a:ahLst/>
            <a:cxnLst/>
            <a:rect l="l" t="t" r="r" b="b"/>
            <a:pathLst>
              <a:path w="1009198" h="1184686">
                <a:moveTo>
                  <a:pt x="0" y="0"/>
                </a:moveTo>
                <a:lnTo>
                  <a:pt x="1009197" y="0"/>
                </a:lnTo>
                <a:lnTo>
                  <a:pt x="1009197" y="1184686"/>
                </a:lnTo>
                <a:lnTo>
                  <a:pt x="0" y="1184686"/>
                </a:lnTo>
                <a:lnTo>
                  <a:pt x="0" y="0"/>
                </a:lnTo>
                <a:close/>
              </a:path>
            </a:pathLst>
          </a:custGeom>
          <a:blipFill>
            <a:blip r:embed="rId5"/>
            <a:stretch>
              <a:fillRect/>
            </a:stretch>
          </a:blipFill>
        </p:spPr>
      </p:sp>
      <p:grpSp>
        <p:nvGrpSpPr>
          <p:cNvPr id="9" name="Group 9"/>
          <p:cNvGrpSpPr/>
          <p:nvPr/>
        </p:nvGrpSpPr>
        <p:grpSpPr>
          <a:xfrm>
            <a:off x="1028700" y="7184649"/>
            <a:ext cx="4335254" cy="2259706"/>
            <a:chOff x="0" y="0"/>
            <a:chExt cx="5780339" cy="3012941"/>
          </a:xfrm>
        </p:grpSpPr>
        <p:sp>
          <p:nvSpPr>
            <p:cNvPr id="10" name="TextBox 10"/>
            <p:cNvSpPr txBox="1"/>
            <p:nvPr/>
          </p:nvSpPr>
          <p:spPr>
            <a:xfrm>
              <a:off x="0" y="-9525"/>
              <a:ext cx="5780339" cy="530225"/>
            </a:xfrm>
            <a:prstGeom prst="rect">
              <a:avLst/>
            </a:prstGeom>
          </p:spPr>
          <p:txBody>
            <a:bodyPr lIns="0" tIns="0" rIns="0" bIns="0" rtlCol="0" anchor="t">
              <a:spAutoFit/>
            </a:bodyPr>
            <a:lstStyle/>
            <a:p>
              <a:pPr marL="0" lvl="0" indent="0" algn="l">
                <a:lnSpc>
                  <a:spcPts val="3119"/>
                </a:lnSpc>
              </a:pPr>
              <a:r>
                <a:rPr lang="en-US" sz="2599" strike="noStrike">
                  <a:solidFill>
                    <a:srgbClr val="1B1A1A"/>
                  </a:solidFill>
                  <a:latin typeface="Roboto Bold"/>
                </a:rPr>
                <a:t>EDUCATE</a:t>
              </a:r>
            </a:p>
          </p:txBody>
        </p:sp>
        <p:sp>
          <p:nvSpPr>
            <p:cNvPr id="11" name="TextBox 11"/>
            <p:cNvSpPr txBox="1"/>
            <p:nvPr/>
          </p:nvSpPr>
          <p:spPr>
            <a:xfrm>
              <a:off x="0" y="683549"/>
              <a:ext cx="5780339" cy="2329392"/>
            </a:xfrm>
            <a:prstGeom prst="rect">
              <a:avLst/>
            </a:prstGeom>
          </p:spPr>
          <p:txBody>
            <a:bodyPr lIns="0" tIns="0" rIns="0" bIns="0" rtlCol="0" anchor="t">
              <a:spAutoFit/>
            </a:bodyPr>
            <a:lstStyle/>
            <a:p>
              <a:pPr marL="0" lvl="0" indent="0" algn="l">
                <a:lnSpc>
                  <a:spcPts val="2799"/>
                </a:lnSpc>
              </a:pPr>
              <a:r>
                <a:rPr lang="en-US" sz="1999" strike="noStrike">
                  <a:solidFill>
                    <a:srgbClr val="1B1A1A"/>
                  </a:solidFill>
                  <a:latin typeface="Roboto Condensed"/>
                </a:rPr>
                <a:t>We travel across the state with the Canopy Traveling Roadshow to inspire interest in the new economy and to provide folks from all walks of life the resources to participate.</a:t>
              </a:r>
            </a:p>
          </p:txBody>
        </p:sp>
      </p:grpSp>
      <p:sp>
        <p:nvSpPr>
          <p:cNvPr id="12" name="TextBox 12"/>
          <p:cNvSpPr txBox="1"/>
          <p:nvPr/>
        </p:nvSpPr>
        <p:spPr>
          <a:xfrm>
            <a:off x="1028700" y="1200150"/>
            <a:ext cx="16230600" cy="1043306"/>
          </a:xfrm>
          <a:prstGeom prst="rect">
            <a:avLst/>
          </a:prstGeom>
        </p:spPr>
        <p:txBody>
          <a:bodyPr lIns="0" tIns="0" rIns="0" bIns="0" rtlCol="0" anchor="t">
            <a:spAutoFit/>
          </a:bodyPr>
          <a:lstStyle/>
          <a:p>
            <a:pPr marL="0" lvl="0" indent="0" algn="l">
              <a:lnSpc>
                <a:spcPts val="7760"/>
              </a:lnSpc>
            </a:pPr>
            <a:r>
              <a:rPr lang="en-US" sz="8000">
                <a:solidFill>
                  <a:srgbClr val="1B1A1A"/>
                </a:solidFill>
                <a:latin typeface="Roboto Bold"/>
              </a:rPr>
              <a:t>THREE PILLARS OF</a:t>
            </a:r>
            <a:r>
              <a:rPr lang="en-US" sz="8000" strike="noStrike">
                <a:solidFill>
                  <a:srgbClr val="1B1A1A"/>
                </a:solidFill>
                <a:latin typeface="Roboto Bold"/>
              </a:rPr>
              <a:t> WORK</a:t>
            </a:r>
          </a:p>
        </p:txBody>
      </p:sp>
      <p:grpSp>
        <p:nvGrpSpPr>
          <p:cNvPr id="13" name="Group 13"/>
          <p:cNvGrpSpPr/>
          <p:nvPr/>
        </p:nvGrpSpPr>
        <p:grpSpPr>
          <a:xfrm>
            <a:off x="6976373" y="7184649"/>
            <a:ext cx="2963922" cy="2612131"/>
            <a:chOff x="0" y="0"/>
            <a:chExt cx="3951896" cy="3482841"/>
          </a:xfrm>
        </p:grpSpPr>
        <p:sp>
          <p:nvSpPr>
            <p:cNvPr id="14" name="TextBox 14"/>
            <p:cNvSpPr txBox="1"/>
            <p:nvPr/>
          </p:nvSpPr>
          <p:spPr>
            <a:xfrm>
              <a:off x="0" y="-9525"/>
              <a:ext cx="3951896" cy="530225"/>
            </a:xfrm>
            <a:prstGeom prst="rect">
              <a:avLst/>
            </a:prstGeom>
          </p:spPr>
          <p:txBody>
            <a:bodyPr lIns="0" tIns="0" rIns="0" bIns="0" rtlCol="0" anchor="t">
              <a:spAutoFit/>
            </a:bodyPr>
            <a:lstStyle/>
            <a:p>
              <a:pPr marL="0" lvl="0" indent="0" algn="l">
                <a:lnSpc>
                  <a:spcPts val="3119"/>
                </a:lnSpc>
              </a:pPr>
              <a:r>
                <a:rPr lang="en-US" sz="2599" strike="noStrike">
                  <a:solidFill>
                    <a:srgbClr val="1B1A1A"/>
                  </a:solidFill>
                  <a:latin typeface="Roboto Bold"/>
                </a:rPr>
                <a:t>CERTIFY</a:t>
              </a:r>
            </a:p>
          </p:txBody>
        </p:sp>
        <p:sp>
          <p:nvSpPr>
            <p:cNvPr id="15" name="TextBox 15"/>
            <p:cNvSpPr txBox="1"/>
            <p:nvPr/>
          </p:nvSpPr>
          <p:spPr>
            <a:xfrm>
              <a:off x="0" y="683549"/>
              <a:ext cx="3951896" cy="2799292"/>
            </a:xfrm>
            <a:prstGeom prst="rect">
              <a:avLst/>
            </a:prstGeom>
          </p:spPr>
          <p:txBody>
            <a:bodyPr lIns="0" tIns="0" rIns="0" bIns="0" rtlCol="0" anchor="t">
              <a:spAutoFit/>
            </a:bodyPr>
            <a:lstStyle/>
            <a:p>
              <a:pPr marL="0" lvl="0" indent="0" algn="l">
                <a:lnSpc>
                  <a:spcPts val="2799"/>
                </a:lnSpc>
              </a:pPr>
              <a:r>
                <a:rPr lang="en-US" sz="1999" strike="noStrike">
                  <a:solidFill>
                    <a:srgbClr val="1B1A1A"/>
                  </a:solidFill>
                  <a:latin typeface="Roboto Condensed"/>
                </a:rPr>
                <a:t>The Canopy Certification provides a roadmap for Kentucky for-profit businesses to make money and do Good and recognizes them when they do.</a:t>
              </a:r>
            </a:p>
          </p:txBody>
        </p:sp>
      </p:grpSp>
      <p:grpSp>
        <p:nvGrpSpPr>
          <p:cNvPr id="16" name="Group 16"/>
          <p:cNvGrpSpPr/>
          <p:nvPr/>
        </p:nvGrpSpPr>
        <p:grpSpPr>
          <a:xfrm>
            <a:off x="12924046" y="7184649"/>
            <a:ext cx="4335254" cy="2612131"/>
            <a:chOff x="0" y="0"/>
            <a:chExt cx="5780339" cy="3482841"/>
          </a:xfrm>
        </p:grpSpPr>
        <p:sp>
          <p:nvSpPr>
            <p:cNvPr id="17" name="TextBox 17"/>
            <p:cNvSpPr txBox="1"/>
            <p:nvPr/>
          </p:nvSpPr>
          <p:spPr>
            <a:xfrm>
              <a:off x="0" y="-9525"/>
              <a:ext cx="5780339" cy="530225"/>
            </a:xfrm>
            <a:prstGeom prst="rect">
              <a:avLst/>
            </a:prstGeom>
          </p:spPr>
          <p:txBody>
            <a:bodyPr lIns="0" tIns="0" rIns="0" bIns="0" rtlCol="0" anchor="t">
              <a:spAutoFit/>
            </a:bodyPr>
            <a:lstStyle/>
            <a:p>
              <a:pPr marL="0" lvl="0" indent="0" algn="l">
                <a:lnSpc>
                  <a:spcPts val="3119"/>
                </a:lnSpc>
              </a:pPr>
              <a:r>
                <a:rPr lang="en-US" sz="2599" strike="noStrike">
                  <a:solidFill>
                    <a:srgbClr val="1B1A1A"/>
                  </a:solidFill>
                  <a:latin typeface="Roboto Bold"/>
                </a:rPr>
                <a:t>CONNECT</a:t>
              </a:r>
            </a:p>
          </p:txBody>
        </p:sp>
        <p:sp>
          <p:nvSpPr>
            <p:cNvPr id="18" name="TextBox 18"/>
            <p:cNvSpPr txBox="1"/>
            <p:nvPr/>
          </p:nvSpPr>
          <p:spPr>
            <a:xfrm>
              <a:off x="0" y="683549"/>
              <a:ext cx="5780339" cy="2799292"/>
            </a:xfrm>
            <a:prstGeom prst="rect">
              <a:avLst/>
            </a:prstGeom>
          </p:spPr>
          <p:txBody>
            <a:bodyPr lIns="0" tIns="0" rIns="0" bIns="0" rtlCol="0" anchor="t">
              <a:spAutoFit/>
            </a:bodyPr>
            <a:lstStyle/>
            <a:p>
              <a:pPr marL="0" lvl="0" indent="0" algn="l">
                <a:lnSpc>
                  <a:spcPts val="2799"/>
                </a:lnSpc>
              </a:pPr>
              <a:r>
                <a:rPr lang="en-US" sz="1999" strike="noStrike">
                  <a:solidFill>
                    <a:srgbClr val="1B1A1A"/>
                  </a:solidFill>
                  <a:latin typeface="Roboto Condensed"/>
                </a:rPr>
                <a:t>We believe a localized, state-wide approach to building a strong Good Business ecosystem is more likely to succeed in KY than a global or even national effort, so we connect folks through events and our online platform.</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E0E1"/>
        </a:solidFill>
        <a:effectLst/>
      </p:bgPr>
    </p:bg>
    <p:spTree>
      <p:nvGrpSpPr>
        <p:cNvPr id="1" name=""/>
        <p:cNvGrpSpPr/>
        <p:nvPr/>
      </p:nvGrpSpPr>
      <p:grpSpPr>
        <a:xfrm>
          <a:off x="0" y="0"/>
          <a:ext cx="0" cy="0"/>
          <a:chOff x="0" y="0"/>
          <a:chExt cx="0" cy="0"/>
        </a:xfrm>
      </p:grpSpPr>
      <p:sp>
        <p:nvSpPr>
          <p:cNvPr id="2" name="TextBox 2"/>
          <p:cNvSpPr txBox="1"/>
          <p:nvPr/>
        </p:nvSpPr>
        <p:spPr>
          <a:xfrm>
            <a:off x="1201627" y="936894"/>
            <a:ext cx="4359385" cy="866775"/>
          </a:xfrm>
          <a:prstGeom prst="rect">
            <a:avLst/>
          </a:prstGeom>
        </p:spPr>
        <p:txBody>
          <a:bodyPr lIns="0" tIns="0" rIns="0" bIns="0" rtlCol="0" anchor="t">
            <a:spAutoFit/>
          </a:bodyPr>
          <a:lstStyle/>
          <a:p>
            <a:pPr marL="0" lvl="0" indent="0" algn="l">
              <a:lnSpc>
                <a:spcPts val="6299"/>
              </a:lnSpc>
              <a:spcBef>
                <a:spcPct val="0"/>
              </a:spcBef>
            </a:pPr>
            <a:r>
              <a:rPr lang="en-US" sz="6999">
                <a:solidFill>
                  <a:srgbClr val="1B1A1A"/>
                </a:solidFill>
                <a:latin typeface="Roboto Bold"/>
              </a:rPr>
              <a:t>EDUCATE</a:t>
            </a:r>
          </a:p>
        </p:txBody>
      </p:sp>
      <p:sp>
        <p:nvSpPr>
          <p:cNvPr id="3" name="TextBox 3"/>
          <p:cNvSpPr txBox="1"/>
          <p:nvPr/>
        </p:nvSpPr>
        <p:spPr>
          <a:xfrm>
            <a:off x="1115164" y="2005610"/>
            <a:ext cx="16057673" cy="3271520"/>
          </a:xfrm>
          <a:prstGeom prst="rect">
            <a:avLst/>
          </a:prstGeom>
        </p:spPr>
        <p:txBody>
          <a:bodyPr lIns="0" tIns="0" rIns="0" bIns="0" rtlCol="0" anchor="t">
            <a:spAutoFit/>
          </a:bodyPr>
          <a:lstStyle/>
          <a:p>
            <a:pPr marL="561342" lvl="1" indent="-280671" algn="l">
              <a:lnSpc>
                <a:spcPts val="2860"/>
              </a:lnSpc>
              <a:buFont typeface="Arial"/>
              <a:buChar char="•"/>
            </a:pPr>
            <a:r>
              <a:rPr lang="en-US" sz="2600">
                <a:solidFill>
                  <a:srgbClr val="1B1A1A"/>
                </a:solidFill>
                <a:latin typeface="Roboto Bold"/>
              </a:rPr>
              <a:t>Canopy Traveling Roadshow </a:t>
            </a:r>
            <a:r>
              <a:rPr lang="en-US" sz="2600">
                <a:solidFill>
                  <a:srgbClr val="1B1A1A"/>
                </a:solidFill>
                <a:latin typeface="Roboto"/>
              </a:rPr>
              <a:t>takes our team across the state to talk about the Good Business Movement</a:t>
            </a:r>
          </a:p>
          <a:p>
            <a:pPr algn="l">
              <a:lnSpc>
                <a:spcPts val="2860"/>
              </a:lnSpc>
            </a:pPr>
            <a:endParaRPr lang="en-US" sz="2600">
              <a:solidFill>
                <a:srgbClr val="1B1A1A"/>
              </a:solidFill>
              <a:latin typeface="Roboto"/>
            </a:endParaRPr>
          </a:p>
          <a:p>
            <a:pPr marL="561342" lvl="1" indent="-280671" algn="l">
              <a:lnSpc>
                <a:spcPts val="2860"/>
              </a:lnSpc>
              <a:buFont typeface="Arial"/>
              <a:buChar char="•"/>
            </a:pPr>
            <a:r>
              <a:rPr lang="en-US" sz="2600">
                <a:solidFill>
                  <a:srgbClr val="1B1A1A"/>
                </a:solidFill>
                <a:latin typeface="Roboto Bold"/>
              </a:rPr>
              <a:t>Canopy Workshops </a:t>
            </a:r>
            <a:r>
              <a:rPr lang="en-US" sz="2600">
                <a:solidFill>
                  <a:srgbClr val="1B1A1A"/>
                </a:solidFill>
                <a:latin typeface="Roboto"/>
              </a:rPr>
              <a:t>offer attendees tangible skills and knowledge </a:t>
            </a:r>
          </a:p>
          <a:p>
            <a:pPr algn="l">
              <a:lnSpc>
                <a:spcPts val="2860"/>
              </a:lnSpc>
            </a:pPr>
            <a:endParaRPr lang="en-US" sz="2600">
              <a:solidFill>
                <a:srgbClr val="1B1A1A"/>
              </a:solidFill>
              <a:latin typeface="Roboto"/>
            </a:endParaRPr>
          </a:p>
          <a:p>
            <a:pPr marL="561342" lvl="1" indent="-280671" algn="l">
              <a:lnSpc>
                <a:spcPts val="2860"/>
              </a:lnSpc>
              <a:buFont typeface="Arial"/>
              <a:buChar char="•"/>
            </a:pPr>
            <a:r>
              <a:rPr lang="en-US" sz="2600">
                <a:solidFill>
                  <a:srgbClr val="1B1A1A"/>
                </a:solidFill>
                <a:latin typeface="Roboto Bold"/>
              </a:rPr>
              <a:t>Canopy Presents Series </a:t>
            </a:r>
            <a:r>
              <a:rPr lang="en-US" sz="2600">
                <a:solidFill>
                  <a:srgbClr val="1B1A1A"/>
                </a:solidFill>
                <a:latin typeface="Roboto"/>
              </a:rPr>
              <a:t>invites experts to discuss timely business topics </a:t>
            </a:r>
          </a:p>
          <a:p>
            <a:pPr algn="l">
              <a:lnSpc>
                <a:spcPts val="2860"/>
              </a:lnSpc>
            </a:pPr>
            <a:endParaRPr lang="en-US" sz="2600">
              <a:solidFill>
                <a:srgbClr val="1B1A1A"/>
              </a:solidFill>
              <a:latin typeface="Roboto"/>
            </a:endParaRPr>
          </a:p>
          <a:p>
            <a:pPr marL="561342" lvl="1" indent="-280671" algn="l">
              <a:lnSpc>
                <a:spcPts val="2860"/>
              </a:lnSpc>
              <a:buFont typeface="Arial"/>
              <a:buChar char="•"/>
            </a:pPr>
            <a:r>
              <a:rPr lang="en-US" sz="2600">
                <a:solidFill>
                  <a:srgbClr val="1B1A1A"/>
                </a:solidFill>
                <a:latin typeface="Roboto Bold"/>
              </a:rPr>
              <a:t>Best Practice Case Studies</a:t>
            </a:r>
            <a:r>
              <a:rPr lang="en-US" sz="2600">
                <a:solidFill>
                  <a:srgbClr val="1B1A1A"/>
                </a:solidFill>
                <a:latin typeface="Roboto"/>
              </a:rPr>
              <a:t> provide replicable impact models for Kentucky businesses</a:t>
            </a:r>
          </a:p>
          <a:p>
            <a:pPr algn="l">
              <a:lnSpc>
                <a:spcPts val="2860"/>
              </a:lnSpc>
            </a:pPr>
            <a:endParaRPr lang="en-US" sz="2600">
              <a:solidFill>
                <a:srgbClr val="1B1A1A"/>
              </a:solidFill>
              <a:latin typeface="Roboto"/>
            </a:endParaRPr>
          </a:p>
          <a:p>
            <a:pPr marL="561342" lvl="1" indent="-280671" algn="l">
              <a:lnSpc>
                <a:spcPts val="2860"/>
              </a:lnSpc>
              <a:buFont typeface="Arial"/>
              <a:buChar char="•"/>
            </a:pPr>
            <a:r>
              <a:rPr lang="en-US" sz="2600">
                <a:solidFill>
                  <a:srgbClr val="1B1A1A"/>
                </a:solidFill>
                <a:latin typeface="Roboto Bold"/>
              </a:rPr>
              <a:t>Learning Modules </a:t>
            </a:r>
            <a:r>
              <a:rPr lang="en-US" sz="2600">
                <a:solidFill>
                  <a:srgbClr val="1B1A1A"/>
                </a:solidFill>
                <a:latin typeface="Roboto"/>
              </a:rPr>
              <a:t>offer detailed instruction on Good Business topics </a:t>
            </a:r>
          </a:p>
        </p:txBody>
      </p:sp>
      <p:sp>
        <p:nvSpPr>
          <p:cNvPr id="4" name="Freeform 4"/>
          <p:cNvSpPr/>
          <p:nvPr/>
        </p:nvSpPr>
        <p:spPr>
          <a:xfrm>
            <a:off x="0" y="5936272"/>
            <a:ext cx="18288000" cy="4636038"/>
          </a:xfrm>
          <a:custGeom>
            <a:avLst/>
            <a:gdLst/>
            <a:ahLst/>
            <a:cxnLst/>
            <a:rect l="l" t="t" r="r" b="b"/>
            <a:pathLst>
              <a:path w="18288000" h="4636038">
                <a:moveTo>
                  <a:pt x="0" y="0"/>
                </a:moveTo>
                <a:lnTo>
                  <a:pt x="18288000" y="0"/>
                </a:lnTo>
                <a:lnTo>
                  <a:pt x="18288000" y="4636038"/>
                </a:lnTo>
                <a:lnTo>
                  <a:pt x="0" y="4636038"/>
                </a:lnTo>
                <a:lnTo>
                  <a:pt x="0" y="0"/>
                </a:lnTo>
                <a:close/>
              </a:path>
            </a:pathLst>
          </a:custGeom>
          <a:blipFill>
            <a:blip r:embed="rId2"/>
            <a:stretch>
              <a:fillRect t="-40066" b="-122467"/>
            </a:stretch>
          </a:blipFill>
        </p:spPr>
      </p:sp>
      <p:sp>
        <p:nvSpPr>
          <p:cNvPr id="5" name="AutoShape 5"/>
          <p:cNvSpPr/>
          <p:nvPr/>
        </p:nvSpPr>
        <p:spPr>
          <a:xfrm flipH="1" flipV="1">
            <a:off x="-54" y="5526697"/>
            <a:ext cx="18288049" cy="9525"/>
          </a:xfrm>
          <a:prstGeom prst="line">
            <a:avLst/>
          </a:prstGeom>
          <a:ln w="19050" cap="flat">
            <a:solidFill>
              <a:srgbClr val="D8AA1F"/>
            </a:solidFill>
            <a:prstDash val="solid"/>
            <a:headEnd type="none" w="sm" len="sm"/>
            <a:tailEnd type="none" w="sm"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1245</Words>
  <Application>Microsoft Office PowerPoint</Application>
  <PresentationFormat>Custom</PresentationFormat>
  <Paragraphs>220</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Roboto Italics</vt:lpstr>
      <vt:lpstr>Calibri</vt:lpstr>
      <vt:lpstr>Roboto</vt:lpstr>
      <vt:lpstr>Arial</vt:lpstr>
      <vt:lpstr>Blacker Sans Pro</vt:lpstr>
      <vt:lpstr>Roboto Condensed</vt:lpstr>
      <vt:lpstr>Roboto Bold</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Canopy Slide Deck 2024</dc:title>
  <dc:creator>Allen, Sasche (LRC)</dc:creator>
  <cp:lastModifiedBy>Allen, Sasche (LRC)</cp:lastModifiedBy>
  <cp:revision>1</cp:revision>
  <dcterms:created xsi:type="dcterms:W3CDTF">2006-08-16T00:00:00Z</dcterms:created>
  <dcterms:modified xsi:type="dcterms:W3CDTF">2024-06-18T12:13:59Z</dcterms:modified>
  <dc:identifier>DAGHMvT0Cyg</dc:identifier>
</cp:coreProperties>
</file>