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6"/>
  </p:sldMasterIdLst>
  <p:notesMasterIdLst>
    <p:notesMasterId r:id="rId17"/>
  </p:notesMasterIdLst>
  <p:sldIdLst>
    <p:sldId id="275" r:id="rId7"/>
    <p:sldId id="322" r:id="rId8"/>
    <p:sldId id="328" r:id="rId9"/>
    <p:sldId id="321" r:id="rId10"/>
    <p:sldId id="278" r:id="rId11"/>
    <p:sldId id="329" r:id="rId12"/>
    <p:sldId id="324" r:id="rId13"/>
    <p:sldId id="325" r:id="rId14"/>
    <p:sldId id="326" r:id="rId15"/>
    <p:sldId id="327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6AB6A4-DCF3-FDA7-870D-EF817738D67C}" name="Lerah M Kahn" initials="LMK" userId="S::s290792@corp.aepsc.com::1abe29cd-af9d-4ef1-8117-63033c3446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BC172B-C478-41A1-AD9A-F772F8D3B05C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8601A5-17E0-403B-8DD5-E2697C4F39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411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2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1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8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0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7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3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35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63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3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601A5-17E0-403B-8DD5-E2697C4F39A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2021-775D-C05F-4D8A-DDE7177EF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54B4F-7F41-9AB3-C172-7345284C6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18515-DF7D-A4AD-C6BC-B19F6E31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AAD6-882C-40FF-AA72-0183FD73C3E1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7B9C-1D1A-9578-4FB1-37DB9F95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761F8-6EBC-3727-C337-D3AE56AB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oundlessEnergyWh.eps">
            <a:extLst>
              <a:ext uri="{FF2B5EF4-FFF2-40B4-BE49-F238E27FC236}">
                <a16:creationId xmlns:a16="http://schemas.microsoft.com/office/drawing/2014/main" id="{87727E6E-C1D2-C613-51C5-26361066E5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67" y="514350"/>
            <a:ext cx="45847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3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F0EC-5B02-1888-D8E2-1519FFA1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211AC-FDDF-55C2-22CA-2A9A9B7C8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FCB88-BA5C-8598-9791-0B5AB98E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2309-C707-4BF5-A823-66E8CA952C09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CEFC2-D01D-1A85-5BE9-69CF2811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277B-DC94-0B1D-336F-A9212686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0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66B1B-3B3B-B52C-0B3B-9E8FB9DD1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B608B-BF17-94B9-2B06-8D75111F1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18924-B162-C635-C56C-863E6D27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DFCF-93FD-4DF7-BDB6-5460E6BD4A9E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A844-27A0-DE50-4113-9948395B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D7A35-B8EE-DE45-A9C2-F5B8B531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7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BDF6B-B09D-9C1A-576D-266C7C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D4E6E-38CB-6F67-1175-2129893D0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A3EF-DAA0-A5BF-D56C-EC35A28F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AE7E-B389-480E-961B-9C6EFDEA2F72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27887-C760-9C56-0CD3-3BB5869B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55366-46EC-4A52-53B4-0B4B44F9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C75C8-1E56-297E-802B-544F240D4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6DC2A-6381-1333-DF5F-97901418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65259-7CDE-270E-B2E2-B06ED951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C4-A455-4651-8BB0-5159DF28AF49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506A-635F-D483-FBC8-E2330DF5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E1461-26AE-867E-D827-76F168C9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2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75032-CBD8-09C7-C224-704FC56D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7E172-5C20-EC66-E2DC-D8288AA15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72E1A-1313-9EF6-E720-FFA6861B1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A025D-A839-E82B-F217-1FBBCE6A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3DF4-95FD-4228-8BD3-83294B9BFEBA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346C9-A982-8519-4129-CF0E7FB6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543EE-94B9-504B-D35D-7A053973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0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A4C2-3B99-AE38-0464-400DFC61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18E16-0101-195E-6614-FBC354795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C1C3A-46BA-6FE0-4B14-FF7E80916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5C41E-2B24-4597-1515-2B485040C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5BABF-4355-EBA4-E248-202C907D8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A3011-E866-B411-1CC7-8847338A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9E1C-7E13-4A39-A25B-38EC890D0CBD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67981-5790-68F1-BB2A-1773C6CE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D52F6-57D2-514A-0DBD-2E91D9B7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1DE6-ABA4-D397-AB74-2FA29B19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81713-B9B0-2654-9316-D3084AAE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8BC9-3789-4275-B658-0CCEC0DA225A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06BDF-0C6B-4003-9EB9-5D4FB77A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DC2FF-B59A-5354-CF1C-DFDD2A20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9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9B155-7DEE-C010-34E7-027AC501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EC4A-8819-4386-8092-5BF9D71BF538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47590C-7CBA-DE0C-FEA3-680AECB8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1888-F52A-51D5-E4FB-9C8C83BE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8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82B0-554B-9CCE-B819-D91FC9C2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10CD5-83F3-BE86-3715-260F9B5C9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450EF-31BA-8B13-5B32-DCE01B585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25242-27DA-2AB1-2188-CC14B95E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799-A3BA-4ADD-9625-88B25DCD3C98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42979-A854-3FEC-8A91-60D6BFFC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A3DAE-6C88-D3E8-7F00-38557C4C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6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8067-1F68-4F46-2125-DC4A04F4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72215-4B88-B6A7-375D-8FAD2203F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552E4-765F-B6DD-B921-4C9954DF0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8999E-FCE2-0E85-3263-F475FBE7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BDAA-E5F6-436A-8AAE-FEBD3019E7EC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1B746-71C6-EE0B-DBBD-9FBF2D264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7F590-92F7-BB56-8965-9A899A01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1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74A10-8662-3041-28CD-001E889ED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44C0A-8018-CECD-E26D-00BBBA869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11C4E-5529-17C2-BBD8-1737AA761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EC4A-8819-4386-8092-5BF9D71BF538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354B-B43F-825D-4624-E17D60E71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B8501-9355-2A7A-90C2-C03333129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67C3-E579-BF4E-A83C-736487B824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79FA02-E88B-68AD-FC33-8F8AFA3D47C1}"/>
              </a:ext>
            </a:extLst>
          </p:cNvPr>
          <p:cNvSpPr/>
          <p:nvPr userDrawn="1"/>
        </p:nvSpPr>
        <p:spPr>
          <a:xfrm>
            <a:off x="457200" y="1507073"/>
            <a:ext cx="8001000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KENTUCKY_Primary_RGB_RG.png">
            <a:extLst>
              <a:ext uri="{FF2B5EF4-FFF2-40B4-BE49-F238E27FC236}">
                <a16:creationId xmlns:a16="http://schemas.microsoft.com/office/drawing/2014/main" id="{F9C406EB-799F-8F35-6B26-6D8EE74F8F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60771"/>
            <a:ext cx="1380393" cy="8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4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D98FE1C-5351-533C-B5BF-D26941839DF3}"/>
              </a:ext>
            </a:extLst>
          </p:cNvPr>
          <p:cNvSpPr txBox="1"/>
          <p:nvPr/>
        </p:nvSpPr>
        <p:spPr>
          <a:xfrm>
            <a:off x="2319867" y="274639"/>
            <a:ext cx="6366932" cy="1130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189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i="0" u="none" strike="noStrike" kern="1200" dirty="0">
                <a:effectLst/>
                <a:latin typeface="+mj-lt"/>
                <a:ea typeface="+mj-ea"/>
                <a:cs typeface="+mj-cs"/>
              </a:rPr>
              <a:t>The Importance of Utilities in Economic Development</a:t>
            </a:r>
            <a:endParaRPr lang="en-US" sz="3600" b="1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A factory with smokestacks and power lines&#10;&#10;Description automatically generated">
            <a:extLst>
              <a:ext uri="{FF2B5EF4-FFF2-40B4-BE49-F238E27FC236}">
                <a16:creationId xmlns:a16="http://schemas.microsoft.com/office/drawing/2014/main" id="{E0527246-29FD-E9B6-AB7A-E3C10CAEDF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42" b="10993"/>
          <a:stretch/>
        </p:blipFill>
        <p:spPr bwMode="auto">
          <a:xfrm>
            <a:off x="457200" y="1676401"/>
            <a:ext cx="8229600" cy="442946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C3F234-23D6-1F9E-B64F-1B5317E8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F2F67C3-E579-BF4E-A83C-736487B824F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01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11183-7C4E-B8BE-1C9E-8B0E765AD1D5}"/>
              </a:ext>
            </a:extLst>
          </p:cNvPr>
          <p:cNvSpPr txBox="1"/>
          <p:nvPr/>
        </p:nvSpPr>
        <p:spPr>
          <a:xfrm>
            <a:off x="3212790" y="1803693"/>
            <a:ext cx="2718420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/>
              <a:t>THANK YOU!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2CBBC4F-D213-1D32-7110-581EE723E949}"/>
              </a:ext>
            </a:extLst>
          </p:cNvPr>
          <p:cNvSpPr>
            <a:spLocks noGrp="1"/>
          </p:cNvSpPr>
          <p:nvPr/>
        </p:nvSpPr>
        <p:spPr>
          <a:xfrm>
            <a:off x="1463918" y="2568752"/>
            <a:ext cx="6216163" cy="1851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ea typeface="Calibri"/>
                <a:cs typeface="Calibri"/>
              </a:rPr>
              <a:t>Support of the Kentucky Product Development Initiative </a:t>
            </a:r>
          </a:p>
          <a:p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Funding of incentives needed for recruitment</a:t>
            </a:r>
          </a:p>
          <a:p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Ongoing partnership opportunities</a:t>
            </a: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10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11183-7C4E-B8BE-1C9E-8B0E765AD1D5}"/>
              </a:ext>
            </a:extLst>
          </p:cNvPr>
          <p:cNvSpPr txBox="1"/>
          <p:nvPr/>
        </p:nvSpPr>
        <p:spPr>
          <a:xfrm>
            <a:off x="1537057" y="1592678"/>
            <a:ext cx="80171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Kentucky Power in the Community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300FB3B-69A9-8ACB-6BAB-622B5782C17F}"/>
              </a:ext>
            </a:extLst>
          </p:cNvPr>
          <p:cNvSpPr>
            <a:spLocks noGrp="1"/>
          </p:cNvSpPr>
          <p:nvPr/>
        </p:nvSpPr>
        <p:spPr>
          <a:xfrm>
            <a:off x="457201" y="2415208"/>
            <a:ext cx="8686800" cy="3928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ea typeface="Calibri"/>
                <a:cs typeface="Calibri"/>
              </a:rPr>
              <a:t>Customers: 161,700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Employees:  241                                          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State and Local Taxes: $12 million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Federal Taxes: $4.8 million                                          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Philanthropic Giving in Kentucky: $420,000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Local and Regional Economic Development Contributions: $600,000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Aid to Customers in Need:   $280,000 for weatherization   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                $945,000 in energy assistance for Home Energy Assistance in Reduced 			          Temperatures and Temporary Heating  Assistance in Winter </a:t>
            </a:r>
            <a:endParaRPr lang="en-US" sz="1600" dirty="0">
              <a:ea typeface="Calibri"/>
              <a:cs typeface="Calibri"/>
            </a:endParaRPr>
          </a:p>
        </p:txBody>
      </p:sp>
      <p:pic>
        <p:nvPicPr>
          <p:cNvPr id="4098" name="Picture 2" descr="A map of kentucky with black text&#10;&#10;Description automatically generated">
            <a:extLst>
              <a:ext uri="{FF2B5EF4-FFF2-40B4-BE49-F238E27FC236}">
                <a16:creationId xmlns:a16="http://schemas.microsoft.com/office/drawing/2014/main" id="{10AD9776-DEE1-2170-E4AD-7B567C6DE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2397314"/>
            <a:ext cx="27622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19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C3F234-23D6-1F9E-B64F-1B5317E8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C38AA-7855-DDF9-B8A7-BB7D7C557FE0}"/>
              </a:ext>
            </a:extLst>
          </p:cNvPr>
          <p:cNvSpPr txBox="1"/>
          <p:nvPr/>
        </p:nvSpPr>
        <p:spPr>
          <a:xfrm>
            <a:off x="898912" y="1943711"/>
            <a:ext cx="76053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ea typeface="Calibri"/>
                <a:cs typeface="Calibri"/>
              </a:rPr>
              <a:t>Why is economic development important to Kentucky Power?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D3D460-8474-488A-F33D-A19AD4E7CE50}"/>
              </a:ext>
            </a:extLst>
          </p:cNvPr>
          <p:cNvSpPr txBox="1"/>
          <p:nvPr/>
        </p:nvSpPr>
        <p:spPr>
          <a:xfrm>
            <a:off x="892458" y="3413672"/>
            <a:ext cx="7616905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For our customers and communities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Job creation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Increased tax base for our communities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The potential to lower rates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812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11183-7C4E-B8BE-1C9E-8B0E765AD1D5}"/>
              </a:ext>
            </a:extLst>
          </p:cNvPr>
          <p:cNvSpPr txBox="1"/>
          <p:nvPr/>
        </p:nvSpPr>
        <p:spPr>
          <a:xfrm>
            <a:off x="1126837" y="1610263"/>
            <a:ext cx="80171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Kentucky Power in Economic Development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6CB774-3543-ACB3-434C-DD505952B15F}"/>
              </a:ext>
            </a:extLst>
          </p:cNvPr>
          <p:cNvSpPr>
            <a:spLocks noGrp="1"/>
          </p:cNvSpPr>
          <p:nvPr/>
        </p:nvSpPr>
        <p:spPr>
          <a:xfrm>
            <a:off x="1847822" y="2462930"/>
            <a:ext cx="6562983" cy="4396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Competitive energy pricing</a:t>
            </a:r>
            <a:endParaRPr lang="en-US" dirty="0">
              <a:cs typeface="Calibri"/>
            </a:endParaRPr>
          </a:p>
          <a:p>
            <a:r>
              <a:rPr lang="en-US" dirty="0"/>
              <a:t>Optional Tariffs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/>
              <a:t>Assisting partners and local governments</a:t>
            </a:r>
            <a:endParaRPr lang="en-US" dirty="0">
              <a:cs typeface="Calibri"/>
            </a:endParaRPr>
          </a:p>
          <a:p>
            <a:r>
              <a:rPr lang="en-US" dirty="0"/>
              <a:t>Kentucky Power Economic Growth Grant</a:t>
            </a:r>
          </a:p>
          <a:p>
            <a:r>
              <a:rPr lang="en-US" dirty="0">
                <a:cs typeface="Calibri"/>
              </a:rPr>
              <a:t>Site Development</a:t>
            </a:r>
          </a:p>
          <a:p>
            <a:r>
              <a:rPr lang="en-US" dirty="0">
                <a:cs typeface="Calibri"/>
              </a:rPr>
              <a:t>Recruitment</a:t>
            </a:r>
          </a:p>
        </p:txBody>
      </p:sp>
    </p:spTree>
    <p:extLst>
      <p:ext uri="{BB962C8B-B14F-4D97-AF65-F5344CB8AC3E}">
        <p14:creationId xmlns:p14="http://schemas.microsoft.com/office/powerpoint/2010/main" val="82472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11183-7C4E-B8BE-1C9E-8B0E765AD1D5}"/>
              </a:ext>
            </a:extLst>
          </p:cNvPr>
          <p:cNvSpPr txBox="1"/>
          <p:nvPr/>
        </p:nvSpPr>
        <p:spPr>
          <a:xfrm>
            <a:off x="1292469" y="1669110"/>
            <a:ext cx="80171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Rate Incentives</a:t>
            </a:r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471AA0-5C40-C658-3C4B-A791F5111781}"/>
              </a:ext>
            </a:extLst>
          </p:cNvPr>
          <p:cNvSpPr>
            <a:spLocks noGrp="1"/>
          </p:cNvSpPr>
          <p:nvPr/>
        </p:nvSpPr>
        <p:spPr>
          <a:xfrm>
            <a:off x="1288728" y="2538021"/>
            <a:ext cx="6886934" cy="37366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ea typeface="Calibri"/>
                <a:cs typeface="Calibri"/>
              </a:rPr>
              <a:t>Interruptible rates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Discounted rates for the possibility of service interruption during times of peak demand</a:t>
            </a:r>
          </a:p>
          <a:p>
            <a:pPr marL="457200" lvl="1" indent="0">
              <a:buNone/>
            </a:pP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Economic Development Rider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Reduced demand rates for projects or expansions above 500 kW</a:t>
            </a:r>
          </a:p>
          <a:p>
            <a:pPr lvl="1"/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66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AAD2B3-CE70-F6EC-52B2-6A8B3B6A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3FEE259D-C56D-4B31-7722-255006A74E84}"/>
              </a:ext>
            </a:extLst>
          </p:cNvPr>
          <p:cNvSpPr txBox="1"/>
          <p:nvPr/>
        </p:nvSpPr>
        <p:spPr>
          <a:xfrm>
            <a:off x="178027" y="2526421"/>
            <a:ext cx="8790264" cy="4530766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Economic Development training for 70 elected officials and 11 local economic developers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Site Development</a:t>
            </a: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Kentucky Build Ready Certification for East Park Site B and Hager Hill Industrial Site </a:t>
            </a:r>
            <a:endParaRPr lang="en-US" sz="2000" dirty="0">
              <a:cs typeface="Calibri"/>
            </a:endParaRP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PDI pilot launch and KPDI annual funding to KAED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Road to Build Ready site at EastPark 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Revitalization plans for six cities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Expansion of SOAR's Remote EKY program</a:t>
            </a:r>
            <a:endParaRPr lang="en-US" sz="2000" dirty="0">
              <a:cs typeface="Calibri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Workforce studies used to market the region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Targeted recruitment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a typeface="Calibri"/>
              <a:cs typeface="Calibri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03B11183-7C4E-B8BE-1C9E-8B0E765AD1D5}"/>
              </a:ext>
            </a:extLst>
          </p:cNvPr>
          <p:cNvSpPr txBox="1"/>
          <p:nvPr/>
        </p:nvSpPr>
        <p:spPr>
          <a:xfrm>
            <a:off x="388882" y="1529576"/>
            <a:ext cx="87551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Kentucky Power Economic Growth Grant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9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7</a:t>
            </a:fld>
            <a:endParaRPr lang="en-US" dirty="0"/>
          </a:p>
        </p:txBody>
      </p:sp>
      <p:pic>
        <p:nvPicPr>
          <p:cNvPr id="1026" name="Picture 2" descr="A pie chart of marketing and promotion&#10;&#10;Description automatically generated">
            <a:extLst>
              <a:ext uri="{FF2B5EF4-FFF2-40B4-BE49-F238E27FC236}">
                <a16:creationId xmlns:a16="http://schemas.microsoft.com/office/drawing/2014/main" id="{4B8233D1-0F25-D335-DCB4-709A39DAF6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4" t="3147" r="23338" b="5051"/>
          <a:stretch/>
        </p:blipFill>
        <p:spPr bwMode="auto">
          <a:xfrm>
            <a:off x="1915861" y="816697"/>
            <a:ext cx="5300967" cy="610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42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11183-7C4E-B8BE-1C9E-8B0E765AD1D5}"/>
              </a:ext>
            </a:extLst>
          </p:cNvPr>
          <p:cNvSpPr txBox="1"/>
          <p:nvPr/>
        </p:nvSpPr>
        <p:spPr>
          <a:xfrm>
            <a:off x="2034621" y="1623927"/>
            <a:ext cx="50747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2022 &amp; 2023 KPDI Applicants</a:t>
            </a:r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A1C4BE-CFE0-2893-F04D-7CE0079C0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2379126"/>
            <a:ext cx="8915401" cy="432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46F0C5-A6EE-A9C8-384E-292E22041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06602"/>
              </p:ext>
            </p:extLst>
          </p:nvPr>
        </p:nvGraphicFramePr>
        <p:xfrm>
          <a:off x="114299" y="2379126"/>
          <a:ext cx="3297116" cy="1737360"/>
        </p:xfrm>
        <a:graphic>
          <a:graphicData uri="http://schemas.openxmlformats.org/drawingml/2006/table">
            <a:tbl>
              <a:tblPr/>
              <a:tblGrid>
                <a:gridCol w="1334930">
                  <a:extLst>
                    <a:ext uri="{9D8B030D-6E8A-4147-A177-3AD203B41FA5}">
                      <a16:colId xmlns:a16="http://schemas.microsoft.com/office/drawing/2014/main" val="1032488697"/>
                    </a:ext>
                  </a:extLst>
                </a:gridCol>
                <a:gridCol w="981093">
                  <a:extLst>
                    <a:ext uri="{9D8B030D-6E8A-4147-A177-3AD203B41FA5}">
                      <a16:colId xmlns:a16="http://schemas.microsoft.com/office/drawing/2014/main" val="560030715"/>
                    </a:ext>
                  </a:extLst>
                </a:gridCol>
                <a:gridCol w="981093">
                  <a:extLst>
                    <a:ext uri="{9D8B030D-6E8A-4147-A177-3AD203B41FA5}">
                      <a16:colId xmlns:a16="http://schemas.microsoft.com/office/drawing/2014/main" val="3440294173"/>
                    </a:ext>
                  </a:extLst>
                </a:gridCol>
              </a:tblGrid>
              <a:tr h="55918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Round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Sites 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Regional Projects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61210"/>
                  </a:ext>
                </a:extLst>
              </a:tr>
              <a:tr h="51476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Round 1 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(2022)​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73​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64682"/>
                  </a:ext>
                </a:extLst>
              </a:tr>
              <a:tr h="5515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Round 2​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(2023)​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69​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11​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758507"/>
                  </a:ext>
                </a:extLst>
              </a:tr>
            </a:tbl>
          </a:graphicData>
        </a:graphic>
      </p:graphicFrame>
      <p:sp>
        <p:nvSpPr>
          <p:cNvPr id="5" name="Rectangle 5">
            <a:extLst>
              <a:ext uri="{FF2B5EF4-FFF2-40B4-BE49-F238E27FC236}">
                <a16:creationId xmlns:a16="http://schemas.microsoft.com/office/drawing/2014/main" id="{1E6F491B-C14E-657F-92D5-E5D1855C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" y="2056495"/>
            <a:ext cx="77200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 red and purple hose&#10;&#10;Description automatically generated">
            <a:extLst>
              <a:ext uri="{FF2B5EF4-FFF2-40B4-BE49-F238E27FC236}">
                <a16:creationId xmlns:a16="http://schemas.microsoft.com/office/drawing/2014/main" id="{5A5DEB11-1CD9-C413-2FB6-5FDBAB54E7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2" r="13300"/>
          <a:stretch/>
        </p:blipFill>
        <p:spPr bwMode="auto">
          <a:xfrm>
            <a:off x="-275636" y="1610778"/>
            <a:ext cx="7004962" cy="524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0EB24-6C12-66E1-E2E5-3287030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C8B55-33B8-B5C1-D8AD-7250E8E8C127}"/>
              </a:ext>
            </a:extLst>
          </p:cNvPr>
          <p:cNvSpPr txBox="1"/>
          <p:nvPr/>
        </p:nvSpPr>
        <p:spPr>
          <a:xfrm>
            <a:off x="3818917" y="1606795"/>
            <a:ext cx="27447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the works….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A8300D-15EE-D935-6BD6-9F53C93979AD}"/>
              </a:ext>
            </a:extLst>
          </p:cNvPr>
          <p:cNvSpPr>
            <a:spLocks noGrp="1"/>
          </p:cNvSpPr>
          <p:nvPr/>
        </p:nvSpPr>
        <p:spPr>
          <a:xfrm>
            <a:off x="1827094" y="3394107"/>
            <a:ext cx="3822189" cy="14163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ea typeface="Calibri"/>
                <a:cs typeface="Calibri"/>
              </a:rPr>
              <a:t>30 projects in the pipeline </a:t>
            </a: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endParaRPr lang="en-US" sz="2000" dirty="0">
              <a:effectLst/>
              <a:latin typeface="Aptos"/>
              <a:ea typeface="Calibri"/>
              <a:cs typeface="Calibri"/>
            </a:endParaRPr>
          </a:p>
          <a:p>
            <a:endParaRPr lang="en-US" sz="2000" dirty="0">
              <a:ea typeface="Calibri"/>
              <a:cs typeface="Calibri"/>
            </a:endParaRPr>
          </a:p>
          <a:p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4BC9DB-80F1-7BC5-521D-0416F7ECA6D3}"/>
              </a:ext>
            </a:extLst>
          </p:cNvPr>
          <p:cNvSpPr txBox="1"/>
          <p:nvPr/>
        </p:nvSpPr>
        <p:spPr>
          <a:xfrm>
            <a:off x="1830858" y="263719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8 active projects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497759-4ED5-25BF-6335-B67A691FAF38}"/>
              </a:ext>
            </a:extLst>
          </p:cNvPr>
          <p:cNvSpPr txBox="1"/>
          <p:nvPr/>
        </p:nvSpPr>
        <p:spPr>
          <a:xfrm>
            <a:off x="6457506" y="4601738"/>
            <a:ext cx="268855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Recently announced Wurltand Oil Works, LLC in Greenup County. 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 $25 million capital investment and 75 new jobs.</a:t>
            </a:r>
          </a:p>
        </p:txBody>
      </p:sp>
    </p:spTree>
    <p:extLst>
      <p:ext uri="{BB962C8B-B14F-4D97-AF65-F5344CB8AC3E}">
        <p14:creationId xmlns:p14="http://schemas.microsoft.com/office/powerpoint/2010/main" val="158658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C9F39DB5A489ADA84475277D894" ma:contentTypeVersion="6" ma:contentTypeDescription="Create a new document." ma:contentTypeScope="" ma:versionID="d434d37332ed6506bf4e9877a7fcf70a">
  <xsd:schema xmlns:xsd="http://www.w3.org/2001/XMLSchema" xmlns:xs="http://www.w3.org/2001/XMLSchema" xmlns:p="http://schemas.microsoft.com/office/2006/metadata/properties" xmlns:ns2="9c3205d8-b3d3-4931-b2d2-6d366de54e05" xmlns:ns3="b3a009e8-b293-43e7-b8fb-a26e32fcf0e5" targetNamespace="http://schemas.microsoft.com/office/2006/metadata/properties" ma:root="true" ma:fieldsID="a74ca09afc7d1c649f7cab0b2ce326b6" ns2:_="" ns3:_="">
    <xsd:import namespace="9c3205d8-b3d3-4931-b2d2-6d366de54e05"/>
    <xsd:import namespace="b3a009e8-b293-43e7-b8fb-a26e32fcf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205d8-b3d3-4931-b2d2-6d366de54e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009e8-b293-43e7-b8fb-a26e32fcf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OTA3OTI8L1VzZXJOYW1lPjxEYXRlVGltZT41LzI1LzIwMjMgOToxMjozNi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5A971FF7-9F95-4778-A3C1-96825E39014B}">
  <ds:schemaRefs>
    <ds:schemaRef ds:uri="9c3205d8-b3d3-4931-b2d2-6d366de54e05"/>
    <ds:schemaRef ds:uri="b3a009e8-b293-43e7-b8fb-a26e32fcf0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EEBB81B-61EB-48C4-8393-5CAB64E8640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F1AA8C-9F0D-4D79-B5D2-3E092E5FB059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CB425DAF-EAAC-4AA0-9B43-59F200D4595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1CCE0B7-C6E4-450B-B9EA-98D4C39D786B}">
  <ds:schemaRefs>
    <ds:schemaRef ds:uri="http://www.boldonjames.com/2016/02/Classifier/internal/wrappedLabelHistory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353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Kielty</dc:creator>
  <cp:lastModifiedBy>Allen, Sasche (LRC)</cp:lastModifiedBy>
  <cp:revision>213</cp:revision>
  <cp:lastPrinted>2023-06-07T15:35:10Z</cp:lastPrinted>
  <dcterms:created xsi:type="dcterms:W3CDTF">2017-03-03T19:19:36Z</dcterms:created>
  <dcterms:modified xsi:type="dcterms:W3CDTF">2024-06-19T14:18:03Z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1e133f11-a838-4d6e-8a6f-c1032acc371e</vt:lpwstr>
  </property>
  <property fmtid="{D5CDD505-2E9C-101B-9397-08002B2CF9AE}" pid="3" name="bjClsUserRVM">
    <vt:lpwstr>[]</vt:lpwstr>
  </property>
  <property fmtid="{D5CDD505-2E9C-101B-9397-08002B2CF9AE}" pid="4" name="bjSaver">
    <vt:lpwstr>Yzo6iu4RCOp5VcJWjy40zzIEO7NbA0wx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{11CCE0B7-C6E4-450B-B9EA-98D4C39D786B}</vt:lpwstr>
  </property>
  <property fmtid="{D5CDD505-2E9C-101B-9397-08002B2CF9AE}" pid="12" name="ContentTypeId">
    <vt:lpwstr>0x010100F4FEFC9F39DB5A489ADA84475277D894</vt:lpwstr>
  </property>
</Properties>
</file>